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1" r:id="rId2"/>
  </p:sldMasterIdLst>
  <p:notesMasterIdLst>
    <p:notesMasterId r:id="rId62"/>
  </p:notesMasterIdLst>
  <p:sldIdLst>
    <p:sldId id="776" r:id="rId3"/>
    <p:sldId id="258" r:id="rId4"/>
    <p:sldId id="777" r:id="rId5"/>
    <p:sldId id="778" r:id="rId6"/>
    <p:sldId id="584" r:id="rId7"/>
    <p:sldId id="587" r:id="rId8"/>
    <p:sldId id="593" r:id="rId9"/>
    <p:sldId id="594" r:id="rId10"/>
    <p:sldId id="689" r:id="rId11"/>
    <p:sldId id="596" r:id="rId12"/>
    <p:sldId id="627" r:id="rId13"/>
    <p:sldId id="605" r:id="rId14"/>
    <p:sldId id="606" r:id="rId15"/>
    <p:sldId id="775" r:id="rId16"/>
    <p:sldId id="674" r:id="rId17"/>
    <p:sldId id="771" r:id="rId18"/>
    <p:sldId id="772" r:id="rId19"/>
    <p:sldId id="688" r:id="rId20"/>
    <p:sldId id="662" r:id="rId21"/>
    <p:sldId id="663" r:id="rId22"/>
    <p:sldId id="664" r:id="rId23"/>
    <p:sldId id="665" r:id="rId24"/>
    <p:sldId id="649" r:id="rId25"/>
    <p:sldId id="650" r:id="rId26"/>
    <p:sldId id="285" r:id="rId27"/>
    <p:sldId id="460" r:id="rId28"/>
    <p:sldId id="461" r:id="rId29"/>
    <p:sldId id="466" r:id="rId30"/>
    <p:sldId id="653" r:id="rId31"/>
    <p:sldId id="654" r:id="rId32"/>
    <p:sldId id="679" r:id="rId33"/>
    <p:sldId id="655" r:id="rId34"/>
    <p:sldId id="779" r:id="rId35"/>
    <p:sldId id="693" r:id="rId36"/>
    <p:sldId id="695" r:id="rId37"/>
    <p:sldId id="697" r:id="rId38"/>
    <p:sldId id="698" r:id="rId39"/>
    <p:sldId id="699" r:id="rId40"/>
    <p:sldId id="702" r:id="rId41"/>
    <p:sldId id="708" r:id="rId42"/>
    <p:sldId id="711" r:id="rId43"/>
    <p:sldId id="712" r:id="rId44"/>
    <p:sldId id="713" r:id="rId45"/>
    <p:sldId id="714" r:id="rId46"/>
    <p:sldId id="731" r:id="rId47"/>
    <p:sldId id="737" r:id="rId48"/>
    <p:sldId id="733" r:id="rId49"/>
    <p:sldId id="740" r:id="rId50"/>
    <p:sldId id="741" r:id="rId51"/>
    <p:sldId id="742" r:id="rId52"/>
    <p:sldId id="752" r:id="rId53"/>
    <p:sldId id="755" r:id="rId54"/>
    <p:sldId id="764" r:id="rId55"/>
    <p:sldId id="766" r:id="rId56"/>
    <p:sldId id="767" r:id="rId57"/>
    <p:sldId id="768" r:id="rId58"/>
    <p:sldId id="769" r:id="rId59"/>
    <p:sldId id="770" r:id="rId60"/>
    <p:sldId id="634" r:id="rId6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779A72D5-C118-4722-B568-2AD9E2E0709D}">
          <p14:sldIdLst>
            <p14:sldId id="776"/>
            <p14:sldId id="258"/>
            <p14:sldId id="777"/>
            <p14:sldId id="778"/>
            <p14:sldId id="584"/>
            <p14:sldId id="587"/>
            <p14:sldId id="593"/>
            <p14:sldId id="594"/>
            <p14:sldId id="689"/>
            <p14:sldId id="596"/>
            <p14:sldId id="627"/>
            <p14:sldId id="605"/>
            <p14:sldId id="606"/>
            <p14:sldId id="775"/>
            <p14:sldId id="674"/>
            <p14:sldId id="771"/>
            <p14:sldId id="772"/>
            <p14:sldId id="688"/>
            <p14:sldId id="662"/>
            <p14:sldId id="663"/>
            <p14:sldId id="664"/>
            <p14:sldId id="665"/>
            <p14:sldId id="649"/>
            <p14:sldId id="650"/>
            <p14:sldId id="285"/>
            <p14:sldId id="460"/>
            <p14:sldId id="461"/>
            <p14:sldId id="466"/>
            <p14:sldId id="653"/>
            <p14:sldId id="654"/>
            <p14:sldId id="679"/>
            <p14:sldId id="655"/>
            <p14:sldId id="779"/>
            <p14:sldId id="693"/>
            <p14:sldId id="695"/>
            <p14:sldId id="697"/>
            <p14:sldId id="698"/>
            <p14:sldId id="699"/>
            <p14:sldId id="702"/>
            <p14:sldId id="708"/>
            <p14:sldId id="711"/>
            <p14:sldId id="712"/>
            <p14:sldId id="713"/>
            <p14:sldId id="714"/>
            <p14:sldId id="731"/>
            <p14:sldId id="737"/>
            <p14:sldId id="733"/>
            <p14:sldId id="740"/>
            <p14:sldId id="741"/>
            <p14:sldId id="742"/>
            <p14:sldId id="752"/>
            <p14:sldId id="755"/>
            <p14:sldId id="764"/>
            <p14:sldId id="766"/>
            <p14:sldId id="767"/>
            <p14:sldId id="768"/>
            <p14:sldId id="769"/>
            <p14:sldId id="770"/>
            <p14:sldId id="63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colas, Johny" initials="NJ" lastIdx="28" clrIdx="0">
    <p:extLst>
      <p:ext uri="{19B8F6BF-5375-455C-9EA6-DF929625EA0E}">
        <p15:presenceInfo xmlns:p15="http://schemas.microsoft.com/office/powerpoint/2012/main" userId="S-1-5-21-1177238915-1035525444-1606980848-346957" providerId="AD"/>
      </p:ext>
    </p:extLst>
  </p:cmAuthor>
  <p:cmAuthor id="2" name="User" initials="U" lastIdx="1" clrIdx="1">
    <p:extLst>
      <p:ext uri="{19B8F6BF-5375-455C-9EA6-DF929625EA0E}">
        <p15:presenceInfo xmlns:p15="http://schemas.microsoft.com/office/powerpoint/2012/main" userId="c3912e17b0e68c5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D31"/>
    <a:srgbClr val="FFCDCD"/>
    <a:srgbClr val="E6E6E6"/>
    <a:srgbClr val="FFD961"/>
    <a:srgbClr val="FFFFFF"/>
    <a:srgbClr val="FF9F9F"/>
    <a:srgbClr val="FF99FF"/>
    <a:srgbClr val="FF7171"/>
    <a:srgbClr val="FFFFCD"/>
    <a:srgbClr val="4B8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Stile medio 1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40" autoAdjust="0"/>
    <p:restoredTop sz="90457" autoAdjust="0"/>
  </p:normalViewPr>
  <p:slideViewPr>
    <p:cSldViewPr snapToGrid="0">
      <p:cViewPr varScale="1">
        <p:scale>
          <a:sx n="71" d="100"/>
          <a:sy n="71" d="100"/>
        </p:scale>
        <p:origin x="5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E206E1-BF60-9641-97D5-D14D249BA3CB}" type="doc">
      <dgm:prSet loTypeId="urn:microsoft.com/office/officeart/2008/layout/VerticalCurvedList" loCatId="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it-IT"/>
        </a:p>
      </dgm:t>
    </dgm:pt>
    <dgm:pt modelId="{CA7AD47B-3EF8-BC4A-A508-55E329AB47A8}">
      <dgm:prSet phldrT="[Testo]" custT="1"/>
      <dgm:spPr>
        <a:solidFill>
          <a:srgbClr val="002060"/>
        </a:solidFill>
      </dgm:spPr>
      <dgm:t>
        <a:bodyPr/>
        <a:lstStyle/>
        <a:p>
          <a:r>
            <a:rPr lang="it-IT" sz="4400" b="1" kern="1200" cap="small" dirty="0" smtClean="0">
              <a:solidFill>
                <a:schemeClr val="bg1"/>
              </a:solidFill>
              <a:effectLst/>
              <a:latin typeface="Arial" panose="020B0604020202020204" pitchFamily="34" charset="0"/>
              <a:ea typeface="+mj-ea"/>
              <a:cs typeface="Arial" panose="020B0604020202020204" pitchFamily="34" charset="0"/>
            </a:rPr>
            <a:t>DAPT Vs SAPT After PCI</a:t>
          </a:r>
          <a:endParaRPr lang="it-IT" sz="4400" b="1" kern="1200" cap="small" dirty="0">
            <a:solidFill>
              <a:schemeClr val="bg1"/>
            </a:solidFill>
            <a:effectLst/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gm:t>
    </dgm:pt>
    <dgm:pt modelId="{145DD713-FB00-E64A-928E-5E81E6544F61}" type="parTrans" cxnId="{52BFFEF4-4B09-B24F-88E3-E33DEC853407}">
      <dgm:prSet/>
      <dgm:spPr/>
      <dgm:t>
        <a:bodyPr/>
        <a:lstStyle/>
        <a:p>
          <a:endParaRPr lang="it-IT" sz="4800"/>
        </a:p>
      </dgm:t>
    </dgm:pt>
    <dgm:pt modelId="{622331B9-E731-BD46-8EA1-DD7DEC7F9CF8}" type="sibTrans" cxnId="{52BFFEF4-4B09-B24F-88E3-E33DEC853407}">
      <dgm:prSet/>
      <dgm:spPr/>
      <dgm:t>
        <a:bodyPr/>
        <a:lstStyle/>
        <a:p>
          <a:endParaRPr lang="it-IT" sz="4800"/>
        </a:p>
      </dgm:t>
    </dgm:pt>
    <dgm:pt modelId="{3C2774FA-6AE4-604F-B272-9EACE2E46FE5}">
      <dgm:prSet custT="1"/>
      <dgm:spPr>
        <a:solidFill>
          <a:srgbClr val="002060"/>
        </a:solidFill>
      </dgm:spPr>
      <dgm:t>
        <a:bodyPr/>
        <a:lstStyle/>
        <a:p>
          <a:r>
            <a:rPr lang="it-IT" sz="4400" b="1" cap="small" dirty="0" smtClean="0">
              <a:solidFill>
                <a:schemeClr val="bg1"/>
              </a:solidFill>
              <a:effectLst/>
              <a:latin typeface="Arial" panose="020B0604020202020204" pitchFamily="34" charset="0"/>
              <a:ea typeface="+mj-ea"/>
              <a:cs typeface="Arial" panose="020B0604020202020204" pitchFamily="34" charset="0"/>
            </a:rPr>
            <a:t>Triple Vs Dual Therapy Following PCI in patients with </a:t>
          </a:r>
          <a:r>
            <a:rPr lang="it-IT" sz="4400" b="1" cap="small" dirty="0" err="1" smtClean="0">
              <a:solidFill>
                <a:schemeClr val="bg1"/>
              </a:solidFill>
              <a:effectLst/>
              <a:latin typeface="Arial" panose="020B0604020202020204" pitchFamily="34" charset="0"/>
              <a:ea typeface="+mj-ea"/>
              <a:cs typeface="Arial" panose="020B0604020202020204" pitchFamily="34" charset="0"/>
            </a:rPr>
            <a:t>AFib</a:t>
          </a:r>
          <a:endParaRPr lang="it-IT" sz="4400" b="1" dirty="0"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A1B964-C262-F04F-88E7-FCD46EEEFC7E}" type="parTrans" cxnId="{78B43B86-784A-0E47-8264-EBB0270F2A86}">
      <dgm:prSet/>
      <dgm:spPr/>
      <dgm:t>
        <a:bodyPr/>
        <a:lstStyle/>
        <a:p>
          <a:endParaRPr lang="it-IT" sz="4800"/>
        </a:p>
      </dgm:t>
    </dgm:pt>
    <dgm:pt modelId="{754CEBD9-F9ED-1341-88D8-A9B490A971A9}" type="sibTrans" cxnId="{78B43B86-784A-0E47-8264-EBB0270F2A86}">
      <dgm:prSet/>
      <dgm:spPr/>
      <dgm:t>
        <a:bodyPr/>
        <a:lstStyle/>
        <a:p>
          <a:endParaRPr lang="it-IT" sz="4800"/>
        </a:p>
      </dgm:t>
    </dgm:pt>
    <dgm:pt modelId="{4DCEB452-C8AF-7E4B-BDDD-5835C0E66375}" type="pres">
      <dgm:prSet presAssocID="{CEE206E1-BF60-9641-97D5-D14D249BA3C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BC8B97B9-04A3-0C4B-82E4-06B275B8B588}" type="pres">
      <dgm:prSet presAssocID="{CEE206E1-BF60-9641-97D5-D14D249BA3CB}" presName="Name1" presStyleCnt="0"/>
      <dgm:spPr/>
    </dgm:pt>
    <dgm:pt modelId="{757B018F-3975-FF42-92E4-2D1AFAECFCB6}" type="pres">
      <dgm:prSet presAssocID="{CEE206E1-BF60-9641-97D5-D14D249BA3CB}" presName="cycle" presStyleCnt="0"/>
      <dgm:spPr/>
    </dgm:pt>
    <dgm:pt modelId="{5978EFCF-FFDC-FF49-BDBE-01D26C145968}" type="pres">
      <dgm:prSet presAssocID="{CEE206E1-BF60-9641-97D5-D14D249BA3CB}" presName="srcNode" presStyleLbl="node1" presStyleIdx="0" presStyleCnt="2"/>
      <dgm:spPr/>
    </dgm:pt>
    <dgm:pt modelId="{0508BCAC-1E24-4A41-AAAC-5784DF2EA2DB}" type="pres">
      <dgm:prSet presAssocID="{CEE206E1-BF60-9641-97D5-D14D249BA3CB}" presName="conn" presStyleLbl="parChTrans1D2" presStyleIdx="0" presStyleCnt="1"/>
      <dgm:spPr/>
      <dgm:t>
        <a:bodyPr/>
        <a:lstStyle/>
        <a:p>
          <a:endParaRPr lang="en-US"/>
        </a:p>
      </dgm:t>
    </dgm:pt>
    <dgm:pt modelId="{2BF40C3B-CA9F-384F-81F9-F9C042E85BAF}" type="pres">
      <dgm:prSet presAssocID="{CEE206E1-BF60-9641-97D5-D14D249BA3CB}" presName="extraNode" presStyleLbl="node1" presStyleIdx="0" presStyleCnt="2"/>
      <dgm:spPr/>
    </dgm:pt>
    <dgm:pt modelId="{E422AC22-3964-8F45-9A8D-7ABC3D2BBDFD}" type="pres">
      <dgm:prSet presAssocID="{CEE206E1-BF60-9641-97D5-D14D249BA3CB}" presName="dstNode" presStyleLbl="node1" presStyleIdx="0" presStyleCnt="2"/>
      <dgm:spPr/>
    </dgm:pt>
    <dgm:pt modelId="{114A5137-140E-1648-8D07-8BDAD1CF470E}" type="pres">
      <dgm:prSet presAssocID="{CA7AD47B-3EF8-BC4A-A508-55E329AB47A8}" presName="text_1" presStyleLbl="node1" presStyleIdx="0" presStyleCnt="2" custLinFactNeighborX="36737" custLinFactNeighborY="18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89881F-F08F-AE47-B206-97B918AF0BEA}" type="pres">
      <dgm:prSet presAssocID="{CA7AD47B-3EF8-BC4A-A508-55E329AB47A8}" presName="accent_1" presStyleCnt="0"/>
      <dgm:spPr/>
    </dgm:pt>
    <dgm:pt modelId="{E4919F36-6CE8-8442-A257-F2977AA45AC6}" type="pres">
      <dgm:prSet presAssocID="{CA7AD47B-3EF8-BC4A-A508-55E329AB47A8}" presName="accentRepeatNode" presStyleLbl="solidFgAcc1" presStyleIdx="0" presStyleCnt="2"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3ADB715A-B4B7-F541-BFF5-CEFC0ACA3F97}" type="pres">
      <dgm:prSet presAssocID="{3C2774FA-6AE4-604F-B272-9EACE2E46FE5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FCF76E-09B3-2046-9CDB-FB5EF76FB639}" type="pres">
      <dgm:prSet presAssocID="{3C2774FA-6AE4-604F-B272-9EACE2E46FE5}" presName="accent_2" presStyleCnt="0"/>
      <dgm:spPr/>
    </dgm:pt>
    <dgm:pt modelId="{4DBB1EF4-13A0-BA4F-889F-DD81BF29DDD6}" type="pres">
      <dgm:prSet presAssocID="{3C2774FA-6AE4-604F-B272-9EACE2E46FE5}" presName="accentRepeatNode" presStyleLbl="solidFgAcc1" presStyleIdx="1" presStyleCnt="2"/>
      <dgm:spPr>
        <a:solidFill>
          <a:srgbClr val="FFC000"/>
        </a:solidFill>
      </dgm:spPr>
      <dgm:t>
        <a:bodyPr/>
        <a:lstStyle/>
        <a:p>
          <a:endParaRPr lang="en-US"/>
        </a:p>
      </dgm:t>
    </dgm:pt>
  </dgm:ptLst>
  <dgm:cxnLst>
    <dgm:cxn modelId="{78B43B86-784A-0E47-8264-EBB0270F2A86}" srcId="{CEE206E1-BF60-9641-97D5-D14D249BA3CB}" destId="{3C2774FA-6AE4-604F-B272-9EACE2E46FE5}" srcOrd="1" destOrd="0" parTransId="{A3A1B964-C262-F04F-88E7-FCD46EEEFC7E}" sibTransId="{754CEBD9-F9ED-1341-88D8-A9B490A971A9}"/>
    <dgm:cxn modelId="{BE620588-AE61-EB4A-B346-F6A5335BDACB}" type="presOf" srcId="{CEE206E1-BF60-9641-97D5-D14D249BA3CB}" destId="{4DCEB452-C8AF-7E4B-BDDD-5835C0E66375}" srcOrd="0" destOrd="0" presId="urn:microsoft.com/office/officeart/2008/layout/VerticalCurvedList"/>
    <dgm:cxn modelId="{B5EB1824-0F57-5F47-8542-6A116674E3FA}" type="presOf" srcId="{622331B9-E731-BD46-8EA1-DD7DEC7F9CF8}" destId="{0508BCAC-1E24-4A41-AAAC-5784DF2EA2DB}" srcOrd="0" destOrd="0" presId="urn:microsoft.com/office/officeart/2008/layout/VerticalCurvedList"/>
    <dgm:cxn modelId="{C5554873-017D-BF43-AE7F-65EE987B3CB1}" type="presOf" srcId="{3C2774FA-6AE4-604F-B272-9EACE2E46FE5}" destId="{3ADB715A-B4B7-F541-BFF5-CEFC0ACA3F97}" srcOrd="0" destOrd="0" presId="urn:microsoft.com/office/officeart/2008/layout/VerticalCurvedList"/>
    <dgm:cxn modelId="{CC99E894-DA92-A041-9217-8E720681D7D2}" type="presOf" srcId="{CA7AD47B-3EF8-BC4A-A508-55E329AB47A8}" destId="{114A5137-140E-1648-8D07-8BDAD1CF470E}" srcOrd="0" destOrd="0" presId="urn:microsoft.com/office/officeart/2008/layout/VerticalCurvedList"/>
    <dgm:cxn modelId="{52BFFEF4-4B09-B24F-88E3-E33DEC853407}" srcId="{CEE206E1-BF60-9641-97D5-D14D249BA3CB}" destId="{CA7AD47B-3EF8-BC4A-A508-55E329AB47A8}" srcOrd="0" destOrd="0" parTransId="{145DD713-FB00-E64A-928E-5E81E6544F61}" sibTransId="{622331B9-E731-BD46-8EA1-DD7DEC7F9CF8}"/>
    <dgm:cxn modelId="{73BADFA5-D686-CD4F-9029-D72DBF57F009}" type="presParOf" srcId="{4DCEB452-C8AF-7E4B-BDDD-5835C0E66375}" destId="{BC8B97B9-04A3-0C4B-82E4-06B275B8B588}" srcOrd="0" destOrd="0" presId="urn:microsoft.com/office/officeart/2008/layout/VerticalCurvedList"/>
    <dgm:cxn modelId="{6B8E9392-9172-084A-AF0D-3DF6D50B4FC7}" type="presParOf" srcId="{BC8B97B9-04A3-0C4B-82E4-06B275B8B588}" destId="{757B018F-3975-FF42-92E4-2D1AFAECFCB6}" srcOrd="0" destOrd="0" presId="urn:microsoft.com/office/officeart/2008/layout/VerticalCurvedList"/>
    <dgm:cxn modelId="{485E719C-282E-5F44-9407-74BD8CDC5210}" type="presParOf" srcId="{757B018F-3975-FF42-92E4-2D1AFAECFCB6}" destId="{5978EFCF-FFDC-FF49-BDBE-01D26C145968}" srcOrd="0" destOrd="0" presId="urn:microsoft.com/office/officeart/2008/layout/VerticalCurvedList"/>
    <dgm:cxn modelId="{A4E3B9A3-4B96-5542-8E1E-94CC5D1B8271}" type="presParOf" srcId="{757B018F-3975-FF42-92E4-2D1AFAECFCB6}" destId="{0508BCAC-1E24-4A41-AAAC-5784DF2EA2DB}" srcOrd="1" destOrd="0" presId="urn:microsoft.com/office/officeart/2008/layout/VerticalCurvedList"/>
    <dgm:cxn modelId="{47F619F8-D9CB-0C42-B8E6-3A54DAA8FAEE}" type="presParOf" srcId="{757B018F-3975-FF42-92E4-2D1AFAECFCB6}" destId="{2BF40C3B-CA9F-384F-81F9-F9C042E85BAF}" srcOrd="2" destOrd="0" presId="urn:microsoft.com/office/officeart/2008/layout/VerticalCurvedList"/>
    <dgm:cxn modelId="{C4548222-96BD-3049-9CFD-B32F42A19BAA}" type="presParOf" srcId="{757B018F-3975-FF42-92E4-2D1AFAECFCB6}" destId="{E422AC22-3964-8F45-9A8D-7ABC3D2BBDFD}" srcOrd="3" destOrd="0" presId="urn:microsoft.com/office/officeart/2008/layout/VerticalCurvedList"/>
    <dgm:cxn modelId="{A33FF3A5-010E-9649-92D4-5B3F5734C65C}" type="presParOf" srcId="{BC8B97B9-04A3-0C4B-82E4-06B275B8B588}" destId="{114A5137-140E-1648-8D07-8BDAD1CF470E}" srcOrd="1" destOrd="0" presId="urn:microsoft.com/office/officeart/2008/layout/VerticalCurvedList"/>
    <dgm:cxn modelId="{8BA1DA57-0B36-F841-88F8-51A6B3316CCB}" type="presParOf" srcId="{BC8B97B9-04A3-0C4B-82E4-06B275B8B588}" destId="{0689881F-F08F-AE47-B206-97B918AF0BEA}" srcOrd="2" destOrd="0" presId="urn:microsoft.com/office/officeart/2008/layout/VerticalCurvedList"/>
    <dgm:cxn modelId="{AA0E14D9-FB20-074F-A6A3-8E84D892A9DD}" type="presParOf" srcId="{0689881F-F08F-AE47-B206-97B918AF0BEA}" destId="{E4919F36-6CE8-8442-A257-F2977AA45AC6}" srcOrd="0" destOrd="0" presId="urn:microsoft.com/office/officeart/2008/layout/VerticalCurvedList"/>
    <dgm:cxn modelId="{C031742F-AAAC-0F4F-9921-8EEA15202F9B}" type="presParOf" srcId="{BC8B97B9-04A3-0C4B-82E4-06B275B8B588}" destId="{3ADB715A-B4B7-F541-BFF5-CEFC0ACA3F97}" srcOrd="3" destOrd="0" presId="urn:microsoft.com/office/officeart/2008/layout/VerticalCurvedList"/>
    <dgm:cxn modelId="{03A97333-220F-8549-965A-8170A8E9E006}" type="presParOf" srcId="{BC8B97B9-04A3-0C4B-82E4-06B275B8B588}" destId="{83FCF76E-09B3-2046-9CDB-FB5EF76FB639}" srcOrd="4" destOrd="0" presId="urn:microsoft.com/office/officeart/2008/layout/VerticalCurvedList"/>
    <dgm:cxn modelId="{6D083164-949B-4A4E-8D55-20F41E8C0584}" type="presParOf" srcId="{83FCF76E-09B3-2046-9CDB-FB5EF76FB639}" destId="{4DBB1EF4-13A0-BA4F-889F-DD81BF29DDD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E206E1-BF60-9641-97D5-D14D249BA3CB}" type="doc">
      <dgm:prSet loTypeId="urn:microsoft.com/office/officeart/2008/layout/VerticalCurvedList" loCatId="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it-IT"/>
        </a:p>
      </dgm:t>
    </dgm:pt>
    <dgm:pt modelId="{CA7AD47B-3EF8-BC4A-A508-55E329AB47A8}">
      <dgm:prSet phldrT="[Testo]" custT="1"/>
      <dgm:spPr>
        <a:solidFill>
          <a:srgbClr val="002060"/>
        </a:solidFill>
      </dgm:spPr>
      <dgm:t>
        <a:bodyPr/>
        <a:lstStyle/>
        <a:p>
          <a:r>
            <a:rPr lang="it-IT" sz="4400" b="1" kern="1200" cap="small" dirty="0" smtClean="0">
              <a:solidFill>
                <a:srgbClr val="FFC000"/>
              </a:solidFill>
              <a:effectLst/>
              <a:latin typeface="Arial" panose="020B0604020202020204" pitchFamily="34" charset="0"/>
              <a:ea typeface="+mj-ea"/>
              <a:cs typeface="Arial" panose="020B0604020202020204" pitchFamily="34" charset="0"/>
            </a:rPr>
            <a:t>DAPT Vs SAPT After PCI</a:t>
          </a:r>
          <a:endParaRPr lang="it-IT" sz="4400" b="1" kern="1200" cap="small" dirty="0">
            <a:solidFill>
              <a:srgbClr val="FFC000"/>
            </a:solidFill>
            <a:effectLst/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gm:t>
    </dgm:pt>
    <dgm:pt modelId="{145DD713-FB00-E64A-928E-5E81E6544F61}" type="parTrans" cxnId="{52BFFEF4-4B09-B24F-88E3-E33DEC853407}">
      <dgm:prSet/>
      <dgm:spPr/>
      <dgm:t>
        <a:bodyPr/>
        <a:lstStyle/>
        <a:p>
          <a:endParaRPr lang="it-IT" sz="4800"/>
        </a:p>
      </dgm:t>
    </dgm:pt>
    <dgm:pt modelId="{622331B9-E731-BD46-8EA1-DD7DEC7F9CF8}" type="sibTrans" cxnId="{52BFFEF4-4B09-B24F-88E3-E33DEC853407}">
      <dgm:prSet/>
      <dgm:spPr/>
      <dgm:t>
        <a:bodyPr/>
        <a:lstStyle/>
        <a:p>
          <a:endParaRPr lang="it-IT" sz="4800"/>
        </a:p>
      </dgm:t>
    </dgm:pt>
    <dgm:pt modelId="{3C2774FA-6AE4-604F-B272-9EACE2E46FE5}">
      <dgm:prSet custT="1"/>
      <dgm:spPr>
        <a:solidFill>
          <a:srgbClr val="002060"/>
        </a:solidFill>
      </dgm:spPr>
      <dgm:t>
        <a:bodyPr/>
        <a:lstStyle/>
        <a:p>
          <a:r>
            <a:rPr lang="it-IT" sz="4400" b="1" cap="small" dirty="0" smtClean="0">
              <a:solidFill>
                <a:schemeClr val="bg1"/>
              </a:solidFill>
              <a:effectLst/>
              <a:latin typeface="Arial" panose="020B0604020202020204" pitchFamily="34" charset="0"/>
              <a:ea typeface="+mj-ea"/>
              <a:cs typeface="Arial" panose="020B0604020202020204" pitchFamily="34" charset="0"/>
            </a:rPr>
            <a:t>Triple Vs Dual Therapy Following PCI in patients with Afib</a:t>
          </a:r>
          <a:endParaRPr lang="it-IT" sz="4400" b="1" dirty="0"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A1B964-C262-F04F-88E7-FCD46EEEFC7E}" type="parTrans" cxnId="{78B43B86-784A-0E47-8264-EBB0270F2A86}">
      <dgm:prSet/>
      <dgm:spPr/>
      <dgm:t>
        <a:bodyPr/>
        <a:lstStyle/>
        <a:p>
          <a:endParaRPr lang="it-IT" sz="4800"/>
        </a:p>
      </dgm:t>
    </dgm:pt>
    <dgm:pt modelId="{754CEBD9-F9ED-1341-88D8-A9B490A971A9}" type="sibTrans" cxnId="{78B43B86-784A-0E47-8264-EBB0270F2A86}">
      <dgm:prSet/>
      <dgm:spPr/>
      <dgm:t>
        <a:bodyPr/>
        <a:lstStyle/>
        <a:p>
          <a:endParaRPr lang="it-IT" sz="4800"/>
        </a:p>
      </dgm:t>
    </dgm:pt>
    <dgm:pt modelId="{4DCEB452-C8AF-7E4B-BDDD-5835C0E66375}" type="pres">
      <dgm:prSet presAssocID="{CEE206E1-BF60-9641-97D5-D14D249BA3C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BC8B97B9-04A3-0C4B-82E4-06B275B8B588}" type="pres">
      <dgm:prSet presAssocID="{CEE206E1-BF60-9641-97D5-D14D249BA3CB}" presName="Name1" presStyleCnt="0"/>
      <dgm:spPr/>
    </dgm:pt>
    <dgm:pt modelId="{757B018F-3975-FF42-92E4-2D1AFAECFCB6}" type="pres">
      <dgm:prSet presAssocID="{CEE206E1-BF60-9641-97D5-D14D249BA3CB}" presName="cycle" presStyleCnt="0"/>
      <dgm:spPr/>
    </dgm:pt>
    <dgm:pt modelId="{5978EFCF-FFDC-FF49-BDBE-01D26C145968}" type="pres">
      <dgm:prSet presAssocID="{CEE206E1-BF60-9641-97D5-D14D249BA3CB}" presName="srcNode" presStyleLbl="node1" presStyleIdx="0" presStyleCnt="2"/>
      <dgm:spPr/>
    </dgm:pt>
    <dgm:pt modelId="{0508BCAC-1E24-4A41-AAAC-5784DF2EA2DB}" type="pres">
      <dgm:prSet presAssocID="{CEE206E1-BF60-9641-97D5-D14D249BA3CB}" presName="conn" presStyleLbl="parChTrans1D2" presStyleIdx="0" presStyleCnt="1"/>
      <dgm:spPr/>
      <dgm:t>
        <a:bodyPr/>
        <a:lstStyle/>
        <a:p>
          <a:endParaRPr lang="en-US"/>
        </a:p>
      </dgm:t>
    </dgm:pt>
    <dgm:pt modelId="{2BF40C3B-CA9F-384F-81F9-F9C042E85BAF}" type="pres">
      <dgm:prSet presAssocID="{CEE206E1-BF60-9641-97D5-D14D249BA3CB}" presName="extraNode" presStyleLbl="node1" presStyleIdx="0" presStyleCnt="2"/>
      <dgm:spPr/>
    </dgm:pt>
    <dgm:pt modelId="{E422AC22-3964-8F45-9A8D-7ABC3D2BBDFD}" type="pres">
      <dgm:prSet presAssocID="{CEE206E1-BF60-9641-97D5-D14D249BA3CB}" presName="dstNode" presStyleLbl="node1" presStyleIdx="0" presStyleCnt="2"/>
      <dgm:spPr/>
    </dgm:pt>
    <dgm:pt modelId="{114A5137-140E-1648-8D07-8BDAD1CF470E}" type="pres">
      <dgm:prSet presAssocID="{CA7AD47B-3EF8-BC4A-A508-55E329AB47A8}" presName="text_1" presStyleLbl="node1" presStyleIdx="0" presStyleCnt="2" custLinFactNeighborX="36737" custLinFactNeighborY="18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89881F-F08F-AE47-B206-97B918AF0BEA}" type="pres">
      <dgm:prSet presAssocID="{CA7AD47B-3EF8-BC4A-A508-55E329AB47A8}" presName="accent_1" presStyleCnt="0"/>
      <dgm:spPr/>
    </dgm:pt>
    <dgm:pt modelId="{E4919F36-6CE8-8442-A257-F2977AA45AC6}" type="pres">
      <dgm:prSet presAssocID="{CA7AD47B-3EF8-BC4A-A508-55E329AB47A8}" presName="accentRepeatNode" presStyleLbl="solidFgAcc1" presStyleIdx="0" presStyleCnt="2"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3ADB715A-B4B7-F541-BFF5-CEFC0ACA3F97}" type="pres">
      <dgm:prSet presAssocID="{3C2774FA-6AE4-604F-B272-9EACE2E46FE5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FCF76E-09B3-2046-9CDB-FB5EF76FB639}" type="pres">
      <dgm:prSet presAssocID="{3C2774FA-6AE4-604F-B272-9EACE2E46FE5}" presName="accent_2" presStyleCnt="0"/>
      <dgm:spPr/>
    </dgm:pt>
    <dgm:pt modelId="{4DBB1EF4-13A0-BA4F-889F-DD81BF29DDD6}" type="pres">
      <dgm:prSet presAssocID="{3C2774FA-6AE4-604F-B272-9EACE2E46FE5}" presName="accentRepeatNode" presStyleLbl="solidFgAcc1" presStyleIdx="1" presStyleCnt="2"/>
      <dgm:spPr>
        <a:solidFill>
          <a:srgbClr val="FFC000"/>
        </a:solidFill>
      </dgm:spPr>
      <dgm:t>
        <a:bodyPr/>
        <a:lstStyle/>
        <a:p>
          <a:endParaRPr lang="en-US"/>
        </a:p>
      </dgm:t>
    </dgm:pt>
  </dgm:ptLst>
  <dgm:cxnLst>
    <dgm:cxn modelId="{78B43B86-784A-0E47-8264-EBB0270F2A86}" srcId="{CEE206E1-BF60-9641-97D5-D14D249BA3CB}" destId="{3C2774FA-6AE4-604F-B272-9EACE2E46FE5}" srcOrd="1" destOrd="0" parTransId="{A3A1B964-C262-F04F-88E7-FCD46EEEFC7E}" sibTransId="{754CEBD9-F9ED-1341-88D8-A9B490A971A9}"/>
    <dgm:cxn modelId="{BE620588-AE61-EB4A-B346-F6A5335BDACB}" type="presOf" srcId="{CEE206E1-BF60-9641-97D5-D14D249BA3CB}" destId="{4DCEB452-C8AF-7E4B-BDDD-5835C0E66375}" srcOrd="0" destOrd="0" presId="urn:microsoft.com/office/officeart/2008/layout/VerticalCurvedList"/>
    <dgm:cxn modelId="{B5EB1824-0F57-5F47-8542-6A116674E3FA}" type="presOf" srcId="{622331B9-E731-BD46-8EA1-DD7DEC7F9CF8}" destId="{0508BCAC-1E24-4A41-AAAC-5784DF2EA2DB}" srcOrd="0" destOrd="0" presId="urn:microsoft.com/office/officeart/2008/layout/VerticalCurvedList"/>
    <dgm:cxn modelId="{C5554873-017D-BF43-AE7F-65EE987B3CB1}" type="presOf" srcId="{3C2774FA-6AE4-604F-B272-9EACE2E46FE5}" destId="{3ADB715A-B4B7-F541-BFF5-CEFC0ACA3F97}" srcOrd="0" destOrd="0" presId="urn:microsoft.com/office/officeart/2008/layout/VerticalCurvedList"/>
    <dgm:cxn modelId="{CC99E894-DA92-A041-9217-8E720681D7D2}" type="presOf" srcId="{CA7AD47B-3EF8-BC4A-A508-55E329AB47A8}" destId="{114A5137-140E-1648-8D07-8BDAD1CF470E}" srcOrd="0" destOrd="0" presId="urn:microsoft.com/office/officeart/2008/layout/VerticalCurvedList"/>
    <dgm:cxn modelId="{52BFFEF4-4B09-B24F-88E3-E33DEC853407}" srcId="{CEE206E1-BF60-9641-97D5-D14D249BA3CB}" destId="{CA7AD47B-3EF8-BC4A-A508-55E329AB47A8}" srcOrd="0" destOrd="0" parTransId="{145DD713-FB00-E64A-928E-5E81E6544F61}" sibTransId="{622331B9-E731-BD46-8EA1-DD7DEC7F9CF8}"/>
    <dgm:cxn modelId="{73BADFA5-D686-CD4F-9029-D72DBF57F009}" type="presParOf" srcId="{4DCEB452-C8AF-7E4B-BDDD-5835C0E66375}" destId="{BC8B97B9-04A3-0C4B-82E4-06B275B8B588}" srcOrd="0" destOrd="0" presId="urn:microsoft.com/office/officeart/2008/layout/VerticalCurvedList"/>
    <dgm:cxn modelId="{6B8E9392-9172-084A-AF0D-3DF6D50B4FC7}" type="presParOf" srcId="{BC8B97B9-04A3-0C4B-82E4-06B275B8B588}" destId="{757B018F-3975-FF42-92E4-2D1AFAECFCB6}" srcOrd="0" destOrd="0" presId="urn:microsoft.com/office/officeart/2008/layout/VerticalCurvedList"/>
    <dgm:cxn modelId="{485E719C-282E-5F44-9407-74BD8CDC5210}" type="presParOf" srcId="{757B018F-3975-FF42-92E4-2D1AFAECFCB6}" destId="{5978EFCF-FFDC-FF49-BDBE-01D26C145968}" srcOrd="0" destOrd="0" presId="urn:microsoft.com/office/officeart/2008/layout/VerticalCurvedList"/>
    <dgm:cxn modelId="{A4E3B9A3-4B96-5542-8E1E-94CC5D1B8271}" type="presParOf" srcId="{757B018F-3975-FF42-92E4-2D1AFAECFCB6}" destId="{0508BCAC-1E24-4A41-AAAC-5784DF2EA2DB}" srcOrd="1" destOrd="0" presId="urn:microsoft.com/office/officeart/2008/layout/VerticalCurvedList"/>
    <dgm:cxn modelId="{47F619F8-D9CB-0C42-B8E6-3A54DAA8FAEE}" type="presParOf" srcId="{757B018F-3975-FF42-92E4-2D1AFAECFCB6}" destId="{2BF40C3B-CA9F-384F-81F9-F9C042E85BAF}" srcOrd="2" destOrd="0" presId="urn:microsoft.com/office/officeart/2008/layout/VerticalCurvedList"/>
    <dgm:cxn modelId="{C4548222-96BD-3049-9CFD-B32F42A19BAA}" type="presParOf" srcId="{757B018F-3975-FF42-92E4-2D1AFAECFCB6}" destId="{E422AC22-3964-8F45-9A8D-7ABC3D2BBDFD}" srcOrd="3" destOrd="0" presId="urn:microsoft.com/office/officeart/2008/layout/VerticalCurvedList"/>
    <dgm:cxn modelId="{A33FF3A5-010E-9649-92D4-5B3F5734C65C}" type="presParOf" srcId="{BC8B97B9-04A3-0C4B-82E4-06B275B8B588}" destId="{114A5137-140E-1648-8D07-8BDAD1CF470E}" srcOrd="1" destOrd="0" presId="urn:microsoft.com/office/officeart/2008/layout/VerticalCurvedList"/>
    <dgm:cxn modelId="{8BA1DA57-0B36-F841-88F8-51A6B3316CCB}" type="presParOf" srcId="{BC8B97B9-04A3-0C4B-82E4-06B275B8B588}" destId="{0689881F-F08F-AE47-B206-97B918AF0BEA}" srcOrd="2" destOrd="0" presId="urn:microsoft.com/office/officeart/2008/layout/VerticalCurvedList"/>
    <dgm:cxn modelId="{AA0E14D9-FB20-074F-A6A3-8E84D892A9DD}" type="presParOf" srcId="{0689881F-F08F-AE47-B206-97B918AF0BEA}" destId="{E4919F36-6CE8-8442-A257-F2977AA45AC6}" srcOrd="0" destOrd="0" presId="urn:microsoft.com/office/officeart/2008/layout/VerticalCurvedList"/>
    <dgm:cxn modelId="{C031742F-AAAC-0F4F-9921-8EEA15202F9B}" type="presParOf" srcId="{BC8B97B9-04A3-0C4B-82E4-06B275B8B588}" destId="{3ADB715A-B4B7-F541-BFF5-CEFC0ACA3F97}" srcOrd="3" destOrd="0" presId="urn:microsoft.com/office/officeart/2008/layout/VerticalCurvedList"/>
    <dgm:cxn modelId="{03A97333-220F-8549-965A-8170A8E9E006}" type="presParOf" srcId="{BC8B97B9-04A3-0C4B-82E4-06B275B8B588}" destId="{83FCF76E-09B3-2046-9CDB-FB5EF76FB639}" srcOrd="4" destOrd="0" presId="urn:microsoft.com/office/officeart/2008/layout/VerticalCurvedList"/>
    <dgm:cxn modelId="{6D083164-949B-4A4E-8D55-20F41E8C0584}" type="presParOf" srcId="{83FCF76E-09B3-2046-9CDB-FB5EF76FB639}" destId="{4DBB1EF4-13A0-BA4F-889F-DD81BF29DDD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E206E1-BF60-9641-97D5-D14D249BA3CB}" type="doc">
      <dgm:prSet loTypeId="urn:microsoft.com/office/officeart/2008/layout/VerticalCurvedList" loCatId="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it-IT"/>
        </a:p>
      </dgm:t>
    </dgm:pt>
    <dgm:pt modelId="{CA7AD47B-3EF8-BC4A-A508-55E329AB47A8}">
      <dgm:prSet phldrT="[Testo]" custT="1"/>
      <dgm:spPr>
        <a:solidFill>
          <a:srgbClr val="002060"/>
        </a:solidFill>
      </dgm:spPr>
      <dgm:t>
        <a:bodyPr/>
        <a:lstStyle/>
        <a:p>
          <a:r>
            <a:rPr lang="it-IT" sz="4400" b="1" kern="1200" cap="small" dirty="0" smtClean="0">
              <a:solidFill>
                <a:schemeClr val="bg1"/>
              </a:solidFill>
              <a:effectLst/>
              <a:latin typeface="Arial" panose="020B0604020202020204" pitchFamily="34" charset="0"/>
              <a:ea typeface="+mj-ea"/>
              <a:cs typeface="Arial" panose="020B0604020202020204" pitchFamily="34" charset="0"/>
            </a:rPr>
            <a:t>DAPT Vs SAPT After PCI</a:t>
          </a:r>
          <a:endParaRPr lang="it-IT" sz="4400" b="1" kern="1200" cap="small" dirty="0">
            <a:solidFill>
              <a:schemeClr val="bg1"/>
            </a:solidFill>
            <a:effectLst/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gm:t>
    </dgm:pt>
    <dgm:pt modelId="{145DD713-FB00-E64A-928E-5E81E6544F61}" type="parTrans" cxnId="{52BFFEF4-4B09-B24F-88E3-E33DEC853407}">
      <dgm:prSet/>
      <dgm:spPr/>
      <dgm:t>
        <a:bodyPr/>
        <a:lstStyle/>
        <a:p>
          <a:endParaRPr lang="it-IT" sz="4800"/>
        </a:p>
      </dgm:t>
    </dgm:pt>
    <dgm:pt modelId="{622331B9-E731-BD46-8EA1-DD7DEC7F9CF8}" type="sibTrans" cxnId="{52BFFEF4-4B09-B24F-88E3-E33DEC853407}">
      <dgm:prSet/>
      <dgm:spPr/>
      <dgm:t>
        <a:bodyPr/>
        <a:lstStyle/>
        <a:p>
          <a:endParaRPr lang="it-IT" sz="4800"/>
        </a:p>
      </dgm:t>
    </dgm:pt>
    <dgm:pt modelId="{3C2774FA-6AE4-604F-B272-9EACE2E46FE5}">
      <dgm:prSet custT="1"/>
      <dgm:spPr>
        <a:solidFill>
          <a:srgbClr val="002060"/>
        </a:solidFill>
      </dgm:spPr>
      <dgm:t>
        <a:bodyPr/>
        <a:lstStyle/>
        <a:p>
          <a:r>
            <a:rPr lang="it-IT" sz="4400" b="1" cap="small" dirty="0" smtClean="0">
              <a:solidFill>
                <a:srgbClr val="FFC000"/>
              </a:solidFill>
              <a:effectLst/>
              <a:latin typeface="Arial" panose="020B0604020202020204" pitchFamily="34" charset="0"/>
              <a:ea typeface="+mj-ea"/>
              <a:cs typeface="Arial" panose="020B0604020202020204" pitchFamily="34" charset="0"/>
            </a:rPr>
            <a:t>Triple Vs Dual Therapy Following PCI in patients with Afib</a:t>
          </a:r>
          <a:endParaRPr lang="it-IT" sz="4400" b="1" dirty="0">
            <a:solidFill>
              <a:srgbClr val="FFC000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A1B964-C262-F04F-88E7-FCD46EEEFC7E}" type="parTrans" cxnId="{78B43B86-784A-0E47-8264-EBB0270F2A86}">
      <dgm:prSet/>
      <dgm:spPr/>
      <dgm:t>
        <a:bodyPr/>
        <a:lstStyle/>
        <a:p>
          <a:endParaRPr lang="it-IT" sz="4800"/>
        </a:p>
      </dgm:t>
    </dgm:pt>
    <dgm:pt modelId="{754CEBD9-F9ED-1341-88D8-A9B490A971A9}" type="sibTrans" cxnId="{78B43B86-784A-0E47-8264-EBB0270F2A86}">
      <dgm:prSet/>
      <dgm:spPr/>
      <dgm:t>
        <a:bodyPr/>
        <a:lstStyle/>
        <a:p>
          <a:endParaRPr lang="it-IT" sz="4800"/>
        </a:p>
      </dgm:t>
    </dgm:pt>
    <dgm:pt modelId="{4DCEB452-C8AF-7E4B-BDDD-5835C0E66375}" type="pres">
      <dgm:prSet presAssocID="{CEE206E1-BF60-9641-97D5-D14D249BA3C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BC8B97B9-04A3-0C4B-82E4-06B275B8B588}" type="pres">
      <dgm:prSet presAssocID="{CEE206E1-BF60-9641-97D5-D14D249BA3CB}" presName="Name1" presStyleCnt="0"/>
      <dgm:spPr/>
    </dgm:pt>
    <dgm:pt modelId="{757B018F-3975-FF42-92E4-2D1AFAECFCB6}" type="pres">
      <dgm:prSet presAssocID="{CEE206E1-BF60-9641-97D5-D14D249BA3CB}" presName="cycle" presStyleCnt="0"/>
      <dgm:spPr/>
    </dgm:pt>
    <dgm:pt modelId="{5978EFCF-FFDC-FF49-BDBE-01D26C145968}" type="pres">
      <dgm:prSet presAssocID="{CEE206E1-BF60-9641-97D5-D14D249BA3CB}" presName="srcNode" presStyleLbl="node1" presStyleIdx="0" presStyleCnt="2"/>
      <dgm:spPr/>
    </dgm:pt>
    <dgm:pt modelId="{0508BCAC-1E24-4A41-AAAC-5784DF2EA2DB}" type="pres">
      <dgm:prSet presAssocID="{CEE206E1-BF60-9641-97D5-D14D249BA3CB}" presName="conn" presStyleLbl="parChTrans1D2" presStyleIdx="0" presStyleCnt="1"/>
      <dgm:spPr/>
      <dgm:t>
        <a:bodyPr/>
        <a:lstStyle/>
        <a:p>
          <a:endParaRPr lang="en-US"/>
        </a:p>
      </dgm:t>
    </dgm:pt>
    <dgm:pt modelId="{2BF40C3B-CA9F-384F-81F9-F9C042E85BAF}" type="pres">
      <dgm:prSet presAssocID="{CEE206E1-BF60-9641-97D5-D14D249BA3CB}" presName="extraNode" presStyleLbl="node1" presStyleIdx="0" presStyleCnt="2"/>
      <dgm:spPr/>
    </dgm:pt>
    <dgm:pt modelId="{E422AC22-3964-8F45-9A8D-7ABC3D2BBDFD}" type="pres">
      <dgm:prSet presAssocID="{CEE206E1-BF60-9641-97D5-D14D249BA3CB}" presName="dstNode" presStyleLbl="node1" presStyleIdx="0" presStyleCnt="2"/>
      <dgm:spPr/>
    </dgm:pt>
    <dgm:pt modelId="{114A5137-140E-1648-8D07-8BDAD1CF470E}" type="pres">
      <dgm:prSet presAssocID="{CA7AD47B-3EF8-BC4A-A508-55E329AB47A8}" presName="text_1" presStyleLbl="node1" presStyleIdx="0" presStyleCnt="2" custLinFactNeighborX="36737" custLinFactNeighborY="18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89881F-F08F-AE47-B206-97B918AF0BEA}" type="pres">
      <dgm:prSet presAssocID="{CA7AD47B-3EF8-BC4A-A508-55E329AB47A8}" presName="accent_1" presStyleCnt="0"/>
      <dgm:spPr/>
    </dgm:pt>
    <dgm:pt modelId="{E4919F36-6CE8-8442-A257-F2977AA45AC6}" type="pres">
      <dgm:prSet presAssocID="{CA7AD47B-3EF8-BC4A-A508-55E329AB47A8}" presName="accentRepeatNode" presStyleLbl="solidFgAcc1" presStyleIdx="0" presStyleCnt="2"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3ADB715A-B4B7-F541-BFF5-CEFC0ACA3F97}" type="pres">
      <dgm:prSet presAssocID="{3C2774FA-6AE4-604F-B272-9EACE2E46FE5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FCF76E-09B3-2046-9CDB-FB5EF76FB639}" type="pres">
      <dgm:prSet presAssocID="{3C2774FA-6AE4-604F-B272-9EACE2E46FE5}" presName="accent_2" presStyleCnt="0"/>
      <dgm:spPr/>
    </dgm:pt>
    <dgm:pt modelId="{4DBB1EF4-13A0-BA4F-889F-DD81BF29DDD6}" type="pres">
      <dgm:prSet presAssocID="{3C2774FA-6AE4-604F-B272-9EACE2E46FE5}" presName="accentRepeatNode" presStyleLbl="solidFgAcc1" presStyleIdx="1" presStyleCnt="2"/>
      <dgm:spPr>
        <a:solidFill>
          <a:srgbClr val="FFC000"/>
        </a:solidFill>
      </dgm:spPr>
      <dgm:t>
        <a:bodyPr/>
        <a:lstStyle/>
        <a:p>
          <a:endParaRPr lang="en-US"/>
        </a:p>
      </dgm:t>
    </dgm:pt>
  </dgm:ptLst>
  <dgm:cxnLst>
    <dgm:cxn modelId="{78B43B86-784A-0E47-8264-EBB0270F2A86}" srcId="{CEE206E1-BF60-9641-97D5-D14D249BA3CB}" destId="{3C2774FA-6AE4-604F-B272-9EACE2E46FE5}" srcOrd="1" destOrd="0" parTransId="{A3A1B964-C262-F04F-88E7-FCD46EEEFC7E}" sibTransId="{754CEBD9-F9ED-1341-88D8-A9B490A971A9}"/>
    <dgm:cxn modelId="{BE620588-AE61-EB4A-B346-F6A5335BDACB}" type="presOf" srcId="{CEE206E1-BF60-9641-97D5-D14D249BA3CB}" destId="{4DCEB452-C8AF-7E4B-BDDD-5835C0E66375}" srcOrd="0" destOrd="0" presId="urn:microsoft.com/office/officeart/2008/layout/VerticalCurvedList"/>
    <dgm:cxn modelId="{B5EB1824-0F57-5F47-8542-6A116674E3FA}" type="presOf" srcId="{622331B9-E731-BD46-8EA1-DD7DEC7F9CF8}" destId="{0508BCAC-1E24-4A41-AAAC-5784DF2EA2DB}" srcOrd="0" destOrd="0" presId="urn:microsoft.com/office/officeart/2008/layout/VerticalCurvedList"/>
    <dgm:cxn modelId="{C5554873-017D-BF43-AE7F-65EE987B3CB1}" type="presOf" srcId="{3C2774FA-6AE4-604F-B272-9EACE2E46FE5}" destId="{3ADB715A-B4B7-F541-BFF5-CEFC0ACA3F97}" srcOrd="0" destOrd="0" presId="urn:microsoft.com/office/officeart/2008/layout/VerticalCurvedList"/>
    <dgm:cxn modelId="{CC99E894-DA92-A041-9217-8E720681D7D2}" type="presOf" srcId="{CA7AD47B-3EF8-BC4A-A508-55E329AB47A8}" destId="{114A5137-140E-1648-8D07-8BDAD1CF470E}" srcOrd="0" destOrd="0" presId="urn:microsoft.com/office/officeart/2008/layout/VerticalCurvedList"/>
    <dgm:cxn modelId="{52BFFEF4-4B09-B24F-88E3-E33DEC853407}" srcId="{CEE206E1-BF60-9641-97D5-D14D249BA3CB}" destId="{CA7AD47B-3EF8-BC4A-A508-55E329AB47A8}" srcOrd="0" destOrd="0" parTransId="{145DD713-FB00-E64A-928E-5E81E6544F61}" sibTransId="{622331B9-E731-BD46-8EA1-DD7DEC7F9CF8}"/>
    <dgm:cxn modelId="{73BADFA5-D686-CD4F-9029-D72DBF57F009}" type="presParOf" srcId="{4DCEB452-C8AF-7E4B-BDDD-5835C0E66375}" destId="{BC8B97B9-04A3-0C4B-82E4-06B275B8B588}" srcOrd="0" destOrd="0" presId="urn:microsoft.com/office/officeart/2008/layout/VerticalCurvedList"/>
    <dgm:cxn modelId="{6B8E9392-9172-084A-AF0D-3DF6D50B4FC7}" type="presParOf" srcId="{BC8B97B9-04A3-0C4B-82E4-06B275B8B588}" destId="{757B018F-3975-FF42-92E4-2D1AFAECFCB6}" srcOrd="0" destOrd="0" presId="urn:microsoft.com/office/officeart/2008/layout/VerticalCurvedList"/>
    <dgm:cxn modelId="{485E719C-282E-5F44-9407-74BD8CDC5210}" type="presParOf" srcId="{757B018F-3975-FF42-92E4-2D1AFAECFCB6}" destId="{5978EFCF-FFDC-FF49-BDBE-01D26C145968}" srcOrd="0" destOrd="0" presId="urn:microsoft.com/office/officeart/2008/layout/VerticalCurvedList"/>
    <dgm:cxn modelId="{A4E3B9A3-4B96-5542-8E1E-94CC5D1B8271}" type="presParOf" srcId="{757B018F-3975-FF42-92E4-2D1AFAECFCB6}" destId="{0508BCAC-1E24-4A41-AAAC-5784DF2EA2DB}" srcOrd="1" destOrd="0" presId="urn:microsoft.com/office/officeart/2008/layout/VerticalCurvedList"/>
    <dgm:cxn modelId="{47F619F8-D9CB-0C42-B8E6-3A54DAA8FAEE}" type="presParOf" srcId="{757B018F-3975-FF42-92E4-2D1AFAECFCB6}" destId="{2BF40C3B-CA9F-384F-81F9-F9C042E85BAF}" srcOrd="2" destOrd="0" presId="urn:microsoft.com/office/officeart/2008/layout/VerticalCurvedList"/>
    <dgm:cxn modelId="{C4548222-96BD-3049-9CFD-B32F42A19BAA}" type="presParOf" srcId="{757B018F-3975-FF42-92E4-2D1AFAECFCB6}" destId="{E422AC22-3964-8F45-9A8D-7ABC3D2BBDFD}" srcOrd="3" destOrd="0" presId="urn:microsoft.com/office/officeart/2008/layout/VerticalCurvedList"/>
    <dgm:cxn modelId="{A33FF3A5-010E-9649-92D4-5B3F5734C65C}" type="presParOf" srcId="{BC8B97B9-04A3-0C4B-82E4-06B275B8B588}" destId="{114A5137-140E-1648-8D07-8BDAD1CF470E}" srcOrd="1" destOrd="0" presId="urn:microsoft.com/office/officeart/2008/layout/VerticalCurvedList"/>
    <dgm:cxn modelId="{8BA1DA57-0B36-F841-88F8-51A6B3316CCB}" type="presParOf" srcId="{BC8B97B9-04A3-0C4B-82E4-06B275B8B588}" destId="{0689881F-F08F-AE47-B206-97B918AF0BEA}" srcOrd="2" destOrd="0" presId="urn:microsoft.com/office/officeart/2008/layout/VerticalCurvedList"/>
    <dgm:cxn modelId="{AA0E14D9-FB20-074F-A6A3-8E84D892A9DD}" type="presParOf" srcId="{0689881F-F08F-AE47-B206-97B918AF0BEA}" destId="{E4919F36-6CE8-8442-A257-F2977AA45AC6}" srcOrd="0" destOrd="0" presId="urn:microsoft.com/office/officeart/2008/layout/VerticalCurvedList"/>
    <dgm:cxn modelId="{C031742F-AAAC-0F4F-9921-8EEA15202F9B}" type="presParOf" srcId="{BC8B97B9-04A3-0C4B-82E4-06B275B8B588}" destId="{3ADB715A-B4B7-F541-BFF5-CEFC0ACA3F97}" srcOrd="3" destOrd="0" presId="urn:microsoft.com/office/officeart/2008/layout/VerticalCurvedList"/>
    <dgm:cxn modelId="{03A97333-220F-8549-965A-8170A8E9E006}" type="presParOf" srcId="{BC8B97B9-04A3-0C4B-82E4-06B275B8B588}" destId="{83FCF76E-09B3-2046-9CDB-FB5EF76FB639}" srcOrd="4" destOrd="0" presId="urn:microsoft.com/office/officeart/2008/layout/VerticalCurvedList"/>
    <dgm:cxn modelId="{6D083164-949B-4A4E-8D55-20F41E8C0584}" type="presParOf" srcId="{83FCF76E-09B3-2046-9CDB-FB5EF76FB639}" destId="{4DBB1EF4-13A0-BA4F-889F-DD81BF29DDD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ADFFF05-6369-2F48-8710-E48E4E79AD96}" type="doc">
      <dgm:prSet loTypeId="urn:microsoft.com/office/officeart/2005/8/layout/venn1" loCatId="" qsTypeId="urn:microsoft.com/office/officeart/2005/8/quickstyle/simple4" qsCatId="simple" csTypeId="urn:microsoft.com/office/officeart/2005/8/colors/colorful1" csCatId="colorful" phldr="1"/>
      <dgm:spPr/>
    </dgm:pt>
    <dgm:pt modelId="{574B9247-5462-AC4E-9072-1D4DC8637FB2}">
      <dgm:prSet phldrT="[Text]" custT="1"/>
      <dgm:spPr/>
      <dgm:t>
        <a:bodyPr/>
        <a:lstStyle/>
        <a:p>
          <a:r>
            <a:rPr lang="de-DE" sz="2400" dirty="0" err="1"/>
            <a:t>Atrial</a:t>
          </a:r>
          <a:r>
            <a:rPr lang="de-DE" sz="2400" dirty="0"/>
            <a:t> </a:t>
          </a:r>
          <a:r>
            <a:rPr lang="de-DE" sz="2400" dirty="0" err="1"/>
            <a:t>Fibrillation</a:t>
          </a:r>
          <a:endParaRPr lang="de-DE" sz="2400" dirty="0"/>
        </a:p>
        <a:p>
          <a:r>
            <a:rPr lang="de-DE" sz="2400" dirty="0"/>
            <a:t>(</a:t>
          </a:r>
          <a:r>
            <a:rPr lang="de-DE" sz="2400" dirty="0" err="1"/>
            <a:t>AFib</a:t>
          </a:r>
          <a:r>
            <a:rPr lang="de-DE" sz="2400" dirty="0"/>
            <a:t>)</a:t>
          </a:r>
        </a:p>
      </dgm:t>
    </dgm:pt>
    <dgm:pt modelId="{0FD52455-EC3E-7947-BF87-C5BEE6B308D0}" type="parTrans" cxnId="{23303B6B-9250-5D41-B59B-B19F32ECB40F}">
      <dgm:prSet/>
      <dgm:spPr/>
      <dgm:t>
        <a:bodyPr/>
        <a:lstStyle/>
        <a:p>
          <a:endParaRPr lang="de-DE"/>
        </a:p>
      </dgm:t>
    </dgm:pt>
    <dgm:pt modelId="{B9467057-D61A-B546-A8A8-BDCFE8A04DF5}" type="sibTrans" cxnId="{23303B6B-9250-5D41-B59B-B19F32ECB40F}">
      <dgm:prSet/>
      <dgm:spPr/>
      <dgm:t>
        <a:bodyPr/>
        <a:lstStyle/>
        <a:p>
          <a:endParaRPr lang="de-DE"/>
        </a:p>
      </dgm:t>
    </dgm:pt>
    <dgm:pt modelId="{2E93B7F9-7DA4-D944-81F6-1EF0116E5506}">
      <dgm:prSet phldrT="[Text]" custT="1"/>
      <dgm:spPr/>
      <dgm:t>
        <a:bodyPr/>
        <a:lstStyle/>
        <a:p>
          <a:r>
            <a:rPr lang="de-DE" sz="2400" dirty="0"/>
            <a:t>Percutaneous Coronary</a:t>
          </a:r>
          <a:r>
            <a:rPr lang="de-DE" sz="2400" baseline="0" dirty="0"/>
            <a:t> Intervention</a:t>
          </a:r>
        </a:p>
        <a:p>
          <a:r>
            <a:rPr lang="de-DE" sz="2400" baseline="0" dirty="0"/>
            <a:t>(PCI) </a:t>
          </a:r>
          <a:endParaRPr lang="de-DE" sz="2400" dirty="0"/>
        </a:p>
      </dgm:t>
    </dgm:pt>
    <dgm:pt modelId="{1B661D03-DDD1-9A48-90A6-B451D41A354A}" type="parTrans" cxnId="{4AAC0748-9651-6848-9A1F-461CFF551C71}">
      <dgm:prSet/>
      <dgm:spPr/>
      <dgm:t>
        <a:bodyPr/>
        <a:lstStyle/>
        <a:p>
          <a:endParaRPr lang="de-DE"/>
        </a:p>
      </dgm:t>
    </dgm:pt>
    <dgm:pt modelId="{FF6CD084-D383-0C43-9FBC-F2AFFAB30294}" type="sibTrans" cxnId="{4AAC0748-9651-6848-9A1F-461CFF551C71}">
      <dgm:prSet/>
      <dgm:spPr/>
      <dgm:t>
        <a:bodyPr/>
        <a:lstStyle/>
        <a:p>
          <a:endParaRPr lang="de-DE"/>
        </a:p>
      </dgm:t>
    </dgm:pt>
    <dgm:pt modelId="{41897F75-47A6-E347-8ABF-01FBDD2B0A7D}" type="pres">
      <dgm:prSet presAssocID="{9ADFFF05-6369-2F48-8710-E48E4E79AD96}" presName="compositeShape" presStyleCnt="0">
        <dgm:presLayoutVars>
          <dgm:chMax val="7"/>
          <dgm:dir/>
          <dgm:resizeHandles val="exact"/>
        </dgm:presLayoutVars>
      </dgm:prSet>
      <dgm:spPr/>
    </dgm:pt>
    <dgm:pt modelId="{B2C8B271-861F-3641-8E92-CB9DD98F8ACF}" type="pres">
      <dgm:prSet presAssocID="{574B9247-5462-AC4E-9072-1D4DC8637FB2}" presName="circ1" presStyleLbl="vennNode1" presStyleIdx="0" presStyleCnt="2" custLinFactNeighborX="-266" custLinFactNeighborY="6241"/>
      <dgm:spPr/>
      <dgm:t>
        <a:bodyPr/>
        <a:lstStyle/>
        <a:p>
          <a:endParaRPr lang="en-US"/>
        </a:p>
      </dgm:t>
    </dgm:pt>
    <dgm:pt modelId="{7BBB144F-9DBF-B44E-9BFF-2006E576BB25}" type="pres">
      <dgm:prSet presAssocID="{574B9247-5462-AC4E-9072-1D4DC8637FB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87D0C0-C719-2148-8191-C96887FD37AC}" type="pres">
      <dgm:prSet presAssocID="{2E93B7F9-7DA4-D944-81F6-1EF0116E5506}" presName="circ2" presStyleLbl="vennNode1" presStyleIdx="1" presStyleCnt="2" custLinFactNeighborX="4334" custLinFactNeighborY="9232"/>
      <dgm:spPr/>
      <dgm:t>
        <a:bodyPr/>
        <a:lstStyle/>
        <a:p>
          <a:endParaRPr lang="en-US"/>
        </a:p>
      </dgm:t>
    </dgm:pt>
    <dgm:pt modelId="{0CA3BEBA-54A8-754B-8BC3-3658B5CA1B76}" type="pres">
      <dgm:prSet presAssocID="{2E93B7F9-7DA4-D944-81F6-1EF0116E5506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AAC0748-9651-6848-9A1F-461CFF551C71}" srcId="{9ADFFF05-6369-2F48-8710-E48E4E79AD96}" destId="{2E93B7F9-7DA4-D944-81F6-1EF0116E5506}" srcOrd="1" destOrd="0" parTransId="{1B661D03-DDD1-9A48-90A6-B451D41A354A}" sibTransId="{FF6CD084-D383-0C43-9FBC-F2AFFAB30294}"/>
    <dgm:cxn modelId="{320902CD-B68D-8F42-96BA-90B99A1D689F}" type="presOf" srcId="{574B9247-5462-AC4E-9072-1D4DC8637FB2}" destId="{B2C8B271-861F-3641-8E92-CB9DD98F8ACF}" srcOrd="0" destOrd="0" presId="urn:microsoft.com/office/officeart/2005/8/layout/venn1"/>
    <dgm:cxn modelId="{939757D4-3C6F-B748-931A-83902A04F6D7}" type="presOf" srcId="{2E93B7F9-7DA4-D944-81F6-1EF0116E5506}" destId="{0CA3BEBA-54A8-754B-8BC3-3658B5CA1B76}" srcOrd="1" destOrd="0" presId="urn:microsoft.com/office/officeart/2005/8/layout/venn1"/>
    <dgm:cxn modelId="{2D5054A9-B24C-BC49-893B-D0531F5AC008}" type="presOf" srcId="{9ADFFF05-6369-2F48-8710-E48E4E79AD96}" destId="{41897F75-47A6-E347-8ABF-01FBDD2B0A7D}" srcOrd="0" destOrd="0" presId="urn:microsoft.com/office/officeart/2005/8/layout/venn1"/>
    <dgm:cxn modelId="{23303B6B-9250-5D41-B59B-B19F32ECB40F}" srcId="{9ADFFF05-6369-2F48-8710-E48E4E79AD96}" destId="{574B9247-5462-AC4E-9072-1D4DC8637FB2}" srcOrd="0" destOrd="0" parTransId="{0FD52455-EC3E-7947-BF87-C5BEE6B308D0}" sibTransId="{B9467057-D61A-B546-A8A8-BDCFE8A04DF5}"/>
    <dgm:cxn modelId="{6B1AB074-26D9-6C47-9B8C-CEDA24C65213}" type="presOf" srcId="{574B9247-5462-AC4E-9072-1D4DC8637FB2}" destId="{7BBB144F-9DBF-B44E-9BFF-2006E576BB25}" srcOrd="1" destOrd="0" presId="urn:microsoft.com/office/officeart/2005/8/layout/venn1"/>
    <dgm:cxn modelId="{9679EBEB-CE89-A94E-8C88-2ADD51B11827}" type="presOf" srcId="{2E93B7F9-7DA4-D944-81F6-1EF0116E5506}" destId="{ED87D0C0-C719-2148-8191-C96887FD37AC}" srcOrd="0" destOrd="0" presId="urn:microsoft.com/office/officeart/2005/8/layout/venn1"/>
    <dgm:cxn modelId="{FEAFFCBC-E192-014D-8763-147821191912}" type="presParOf" srcId="{41897F75-47A6-E347-8ABF-01FBDD2B0A7D}" destId="{B2C8B271-861F-3641-8E92-CB9DD98F8ACF}" srcOrd="0" destOrd="0" presId="urn:microsoft.com/office/officeart/2005/8/layout/venn1"/>
    <dgm:cxn modelId="{AE172D2B-94A5-0F4D-9E52-6936752DC941}" type="presParOf" srcId="{41897F75-47A6-E347-8ABF-01FBDD2B0A7D}" destId="{7BBB144F-9DBF-B44E-9BFF-2006E576BB25}" srcOrd="1" destOrd="0" presId="urn:microsoft.com/office/officeart/2005/8/layout/venn1"/>
    <dgm:cxn modelId="{B52AB21F-7C96-364E-8519-1E0D19F5A77E}" type="presParOf" srcId="{41897F75-47A6-E347-8ABF-01FBDD2B0A7D}" destId="{ED87D0C0-C719-2148-8191-C96887FD37AC}" srcOrd="2" destOrd="0" presId="urn:microsoft.com/office/officeart/2005/8/layout/venn1"/>
    <dgm:cxn modelId="{F99FCD64-DE1F-C949-ACDF-53D9202136A5}" type="presParOf" srcId="{41897F75-47A6-E347-8ABF-01FBDD2B0A7D}" destId="{0CA3BEBA-54A8-754B-8BC3-3658B5CA1B76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3AEEAE4-A1B1-BB40-9D5C-5AAC05300FFC}" type="doc">
      <dgm:prSet loTypeId="urn:microsoft.com/office/officeart/2005/8/layout/hProcess7" loCatId="" qsTypeId="urn:microsoft.com/office/officeart/2005/8/quickstyle/simple4" qsCatId="simple" csTypeId="urn:microsoft.com/office/officeart/2005/8/colors/accent4_1" csCatId="accent4" phldr="1"/>
      <dgm:spPr/>
      <dgm:t>
        <a:bodyPr/>
        <a:lstStyle/>
        <a:p>
          <a:endParaRPr lang="it-IT"/>
        </a:p>
      </dgm:t>
    </dgm:pt>
    <dgm:pt modelId="{19E62116-A2BE-8845-81D1-73D40C3777BA}">
      <dgm:prSet phldrT="[Testo]" custT="1"/>
      <dgm:spPr>
        <a:solidFill>
          <a:srgbClr val="0070C0"/>
        </a:solidFill>
      </dgm:spPr>
      <dgm:t>
        <a:bodyPr/>
        <a:lstStyle/>
        <a:p>
          <a:endParaRPr lang="it-IT" sz="2600" dirty="0"/>
        </a:p>
      </dgm:t>
    </dgm:pt>
    <dgm:pt modelId="{3D618564-8609-FC4C-894C-4FAAD7FA07DB}" type="parTrans" cxnId="{07FD49E7-9176-EC41-9884-800F9BB76E1C}">
      <dgm:prSet/>
      <dgm:spPr/>
      <dgm:t>
        <a:bodyPr/>
        <a:lstStyle/>
        <a:p>
          <a:endParaRPr lang="it-IT" sz="2600"/>
        </a:p>
      </dgm:t>
    </dgm:pt>
    <dgm:pt modelId="{B4D4ED7F-4A62-004F-A4C7-E74ECDDA1234}" type="sibTrans" cxnId="{07FD49E7-9176-EC41-9884-800F9BB76E1C}">
      <dgm:prSet/>
      <dgm:spPr/>
      <dgm:t>
        <a:bodyPr/>
        <a:lstStyle/>
        <a:p>
          <a:endParaRPr lang="it-IT" sz="2600"/>
        </a:p>
      </dgm:t>
    </dgm:pt>
    <dgm:pt modelId="{8D7DA422-5FF0-8748-A832-E64C89904B0C}">
      <dgm:prSet phldrT="[Testo]" custT="1"/>
      <dgm:spPr/>
      <dgm:t>
        <a:bodyPr/>
        <a:lstStyle/>
        <a:p>
          <a:r>
            <a:rPr lang="it-IT" sz="2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4.8 </a:t>
          </a:r>
          <a:r>
            <a:rPr lang="it-IT" sz="2600" dirty="0" err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million</a:t>
          </a:r>
          <a:endParaRPr lang="it-IT" sz="2600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CDCACB26-7852-6B45-A5A4-E384EA1AE9EC}" type="parTrans" cxnId="{181AA5D1-1EF0-524E-BECE-537FAF38AD67}">
      <dgm:prSet/>
      <dgm:spPr/>
      <dgm:t>
        <a:bodyPr/>
        <a:lstStyle/>
        <a:p>
          <a:endParaRPr lang="it-IT" sz="2600"/>
        </a:p>
      </dgm:t>
    </dgm:pt>
    <dgm:pt modelId="{3573C735-2B91-534F-8B48-A5DCA283A2E6}" type="sibTrans" cxnId="{181AA5D1-1EF0-524E-BECE-537FAF38AD67}">
      <dgm:prSet/>
      <dgm:spPr/>
      <dgm:t>
        <a:bodyPr/>
        <a:lstStyle/>
        <a:p>
          <a:endParaRPr lang="it-IT" sz="2600"/>
        </a:p>
      </dgm:t>
    </dgm:pt>
    <dgm:pt modelId="{BFEBDA34-E464-5844-8392-55C934B5242D}">
      <dgm:prSet phldrT="[Testo]" custT="1"/>
      <dgm:spPr>
        <a:solidFill>
          <a:srgbClr val="0070C0"/>
        </a:solidFill>
      </dgm:spPr>
      <dgm:t>
        <a:bodyPr/>
        <a:lstStyle/>
        <a:p>
          <a:endParaRPr lang="it-IT" sz="2600" dirty="0"/>
        </a:p>
      </dgm:t>
    </dgm:pt>
    <dgm:pt modelId="{4E74AD9B-0B53-2341-86A8-1148CD0784CB}" type="parTrans" cxnId="{E7A32660-1A5D-7F4E-932A-C03BB41D15B1}">
      <dgm:prSet/>
      <dgm:spPr/>
      <dgm:t>
        <a:bodyPr/>
        <a:lstStyle/>
        <a:p>
          <a:endParaRPr lang="it-IT" sz="2600"/>
        </a:p>
      </dgm:t>
    </dgm:pt>
    <dgm:pt modelId="{A5D8B912-03E4-3448-9330-88A6FE9EDD87}" type="sibTrans" cxnId="{E7A32660-1A5D-7F4E-932A-C03BB41D15B1}">
      <dgm:prSet/>
      <dgm:spPr/>
      <dgm:t>
        <a:bodyPr/>
        <a:lstStyle/>
        <a:p>
          <a:endParaRPr lang="it-IT" sz="2600"/>
        </a:p>
      </dgm:t>
    </dgm:pt>
    <dgm:pt modelId="{AE49F34D-FF46-EA4B-A834-B143D08610B0}">
      <dgm:prSet custT="1"/>
      <dgm:spPr/>
      <dgm:t>
        <a:bodyPr/>
        <a:lstStyle/>
        <a:p>
          <a:r>
            <a:rPr lang="it-IT" sz="2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20 </a:t>
          </a:r>
          <a:r>
            <a:rPr lang="it-IT" sz="2600" dirty="0" err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million</a:t>
          </a:r>
          <a:endParaRPr lang="it-IT" sz="2600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6E74B297-185E-F648-B63F-80DCBE90AAF1}" type="parTrans" cxnId="{ACF1AEA1-9EDC-8A49-8575-BC6BC6A05935}">
      <dgm:prSet/>
      <dgm:spPr/>
      <dgm:t>
        <a:bodyPr/>
        <a:lstStyle/>
        <a:p>
          <a:endParaRPr lang="it-IT" sz="2600"/>
        </a:p>
      </dgm:t>
    </dgm:pt>
    <dgm:pt modelId="{BCAA5C90-7A68-0543-8502-9C425307EBC3}" type="sibTrans" cxnId="{ACF1AEA1-9EDC-8A49-8575-BC6BC6A05935}">
      <dgm:prSet/>
      <dgm:spPr/>
      <dgm:t>
        <a:bodyPr/>
        <a:lstStyle/>
        <a:p>
          <a:endParaRPr lang="it-IT" sz="2600"/>
        </a:p>
      </dgm:t>
    </dgm:pt>
    <dgm:pt modelId="{3A185C81-D3AE-F046-A247-26A6E59055A6}">
      <dgm:prSet custT="1"/>
      <dgm:spPr>
        <a:solidFill>
          <a:srgbClr val="0070C0"/>
        </a:solidFill>
      </dgm:spPr>
      <dgm:t>
        <a:bodyPr/>
        <a:lstStyle/>
        <a:p>
          <a:endParaRPr lang="it-IT" sz="2600" dirty="0"/>
        </a:p>
      </dgm:t>
    </dgm:pt>
    <dgm:pt modelId="{55ACE4EF-AB98-3A4A-AF4A-3D33A6C2288E}" type="parTrans" cxnId="{11E121F7-5A38-BA4C-9DAE-2E3132A60344}">
      <dgm:prSet/>
      <dgm:spPr/>
      <dgm:t>
        <a:bodyPr/>
        <a:lstStyle/>
        <a:p>
          <a:endParaRPr lang="it-IT" sz="2600"/>
        </a:p>
      </dgm:t>
    </dgm:pt>
    <dgm:pt modelId="{34A8765E-0230-3742-B7A4-5093CC3B9F7E}" type="sibTrans" cxnId="{11E121F7-5A38-BA4C-9DAE-2E3132A60344}">
      <dgm:prSet/>
      <dgm:spPr/>
      <dgm:t>
        <a:bodyPr/>
        <a:lstStyle/>
        <a:p>
          <a:endParaRPr lang="it-IT" sz="2600"/>
        </a:p>
      </dgm:t>
    </dgm:pt>
    <dgm:pt modelId="{803A81CC-B2F7-6843-8157-057BA9CCA801}">
      <dgm:prSet custT="1"/>
      <dgm:spPr/>
      <dgm:t>
        <a:bodyPr/>
        <a:lstStyle/>
        <a:p>
          <a:r>
            <a:rPr lang="it-IT" sz="2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16 </a:t>
          </a:r>
          <a:r>
            <a:rPr lang="it-IT" sz="2600" dirty="0" err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million</a:t>
          </a:r>
          <a:endParaRPr lang="it-IT" sz="2600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AC044AA4-5BA3-2B40-A654-6DE25D58E30D}" type="parTrans" cxnId="{D953E9BB-2832-794D-8DFA-B89EAB959787}">
      <dgm:prSet/>
      <dgm:spPr/>
      <dgm:t>
        <a:bodyPr/>
        <a:lstStyle/>
        <a:p>
          <a:endParaRPr lang="it-IT" sz="2600"/>
        </a:p>
      </dgm:t>
    </dgm:pt>
    <dgm:pt modelId="{4FA1A7EC-BD8F-2149-828E-FF30C9ECB90A}" type="sibTrans" cxnId="{D953E9BB-2832-794D-8DFA-B89EAB959787}">
      <dgm:prSet/>
      <dgm:spPr/>
      <dgm:t>
        <a:bodyPr/>
        <a:lstStyle/>
        <a:p>
          <a:endParaRPr lang="it-IT" sz="2600"/>
        </a:p>
      </dgm:t>
    </dgm:pt>
    <dgm:pt modelId="{2CA3725D-176C-F440-8371-AE6A289F3DAE}">
      <dgm:prSet custT="1"/>
      <dgm:spPr/>
      <dgm:t>
        <a:bodyPr/>
        <a:lstStyle/>
        <a:p>
          <a:r>
            <a:rPr lang="it-IT" sz="2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1-2 </a:t>
          </a:r>
          <a:r>
            <a:rPr lang="it-IT" sz="2600" dirty="0" err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million</a:t>
          </a:r>
          <a:endParaRPr lang="it-IT" sz="2600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056CDE26-FE28-264C-8F78-E0609FDE7985}" type="parTrans" cxnId="{5D486827-46D2-1845-BA8A-A25A4BEF8118}">
      <dgm:prSet/>
      <dgm:spPr/>
      <dgm:t>
        <a:bodyPr/>
        <a:lstStyle/>
        <a:p>
          <a:endParaRPr lang="it-IT" sz="2600"/>
        </a:p>
      </dgm:t>
    </dgm:pt>
    <dgm:pt modelId="{E9C06341-7AA8-EA47-AABC-C9E7D78AFA78}" type="sibTrans" cxnId="{5D486827-46D2-1845-BA8A-A25A4BEF8118}">
      <dgm:prSet/>
      <dgm:spPr/>
      <dgm:t>
        <a:bodyPr/>
        <a:lstStyle/>
        <a:p>
          <a:endParaRPr lang="it-IT" sz="2600"/>
        </a:p>
      </dgm:t>
    </dgm:pt>
    <dgm:pt modelId="{6D545A59-8D49-074A-A77F-972464561F41}">
      <dgm:prSet phldrT="[Testo]" custT="1"/>
      <dgm:spPr/>
      <dgm:t>
        <a:bodyPr/>
        <a:lstStyle/>
        <a:p>
          <a:r>
            <a:rPr lang="it-IT" sz="2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1   </a:t>
          </a:r>
          <a:r>
            <a:rPr lang="it-IT" sz="2600" dirty="0" err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billion</a:t>
          </a:r>
          <a:endParaRPr lang="it-IT" sz="2600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EABCAB81-6182-6B45-8CC2-41C9106C89D7}" type="sibTrans" cxnId="{5A348398-9397-9742-96F0-6F06F0572099}">
      <dgm:prSet/>
      <dgm:spPr/>
      <dgm:t>
        <a:bodyPr/>
        <a:lstStyle/>
        <a:p>
          <a:endParaRPr lang="it-IT" sz="2600"/>
        </a:p>
      </dgm:t>
    </dgm:pt>
    <dgm:pt modelId="{61DC3336-ECD0-2F4B-BB8D-8EA5597DA1AB}" type="parTrans" cxnId="{5A348398-9397-9742-96F0-6F06F0572099}">
      <dgm:prSet/>
      <dgm:spPr/>
      <dgm:t>
        <a:bodyPr/>
        <a:lstStyle/>
        <a:p>
          <a:endParaRPr lang="it-IT" sz="2600"/>
        </a:p>
      </dgm:t>
    </dgm:pt>
    <dgm:pt modelId="{C7971737-539D-0148-B257-D70F99FCB83F}">
      <dgm:prSet custT="1"/>
      <dgm:spPr>
        <a:solidFill>
          <a:srgbClr val="0070C0"/>
        </a:solidFill>
      </dgm:spPr>
      <dgm:t>
        <a:bodyPr/>
        <a:lstStyle/>
        <a:p>
          <a:endParaRPr lang="it-IT" sz="2600" dirty="0"/>
        </a:p>
      </dgm:t>
    </dgm:pt>
    <dgm:pt modelId="{4F7A8AA2-A9B5-4D41-877A-E46A76B04678}" type="sibTrans" cxnId="{BACDB9C8-4528-4C41-B8BC-E2D4BC42464C}">
      <dgm:prSet/>
      <dgm:spPr/>
      <dgm:t>
        <a:bodyPr/>
        <a:lstStyle/>
        <a:p>
          <a:endParaRPr lang="it-IT" sz="2600"/>
        </a:p>
      </dgm:t>
    </dgm:pt>
    <dgm:pt modelId="{5632FF68-748A-B940-86F2-A0032C8727DD}" type="parTrans" cxnId="{BACDB9C8-4528-4C41-B8BC-E2D4BC42464C}">
      <dgm:prSet/>
      <dgm:spPr/>
      <dgm:t>
        <a:bodyPr/>
        <a:lstStyle/>
        <a:p>
          <a:endParaRPr lang="it-IT" sz="2600"/>
        </a:p>
      </dgm:t>
    </dgm:pt>
    <dgm:pt modelId="{85198661-538E-CE4B-B9DE-03987270B578}">
      <dgm:prSet phldrT="[Testo]" custT="1"/>
      <dgm:spPr>
        <a:solidFill>
          <a:srgbClr val="0070C0"/>
        </a:solidFill>
      </dgm:spPr>
      <dgm:t>
        <a:bodyPr/>
        <a:lstStyle/>
        <a:p>
          <a:pPr algn="ctr"/>
          <a:endParaRPr lang="it-IT" sz="3200" b="1" dirty="0"/>
        </a:p>
      </dgm:t>
    </dgm:pt>
    <dgm:pt modelId="{65A25363-B495-8C4A-9171-84F2615BFF8F}" type="sibTrans" cxnId="{CD4FE643-1EE8-9D44-9442-E86E090ADD00}">
      <dgm:prSet/>
      <dgm:spPr/>
      <dgm:t>
        <a:bodyPr/>
        <a:lstStyle/>
        <a:p>
          <a:endParaRPr lang="it-IT" sz="2600"/>
        </a:p>
      </dgm:t>
    </dgm:pt>
    <dgm:pt modelId="{9D7A06F4-EB47-6B44-BE56-C124E60E0F39}" type="parTrans" cxnId="{CD4FE643-1EE8-9D44-9442-E86E090ADD00}">
      <dgm:prSet/>
      <dgm:spPr/>
      <dgm:t>
        <a:bodyPr/>
        <a:lstStyle/>
        <a:p>
          <a:endParaRPr lang="it-IT" sz="2600"/>
        </a:p>
      </dgm:t>
    </dgm:pt>
    <dgm:pt modelId="{35B9E6CF-CEBE-9541-99A8-441DCBA627BE}" type="pres">
      <dgm:prSet presAssocID="{A3AEEAE4-A1B1-BB40-9D5C-5AAC05300FF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813E80B-AF54-6A44-BCA9-51A35842A0FF}" type="pres">
      <dgm:prSet presAssocID="{85198661-538E-CE4B-B9DE-03987270B578}" presName="compositeNode" presStyleCnt="0">
        <dgm:presLayoutVars>
          <dgm:bulletEnabled val="1"/>
        </dgm:presLayoutVars>
      </dgm:prSet>
      <dgm:spPr/>
    </dgm:pt>
    <dgm:pt modelId="{7DC43AF2-3E49-C245-8F5D-637139FAC5A5}" type="pres">
      <dgm:prSet presAssocID="{85198661-538E-CE4B-B9DE-03987270B578}" presName="bgRect" presStyleLbl="node1" presStyleIdx="0" presStyleCnt="5" custScaleX="109723"/>
      <dgm:spPr/>
      <dgm:t>
        <a:bodyPr/>
        <a:lstStyle/>
        <a:p>
          <a:endParaRPr lang="en-US"/>
        </a:p>
      </dgm:t>
    </dgm:pt>
    <dgm:pt modelId="{90CECD7C-B8A7-494A-A01A-26A031FD7F1D}" type="pres">
      <dgm:prSet presAssocID="{85198661-538E-CE4B-B9DE-03987270B578}" presName="parentNode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87657F-9AB3-B343-9C6B-C0308CD41782}" type="pres">
      <dgm:prSet presAssocID="{85198661-538E-CE4B-B9DE-03987270B578}" presName="child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266E31-2357-D644-A539-71338AE0F801}" type="pres">
      <dgm:prSet presAssocID="{65A25363-B495-8C4A-9171-84F2615BFF8F}" presName="hSp" presStyleCnt="0"/>
      <dgm:spPr/>
    </dgm:pt>
    <dgm:pt modelId="{855064A7-8CC0-E34F-A388-C400EFDB3358}" type="pres">
      <dgm:prSet presAssocID="{65A25363-B495-8C4A-9171-84F2615BFF8F}" presName="vProcSp" presStyleCnt="0"/>
      <dgm:spPr/>
    </dgm:pt>
    <dgm:pt modelId="{E76BDA01-7895-C147-892F-2F88C26FE08E}" type="pres">
      <dgm:prSet presAssocID="{65A25363-B495-8C4A-9171-84F2615BFF8F}" presName="vSp1" presStyleCnt="0"/>
      <dgm:spPr/>
    </dgm:pt>
    <dgm:pt modelId="{118EDE36-49A0-0841-BFF9-0C3CAE295064}" type="pres">
      <dgm:prSet presAssocID="{65A25363-B495-8C4A-9171-84F2615BFF8F}" presName="simulatedConn" presStyleLbl="solidFgAcc1" presStyleIdx="0" presStyleCnt="4"/>
      <dgm:spPr/>
    </dgm:pt>
    <dgm:pt modelId="{66770882-BBB7-F347-AA99-81A33F387143}" type="pres">
      <dgm:prSet presAssocID="{65A25363-B495-8C4A-9171-84F2615BFF8F}" presName="vSp2" presStyleCnt="0"/>
      <dgm:spPr/>
    </dgm:pt>
    <dgm:pt modelId="{2919011D-CD79-4642-9D6A-49CE7419C463}" type="pres">
      <dgm:prSet presAssocID="{65A25363-B495-8C4A-9171-84F2615BFF8F}" presName="sibTrans" presStyleCnt="0"/>
      <dgm:spPr/>
    </dgm:pt>
    <dgm:pt modelId="{B8EA3146-F4BD-EF4D-8907-2C31D80DE66A}" type="pres">
      <dgm:prSet presAssocID="{C7971737-539D-0148-B257-D70F99FCB83F}" presName="compositeNode" presStyleCnt="0">
        <dgm:presLayoutVars>
          <dgm:bulletEnabled val="1"/>
        </dgm:presLayoutVars>
      </dgm:prSet>
      <dgm:spPr/>
    </dgm:pt>
    <dgm:pt modelId="{D5D2D641-5985-4C4C-8941-09A150511F44}" type="pres">
      <dgm:prSet presAssocID="{C7971737-539D-0148-B257-D70F99FCB83F}" presName="bgRect" presStyleLbl="node1" presStyleIdx="1" presStyleCnt="5" custScaleX="112233"/>
      <dgm:spPr/>
      <dgm:t>
        <a:bodyPr/>
        <a:lstStyle/>
        <a:p>
          <a:endParaRPr lang="en-US"/>
        </a:p>
      </dgm:t>
    </dgm:pt>
    <dgm:pt modelId="{0BD909B1-CBFB-B747-ABE0-B0CF444E8C4C}" type="pres">
      <dgm:prSet presAssocID="{C7971737-539D-0148-B257-D70F99FCB83F}" presName="parentNode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C9740E-B139-7448-97B2-CAB658018B2C}" type="pres">
      <dgm:prSet presAssocID="{C7971737-539D-0148-B257-D70F99FCB83F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012E0F-7C13-DF4F-BAE1-5F3ABC73C9B6}" type="pres">
      <dgm:prSet presAssocID="{4F7A8AA2-A9B5-4D41-877A-E46A76B04678}" presName="hSp" presStyleCnt="0"/>
      <dgm:spPr/>
    </dgm:pt>
    <dgm:pt modelId="{7A6DEA42-D6AE-1E4A-B963-DB82C5B3CF42}" type="pres">
      <dgm:prSet presAssocID="{4F7A8AA2-A9B5-4D41-877A-E46A76B04678}" presName="vProcSp" presStyleCnt="0"/>
      <dgm:spPr/>
    </dgm:pt>
    <dgm:pt modelId="{D5E91FA5-0429-B241-968D-A31E705A798E}" type="pres">
      <dgm:prSet presAssocID="{4F7A8AA2-A9B5-4D41-877A-E46A76B04678}" presName="vSp1" presStyleCnt="0"/>
      <dgm:spPr/>
    </dgm:pt>
    <dgm:pt modelId="{5ECB6808-8DC3-3E45-B4A2-95A26FE0B4A2}" type="pres">
      <dgm:prSet presAssocID="{4F7A8AA2-A9B5-4D41-877A-E46A76B04678}" presName="simulatedConn" presStyleLbl="solidFgAcc1" presStyleIdx="1" presStyleCnt="4"/>
      <dgm:spPr/>
    </dgm:pt>
    <dgm:pt modelId="{1D4A30D5-01C7-B94F-9974-EBDCEF9F68E9}" type="pres">
      <dgm:prSet presAssocID="{4F7A8AA2-A9B5-4D41-877A-E46A76B04678}" presName="vSp2" presStyleCnt="0"/>
      <dgm:spPr/>
    </dgm:pt>
    <dgm:pt modelId="{BB31D9CD-8E3E-8C4F-8914-33742B49257C}" type="pres">
      <dgm:prSet presAssocID="{4F7A8AA2-A9B5-4D41-877A-E46A76B04678}" presName="sibTrans" presStyleCnt="0"/>
      <dgm:spPr/>
    </dgm:pt>
    <dgm:pt modelId="{027F3364-9021-9B43-A055-61F212353C15}" type="pres">
      <dgm:prSet presAssocID="{3A185C81-D3AE-F046-A247-26A6E59055A6}" presName="compositeNode" presStyleCnt="0">
        <dgm:presLayoutVars>
          <dgm:bulletEnabled val="1"/>
        </dgm:presLayoutVars>
      </dgm:prSet>
      <dgm:spPr/>
    </dgm:pt>
    <dgm:pt modelId="{BDA197BF-0C77-374F-B458-6C66D590186C}" type="pres">
      <dgm:prSet presAssocID="{3A185C81-D3AE-F046-A247-26A6E59055A6}" presName="bgRect" presStyleLbl="node1" presStyleIdx="2" presStyleCnt="5" custScaleX="108309"/>
      <dgm:spPr/>
      <dgm:t>
        <a:bodyPr/>
        <a:lstStyle/>
        <a:p>
          <a:endParaRPr lang="en-US"/>
        </a:p>
      </dgm:t>
    </dgm:pt>
    <dgm:pt modelId="{F6B75A26-DED9-5D46-97E8-68EAE958CED5}" type="pres">
      <dgm:prSet presAssocID="{3A185C81-D3AE-F046-A247-26A6E59055A6}" presName="parentNode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3FE260-3E8C-7241-BC34-AA5E4A469198}" type="pres">
      <dgm:prSet presAssocID="{3A185C81-D3AE-F046-A247-26A6E59055A6}" presName="child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FF5E1B-DC83-BC4D-808F-771BC681BE84}" type="pres">
      <dgm:prSet presAssocID="{34A8765E-0230-3742-B7A4-5093CC3B9F7E}" presName="hSp" presStyleCnt="0"/>
      <dgm:spPr/>
    </dgm:pt>
    <dgm:pt modelId="{D93CF1AF-3183-F74F-811D-557C2775FC80}" type="pres">
      <dgm:prSet presAssocID="{34A8765E-0230-3742-B7A4-5093CC3B9F7E}" presName="vProcSp" presStyleCnt="0"/>
      <dgm:spPr/>
    </dgm:pt>
    <dgm:pt modelId="{7DBB7B53-7258-5D4E-B460-4E3EE6A0A8EB}" type="pres">
      <dgm:prSet presAssocID="{34A8765E-0230-3742-B7A4-5093CC3B9F7E}" presName="vSp1" presStyleCnt="0"/>
      <dgm:spPr/>
    </dgm:pt>
    <dgm:pt modelId="{8981B9F3-311F-EA4C-933D-5D0F2367FAAA}" type="pres">
      <dgm:prSet presAssocID="{34A8765E-0230-3742-B7A4-5093CC3B9F7E}" presName="simulatedConn" presStyleLbl="solidFgAcc1" presStyleIdx="2" presStyleCnt="4"/>
      <dgm:spPr/>
    </dgm:pt>
    <dgm:pt modelId="{F7A25A1A-AEF9-7B45-BA79-9FDCA244C768}" type="pres">
      <dgm:prSet presAssocID="{34A8765E-0230-3742-B7A4-5093CC3B9F7E}" presName="vSp2" presStyleCnt="0"/>
      <dgm:spPr/>
    </dgm:pt>
    <dgm:pt modelId="{EF324709-C2AE-9744-9A6E-FC68C0A3FD02}" type="pres">
      <dgm:prSet presAssocID="{34A8765E-0230-3742-B7A4-5093CC3B9F7E}" presName="sibTrans" presStyleCnt="0"/>
      <dgm:spPr/>
    </dgm:pt>
    <dgm:pt modelId="{C3AB225F-AC78-9C4D-8A45-6CA56F05DD5C}" type="pres">
      <dgm:prSet presAssocID="{19E62116-A2BE-8845-81D1-73D40C3777BA}" presName="compositeNode" presStyleCnt="0">
        <dgm:presLayoutVars>
          <dgm:bulletEnabled val="1"/>
        </dgm:presLayoutVars>
      </dgm:prSet>
      <dgm:spPr/>
    </dgm:pt>
    <dgm:pt modelId="{3DB36290-4F7D-E647-84B9-58DF24A03B19}" type="pres">
      <dgm:prSet presAssocID="{19E62116-A2BE-8845-81D1-73D40C3777BA}" presName="bgRect" presStyleLbl="node1" presStyleIdx="3" presStyleCnt="5" custScaleX="110990"/>
      <dgm:spPr/>
      <dgm:t>
        <a:bodyPr/>
        <a:lstStyle/>
        <a:p>
          <a:endParaRPr lang="en-US"/>
        </a:p>
      </dgm:t>
    </dgm:pt>
    <dgm:pt modelId="{F2BB9FAB-B7AC-9D42-8917-21DCDAD8647F}" type="pres">
      <dgm:prSet presAssocID="{19E62116-A2BE-8845-81D1-73D40C3777BA}" presName="parentNode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B40E87-9231-884B-B57A-4951C8F7D431}" type="pres">
      <dgm:prSet presAssocID="{19E62116-A2BE-8845-81D1-73D40C3777BA}" presName="child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43D8EA-D5F4-3242-81CC-A0CEA187F424}" type="pres">
      <dgm:prSet presAssocID="{B4D4ED7F-4A62-004F-A4C7-E74ECDDA1234}" presName="hSp" presStyleCnt="0"/>
      <dgm:spPr/>
    </dgm:pt>
    <dgm:pt modelId="{109FF0CD-53D5-944D-9DC1-D9E68C2C5FE6}" type="pres">
      <dgm:prSet presAssocID="{B4D4ED7F-4A62-004F-A4C7-E74ECDDA1234}" presName="vProcSp" presStyleCnt="0"/>
      <dgm:spPr/>
    </dgm:pt>
    <dgm:pt modelId="{E3478644-F005-2A48-9F86-38B3C4A01CCE}" type="pres">
      <dgm:prSet presAssocID="{B4D4ED7F-4A62-004F-A4C7-E74ECDDA1234}" presName="vSp1" presStyleCnt="0"/>
      <dgm:spPr/>
    </dgm:pt>
    <dgm:pt modelId="{D1EDED1A-D1FD-184B-ADC7-BF7711A7D5F1}" type="pres">
      <dgm:prSet presAssocID="{B4D4ED7F-4A62-004F-A4C7-E74ECDDA1234}" presName="simulatedConn" presStyleLbl="solidFgAcc1" presStyleIdx="3" presStyleCnt="4"/>
      <dgm:spPr/>
    </dgm:pt>
    <dgm:pt modelId="{8FC6DEC3-D97D-194E-94C7-EAA8B8E09129}" type="pres">
      <dgm:prSet presAssocID="{B4D4ED7F-4A62-004F-A4C7-E74ECDDA1234}" presName="vSp2" presStyleCnt="0"/>
      <dgm:spPr/>
    </dgm:pt>
    <dgm:pt modelId="{CBCB814B-A000-D644-BDAC-D358FB6EBAC0}" type="pres">
      <dgm:prSet presAssocID="{B4D4ED7F-4A62-004F-A4C7-E74ECDDA1234}" presName="sibTrans" presStyleCnt="0"/>
      <dgm:spPr/>
    </dgm:pt>
    <dgm:pt modelId="{134F236A-7EF5-854E-9391-B00F0D73FE93}" type="pres">
      <dgm:prSet presAssocID="{BFEBDA34-E464-5844-8392-55C934B5242D}" presName="compositeNode" presStyleCnt="0">
        <dgm:presLayoutVars>
          <dgm:bulletEnabled val="1"/>
        </dgm:presLayoutVars>
      </dgm:prSet>
      <dgm:spPr/>
    </dgm:pt>
    <dgm:pt modelId="{B1EA976E-B0B6-D64C-86A6-B3A96E5637A4}" type="pres">
      <dgm:prSet presAssocID="{BFEBDA34-E464-5844-8392-55C934B5242D}" presName="bgRect" presStyleLbl="node1" presStyleIdx="4" presStyleCnt="5" custScaleX="106597"/>
      <dgm:spPr/>
      <dgm:t>
        <a:bodyPr/>
        <a:lstStyle/>
        <a:p>
          <a:endParaRPr lang="en-US"/>
        </a:p>
      </dgm:t>
    </dgm:pt>
    <dgm:pt modelId="{D1F9D433-C07C-1342-B275-CCAF52F945CE}" type="pres">
      <dgm:prSet presAssocID="{BFEBDA34-E464-5844-8392-55C934B5242D}" presName="parentNode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40CF04-7C00-E74A-A25B-DC3057A54EEF}" type="pres">
      <dgm:prSet presAssocID="{BFEBDA34-E464-5844-8392-55C934B5242D}" presName="child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7A32660-1A5D-7F4E-932A-C03BB41D15B1}" srcId="{A3AEEAE4-A1B1-BB40-9D5C-5AAC05300FFC}" destId="{BFEBDA34-E464-5844-8392-55C934B5242D}" srcOrd="4" destOrd="0" parTransId="{4E74AD9B-0B53-2341-86A8-1148CD0784CB}" sibTransId="{A5D8B912-03E4-3448-9330-88A6FE9EDD87}"/>
    <dgm:cxn modelId="{6BBDAB78-8289-1541-B42F-D49E4B47D598}" type="presOf" srcId="{85198661-538E-CE4B-B9DE-03987270B578}" destId="{7DC43AF2-3E49-C245-8F5D-637139FAC5A5}" srcOrd="0" destOrd="0" presId="urn:microsoft.com/office/officeart/2005/8/layout/hProcess7"/>
    <dgm:cxn modelId="{5A348398-9397-9742-96F0-6F06F0572099}" srcId="{85198661-538E-CE4B-B9DE-03987270B578}" destId="{6D545A59-8D49-074A-A77F-972464561F41}" srcOrd="0" destOrd="0" parTransId="{61DC3336-ECD0-2F4B-BB8D-8EA5597DA1AB}" sibTransId="{EABCAB81-6182-6B45-8CC2-41C9106C89D7}"/>
    <dgm:cxn modelId="{07232552-B869-F74E-81C9-A95EDB3E0275}" type="presOf" srcId="{8D7DA422-5FF0-8748-A832-E64C89904B0C}" destId="{B6B40E87-9231-884B-B57A-4951C8F7D431}" srcOrd="0" destOrd="0" presId="urn:microsoft.com/office/officeart/2005/8/layout/hProcess7"/>
    <dgm:cxn modelId="{1B426312-8F71-8446-AF0F-AB08C8C607BD}" type="presOf" srcId="{C7971737-539D-0148-B257-D70F99FCB83F}" destId="{D5D2D641-5985-4C4C-8941-09A150511F44}" srcOrd="0" destOrd="0" presId="urn:microsoft.com/office/officeart/2005/8/layout/hProcess7"/>
    <dgm:cxn modelId="{181AA5D1-1EF0-524E-BECE-537FAF38AD67}" srcId="{19E62116-A2BE-8845-81D1-73D40C3777BA}" destId="{8D7DA422-5FF0-8748-A832-E64C89904B0C}" srcOrd="0" destOrd="0" parTransId="{CDCACB26-7852-6B45-A5A4-E384EA1AE9EC}" sibTransId="{3573C735-2B91-534F-8B48-A5DCA283A2E6}"/>
    <dgm:cxn modelId="{887F6785-6285-294F-A377-23E0CE0B373C}" type="presOf" srcId="{C7971737-539D-0148-B257-D70F99FCB83F}" destId="{0BD909B1-CBFB-B747-ABE0-B0CF444E8C4C}" srcOrd="1" destOrd="0" presId="urn:microsoft.com/office/officeart/2005/8/layout/hProcess7"/>
    <dgm:cxn modelId="{1CA635FF-EB40-2441-9494-D4393DBB2218}" type="presOf" srcId="{803A81CC-B2F7-6843-8157-057BA9CCA801}" destId="{683FE260-3E8C-7241-BC34-AA5E4A469198}" srcOrd="0" destOrd="0" presId="urn:microsoft.com/office/officeart/2005/8/layout/hProcess7"/>
    <dgm:cxn modelId="{5D486827-46D2-1845-BA8A-A25A4BEF8118}" srcId="{BFEBDA34-E464-5844-8392-55C934B5242D}" destId="{2CA3725D-176C-F440-8371-AE6A289F3DAE}" srcOrd="0" destOrd="0" parTransId="{056CDE26-FE28-264C-8F78-E0609FDE7985}" sibTransId="{E9C06341-7AA8-EA47-AABC-C9E7D78AFA78}"/>
    <dgm:cxn modelId="{0246CCA3-C3C9-764C-B3E9-BA9EE21D9876}" type="presOf" srcId="{3A185C81-D3AE-F046-A247-26A6E59055A6}" destId="{F6B75A26-DED9-5D46-97E8-68EAE958CED5}" srcOrd="1" destOrd="0" presId="urn:microsoft.com/office/officeart/2005/8/layout/hProcess7"/>
    <dgm:cxn modelId="{867C0728-7C67-5A4F-96C1-360030A2E5FD}" type="presOf" srcId="{6D545A59-8D49-074A-A77F-972464561F41}" destId="{AE87657F-9AB3-B343-9C6B-C0308CD41782}" srcOrd="0" destOrd="0" presId="urn:microsoft.com/office/officeart/2005/8/layout/hProcess7"/>
    <dgm:cxn modelId="{9349A76F-5E52-A447-883E-52266A78A403}" type="presOf" srcId="{19E62116-A2BE-8845-81D1-73D40C3777BA}" destId="{3DB36290-4F7D-E647-84B9-58DF24A03B19}" srcOrd="0" destOrd="0" presId="urn:microsoft.com/office/officeart/2005/8/layout/hProcess7"/>
    <dgm:cxn modelId="{98656A8F-3768-D74A-BA39-AE9631B85E5F}" type="presOf" srcId="{BFEBDA34-E464-5844-8392-55C934B5242D}" destId="{D1F9D433-C07C-1342-B275-CCAF52F945CE}" srcOrd="1" destOrd="0" presId="urn:microsoft.com/office/officeart/2005/8/layout/hProcess7"/>
    <dgm:cxn modelId="{CD4FE643-1EE8-9D44-9442-E86E090ADD00}" srcId="{A3AEEAE4-A1B1-BB40-9D5C-5AAC05300FFC}" destId="{85198661-538E-CE4B-B9DE-03987270B578}" srcOrd="0" destOrd="0" parTransId="{9D7A06F4-EB47-6B44-BE56-C124E60E0F39}" sibTransId="{65A25363-B495-8C4A-9171-84F2615BFF8F}"/>
    <dgm:cxn modelId="{11E121F7-5A38-BA4C-9DAE-2E3132A60344}" srcId="{A3AEEAE4-A1B1-BB40-9D5C-5AAC05300FFC}" destId="{3A185C81-D3AE-F046-A247-26A6E59055A6}" srcOrd="2" destOrd="0" parTransId="{55ACE4EF-AB98-3A4A-AF4A-3D33A6C2288E}" sibTransId="{34A8765E-0230-3742-B7A4-5093CC3B9F7E}"/>
    <dgm:cxn modelId="{BACDB9C8-4528-4C41-B8BC-E2D4BC42464C}" srcId="{A3AEEAE4-A1B1-BB40-9D5C-5AAC05300FFC}" destId="{C7971737-539D-0148-B257-D70F99FCB83F}" srcOrd="1" destOrd="0" parTransId="{5632FF68-748A-B940-86F2-A0032C8727DD}" sibTransId="{4F7A8AA2-A9B5-4D41-877A-E46A76B04678}"/>
    <dgm:cxn modelId="{715259FD-EBE5-7E4C-9105-0357D5AC9A5C}" type="presOf" srcId="{3A185C81-D3AE-F046-A247-26A6E59055A6}" destId="{BDA197BF-0C77-374F-B458-6C66D590186C}" srcOrd="0" destOrd="0" presId="urn:microsoft.com/office/officeart/2005/8/layout/hProcess7"/>
    <dgm:cxn modelId="{4956AEA2-6739-2643-8A1D-1E1E1ABFA518}" type="presOf" srcId="{AE49F34D-FF46-EA4B-A834-B143D08610B0}" destId="{89C9740E-B139-7448-97B2-CAB658018B2C}" srcOrd="0" destOrd="0" presId="urn:microsoft.com/office/officeart/2005/8/layout/hProcess7"/>
    <dgm:cxn modelId="{07FD49E7-9176-EC41-9884-800F9BB76E1C}" srcId="{A3AEEAE4-A1B1-BB40-9D5C-5AAC05300FFC}" destId="{19E62116-A2BE-8845-81D1-73D40C3777BA}" srcOrd="3" destOrd="0" parTransId="{3D618564-8609-FC4C-894C-4FAAD7FA07DB}" sibTransId="{B4D4ED7F-4A62-004F-A4C7-E74ECDDA1234}"/>
    <dgm:cxn modelId="{ACF1AEA1-9EDC-8A49-8575-BC6BC6A05935}" srcId="{C7971737-539D-0148-B257-D70F99FCB83F}" destId="{AE49F34D-FF46-EA4B-A834-B143D08610B0}" srcOrd="0" destOrd="0" parTransId="{6E74B297-185E-F648-B63F-80DCBE90AAF1}" sibTransId="{BCAA5C90-7A68-0543-8502-9C425307EBC3}"/>
    <dgm:cxn modelId="{32E73A75-A611-C144-AE9A-352C35C54551}" type="presOf" srcId="{19E62116-A2BE-8845-81D1-73D40C3777BA}" destId="{F2BB9FAB-B7AC-9D42-8917-21DCDAD8647F}" srcOrd="1" destOrd="0" presId="urn:microsoft.com/office/officeart/2005/8/layout/hProcess7"/>
    <dgm:cxn modelId="{075BF1D6-FCB7-B645-8BB6-52012DEF6187}" type="presOf" srcId="{2CA3725D-176C-F440-8371-AE6A289F3DAE}" destId="{1640CF04-7C00-E74A-A25B-DC3057A54EEF}" srcOrd="0" destOrd="0" presId="urn:microsoft.com/office/officeart/2005/8/layout/hProcess7"/>
    <dgm:cxn modelId="{D953E9BB-2832-794D-8DFA-B89EAB959787}" srcId="{3A185C81-D3AE-F046-A247-26A6E59055A6}" destId="{803A81CC-B2F7-6843-8157-057BA9CCA801}" srcOrd="0" destOrd="0" parTransId="{AC044AA4-5BA3-2B40-A654-6DE25D58E30D}" sibTransId="{4FA1A7EC-BD8F-2149-828E-FF30C9ECB90A}"/>
    <dgm:cxn modelId="{424B90B9-4488-6B47-B796-E4DAF1CC5490}" type="presOf" srcId="{BFEBDA34-E464-5844-8392-55C934B5242D}" destId="{B1EA976E-B0B6-D64C-86A6-B3A96E5637A4}" srcOrd="0" destOrd="0" presId="urn:microsoft.com/office/officeart/2005/8/layout/hProcess7"/>
    <dgm:cxn modelId="{90DDDB87-1D7C-D242-8961-D3350E301367}" type="presOf" srcId="{85198661-538E-CE4B-B9DE-03987270B578}" destId="{90CECD7C-B8A7-494A-A01A-26A031FD7F1D}" srcOrd="1" destOrd="0" presId="urn:microsoft.com/office/officeart/2005/8/layout/hProcess7"/>
    <dgm:cxn modelId="{B7DE0EF8-D42A-7541-9E4E-DEFA9408E8F1}" type="presOf" srcId="{A3AEEAE4-A1B1-BB40-9D5C-5AAC05300FFC}" destId="{35B9E6CF-CEBE-9541-99A8-441DCBA627BE}" srcOrd="0" destOrd="0" presId="urn:microsoft.com/office/officeart/2005/8/layout/hProcess7"/>
    <dgm:cxn modelId="{A43E3F05-8153-E14E-87B0-4E1C5EE5BB26}" type="presParOf" srcId="{35B9E6CF-CEBE-9541-99A8-441DCBA627BE}" destId="{0813E80B-AF54-6A44-BCA9-51A35842A0FF}" srcOrd="0" destOrd="0" presId="urn:microsoft.com/office/officeart/2005/8/layout/hProcess7"/>
    <dgm:cxn modelId="{02746A6F-47B4-7048-946F-2B0DF546ABFD}" type="presParOf" srcId="{0813E80B-AF54-6A44-BCA9-51A35842A0FF}" destId="{7DC43AF2-3E49-C245-8F5D-637139FAC5A5}" srcOrd="0" destOrd="0" presId="urn:microsoft.com/office/officeart/2005/8/layout/hProcess7"/>
    <dgm:cxn modelId="{7B854A27-2353-0349-A8FE-0FC9287535F7}" type="presParOf" srcId="{0813E80B-AF54-6A44-BCA9-51A35842A0FF}" destId="{90CECD7C-B8A7-494A-A01A-26A031FD7F1D}" srcOrd="1" destOrd="0" presId="urn:microsoft.com/office/officeart/2005/8/layout/hProcess7"/>
    <dgm:cxn modelId="{8B5DBC1A-FBFB-C140-9654-C2B3C8B11D61}" type="presParOf" srcId="{0813E80B-AF54-6A44-BCA9-51A35842A0FF}" destId="{AE87657F-9AB3-B343-9C6B-C0308CD41782}" srcOrd="2" destOrd="0" presId="urn:microsoft.com/office/officeart/2005/8/layout/hProcess7"/>
    <dgm:cxn modelId="{8BB125E0-BC78-7146-B802-BF5180F5A0C3}" type="presParOf" srcId="{35B9E6CF-CEBE-9541-99A8-441DCBA627BE}" destId="{BE266E31-2357-D644-A539-71338AE0F801}" srcOrd="1" destOrd="0" presId="urn:microsoft.com/office/officeart/2005/8/layout/hProcess7"/>
    <dgm:cxn modelId="{ED25687F-0614-F444-ACE4-09CBE9AD4520}" type="presParOf" srcId="{35B9E6CF-CEBE-9541-99A8-441DCBA627BE}" destId="{855064A7-8CC0-E34F-A388-C400EFDB3358}" srcOrd="2" destOrd="0" presId="urn:microsoft.com/office/officeart/2005/8/layout/hProcess7"/>
    <dgm:cxn modelId="{7CE331E8-71DA-3344-A6F3-1C573888399E}" type="presParOf" srcId="{855064A7-8CC0-E34F-A388-C400EFDB3358}" destId="{E76BDA01-7895-C147-892F-2F88C26FE08E}" srcOrd="0" destOrd="0" presId="urn:microsoft.com/office/officeart/2005/8/layout/hProcess7"/>
    <dgm:cxn modelId="{919651AB-42D2-B640-B7F7-255262794573}" type="presParOf" srcId="{855064A7-8CC0-E34F-A388-C400EFDB3358}" destId="{118EDE36-49A0-0841-BFF9-0C3CAE295064}" srcOrd="1" destOrd="0" presId="urn:microsoft.com/office/officeart/2005/8/layout/hProcess7"/>
    <dgm:cxn modelId="{A2A19B29-4186-BF48-B647-50997B4A2F1E}" type="presParOf" srcId="{855064A7-8CC0-E34F-A388-C400EFDB3358}" destId="{66770882-BBB7-F347-AA99-81A33F387143}" srcOrd="2" destOrd="0" presId="urn:microsoft.com/office/officeart/2005/8/layout/hProcess7"/>
    <dgm:cxn modelId="{1C00179D-70AB-CB4C-812B-83B6190056F2}" type="presParOf" srcId="{35B9E6CF-CEBE-9541-99A8-441DCBA627BE}" destId="{2919011D-CD79-4642-9D6A-49CE7419C463}" srcOrd="3" destOrd="0" presId="urn:microsoft.com/office/officeart/2005/8/layout/hProcess7"/>
    <dgm:cxn modelId="{54D229C9-912E-3B48-B22B-1092821B9EC8}" type="presParOf" srcId="{35B9E6CF-CEBE-9541-99A8-441DCBA627BE}" destId="{B8EA3146-F4BD-EF4D-8907-2C31D80DE66A}" srcOrd="4" destOrd="0" presId="urn:microsoft.com/office/officeart/2005/8/layout/hProcess7"/>
    <dgm:cxn modelId="{B22E1F96-DA20-054A-9DBA-617C7F9D5902}" type="presParOf" srcId="{B8EA3146-F4BD-EF4D-8907-2C31D80DE66A}" destId="{D5D2D641-5985-4C4C-8941-09A150511F44}" srcOrd="0" destOrd="0" presId="urn:microsoft.com/office/officeart/2005/8/layout/hProcess7"/>
    <dgm:cxn modelId="{363BA512-0EFC-3B48-A305-79A9297AF1C8}" type="presParOf" srcId="{B8EA3146-F4BD-EF4D-8907-2C31D80DE66A}" destId="{0BD909B1-CBFB-B747-ABE0-B0CF444E8C4C}" srcOrd="1" destOrd="0" presId="urn:microsoft.com/office/officeart/2005/8/layout/hProcess7"/>
    <dgm:cxn modelId="{FC220371-4612-0D41-8AED-D5D528D35A87}" type="presParOf" srcId="{B8EA3146-F4BD-EF4D-8907-2C31D80DE66A}" destId="{89C9740E-B139-7448-97B2-CAB658018B2C}" srcOrd="2" destOrd="0" presId="urn:microsoft.com/office/officeart/2005/8/layout/hProcess7"/>
    <dgm:cxn modelId="{19F423C6-A14C-D547-970A-7C03895A3072}" type="presParOf" srcId="{35B9E6CF-CEBE-9541-99A8-441DCBA627BE}" destId="{CC012E0F-7C13-DF4F-BAE1-5F3ABC73C9B6}" srcOrd="5" destOrd="0" presId="urn:microsoft.com/office/officeart/2005/8/layout/hProcess7"/>
    <dgm:cxn modelId="{921B1EDE-CD68-C041-808A-A11B1D6347BF}" type="presParOf" srcId="{35B9E6CF-CEBE-9541-99A8-441DCBA627BE}" destId="{7A6DEA42-D6AE-1E4A-B963-DB82C5B3CF42}" srcOrd="6" destOrd="0" presId="urn:microsoft.com/office/officeart/2005/8/layout/hProcess7"/>
    <dgm:cxn modelId="{24DEDAE4-8967-5F41-811B-1DAE56655331}" type="presParOf" srcId="{7A6DEA42-D6AE-1E4A-B963-DB82C5B3CF42}" destId="{D5E91FA5-0429-B241-968D-A31E705A798E}" srcOrd="0" destOrd="0" presId="urn:microsoft.com/office/officeart/2005/8/layout/hProcess7"/>
    <dgm:cxn modelId="{8538F029-239A-B14C-B49F-2F7591FA96C1}" type="presParOf" srcId="{7A6DEA42-D6AE-1E4A-B963-DB82C5B3CF42}" destId="{5ECB6808-8DC3-3E45-B4A2-95A26FE0B4A2}" srcOrd="1" destOrd="0" presId="urn:microsoft.com/office/officeart/2005/8/layout/hProcess7"/>
    <dgm:cxn modelId="{123981D9-E0E6-2F4B-BA27-D3B8ED3C8552}" type="presParOf" srcId="{7A6DEA42-D6AE-1E4A-B963-DB82C5B3CF42}" destId="{1D4A30D5-01C7-B94F-9974-EBDCEF9F68E9}" srcOrd="2" destOrd="0" presId="urn:microsoft.com/office/officeart/2005/8/layout/hProcess7"/>
    <dgm:cxn modelId="{117CEE57-63BF-2F48-A574-60EDADB472D9}" type="presParOf" srcId="{35B9E6CF-CEBE-9541-99A8-441DCBA627BE}" destId="{BB31D9CD-8E3E-8C4F-8914-33742B49257C}" srcOrd="7" destOrd="0" presId="urn:microsoft.com/office/officeart/2005/8/layout/hProcess7"/>
    <dgm:cxn modelId="{5EAE486A-5406-F246-94F1-A5464A544800}" type="presParOf" srcId="{35B9E6CF-CEBE-9541-99A8-441DCBA627BE}" destId="{027F3364-9021-9B43-A055-61F212353C15}" srcOrd="8" destOrd="0" presId="urn:microsoft.com/office/officeart/2005/8/layout/hProcess7"/>
    <dgm:cxn modelId="{DDEC8395-8186-754E-9599-8050951A4773}" type="presParOf" srcId="{027F3364-9021-9B43-A055-61F212353C15}" destId="{BDA197BF-0C77-374F-B458-6C66D590186C}" srcOrd="0" destOrd="0" presId="urn:microsoft.com/office/officeart/2005/8/layout/hProcess7"/>
    <dgm:cxn modelId="{787D3192-610B-4042-87AA-76B23C6EFA0A}" type="presParOf" srcId="{027F3364-9021-9B43-A055-61F212353C15}" destId="{F6B75A26-DED9-5D46-97E8-68EAE958CED5}" srcOrd="1" destOrd="0" presId="urn:microsoft.com/office/officeart/2005/8/layout/hProcess7"/>
    <dgm:cxn modelId="{A08E9658-CE8A-E74D-BABA-1B2AD9DCC6DC}" type="presParOf" srcId="{027F3364-9021-9B43-A055-61F212353C15}" destId="{683FE260-3E8C-7241-BC34-AA5E4A469198}" srcOrd="2" destOrd="0" presId="urn:microsoft.com/office/officeart/2005/8/layout/hProcess7"/>
    <dgm:cxn modelId="{99D08615-876B-654C-B93D-F2600E4BB629}" type="presParOf" srcId="{35B9E6CF-CEBE-9541-99A8-441DCBA627BE}" destId="{0FFF5E1B-DC83-BC4D-808F-771BC681BE84}" srcOrd="9" destOrd="0" presId="urn:microsoft.com/office/officeart/2005/8/layout/hProcess7"/>
    <dgm:cxn modelId="{E14464AB-F2F1-6745-8E68-A49B6390F3E1}" type="presParOf" srcId="{35B9E6CF-CEBE-9541-99A8-441DCBA627BE}" destId="{D93CF1AF-3183-F74F-811D-557C2775FC80}" srcOrd="10" destOrd="0" presId="urn:microsoft.com/office/officeart/2005/8/layout/hProcess7"/>
    <dgm:cxn modelId="{207875A6-346D-8142-8752-E5DF650C0A8A}" type="presParOf" srcId="{D93CF1AF-3183-F74F-811D-557C2775FC80}" destId="{7DBB7B53-7258-5D4E-B460-4E3EE6A0A8EB}" srcOrd="0" destOrd="0" presId="urn:microsoft.com/office/officeart/2005/8/layout/hProcess7"/>
    <dgm:cxn modelId="{31361A43-6FB4-3E47-86C9-38460288652D}" type="presParOf" srcId="{D93CF1AF-3183-F74F-811D-557C2775FC80}" destId="{8981B9F3-311F-EA4C-933D-5D0F2367FAAA}" srcOrd="1" destOrd="0" presId="urn:microsoft.com/office/officeart/2005/8/layout/hProcess7"/>
    <dgm:cxn modelId="{B93C3CA5-2F56-A74B-8A39-EDDF72150854}" type="presParOf" srcId="{D93CF1AF-3183-F74F-811D-557C2775FC80}" destId="{F7A25A1A-AEF9-7B45-BA79-9FDCA244C768}" srcOrd="2" destOrd="0" presId="urn:microsoft.com/office/officeart/2005/8/layout/hProcess7"/>
    <dgm:cxn modelId="{583FBEFC-B471-434A-ACA0-B3997A8083E0}" type="presParOf" srcId="{35B9E6CF-CEBE-9541-99A8-441DCBA627BE}" destId="{EF324709-C2AE-9744-9A6E-FC68C0A3FD02}" srcOrd="11" destOrd="0" presId="urn:microsoft.com/office/officeart/2005/8/layout/hProcess7"/>
    <dgm:cxn modelId="{A5A97B46-1173-364B-8B0F-2004EB976BD8}" type="presParOf" srcId="{35B9E6CF-CEBE-9541-99A8-441DCBA627BE}" destId="{C3AB225F-AC78-9C4D-8A45-6CA56F05DD5C}" srcOrd="12" destOrd="0" presId="urn:microsoft.com/office/officeart/2005/8/layout/hProcess7"/>
    <dgm:cxn modelId="{C9095A1F-B61F-BF45-A814-D383145D5436}" type="presParOf" srcId="{C3AB225F-AC78-9C4D-8A45-6CA56F05DD5C}" destId="{3DB36290-4F7D-E647-84B9-58DF24A03B19}" srcOrd="0" destOrd="0" presId="urn:microsoft.com/office/officeart/2005/8/layout/hProcess7"/>
    <dgm:cxn modelId="{1B7E38E7-72AC-CA41-80A1-01CB627410E8}" type="presParOf" srcId="{C3AB225F-AC78-9C4D-8A45-6CA56F05DD5C}" destId="{F2BB9FAB-B7AC-9D42-8917-21DCDAD8647F}" srcOrd="1" destOrd="0" presId="urn:microsoft.com/office/officeart/2005/8/layout/hProcess7"/>
    <dgm:cxn modelId="{CA841B22-4C0E-CB46-AC62-6825BB02E70D}" type="presParOf" srcId="{C3AB225F-AC78-9C4D-8A45-6CA56F05DD5C}" destId="{B6B40E87-9231-884B-B57A-4951C8F7D431}" srcOrd="2" destOrd="0" presId="urn:microsoft.com/office/officeart/2005/8/layout/hProcess7"/>
    <dgm:cxn modelId="{198DADFC-E278-6E49-AD38-500B01E3E9FC}" type="presParOf" srcId="{35B9E6CF-CEBE-9541-99A8-441DCBA627BE}" destId="{C143D8EA-D5F4-3242-81CC-A0CEA187F424}" srcOrd="13" destOrd="0" presId="urn:microsoft.com/office/officeart/2005/8/layout/hProcess7"/>
    <dgm:cxn modelId="{3674BE3B-C572-5549-9AD9-17F2AD10F95C}" type="presParOf" srcId="{35B9E6CF-CEBE-9541-99A8-441DCBA627BE}" destId="{109FF0CD-53D5-944D-9DC1-D9E68C2C5FE6}" srcOrd="14" destOrd="0" presId="urn:microsoft.com/office/officeart/2005/8/layout/hProcess7"/>
    <dgm:cxn modelId="{D2DDCD0D-C024-F84E-9FB0-F5D111C300CC}" type="presParOf" srcId="{109FF0CD-53D5-944D-9DC1-D9E68C2C5FE6}" destId="{E3478644-F005-2A48-9F86-38B3C4A01CCE}" srcOrd="0" destOrd="0" presId="urn:microsoft.com/office/officeart/2005/8/layout/hProcess7"/>
    <dgm:cxn modelId="{91DF1095-C6C6-1947-89BE-7D25520DCB9D}" type="presParOf" srcId="{109FF0CD-53D5-944D-9DC1-D9E68C2C5FE6}" destId="{D1EDED1A-D1FD-184B-ADC7-BF7711A7D5F1}" srcOrd="1" destOrd="0" presId="urn:microsoft.com/office/officeart/2005/8/layout/hProcess7"/>
    <dgm:cxn modelId="{502B1377-2B8D-0244-8C54-F5C04FEBC00D}" type="presParOf" srcId="{109FF0CD-53D5-944D-9DC1-D9E68C2C5FE6}" destId="{8FC6DEC3-D97D-194E-94C7-EAA8B8E09129}" srcOrd="2" destOrd="0" presId="urn:microsoft.com/office/officeart/2005/8/layout/hProcess7"/>
    <dgm:cxn modelId="{AF4ADC8C-FB49-B545-969D-3D31A60F1DCD}" type="presParOf" srcId="{35B9E6CF-CEBE-9541-99A8-441DCBA627BE}" destId="{CBCB814B-A000-D644-BDAC-D358FB6EBAC0}" srcOrd="15" destOrd="0" presId="urn:microsoft.com/office/officeart/2005/8/layout/hProcess7"/>
    <dgm:cxn modelId="{1D485FCD-F8FB-5249-9822-7FB12FD8E359}" type="presParOf" srcId="{35B9E6CF-CEBE-9541-99A8-441DCBA627BE}" destId="{134F236A-7EF5-854E-9391-B00F0D73FE93}" srcOrd="16" destOrd="0" presId="urn:microsoft.com/office/officeart/2005/8/layout/hProcess7"/>
    <dgm:cxn modelId="{6056A5CE-DAE4-A34C-8C72-A7AABB91C44F}" type="presParOf" srcId="{134F236A-7EF5-854E-9391-B00F0D73FE93}" destId="{B1EA976E-B0B6-D64C-86A6-B3A96E5637A4}" srcOrd="0" destOrd="0" presId="urn:microsoft.com/office/officeart/2005/8/layout/hProcess7"/>
    <dgm:cxn modelId="{E4AA25A2-2194-034C-888E-B18B92FF2717}" type="presParOf" srcId="{134F236A-7EF5-854E-9391-B00F0D73FE93}" destId="{D1F9D433-C07C-1342-B275-CCAF52F945CE}" srcOrd="1" destOrd="0" presId="urn:microsoft.com/office/officeart/2005/8/layout/hProcess7"/>
    <dgm:cxn modelId="{E497EE8B-80FB-604F-BC21-5404569EC3EA}" type="presParOf" srcId="{134F236A-7EF5-854E-9391-B00F0D73FE93}" destId="{1640CF04-7C00-E74A-A25B-DC3057A54EEF}" srcOrd="2" destOrd="0" presId="urn:microsoft.com/office/officeart/2005/8/layout/hProcess7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08BCAC-1E24-4A41-AAAC-5784DF2EA2DB}">
      <dsp:nvSpPr>
        <dsp:cNvPr id="0" name=""/>
        <dsp:cNvSpPr/>
      </dsp:nvSpPr>
      <dsp:spPr>
        <a:xfrm>
          <a:off x="-6078982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4A5137-140E-1648-8D07-8BDAD1CF470E}">
      <dsp:nvSpPr>
        <dsp:cNvPr id="0" name=""/>
        <dsp:cNvSpPr/>
      </dsp:nvSpPr>
      <dsp:spPr>
        <a:xfrm>
          <a:off x="1024669" y="802408"/>
          <a:ext cx="11026654" cy="1548004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28729" tIns="111760" rIns="111760" bIns="11176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400" b="1" kern="1200" cap="small" dirty="0" smtClean="0">
              <a:solidFill>
                <a:schemeClr val="bg1"/>
              </a:solidFill>
              <a:effectLst/>
              <a:latin typeface="Arial" panose="020B0604020202020204" pitchFamily="34" charset="0"/>
              <a:ea typeface="+mj-ea"/>
              <a:cs typeface="Arial" panose="020B0604020202020204" pitchFamily="34" charset="0"/>
            </a:rPr>
            <a:t>DAPT Vs SAPT After PCI</a:t>
          </a:r>
          <a:endParaRPr lang="it-IT" sz="4400" b="1" kern="1200" cap="small" dirty="0">
            <a:solidFill>
              <a:schemeClr val="bg1"/>
            </a:solidFill>
            <a:effectLst/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sp:txBody>
      <dsp:txXfrm>
        <a:off x="1024669" y="802408"/>
        <a:ext cx="11026654" cy="1548004"/>
      </dsp:txXfrm>
    </dsp:sp>
    <dsp:sp modelId="{E4919F36-6CE8-8442-A257-F2977AA45AC6}">
      <dsp:nvSpPr>
        <dsp:cNvPr id="0" name=""/>
        <dsp:cNvSpPr/>
      </dsp:nvSpPr>
      <dsp:spPr>
        <a:xfrm>
          <a:off x="28583" y="580610"/>
          <a:ext cx="1935005" cy="1935005"/>
        </a:xfrm>
        <a:prstGeom prst="ellipse">
          <a:avLst/>
        </a:prstGeom>
        <a:solidFill>
          <a:srgbClr val="FFC000"/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ADB715A-B4B7-F541-BFF5-CEFC0ACA3F97}">
      <dsp:nvSpPr>
        <dsp:cNvPr id="0" name=""/>
        <dsp:cNvSpPr/>
      </dsp:nvSpPr>
      <dsp:spPr>
        <a:xfrm>
          <a:off x="996086" y="3096551"/>
          <a:ext cx="11026654" cy="1548004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28729" tIns="111760" rIns="111760" bIns="11176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400" b="1" kern="1200" cap="small" dirty="0" smtClean="0">
              <a:solidFill>
                <a:schemeClr val="bg1"/>
              </a:solidFill>
              <a:effectLst/>
              <a:latin typeface="Arial" panose="020B0604020202020204" pitchFamily="34" charset="0"/>
              <a:ea typeface="+mj-ea"/>
              <a:cs typeface="Arial" panose="020B0604020202020204" pitchFamily="34" charset="0"/>
            </a:rPr>
            <a:t>Triple Vs Dual Therapy Following PCI in patients with </a:t>
          </a:r>
          <a:r>
            <a:rPr lang="it-IT" sz="4400" b="1" kern="1200" cap="small" dirty="0" err="1" smtClean="0">
              <a:solidFill>
                <a:schemeClr val="bg1"/>
              </a:solidFill>
              <a:effectLst/>
              <a:latin typeface="Arial" panose="020B0604020202020204" pitchFamily="34" charset="0"/>
              <a:ea typeface="+mj-ea"/>
              <a:cs typeface="Arial" panose="020B0604020202020204" pitchFamily="34" charset="0"/>
            </a:rPr>
            <a:t>AFib</a:t>
          </a:r>
          <a:endParaRPr lang="it-IT" sz="4400" b="1" kern="1200" dirty="0"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96086" y="3096551"/>
        <a:ext cx="11026654" cy="1548004"/>
      </dsp:txXfrm>
    </dsp:sp>
    <dsp:sp modelId="{4DBB1EF4-13A0-BA4F-889F-DD81BF29DDD6}">
      <dsp:nvSpPr>
        <dsp:cNvPr id="0" name=""/>
        <dsp:cNvSpPr/>
      </dsp:nvSpPr>
      <dsp:spPr>
        <a:xfrm>
          <a:off x="28583" y="2903050"/>
          <a:ext cx="1935005" cy="1935005"/>
        </a:xfrm>
        <a:prstGeom prst="ellipse">
          <a:avLst/>
        </a:prstGeom>
        <a:solidFill>
          <a:srgbClr val="FFC000"/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08BCAC-1E24-4A41-AAAC-5784DF2EA2DB}">
      <dsp:nvSpPr>
        <dsp:cNvPr id="0" name=""/>
        <dsp:cNvSpPr/>
      </dsp:nvSpPr>
      <dsp:spPr>
        <a:xfrm>
          <a:off x="-6078982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4A5137-140E-1648-8D07-8BDAD1CF470E}">
      <dsp:nvSpPr>
        <dsp:cNvPr id="0" name=""/>
        <dsp:cNvSpPr/>
      </dsp:nvSpPr>
      <dsp:spPr>
        <a:xfrm>
          <a:off x="1024669" y="802408"/>
          <a:ext cx="11026654" cy="1548004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28729" tIns="111760" rIns="111760" bIns="11176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400" b="1" kern="1200" cap="small" dirty="0" smtClean="0">
              <a:solidFill>
                <a:srgbClr val="FFC000"/>
              </a:solidFill>
              <a:effectLst/>
              <a:latin typeface="Arial" panose="020B0604020202020204" pitchFamily="34" charset="0"/>
              <a:ea typeface="+mj-ea"/>
              <a:cs typeface="Arial" panose="020B0604020202020204" pitchFamily="34" charset="0"/>
            </a:rPr>
            <a:t>DAPT Vs SAPT After PCI</a:t>
          </a:r>
          <a:endParaRPr lang="it-IT" sz="4400" b="1" kern="1200" cap="small" dirty="0">
            <a:solidFill>
              <a:srgbClr val="FFC000"/>
            </a:solidFill>
            <a:effectLst/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sp:txBody>
      <dsp:txXfrm>
        <a:off x="1024669" y="802408"/>
        <a:ext cx="11026654" cy="1548004"/>
      </dsp:txXfrm>
    </dsp:sp>
    <dsp:sp modelId="{E4919F36-6CE8-8442-A257-F2977AA45AC6}">
      <dsp:nvSpPr>
        <dsp:cNvPr id="0" name=""/>
        <dsp:cNvSpPr/>
      </dsp:nvSpPr>
      <dsp:spPr>
        <a:xfrm>
          <a:off x="28583" y="580610"/>
          <a:ext cx="1935005" cy="1935005"/>
        </a:xfrm>
        <a:prstGeom prst="ellipse">
          <a:avLst/>
        </a:prstGeom>
        <a:solidFill>
          <a:srgbClr val="FFC000"/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ADB715A-B4B7-F541-BFF5-CEFC0ACA3F97}">
      <dsp:nvSpPr>
        <dsp:cNvPr id="0" name=""/>
        <dsp:cNvSpPr/>
      </dsp:nvSpPr>
      <dsp:spPr>
        <a:xfrm>
          <a:off x="996086" y="3096551"/>
          <a:ext cx="11026654" cy="1548004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28729" tIns="111760" rIns="111760" bIns="11176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400" b="1" kern="1200" cap="small" dirty="0" smtClean="0">
              <a:solidFill>
                <a:schemeClr val="bg1"/>
              </a:solidFill>
              <a:effectLst/>
              <a:latin typeface="Arial" panose="020B0604020202020204" pitchFamily="34" charset="0"/>
              <a:ea typeface="+mj-ea"/>
              <a:cs typeface="Arial" panose="020B0604020202020204" pitchFamily="34" charset="0"/>
            </a:rPr>
            <a:t>Triple Vs Dual Therapy Following PCI in patients with Afib</a:t>
          </a:r>
          <a:endParaRPr lang="it-IT" sz="4400" b="1" kern="1200" dirty="0"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96086" y="3096551"/>
        <a:ext cx="11026654" cy="1548004"/>
      </dsp:txXfrm>
    </dsp:sp>
    <dsp:sp modelId="{4DBB1EF4-13A0-BA4F-889F-DD81BF29DDD6}">
      <dsp:nvSpPr>
        <dsp:cNvPr id="0" name=""/>
        <dsp:cNvSpPr/>
      </dsp:nvSpPr>
      <dsp:spPr>
        <a:xfrm>
          <a:off x="28583" y="2903050"/>
          <a:ext cx="1935005" cy="1935005"/>
        </a:xfrm>
        <a:prstGeom prst="ellipse">
          <a:avLst/>
        </a:prstGeom>
        <a:solidFill>
          <a:srgbClr val="FFC000"/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08BCAC-1E24-4A41-AAAC-5784DF2EA2DB}">
      <dsp:nvSpPr>
        <dsp:cNvPr id="0" name=""/>
        <dsp:cNvSpPr/>
      </dsp:nvSpPr>
      <dsp:spPr>
        <a:xfrm>
          <a:off x="-6078982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4A5137-140E-1648-8D07-8BDAD1CF470E}">
      <dsp:nvSpPr>
        <dsp:cNvPr id="0" name=""/>
        <dsp:cNvSpPr/>
      </dsp:nvSpPr>
      <dsp:spPr>
        <a:xfrm>
          <a:off x="1024669" y="802408"/>
          <a:ext cx="11026654" cy="1548004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28729" tIns="111760" rIns="111760" bIns="11176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400" b="1" kern="1200" cap="small" dirty="0" smtClean="0">
              <a:solidFill>
                <a:schemeClr val="bg1"/>
              </a:solidFill>
              <a:effectLst/>
              <a:latin typeface="Arial" panose="020B0604020202020204" pitchFamily="34" charset="0"/>
              <a:ea typeface="+mj-ea"/>
              <a:cs typeface="Arial" panose="020B0604020202020204" pitchFamily="34" charset="0"/>
            </a:rPr>
            <a:t>DAPT Vs SAPT After PCI</a:t>
          </a:r>
          <a:endParaRPr lang="it-IT" sz="4400" b="1" kern="1200" cap="small" dirty="0">
            <a:solidFill>
              <a:schemeClr val="bg1"/>
            </a:solidFill>
            <a:effectLst/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sp:txBody>
      <dsp:txXfrm>
        <a:off x="1024669" y="802408"/>
        <a:ext cx="11026654" cy="1548004"/>
      </dsp:txXfrm>
    </dsp:sp>
    <dsp:sp modelId="{E4919F36-6CE8-8442-A257-F2977AA45AC6}">
      <dsp:nvSpPr>
        <dsp:cNvPr id="0" name=""/>
        <dsp:cNvSpPr/>
      </dsp:nvSpPr>
      <dsp:spPr>
        <a:xfrm>
          <a:off x="28583" y="580610"/>
          <a:ext cx="1935005" cy="1935005"/>
        </a:xfrm>
        <a:prstGeom prst="ellipse">
          <a:avLst/>
        </a:prstGeom>
        <a:solidFill>
          <a:srgbClr val="FFC000"/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ADB715A-B4B7-F541-BFF5-CEFC0ACA3F97}">
      <dsp:nvSpPr>
        <dsp:cNvPr id="0" name=""/>
        <dsp:cNvSpPr/>
      </dsp:nvSpPr>
      <dsp:spPr>
        <a:xfrm>
          <a:off x="996086" y="3096551"/>
          <a:ext cx="11026654" cy="1548004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28729" tIns="111760" rIns="111760" bIns="11176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400" b="1" kern="1200" cap="small" dirty="0" smtClean="0">
              <a:solidFill>
                <a:srgbClr val="FFC000"/>
              </a:solidFill>
              <a:effectLst/>
              <a:latin typeface="Arial" panose="020B0604020202020204" pitchFamily="34" charset="0"/>
              <a:ea typeface="+mj-ea"/>
              <a:cs typeface="Arial" panose="020B0604020202020204" pitchFamily="34" charset="0"/>
            </a:rPr>
            <a:t>Triple Vs Dual Therapy Following PCI in patients with Afib</a:t>
          </a:r>
          <a:endParaRPr lang="it-IT" sz="4400" b="1" kern="1200" dirty="0">
            <a:solidFill>
              <a:srgbClr val="FFC000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96086" y="3096551"/>
        <a:ext cx="11026654" cy="1548004"/>
      </dsp:txXfrm>
    </dsp:sp>
    <dsp:sp modelId="{4DBB1EF4-13A0-BA4F-889F-DD81BF29DDD6}">
      <dsp:nvSpPr>
        <dsp:cNvPr id="0" name=""/>
        <dsp:cNvSpPr/>
      </dsp:nvSpPr>
      <dsp:spPr>
        <a:xfrm>
          <a:off x="28583" y="2903050"/>
          <a:ext cx="1935005" cy="1935005"/>
        </a:xfrm>
        <a:prstGeom prst="ellipse">
          <a:avLst/>
        </a:prstGeom>
        <a:solidFill>
          <a:srgbClr val="FFC000"/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C8B271-861F-3641-8E92-CB9DD98F8ACF}">
      <dsp:nvSpPr>
        <dsp:cNvPr id="0" name=""/>
        <dsp:cNvSpPr/>
      </dsp:nvSpPr>
      <dsp:spPr>
        <a:xfrm>
          <a:off x="175686" y="1598462"/>
          <a:ext cx="4637912" cy="4637912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 err="1"/>
            <a:t>Atrial</a:t>
          </a:r>
          <a:r>
            <a:rPr lang="de-DE" sz="2400" kern="1200" dirty="0"/>
            <a:t> </a:t>
          </a:r>
          <a:r>
            <a:rPr lang="de-DE" sz="2400" kern="1200" dirty="0" err="1"/>
            <a:t>Fibrillation</a:t>
          </a:r>
          <a:endParaRPr lang="de-DE" sz="2400" kern="1200" dirty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/>
            <a:t>(</a:t>
          </a:r>
          <a:r>
            <a:rPr lang="de-DE" sz="2400" kern="1200" dirty="0" err="1"/>
            <a:t>AFib</a:t>
          </a:r>
          <a:r>
            <a:rPr lang="de-DE" sz="2400" kern="1200" dirty="0"/>
            <a:t>)</a:t>
          </a:r>
        </a:p>
      </dsp:txBody>
      <dsp:txXfrm>
        <a:off x="823323" y="2145371"/>
        <a:ext cx="2674111" cy="3544093"/>
      </dsp:txXfrm>
    </dsp:sp>
    <dsp:sp modelId="{ED87D0C0-C719-2148-8191-C96887FD37AC}">
      <dsp:nvSpPr>
        <dsp:cNvPr id="0" name=""/>
        <dsp:cNvSpPr/>
      </dsp:nvSpPr>
      <dsp:spPr>
        <a:xfrm>
          <a:off x="3718686" y="1737182"/>
          <a:ext cx="4637912" cy="4637912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/>
            <a:t>Percutaneous Coronary</a:t>
          </a:r>
          <a:r>
            <a:rPr lang="de-DE" sz="2400" kern="1200" baseline="0" dirty="0"/>
            <a:t> Intervention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baseline="0" dirty="0"/>
            <a:t>(PCI) </a:t>
          </a:r>
          <a:endParaRPr lang="de-DE" sz="2400" kern="1200" dirty="0"/>
        </a:p>
      </dsp:txBody>
      <dsp:txXfrm>
        <a:off x="5034850" y="2284091"/>
        <a:ext cx="2674111" cy="354409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C43AF2-3E49-C245-8F5D-637139FAC5A5}">
      <dsp:nvSpPr>
        <dsp:cNvPr id="0" name=""/>
        <dsp:cNvSpPr/>
      </dsp:nvSpPr>
      <dsp:spPr>
        <a:xfrm>
          <a:off x="135" y="0"/>
          <a:ext cx="2199326" cy="2183376"/>
        </a:xfrm>
        <a:prstGeom prst="roundRect">
          <a:avLst>
            <a:gd name="adj" fmla="val 5000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9728" rIns="142240" bIns="0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3200" b="1" kern="1200" dirty="0"/>
        </a:p>
      </dsp:txBody>
      <dsp:txXfrm rot="16200000">
        <a:off x="-675115" y="675251"/>
        <a:ext cx="1790368" cy="439865"/>
      </dsp:txXfrm>
    </dsp:sp>
    <dsp:sp modelId="{AE87657F-9AB3-B343-9C6B-C0308CD41782}">
      <dsp:nvSpPr>
        <dsp:cNvPr id="0" name=""/>
        <dsp:cNvSpPr/>
      </dsp:nvSpPr>
      <dsp:spPr>
        <a:xfrm>
          <a:off x="425871" y="0"/>
          <a:ext cx="1638498" cy="218337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0" bIns="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600" kern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1   </a:t>
          </a:r>
          <a:r>
            <a:rPr lang="it-IT" sz="2600" kern="1200" dirty="0" err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billion</a:t>
          </a:r>
          <a:endParaRPr lang="it-IT" sz="2600" kern="1200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>
        <a:off x="425871" y="0"/>
        <a:ext cx="1638498" cy="2183376"/>
      </dsp:txXfrm>
    </dsp:sp>
    <dsp:sp modelId="{D5D2D641-5985-4C4C-8941-09A150511F44}">
      <dsp:nvSpPr>
        <dsp:cNvPr id="0" name=""/>
        <dsp:cNvSpPr/>
      </dsp:nvSpPr>
      <dsp:spPr>
        <a:xfrm>
          <a:off x="2269617" y="0"/>
          <a:ext cx="2249637" cy="2183376"/>
        </a:xfrm>
        <a:prstGeom prst="roundRect">
          <a:avLst>
            <a:gd name="adj" fmla="val 5000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115570" bIns="0" numCol="1" spcCol="1270" anchor="t" anchorCtr="0">
          <a:noAutofit/>
        </a:bodyPr>
        <a:lstStyle/>
        <a:p>
          <a:pPr lvl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600" kern="1200" dirty="0"/>
        </a:p>
      </dsp:txBody>
      <dsp:txXfrm rot="16200000">
        <a:off x="1599397" y="670220"/>
        <a:ext cx="1790368" cy="449927"/>
      </dsp:txXfrm>
    </dsp:sp>
    <dsp:sp modelId="{118EDE36-49A0-0841-BFF9-0C3CAE295064}">
      <dsp:nvSpPr>
        <dsp:cNvPr id="0" name=""/>
        <dsp:cNvSpPr/>
      </dsp:nvSpPr>
      <dsp:spPr>
        <a:xfrm rot="5400000">
          <a:off x="2119202" y="1721436"/>
          <a:ext cx="320874" cy="300665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C9740E-B139-7448-97B2-CAB658018B2C}">
      <dsp:nvSpPr>
        <dsp:cNvPr id="0" name=""/>
        <dsp:cNvSpPr/>
      </dsp:nvSpPr>
      <dsp:spPr>
        <a:xfrm>
          <a:off x="2701768" y="0"/>
          <a:ext cx="1675980" cy="218337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0" bIns="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600" kern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20 </a:t>
          </a:r>
          <a:r>
            <a:rPr lang="it-IT" sz="2600" kern="1200" dirty="0" err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million</a:t>
          </a:r>
          <a:endParaRPr lang="it-IT" sz="2600" kern="1200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>
        <a:off x="2701768" y="0"/>
        <a:ext cx="1675980" cy="2183376"/>
      </dsp:txXfrm>
    </dsp:sp>
    <dsp:sp modelId="{BDA197BF-0C77-374F-B458-6C66D590186C}">
      <dsp:nvSpPr>
        <dsp:cNvPr id="0" name=""/>
        <dsp:cNvSpPr/>
      </dsp:nvSpPr>
      <dsp:spPr>
        <a:xfrm>
          <a:off x="4589410" y="0"/>
          <a:ext cx="2170983" cy="2183376"/>
        </a:xfrm>
        <a:prstGeom prst="roundRect">
          <a:avLst>
            <a:gd name="adj" fmla="val 5000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115570" bIns="0" numCol="1" spcCol="1270" anchor="t" anchorCtr="0">
          <a:noAutofit/>
        </a:bodyPr>
        <a:lstStyle/>
        <a:p>
          <a:pPr lvl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600" kern="1200" dirty="0"/>
        </a:p>
      </dsp:txBody>
      <dsp:txXfrm rot="16200000">
        <a:off x="3911325" y="678085"/>
        <a:ext cx="1790368" cy="434196"/>
      </dsp:txXfrm>
    </dsp:sp>
    <dsp:sp modelId="{5ECB6808-8DC3-3E45-B4A2-95A26FE0B4A2}">
      <dsp:nvSpPr>
        <dsp:cNvPr id="0" name=""/>
        <dsp:cNvSpPr/>
      </dsp:nvSpPr>
      <dsp:spPr>
        <a:xfrm rot="5400000">
          <a:off x="4438995" y="1721436"/>
          <a:ext cx="320874" cy="300665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3FE260-3E8C-7241-BC34-AA5E4A469198}">
      <dsp:nvSpPr>
        <dsp:cNvPr id="0" name=""/>
        <dsp:cNvSpPr/>
      </dsp:nvSpPr>
      <dsp:spPr>
        <a:xfrm>
          <a:off x="5011532" y="0"/>
          <a:ext cx="1617382" cy="218337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0" bIns="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600" kern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16 </a:t>
          </a:r>
          <a:r>
            <a:rPr lang="it-IT" sz="2600" kern="1200" dirty="0" err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million</a:t>
          </a:r>
          <a:endParaRPr lang="it-IT" sz="2600" kern="1200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>
        <a:off x="5011532" y="0"/>
        <a:ext cx="1617382" cy="2183376"/>
      </dsp:txXfrm>
    </dsp:sp>
    <dsp:sp modelId="{3DB36290-4F7D-E647-84B9-58DF24A03B19}">
      <dsp:nvSpPr>
        <dsp:cNvPr id="0" name=""/>
        <dsp:cNvSpPr/>
      </dsp:nvSpPr>
      <dsp:spPr>
        <a:xfrm>
          <a:off x="6830550" y="0"/>
          <a:ext cx="2224722" cy="2183376"/>
        </a:xfrm>
        <a:prstGeom prst="roundRect">
          <a:avLst>
            <a:gd name="adj" fmla="val 5000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115570" bIns="0" numCol="1" spcCol="1270" anchor="t" anchorCtr="0">
          <a:noAutofit/>
        </a:bodyPr>
        <a:lstStyle/>
        <a:p>
          <a:pPr lvl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600" kern="1200" dirty="0"/>
        </a:p>
      </dsp:txBody>
      <dsp:txXfrm rot="16200000">
        <a:off x="6157838" y="672711"/>
        <a:ext cx="1790368" cy="444944"/>
      </dsp:txXfrm>
    </dsp:sp>
    <dsp:sp modelId="{8981B9F3-311F-EA4C-933D-5D0F2367FAAA}">
      <dsp:nvSpPr>
        <dsp:cNvPr id="0" name=""/>
        <dsp:cNvSpPr/>
      </dsp:nvSpPr>
      <dsp:spPr>
        <a:xfrm rot="5400000">
          <a:off x="6680134" y="1721436"/>
          <a:ext cx="320874" cy="300665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B40E87-9231-884B-B57A-4951C8F7D431}">
      <dsp:nvSpPr>
        <dsp:cNvPr id="0" name=""/>
        <dsp:cNvSpPr/>
      </dsp:nvSpPr>
      <dsp:spPr>
        <a:xfrm>
          <a:off x="7259523" y="0"/>
          <a:ext cx="1657418" cy="218337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0" bIns="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600" kern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4.8 </a:t>
          </a:r>
          <a:r>
            <a:rPr lang="it-IT" sz="2600" kern="1200" dirty="0" err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million</a:t>
          </a:r>
          <a:endParaRPr lang="it-IT" sz="2600" kern="1200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>
        <a:off x="7259523" y="0"/>
        <a:ext cx="1657418" cy="2183376"/>
      </dsp:txXfrm>
    </dsp:sp>
    <dsp:sp modelId="{B1EA976E-B0B6-D64C-86A6-B3A96E5637A4}">
      <dsp:nvSpPr>
        <dsp:cNvPr id="0" name=""/>
        <dsp:cNvSpPr/>
      </dsp:nvSpPr>
      <dsp:spPr>
        <a:xfrm>
          <a:off x="9125428" y="0"/>
          <a:ext cx="2136667" cy="2183376"/>
        </a:xfrm>
        <a:prstGeom prst="roundRect">
          <a:avLst>
            <a:gd name="adj" fmla="val 5000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115570" bIns="0" numCol="1" spcCol="1270" anchor="t" anchorCtr="0">
          <a:noAutofit/>
        </a:bodyPr>
        <a:lstStyle/>
        <a:p>
          <a:pPr lvl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600" kern="1200" dirty="0"/>
        </a:p>
      </dsp:txBody>
      <dsp:txXfrm rot="16200000">
        <a:off x="8443910" y="681517"/>
        <a:ext cx="1790368" cy="427333"/>
      </dsp:txXfrm>
    </dsp:sp>
    <dsp:sp modelId="{D1EDED1A-D1FD-184B-ADC7-BF7711A7D5F1}">
      <dsp:nvSpPr>
        <dsp:cNvPr id="0" name=""/>
        <dsp:cNvSpPr/>
      </dsp:nvSpPr>
      <dsp:spPr>
        <a:xfrm rot="5400000">
          <a:off x="8975012" y="1721436"/>
          <a:ext cx="320874" cy="300665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40CF04-7C00-E74A-A25B-DC3057A54EEF}">
      <dsp:nvSpPr>
        <dsp:cNvPr id="0" name=""/>
        <dsp:cNvSpPr/>
      </dsp:nvSpPr>
      <dsp:spPr>
        <a:xfrm>
          <a:off x="9543174" y="0"/>
          <a:ext cx="1591817" cy="218337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0" bIns="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600" kern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1-2 </a:t>
          </a:r>
          <a:r>
            <a:rPr lang="it-IT" sz="2600" kern="1200" dirty="0" err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million</a:t>
          </a:r>
          <a:endParaRPr lang="it-IT" sz="2600" kern="1200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>
        <a:off x="9543174" y="0"/>
        <a:ext cx="1591817" cy="21833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CB8D0A-94A9-496F-850B-14C1C86F96B3}" type="datetimeFigureOut">
              <a:rPr lang="it-IT" smtClean="0"/>
              <a:t>28/09/2020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D7B7E-7120-4BB2-8419-2227FF13BD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5903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03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1E4437-7507-49D3-B1FA-9C79A0DCCD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603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14588" y="541338"/>
            <a:ext cx="4787900" cy="2693987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8371" y="3418131"/>
            <a:ext cx="7014407" cy="3236288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009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138E5-3490-F745-8FB0-FADCAD08BE71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3473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BDDC9-A138-7E4D-AA5C-541F25147A60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661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B2D3E-18CC-4F24-878C-843D56BFE0F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673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795AC-815C-4A95-BC12-B649C067F088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8563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AB387-8620-2940-B711-CEDA959E6C4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566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AB41E4-9AD0-45AB-92F8-A6E34E8A28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E937B0D-0472-4ED0-9830-4E361ADC4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F4DDD0F-B83C-43AB-8BC1-9EA775B6F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CB51D-A5C7-40AA-B1F2-44EACB6E62D2}" type="datetimeFigureOut">
              <a:rPr lang="it-IT" smtClean="0"/>
              <a:t>28/09/2020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C60E293-A765-4F08-954A-BA2F2FD11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ACD1644-DADF-42CD-8451-9B5D55C54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6B0D6-895D-42C2-9C1E-3963156F36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4575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AF2AD4-67D6-4A6C-A09B-F1B7ABC18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C437D8A-3334-44A4-B585-182ADBE992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5B4D567-1EE5-4A65-91B4-A7CF53194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CB51D-A5C7-40AA-B1F2-44EACB6E62D2}" type="datetimeFigureOut">
              <a:rPr lang="it-IT" smtClean="0"/>
              <a:t>28/09/2020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6FB015-25F2-4975-B32C-315CDBC3D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864FCA1-7ADE-4018-95CE-885FF9553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6B0D6-895D-42C2-9C1E-3963156F3646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BFBD34F-1921-4484-8D3B-9DFA635A93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889" y="5539061"/>
            <a:ext cx="799756" cy="118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156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1576115-DC5E-4F5D-9808-659E3017E0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4B507F9-8D74-435D-9280-93D432A2BA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8C6BE8D-C101-4DF6-8458-9613215F2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CB51D-A5C7-40AA-B1F2-44EACB6E62D2}" type="datetimeFigureOut">
              <a:rPr lang="it-IT" smtClean="0"/>
              <a:t>28/09/2020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9F0721-BC5E-496E-9499-5B24CE6A7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E81A7EE-5D54-4A67-A6E6-2C019372B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6B0D6-895D-42C2-9C1E-3963156F3646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6F0C1C2E-FA99-4D29-86CD-0C2B66E5BF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889" y="5539061"/>
            <a:ext cx="799756" cy="118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71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B555F-6F67-3C45-8927-2CFA5414B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59978-7CD5-774D-8281-C07E87B0566B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1BBF1-78F3-FD40-A5F4-BBA3DCF7F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9EB71-F6B3-5B48-91B3-92CF4C1CD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8D532-62EB-AC4F-9A85-65BC8D0B5FE2}" type="slidenum">
              <a:rPr lang="en-US" smtClean="0"/>
              <a:t>‹N›</a:t>
            </a:fld>
            <a:endParaRPr lang="en-US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3F4F84E6-18B9-45E9-86C9-16A76EDD64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889" y="5539061"/>
            <a:ext cx="799756" cy="118241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7B80642-DBB4-46DA-9687-C31A2112C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Vertical Text Placeholder 2">
            <a:extLst>
              <a:ext uri="{FF2B5EF4-FFF2-40B4-BE49-F238E27FC236}">
                <a16:creationId xmlns:a16="http://schemas.microsoft.com/office/drawing/2014/main" id="{224180B5-9594-42F9-AEDB-B3CB110EBEE1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0768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ox +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12192000" cy="792163"/>
          </a:xfrm>
          <a:prstGeom prst="rect">
            <a:avLst/>
          </a:prstGeom>
          <a:solidFill>
            <a:srgbClr val="004977"/>
          </a:solidFill>
          <a:ln>
            <a:noFill/>
          </a:ln>
        </p:spPr>
        <p:txBody>
          <a:bodyPr/>
          <a:lstStyle>
            <a:lvl1pPr algn="l"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19200"/>
            <a:ext cx="11480800" cy="4800600"/>
          </a:xfrm>
          <a:prstGeom prst="rect">
            <a:avLst/>
          </a:prstGeom>
          <a:solidFill>
            <a:srgbClr val="14202E"/>
          </a:solidFill>
          <a:ln>
            <a:solidFill>
              <a:schemeClr val="bg1">
                <a:lumMod val="90000"/>
                <a:lumOff val="10000"/>
              </a:schemeClr>
            </a:solidFill>
          </a:ln>
        </p:spPr>
        <p:txBody>
          <a:bodyPr/>
          <a:lstStyle>
            <a:lvl1pPr marL="342891" indent="-342891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charset="2"/>
              <a:buChar char="§"/>
              <a:defRPr sz="2800" b="1" i="0">
                <a:solidFill>
                  <a:srgbClr val="FFFFFF"/>
                </a:solidFill>
              </a:defRPr>
            </a:lvl1pPr>
            <a:lvl2pPr marL="742932" indent="-285744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charset="2"/>
              <a:buChar char="§"/>
              <a:defRPr sz="2400" b="1" i="0">
                <a:solidFill>
                  <a:srgbClr val="FFFFFF"/>
                </a:solidFill>
              </a:defRPr>
            </a:lvl2pPr>
            <a:lvl3pPr marL="1142971" indent="-228594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charset="2"/>
              <a:buChar char="§"/>
              <a:defRPr sz="2000" b="1" i="0">
                <a:solidFill>
                  <a:srgbClr val="FFFFFF"/>
                </a:solidFill>
              </a:defRPr>
            </a:lvl3pPr>
            <a:lvl4pPr marL="1600160" indent="-228594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charset="2"/>
              <a:buChar char="§"/>
              <a:defRPr sz="1800" b="1" i="0">
                <a:solidFill>
                  <a:srgbClr val="FFFFFF"/>
                </a:solidFill>
              </a:defRPr>
            </a:lvl4pPr>
            <a:lvl5pPr marL="2057349" indent="-228594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charset="2"/>
              <a:buChar char="§"/>
              <a:defRPr sz="1800" b="1" i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0"/>
          </p:nvPr>
        </p:nvSpPr>
        <p:spPr>
          <a:xfrm>
            <a:off x="4242297" y="6384313"/>
            <a:ext cx="4644220" cy="286232"/>
          </a:xfrm>
          <a:prstGeom prst="rect">
            <a:avLst/>
          </a:prstGeom>
        </p:spPr>
        <p:txBody>
          <a:bodyPr wrap="none">
            <a:spAutoFit/>
          </a:bodyPr>
          <a:lstStyle>
            <a:lvl1pPr algn="ctr">
              <a:defRPr lang="it-IT" sz="1400" i="0" dirty="0" smtClean="0">
                <a:solidFill>
                  <a:schemeClr val="bg1">
                    <a:lumMod val="25000"/>
                    <a:lumOff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lang="it-IT" kern="1200" dirty="0" smtClean="0">
                <a:latin typeface="Arial" charset="0"/>
                <a:cs typeface="ＭＳ Ｐゴシック" charset="0"/>
              </a:defRPr>
            </a:lvl2pPr>
            <a:lvl3pPr>
              <a:defRPr lang="it-IT" kern="1200" dirty="0" smtClean="0">
                <a:latin typeface="Arial" charset="0"/>
                <a:cs typeface="ＭＳ Ｐゴシック" charset="0"/>
              </a:defRPr>
            </a:lvl3pPr>
            <a:lvl4pPr>
              <a:defRPr lang="it-IT" kern="1200" dirty="0" smtClean="0">
                <a:latin typeface="Arial" charset="0"/>
                <a:cs typeface="ＭＳ Ｐゴシック" charset="0"/>
              </a:defRPr>
            </a:lvl4pPr>
            <a:lvl5pPr>
              <a:defRPr lang="it-IT" kern="1200" dirty="0">
                <a:latin typeface="Arial" charset="0"/>
                <a:cs typeface="ＭＳ Ｐゴシック" charset="0"/>
              </a:defRPr>
            </a:lvl5pPr>
          </a:lstStyle>
          <a:p>
            <a:pPr lvl="0"/>
            <a:r>
              <a:rPr lang="en-US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19432499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12192000" cy="792163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  <a:ln>
            <a:noFill/>
          </a:ln>
        </p:spPr>
        <p:txBody>
          <a:bodyPr anchor="ctr"/>
          <a:lstStyle>
            <a:lvl1pPr algn="ctr">
              <a:defRPr b="0" i="0"/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219200"/>
            <a:ext cx="11785600" cy="4800600"/>
          </a:xfrm>
          <a:prstGeom prst="rect">
            <a:avLst/>
          </a:prstGeom>
          <a:solidFill>
            <a:srgbClr val="14202E"/>
          </a:solidFill>
          <a:ln>
            <a:solidFill>
              <a:schemeClr val="bg1">
                <a:lumMod val="90000"/>
                <a:lumOff val="10000"/>
              </a:schemeClr>
            </a:solidFill>
          </a:ln>
        </p:spPr>
        <p:txBody>
          <a:bodyPr/>
          <a:lstStyle>
            <a:lvl1pPr marL="342891" indent="-342891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FF00"/>
              </a:buClr>
              <a:buFont typeface="Arial"/>
              <a:buChar char="•"/>
              <a:defRPr sz="2800" b="0" i="0">
                <a:solidFill>
                  <a:srgbClr val="FFFFFF"/>
                </a:solidFill>
              </a:defRPr>
            </a:lvl1pPr>
            <a:lvl2pPr marL="742932" indent="-285744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FF00"/>
              </a:buClr>
              <a:buFont typeface="Arial"/>
              <a:buChar char="•"/>
              <a:defRPr sz="2400" b="0" i="0">
                <a:solidFill>
                  <a:srgbClr val="FFFF00"/>
                </a:solidFill>
              </a:defRPr>
            </a:lvl2pPr>
            <a:lvl3pPr marL="1142971" indent="-228594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FF00"/>
              </a:buClr>
              <a:buFont typeface="Arial"/>
              <a:buChar char="•"/>
              <a:defRPr sz="2000" b="0" i="0">
                <a:solidFill>
                  <a:srgbClr val="FFFFFF"/>
                </a:solidFill>
              </a:defRPr>
            </a:lvl3pPr>
            <a:lvl4pPr marL="1600160" indent="-228594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FF00"/>
              </a:buClr>
              <a:buFont typeface="Arial"/>
              <a:buChar char="•"/>
              <a:defRPr sz="1800" b="0" i="0">
                <a:solidFill>
                  <a:srgbClr val="FFFFFF"/>
                </a:solidFill>
              </a:defRPr>
            </a:lvl4pPr>
            <a:lvl5pPr marL="2057349" indent="-228594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FF00"/>
              </a:buClr>
              <a:buFont typeface="Arial"/>
              <a:buChar char="•"/>
              <a:defRPr sz="1800" b="0" i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0"/>
          </p:nvPr>
        </p:nvSpPr>
        <p:spPr>
          <a:xfrm>
            <a:off x="3948025" y="6384313"/>
            <a:ext cx="5008102" cy="2862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lvl1pPr algn="ctr">
              <a:defRPr lang="it-IT" sz="1400" b="1" i="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lang="it-IT" kern="1200" dirty="0" smtClean="0">
                <a:latin typeface="Arial" charset="0"/>
                <a:cs typeface="ＭＳ Ｐゴシック" charset="0"/>
              </a:defRPr>
            </a:lvl2pPr>
            <a:lvl3pPr>
              <a:defRPr lang="it-IT" kern="1200" dirty="0" smtClean="0">
                <a:latin typeface="Arial" charset="0"/>
                <a:cs typeface="ＭＳ Ｐゴシック" charset="0"/>
              </a:defRPr>
            </a:lvl3pPr>
            <a:lvl4pPr>
              <a:defRPr lang="it-IT" kern="1200" dirty="0" smtClean="0">
                <a:latin typeface="Arial" charset="0"/>
                <a:cs typeface="ＭＳ Ｐゴシック" charset="0"/>
              </a:defRPr>
            </a:lvl4pPr>
            <a:lvl5pPr>
              <a:defRPr lang="it-IT" kern="1200" dirty="0">
                <a:latin typeface="Arial" charset="0"/>
                <a:cs typeface="ＭＳ Ｐゴシック" charset="0"/>
              </a:defRPr>
            </a:lvl5pPr>
          </a:lstStyle>
          <a:p>
            <a:pPr lvl="0"/>
            <a:r>
              <a:rPr lang="en-US" noProof="0" dirty="0"/>
              <a:t>Fare </a:t>
            </a:r>
            <a:r>
              <a:rPr lang="en-US" noProof="0" dirty="0" err="1"/>
              <a:t>clic</a:t>
            </a:r>
            <a:r>
              <a:rPr lang="en-US" noProof="0" dirty="0"/>
              <a:t> per </a:t>
            </a:r>
            <a:r>
              <a:rPr lang="en-US" noProof="0" dirty="0" err="1"/>
              <a:t>modificare</a:t>
            </a:r>
            <a:r>
              <a:rPr lang="en-US" noProof="0" dirty="0"/>
              <a:t> </a:t>
            </a:r>
            <a:r>
              <a:rPr lang="en-US" noProof="0" dirty="0" err="1"/>
              <a:t>gli</a:t>
            </a:r>
            <a:r>
              <a:rPr lang="en-US" noProof="0" dirty="0"/>
              <a:t> </a:t>
            </a:r>
            <a:r>
              <a:rPr lang="en-US" noProof="0" dirty="0" err="1"/>
              <a:t>stili</a:t>
            </a:r>
            <a:r>
              <a:rPr lang="en-US" noProof="0" dirty="0"/>
              <a:t> del </a:t>
            </a:r>
            <a:r>
              <a:rPr lang="en-US" noProof="0" dirty="0" err="1"/>
              <a:t>testo</a:t>
            </a:r>
            <a:r>
              <a:rPr lang="en-US" noProof="0" dirty="0"/>
              <a:t> </a:t>
            </a:r>
            <a:r>
              <a:rPr lang="en-US" noProof="0" dirty="0" err="1"/>
              <a:t>dello</a:t>
            </a:r>
            <a:r>
              <a:rPr lang="en-US" noProof="0" dirty="0"/>
              <a:t> schema</a:t>
            </a:r>
          </a:p>
        </p:txBody>
      </p:sp>
    </p:spTree>
    <p:extLst>
      <p:ext uri="{BB962C8B-B14F-4D97-AF65-F5344CB8AC3E}">
        <p14:creationId xmlns:p14="http://schemas.microsoft.com/office/powerpoint/2010/main" val="602267422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042E0-305E-44E1-AB9F-D58F08A931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088D38-35B2-490E-ADCD-4AB9D7461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pptback-0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208256" cy="686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277833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042E0-305E-44E1-AB9F-D58F08A931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2016 MSHS Corp. Core Compliance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8FBD0B-D5BA-AC4A-B182-CCF391B558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674510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2016 MSHS Corp. Core Compliance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8FBD0B-D5BA-AC4A-B182-CCF391B558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394197"/>
      </p:ext>
    </p:extLst>
  </p:cSld>
  <p:clrMapOvr>
    <a:masterClrMapping/>
  </p:clrMapOvr>
  <p:transition spd="slow">
    <p:wipe/>
  </p:transition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2016 MSHS Corp. Core Compliance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8FBD0B-D5BA-AC4A-B182-CCF391B558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89344"/>
      </p:ext>
    </p:extLst>
  </p:cSld>
  <p:clrMapOvr>
    <a:masterClrMapping/>
  </p:clrMapOvr>
  <p:transition spd="slow">
    <p:wipe/>
  </p:transition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2016 MSHS Corp. Core Compliance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8FBD0B-D5BA-AC4A-B182-CCF391B558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954987"/>
      </p:ext>
    </p:extLst>
  </p:cSld>
  <p:clrMapOvr>
    <a:masterClrMapping/>
  </p:clrMapOvr>
  <p:transition spd="slow">
    <p:wipe/>
  </p:transition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476BF1-DF30-4368-90FC-F60FCEFDD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4C1D195-BFB4-4E33-8FE5-E3C4ED086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6404457-DEC1-43BF-B091-B0139EFAE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CB51D-A5C7-40AA-B1F2-44EACB6E62D2}" type="datetimeFigureOut">
              <a:rPr lang="it-IT" smtClean="0"/>
              <a:t>28/09/2020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AF6CE6E-EB1B-4CBE-ADA5-83DF7961C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68865E4-6D9B-46BB-9412-23D949E66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6B0D6-895D-42C2-9C1E-3963156F3646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59C196A6-C308-49C4-B0DF-1B6B6A055A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889" y="5539061"/>
            <a:ext cx="799756" cy="118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793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2016 MSHS Corp. Core Compliance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8FBD0B-D5BA-AC4A-B182-CCF391B558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00572"/>
      </p:ext>
    </p:extLst>
  </p:cSld>
  <p:clrMapOvr>
    <a:masterClrMapping/>
  </p:clrMapOvr>
  <p:transition spd="slow">
    <p:wipe/>
  </p:transition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2016 MSHS Corp. Core Compliance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8FBD0B-D5BA-AC4A-B182-CCF391B558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602453"/>
      </p:ext>
    </p:extLst>
  </p:cSld>
  <p:clrMapOvr>
    <a:masterClrMapping/>
  </p:clrMapOvr>
  <p:transition spd="slow">
    <p:wipe/>
  </p:transition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2016 MSHS Corp. Core Compliance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8FBD0B-D5BA-AC4A-B182-CCF391B558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619622"/>
      </p:ext>
    </p:extLst>
  </p:cSld>
  <p:clrMapOvr>
    <a:masterClrMapping/>
  </p:clrMapOvr>
  <p:transition spd="slow">
    <p:wipe/>
  </p:transition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2016 MSHS Corp. Core Compliance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8FBD0B-D5BA-AC4A-B182-CCF391B558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334462"/>
      </p:ext>
    </p:extLst>
  </p:cSld>
  <p:clrMapOvr>
    <a:masterClrMapping/>
  </p:clrMapOvr>
  <p:transition spd="slow">
    <p:wipe/>
  </p:transition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2016 MSHS Corp. Core Compliance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8FBD0B-D5BA-AC4A-B182-CCF391B558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464093"/>
      </p:ext>
    </p:extLst>
  </p:cSld>
  <p:clrMapOvr>
    <a:masterClrMapping/>
  </p:clrMapOvr>
  <p:transition spd="slow">
    <p:wipe/>
  </p:transition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2016 MSHS Corp. Core Compliance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8FBD0B-D5BA-AC4A-B182-CCF391B558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131944"/>
      </p:ext>
    </p:extLst>
  </p:cSld>
  <p:clrMapOvr>
    <a:masterClrMapping/>
  </p:clrMapOvr>
  <p:transition spd="slow">
    <p:wipe/>
  </p:transition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676CAA-4CAD-4E18-B354-81704ADF2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7236BC2-E72A-4C10-9578-9E9823B42B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3C138AE-DA98-4D4E-BA86-84C923059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CB51D-A5C7-40AA-B1F2-44EACB6E62D2}" type="datetimeFigureOut">
              <a:rPr lang="it-IT" smtClean="0"/>
              <a:t>28/09/2020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F081AF4-54C1-4E79-BE75-81834522D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855F654-69EA-4ADA-81BD-5C9C36FB8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6B0D6-895D-42C2-9C1E-3963156F36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715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423D03-5ED5-473D-A485-171385DF3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F25E6A0-67E6-4D6E-878B-169D480818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0539474-F74B-409C-B1E7-3330C38BE9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D23274E-8D95-4705-A91C-D52997040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CB51D-A5C7-40AA-B1F2-44EACB6E62D2}" type="datetimeFigureOut">
              <a:rPr lang="it-IT" smtClean="0"/>
              <a:t>28/09/2020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F985CF2-5F7E-421C-B3D6-BF346D0B3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870CFF7-D122-46F3-8FCD-115309A51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6B0D6-895D-42C2-9C1E-3963156F36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6574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80652E-8ACD-462C-A30C-27489B496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B33CBD8-A561-4B66-A3FD-502B50868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414829F-FD62-43D5-8032-1F14CFA83E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F394D53-68C2-4DB9-A193-10FCEDBAA6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00BBB0D-68F5-41A6-8895-151637EA70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B9A6544-2EA2-48EB-BE8B-B5CB27CA1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CB51D-A5C7-40AA-B1F2-44EACB6E62D2}" type="datetimeFigureOut">
              <a:rPr lang="it-IT" smtClean="0"/>
              <a:t>28/09/2020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DA1BB74-9830-4E95-8BDF-13E17430B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BC4EC92-CE5C-49A8-AB79-BB2BBC007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6B0D6-895D-42C2-9C1E-3963156F36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333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129396-F894-4B6B-B0AB-BC0907567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D537534-0CFA-42BE-844B-5AEDC6D11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CB51D-A5C7-40AA-B1F2-44EACB6E62D2}" type="datetimeFigureOut">
              <a:rPr lang="it-IT" smtClean="0"/>
              <a:t>28/09/2020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656D8C4-AF51-4BA8-B29F-32A4AC4D0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750D200-26E3-486B-88BF-1D9BDE9B2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6B0D6-895D-42C2-9C1E-3963156F3646}" type="slidenum">
              <a:rPr lang="it-IT" smtClean="0"/>
              <a:t>‹N›</a:t>
            </a:fld>
            <a:endParaRPr lang="it-IT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1F05CD71-EB1D-4179-92E0-70C7972DA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889" y="5539061"/>
            <a:ext cx="799756" cy="118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24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3A483DB-F626-4689-903F-DA94D925D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CB51D-A5C7-40AA-B1F2-44EACB6E62D2}" type="datetimeFigureOut">
              <a:rPr lang="it-IT" smtClean="0"/>
              <a:t>28/09/2020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23F689E-5B0C-48D8-9348-CBA881796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7D2EFA1-31EC-456C-82C6-8EAA31716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6B0D6-895D-42C2-9C1E-3963156F3646}" type="slidenum">
              <a:rPr lang="it-IT" smtClean="0"/>
              <a:t>‹N›</a:t>
            </a:fld>
            <a:endParaRPr lang="it-IT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D23B4A5C-6D13-4F42-9BC4-E615C4CA56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889" y="5539061"/>
            <a:ext cx="799756" cy="118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38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2FF5C3-B4EB-4AE4-AF39-D88B06F3C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457C42-64CF-49DD-AF73-40092CDF0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994D4C8-02E3-4346-B6A5-EF51FBCCCE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F91A61C-ACAB-4E0F-851E-15A216AFE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CB51D-A5C7-40AA-B1F2-44EACB6E62D2}" type="datetimeFigureOut">
              <a:rPr lang="it-IT" smtClean="0"/>
              <a:t>28/09/2020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3DE67D4-EC3D-46CD-97B7-04E87EBD0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25DD8B-7E62-4392-BC25-55A563BAC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6B0D6-895D-42C2-9C1E-3963156F36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9492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D84675-15C6-4CD9-8AE4-88CB11ACC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DF744BD-0D48-4EAE-B2BE-CBFB2A3682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BA77CC7-DD46-49B6-A595-47B565C54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59588AD-62BB-4CD1-A9A9-989BC5F54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CB51D-A5C7-40AA-B1F2-44EACB6E62D2}" type="datetimeFigureOut">
              <a:rPr lang="it-IT" smtClean="0"/>
              <a:t>28/09/2020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0CF3879-6A09-41A0-9F12-565D3CDF1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313B101-30E0-41A0-BA5D-D3FFBC7B3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6B0D6-895D-42C2-9C1E-3963156F36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6473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739FC0A-8B5A-423C-8607-D762AAA7A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DB4DB55-4C26-46C3-95A2-DB8FCE21F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A3B31E-8C43-429C-B2E7-6614622356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CB51D-A5C7-40AA-B1F2-44EACB6E62D2}" type="datetimeFigureOut">
              <a:rPr lang="it-IT" smtClean="0"/>
              <a:t>28/09/2020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9036BBA-137F-42D1-A43B-D264421078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293379D-6BB8-4AF3-9023-3BF39A2B7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6B0D6-895D-42C2-9C1E-3963156F3646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76B54D18-9FDD-46D9-857E-B76D2051579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0" y="6716213"/>
            <a:ext cx="12204192" cy="14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18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9" r:id="rId13"/>
    <p:sldLayoutId id="214748367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2016 MSHS Corp. Core Compliance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8FBD0B-D5BA-AC4A-B182-CCF391B558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957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slow">
    <p:wipe/>
  </p:transition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5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5.xml"/><Relationship Id="rId11" Type="http://schemas.openxmlformats.org/officeDocument/2006/relationships/image" Target="../media/image55.png"/><Relationship Id="rId5" Type="http://schemas.openxmlformats.org/officeDocument/2006/relationships/diagramColors" Target="../diagrams/colors5.xml"/><Relationship Id="rId10" Type="http://schemas.openxmlformats.org/officeDocument/2006/relationships/image" Target="../media/image54.pn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NULL"/><Relationship Id="rId5" Type="http://schemas.openxmlformats.org/officeDocument/2006/relationships/image" Target="../media/image80.png"/><Relationship Id="rId10" Type="http://schemas.openxmlformats.org/officeDocument/2006/relationships/image" Target="../media/image82.png"/><Relationship Id="rId4" Type="http://schemas.openxmlformats.org/officeDocument/2006/relationships/image" Target="../media/image79.png"/><Relationship Id="rId9" Type="http://schemas.openxmlformats.org/officeDocument/2006/relationships/image" Target="NUL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11" Type="http://schemas.openxmlformats.org/officeDocument/2006/relationships/image" Target="NULL"/><Relationship Id="rId10" Type="http://schemas.openxmlformats.org/officeDocument/2006/relationships/image" Target="../media/image92.png"/><Relationship Id="rId9" Type="http://schemas.openxmlformats.org/officeDocument/2006/relationships/image" Target="NUL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wmf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-22792" y="1381539"/>
            <a:ext cx="10816688" cy="1441617"/>
          </a:xfrm>
        </p:spPr>
        <p:txBody>
          <a:bodyPr>
            <a:noAutofit/>
          </a:bodyPr>
          <a:lstStyle/>
          <a:p>
            <a:r>
              <a:rPr lang="it-IT" b="1" dirty="0" err="1">
                <a:solidFill>
                  <a:schemeClr val="bg1"/>
                </a:solidFill>
              </a:rPr>
              <a:t>Antithrombotic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Therapy</a:t>
            </a:r>
            <a:r>
              <a:rPr lang="it-IT" b="1" dirty="0">
                <a:solidFill>
                  <a:schemeClr val="bg1"/>
                </a:solidFill>
              </a:rPr>
              <a:t> Update: </a:t>
            </a:r>
            <a:r>
              <a:rPr lang="it-IT" b="1" dirty="0" smtClean="0">
                <a:solidFill>
                  <a:schemeClr val="bg1"/>
                </a:solidFill>
              </a:rPr>
              <a:t/>
            </a:r>
            <a:br>
              <a:rPr lang="it-IT" b="1" dirty="0" smtClean="0">
                <a:solidFill>
                  <a:schemeClr val="bg1"/>
                </a:solidFill>
              </a:rPr>
            </a:br>
            <a:r>
              <a:rPr lang="it-IT" b="1" dirty="0" smtClean="0">
                <a:solidFill>
                  <a:schemeClr val="bg1"/>
                </a:solidFill>
              </a:rPr>
              <a:t>2 </a:t>
            </a:r>
            <a:r>
              <a:rPr lang="it-IT" b="1" dirty="0">
                <a:solidFill>
                  <a:schemeClr val="bg1"/>
                </a:solidFill>
              </a:rPr>
              <a:t>vs. 1 Post-PCI, </a:t>
            </a:r>
            <a:r>
              <a:rPr lang="it-IT" b="1" dirty="0" smtClean="0">
                <a:solidFill>
                  <a:schemeClr val="bg1"/>
                </a:solidFill>
              </a:rPr>
              <a:t/>
            </a:r>
            <a:br>
              <a:rPr lang="it-IT" b="1" dirty="0" smtClean="0">
                <a:solidFill>
                  <a:schemeClr val="bg1"/>
                </a:solidFill>
              </a:rPr>
            </a:br>
            <a:r>
              <a:rPr lang="it-IT" b="1" dirty="0" smtClean="0">
                <a:solidFill>
                  <a:schemeClr val="bg1"/>
                </a:solidFill>
              </a:rPr>
              <a:t>and </a:t>
            </a:r>
            <a:r>
              <a:rPr lang="it-IT" b="1" dirty="0">
                <a:solidFill>
                  <a:schemeClr val="bg1"/>
                </a:solidFill>
              </a:rPr>
              <a:t>3 vs. 2 Post-PCI &amp; </a:t>
            </a:r>
            <a:r>
              <a:rPr lang="it-IT" b="1" dirty="0" err="1">
                <a:solidFill>
                  <a:schemeClr val="bg1"/>
                </a:solidFill>
              </a:rPr>
              <a:t>Afib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-207082" y="3265290"/>
            <a:ext cx="8871284" cy="1791975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Roxana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Mehran, MD, FACC, FAHA, MSCAI, FESC</a:t>
            </a:r>
          </a:p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 Sinai Professor Of Cardiovascular Clinical Research and Outcomes</a:t>
            </a:r>
          </a:p>
          <a:p>
            <a:r>
              <a:rPr lang="en-US" sz="1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Professor of Medicine (Cardiology), and Population Health Science and Policy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 of Interventional Cardiovascular Research and Clinical Trials, </a:t>
            </a:r>
          </a:p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Icahn School of Medicine at Mount Sinai, </a:t>
            </a:r>
          </a:p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York, NY, USA</a:t>
            </a:r>
          </a:p>
          <a:p>
            <a:pPr algn="ctr"/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4" name="Picture 2" descr="Court rules that U of Kansas can't expel students over remarks on ...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777" y="5898129"/>
            <a:ext cx="688518" cy="55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272126" y="5996225"/>
            <a:ext cx="24192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Drroxmehran</a:t>
            </a:r>
            <a:endParaRPr lang="en-US" sz="48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85753" y="6457890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Roxana.Mehran@mountsinai.org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3170648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1680" y="68627"/>
            <a:ext cx="11653920" cy="1137468"/>
          </a:xfrm>
          <a:prstGeom prst="rect">
            <a:avLst/>
          </a:prstGeom>
          <a:noFill/>
        </p:spPr>
        <p:txBody>
          <a:bodyPr wrap="square" lIns="110593" tIns="55297" rIns="110593" bIns="55297" rtlCol="0">
            <a:spAutoFit/>
          </a:bodyPr>
          <a:lstStyle/>
          <a:p>
            <a:pPr algn="ctr"/>
            <a:r>
              <a:rPr lang="en-US" sz="3333" b="1" cap="small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versus Next-Generation DES and Risk for Stent Thrombosis...Where is the difference?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25" y="1871537"/>
            <a:ext cx="5268879" cy="44190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033" y="1871537"/>
            <a:ext cx="5268879" cy="4419060"/>
          </a:xfrm>
          <a:prstGeom prst="rect">
            <a:avLst/>
          </a:prstGeom>
        </p:spPr>
      </p:pic>
      <p:sp>
        <p:nvSpPr>
          <p:cNvPr id="14" name="TextBox 90"/>
          <p:cNvSpPr txBox="1"/>
          <p:nvPr/>
        </p:nvSpPr>
        <p:spPr>
          <a:xfrm>
            <a:off x="431372" y="1516143"/>
            <a:ext cx="2720689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defRPr/>
            </a:pPr>
            <a:r>
              <a:rPr lang="en-US" sz="2133" i="1" dirty="0">
                <a:solidFill>
                  <a:srgbClr val="1F3864"/>
                </a:solidFill>
                <a:latin typeface="Gill Sans MT" panose="020B0502020104020203" pitchFamily="34" charset="0"/>
                <a:ea typeface="ＭＳ Ｐゴシック" pitchFamily="34" charset="-128"/>
                <a:cs typeface="Arial" pitchFamily="34" charset="0"/>
              </a:rPr>
              <a:t>SES 13 months</a:t>
            </a:r>
          </a:p>
        </p:txBody>
      </p:sp>
      <p:sp>
        <p:nvSpPr>
          <p:cNvPr id="15" name="TextBox 90"/>
          <p:cNvSpPr txBox="1"/>
          <p:nvPr/>
        </p:nvSpPr>
        <p:spPr>
          <a:xfrm>
            <a:off x="3012359" y="1508787"/>
            <a:ext cx="289162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defRPr/>
            </a:pPr>
            <a:r>
              <a:rPr lang="en-US" sz="2133" i="1" dirty="0">
                <a:solidFill>
                  <a:srgbClr val="1F3864"/>
                </a:solidFill>
                <a:latin typeface="Gill Sans MT" panose="020B0502020104020203" pitchFamily="34" charset="0"/>
                <a:ea typeface="ＭＳ Ｐゴシック" pitchFamily="34" charset="-128"/>
                <a:cs typeface="Arial" pitchFamily="34" charset="0"/>
              </a:rPr>
              <a:t>PES 11 months</a:t>
            </a:r>
          </a:p>
        </p:txBody>
      </p:sp>
      <p:sp>
        <p:nvSpPr>
          <p:cNvPr id="17" name="TextBox 90"/>
          <p:cNvSpPr txBox="1"/>
          <p:nvPr/>
        </p:nvSpPr>
        <p:spPr>
          <a:xfrm>
            <a:off x="6355668" y="1516143"/>
            <a:ext cx="2662803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defRPr/>
            </a:pPr>
            <a:r>
              <a:rPr lang="en-US" sz="2133" i="1" dirty="0">
                <a:solidFill>
                  <a:srgbClr val="1F3864"/>
                </a:solidFill>
                <a:latin typeface="Gill Sans MT" panose="020B0502020104020203" pitchFamily="34" charset="0"/>
                <a:ea typeface="ＭＳ Ｐゴシック" pitchFamily="34" charset="-128"/>
                <a:cs typeface="Arial" pitchFamily="34" charset="0"/>
              </a:rPr>
              <a:t>ZES 3 months</a:t>
            </a:r>
          </a:p>
        </p:txBody>
      </p:sp>
      <p:sp>
        <p:nvSpPr>
          <p:cNvPr id="18" name="TextBox 90"/>
          <p:cNvSpPr txBox="1"/>
          <p:nvPr/>
        </p:nvSpPr>
        <p:spPr>
          <a:xfrm>
            <a:off x="8881383" y="1516143"/>
            <a:ext cx="289812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defRPr/>
            </a:pPr>
            <a:r>
              <a:rPr lang="en-US" sz="2133" i="1" dirty="0">
                <a:solidFill>
                  <a:srgbClr val="1F3864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EES 6 months</a:t>
            </a:r>
          </a:p>
        </p:txBody>
      </p:sp>
      <p:sp>
        <p:nvSpPr>
          <p:cNvPr id="19" name="テキスト ボックス 19"/>
          <p:cNvSpPr txBox="1"/>
          <p:nvPr/>
        </p:nvSpPr>
        <p:spPr>
          <a:xfrm>
            <a:off x="213186" y="1124745"/>
            <a:ext cx="5745455" cy="527574"/>
          </a:xfrm>
          <a:prstGeom prst="rect">
            <a:avLst/>
          </a:prstGeom>
          <a:noFill/>
        </p:spPr>
        <p:txBody>
          <a:bodyPr wrap="square" lIns="116007" tIns="58004" rIns="116007" bIns="58004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</a:pPr>
            <a:r>
              <a:rPr lang="en-US" altLang="ja-JP" sz="2667" i="1" dirty="0">
                <a:solidFill>
                  <a:srgbClr val="1F3864"/>
                </a:solidFill>
                <a:latin typeface="Gill Sans MT" panose="020B0502020104020203" pitchFamily="34" charset="0"/>
                <a:cs typeface="Arial" pitchFamily="34" charset="0"/>
              </a:rPr>
              <a:t>1</a:t>
            </a:r>
            <a:r>
              <a:rPr lang="en-US" altLang="ja-JP" sz="2667" i="1" baseline="30000" dirty="0">
                <a:solidFill>
                  <a:srgbClr val="1F3864"/>
                </a:solidFill>
                <a:latin typeface="Gill Sans MT" panose="020B0502020104020203" pitchFamily="34" charset="0"/>
                <a:cs typeface="Arial" pitchFamily="34" charset="0"/>
              </a:rPr>
              <a:t>st</a:t>
            </a:r>
            <a:r>
              <a:rPr lang="en-US" altLang="ja-JP" sz="2667" i="1" dirty="0">
                <a:solidFill>
                  <a:srgbClr val="1F3864"/>
                </a:solidFill>
                <a:latin typeface="Gill Sans MT" panose="020B0502020104020203" pitchFamily="34" charset="0"/>
                <a:cs typeface="Arial" pitchFamily="34" charset="0"/>
              </a:rPr>
              <a:t> generation DES</a:t>
            </a:r>
          </a:p>
        </p:txBody>
      </p:sp>
      <p:sp>
        <p:nvSpPr>
          <p:cNvPr id="20" name="テキスト ボックス 20"/>
          <p:cNvSpPr txBox="1"/>
          <p:nvPr/>
        </p:nvSpPr>
        <p:spPr>
          <a:xfrm>
            <a:off x="6096000" y="1125196"/>
            <a:ext cx="5903979" cy="527574"/>
          </a:xfrm>
          <a:prstGeom prst="rect">
            <a:avLst/>
          </a:prstGeom>
          <a:noFill/>
        </p:spPr>
        <p:txBody>
          <a:bodyPr wrap="square" lIns="116007" tIns="58004" rIns="116007" bIns="58004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</a:pPr>
            <a:r>
              <a:rPr lang="en-US" altLang="ja-JP" sz="2667" i="1" dirty="0">
                <a:solidFill>
                  <a:srgbClr val="1F3864"/>
                </a:solidFill>
                <a:latin typeface="Gill Sans MT" panose="020B0502020104020203" pitchFamily="34" charset="0"/>
                <a:cs typeface="Arial" pitchFamily="34" charset="0"/>
              </a:rPr>
              <a:t>2</a:t>
            </a:r>
            <a:r>
              <a:rPr lang="en-US" altLang="ja-JP" sz="2667" i="1" baseline="30000" dirty="0">
                <a:solidFill>
                  <a:srgbClr val="1F3864"/>
                </a:solidFill>
                <a:latin typeface="Gill Sans MT" panose="020B0502020104020203" pitchFamily="34" charset="0"/>
                <a:cs typeface="Arial" pitchFamily="34" charset="0"/>
              </a:rPr>
              <a:t>nd</a:t>
            </a:r>
            <a:r>
              <a:rPr lang="en-US" altLang="ja-JP" sz="2667" i="1" dirty="0">
                <a:solidFill>
                  <a:srgbClr val="1F3864"/>
                </a:solidFill>
                <a:latin typeface="Gill Sans MT" panose="020B0502020104020203" pitchFamily="34" charset="0"/>
                <a:cs typeface="Arial" pitchFamily="34" charset="0"/>
              </a:rPr>
              <a:t> generation DES</a:t>
            </a:r>
          </a:p>
        </p:txBody>
      </p:sp>
      <p:sp>
        <p:nvSpPr>
          <p:cNvPr id="21" name="テキスト ボックス 18"/>
          <p:cNvSpPr txBox="1"/>
          <p:nvPr/>
        </p:nvSpPr>
        <p:spPr>
          <a:xfrm>
            <a:off x="213185" y="6290597"/>
            <a:ext cx="11856640" cy="486473"/>
          </a:xfrm>
          <a:prstGeom prst="rect">
            <a:avLst/>
          </a:prstGeom>
          <a:solidFill>
            <a:schemeClr val="bg1"/>
          </a:solidFill>
        </p:spPr>
        <p:txBody>
          <a:bodyPr wrap="square" lIns="116007" tIns="58004" rIns="116007" bIns="58004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</a:pPr>
            <a:r>
              <a:rPr lang="en-US" altLang="ja-JP" sz="2400" dirty="0">
                <a:solidFill>
                  <a:srgbClr val="1F3864"/>
                </a:solidFill>
                <a:latin typeface="Gill Sans MT" panose="020B0502020104020203" pitchFamily="34" charset="0"/>
                <a:cs typeface="Arial" pitchFamily="34" charset="0"/>
              </a:rPr>
              <a:t>Representative Images of 1</a:t>
            </a:r>
            <a:r>
              <a:rPr lang="en-US" altLang="ja-JP" sz="2400" baseline="30000" dirty="0">
                <a:solidFill>
                  <a:srgbClr val="1F3864"/>
                </a:solidFill>
                <a:latin typeface="Gill Sans MT" panose="020B0502020104020203" pitchFamily="34" charset="0"/>
                <a:cs typeface="Arial" pitchFamily="34" charset="0"/>
              </a:rPr>
              <a:t>st</a:t>
            </a:r>
            <a:r>
              <a:rPr lang="en-US" altLang="ja-JP" sz="2400" dirty="0">
                <a:solidFill>
                  <a:srgbClr val="1F3864"/>
                </a:solidFill>
                <a:latin typeface="Gill Sans MT" panose="020B0502020104020203" pitchFamily="34" charset="0"/>
                <a:cs typeface="Arial" pitchFamily="34" charset="0"/>
              </a:rPr>
              <a:t> generation vs. 2</a:t>
            </a:r>
            <a:r>
              <a:rPr lang="en-US" altLang="ja-JP" sz="2400" baseline="30000" dirty="0">
                <a:solidFill>
                  <a:srgbClr val="1F3864"/>
                </a:solidFill>
                <a:latin typeface="Gill Sans MT" panose="020B0502020104020203" pitchFamily="34" charset="0"/>
                <a:cs typeface="Arial" pitchFamily="34" charset="0"/>
              </a:rPr>
              <a:t>nd</a:t>
            </a:r>
            <a:r>
              <a:rPr lang="en-US" altLang="ja-JP" sz="2400" dirty="0">
                <a:solidFill>
                  <a:srgbClr val="1F3864"/>
                </a:solidFill>
                <a:latin typeface="Gill Sans MT" panose="020B0502020104020203" pitchFamily="34" charset="0"/>
                <a:cs typeface="Arial" pitchFamily="34" charset="0"/>
              </a:rPr>
              <a:t> DES in Human Coronary Arteries</a:t>
            </a:r>
          </a:p>
        </p:txBody>
      </p:sp>
    </p:spTree>
    <p:extLst>
      <p:ext uri="{BB962C8B-B14F-4D97-AF65-F5344CB8AC3E}">
        <p14:creationId xmlns:p14="http://schemas.microsoft.com/office/powerpoint/2010/main" val="179270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391844C3-2AF0-4242-A633-CA34309A8170}"/>
              </a:ext>
            </a:extLst>
          </p:cNvPr>
          <p:cNvSpPr/>
          <p:nvPr/>
        </p:nvSpPr>
        <p:spPr>
          <a:xfrm>
            <a:off x="225743" y="4872226"/>
            <a:ext cx="11740513" cy="707886"/>
          </a:xfrm>
          <a:prstGeom prst="rect">
            <a:avLst/>
          </a:prstGeom>
          <a:ln w="254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...yet, the optimal DAPT duration in HBR patients remains unknown and current guideline recommendations of an abbreviated DAPT regimen are based on a low level of evidence</a:t>
            </a:r>
            <a:endParaRPr lang="it-IT" sz="2000" i="1" dirty="0"/>
          </a:p>
        </p:txBody>
      </p:sp>
      <p:sp>
        <p:nvSpPr>
          <p:cNvPr id="29" name="Titolo 1">
            <a:extLst>
              <a:ext uri="{FF2B5EF4-FFF2-40B4-BE49-F238E27FC236}">
                <a16:creationId xmlns:a16="http://schemas.microsoft.com/office/drawing/2014/main" id="{743D9CAF-B5A3-E846-A545-C46D00C65447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cap="small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Guideline Recomedations</a:t>
            </a:r>
          </a:p>
        </p:txBody>
      </p:sp>
      <p:graphicFrame>
        <p:nvGraphicFramePr>
          <p:cNvPr id="30" name="Tabella 29">
            <a:extLst>
              <a:ext uri="{FF2B5EF4-FFF2-40B4-BE49-F238E27FC236}">
                <a16:creationId xmlns:a16="http://schemas.microsoft.com/office/drawing/2014/main" id="{9E6D4786-6A23-2446-A055-564C53E48090}"/>
              </a:ext>
            </a:extLst>
          </p:cNvPr>
          <p:cNvGraphicFramePr>
            <a:graphicFrameLocks noGrp="1"/>
          </p:cNvGraphicFramePr>
          <p:nvPr/>
        </p:nvGraphicFramePr>
        <p:xfrm>
          <a:off x="792932" y="2258594"/>
          <a:ext cx="10606136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07073">
                  <a:extLst>
                    <a:ext uri="{9D8B030D-6E8A-4147-A177-3AD203B41FA5}">
                      <a16:colId xmlns:a16="http://schemas.microsoft.com/office/drawing/2014/main" val="2060064680"/>
                    </a:ext>
                  </a:extLst>
                </a:gridCol>
                <a:gridCol w="1515674">
                  <a:extLst>
                    <a:ext uri="{9D8B030D-6E8A-4147-A177-3AD203B41FA5}">
                      <a16:colId xmlns:a16="http://schemas.microsoft.com/office/drawing/2014/main" val="2309026846"/>
                    </a:ext>
                  </a:extLst>
                </a:gridCol>
                <a:gridCol w="1683389">
                  <a:extLst>
                    <a:ext uri="{9D8B030D-6E8A-4147-A177-3AD203B41FA5}">
                      <a16:colId xmlns:a16="http://schemas.microsoft.com/office/drawing/2014/main" val="38303641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Recommendations</a:t>
                      </a:r>
                      <a:endParaRPr lang="it-IT" sz="28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2169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Irrespective</a:t>
                      </a:r>
                      <a:r>
                        <a:rPr lang="it-IT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of the </a:t>
                      </a:r>
                      <a:r>
                        <a:rPr lang="it-IT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intended</a:t>
                      </a:r>
                      <a:r>
                        <a:rPr lang="it-IT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DAPT </a:t>
                      </a:r>
                      <a:r>
                        <a:rPr lang="it-IT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duration</a:t>
                      </a:r>
                      <a:r>
                        <a:rPr lang="it-IT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DES </a:t>
                      </a:r>
                      <a:r>
                        <a:rPr lang="it-IT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is</a:t>
                      </a:r>
                      <a:r>
                        <a:rPr lang="it-IT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the </a:t>
                      </a:r>
                      <a:r>
                        <a:rPr lang="it-IT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preferred</a:t>
                      </a:r>
                      <a:r>
                        <a:rPr lang="it-IT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treatment option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212624"/>
                  </a:ext>
                </a:extLst>
              </a:tr>
            </a:tbl>
          </a:graphicData>
        </a:graphic>
      </p:graphicFrame>
      <p:sp>
        <p:nvSpPr>
          <p:cNvPr id="31" name="Rettangolo 30">
            <a:extLst>
              <a:ext uri="{FF2B5EF4-FFF2-40B4-BE49-F238E27FC236}">
                <a16:creationId xmlns:a16="http://schemas.microsoft.com/office/drawing/2014/main" id="{6CD585F5-1208-1245-B37B-EAF028D50369}"/>
              </a:ext>
            </a:extLst>
          </p:cNvPr>
          <p:cNvSpPr/>
          <p:nvPr/>
        </p:nvSpPr>
        <p:spPr>
          <a:xfrm>
            <a:off x="2564639" y="1660949"/>
            <a:ext cx="7062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/>
              <a:t>2017 ESC </a:t>
            </a:r>
            <a:r>
              <a:rPr lang="it-IT" sz="2400" b="1" dirty="0" err="1"/>
              <a:t>focused</a:t>
            </a:r>
            <a:r>
              <a:rPr lang="it-IT" sz="2400" b="1" dirty="0"/>
              <a:t> update on DAPT</a:t>
            </a:r>
          </a:p>
        </p:txBody>
      </p:sp>
    </p:spTree>
    <p:extLst>
      <p:ext uri="{BB962C8B-B14F-4D97-AF65-F5344CB8AC3E}">
        <p14:creationId xmlns:p14="http://schemas.microsoft.com/office/powerpoint/2010/main" val="370111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50133" y="8365810"/>
            <a:ext cx="3793067" cy="486833"/>
          </a:xfrm>
          <a:prstGeom prst="rect">
            <a:avLst/>
          </a:prstGeom>
        </p:spPr>
        <p:txBody>
          <a:bodyPr vert="horz" lIns="131207" tIns="65605" rIns="131207" bIns="65605" rtlCol="0" anchor="ctr"/>
          <a:lstStyle>
            <a:defPPr>
              <a:defRPr lang="en-US"/>
            </a:defPPr>
            <a:lvl1pPr marL="0" algn="r" defTabSz="1219170" rtl="0" eaLnBrk="1" latinLnBrk="0" hangingPunct="1">
              <a:defRPr sz="1084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8FBD0B-D5BA-AC4A-B182-CCF391B5588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12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7071" y="1472336"/>
            <a:ext cx="12192000" cy="103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77">
              <a:spcBef>
                <a:spcPts val="0"/>
              </a:spcBef>
              <a:defRPr/>
            </a:pPr>
            <a:r>
              <a:rPr lang="en-US" sz="23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Influence of Major Bleeding and MI in the First 30 Days on Risk of Death Over 1 Year</a:t>
            </a:r>
          </a:p>
          <a:p>
            <a:pPr defTabSz="914377">
              <a:spcBef>
                <a:spcPts val="0"/>
              </a:spcBef>
              <a:defRPr/>
            </a:pPr>
            <a:r>
              <a:rPr lang="en-US" sz="2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13,819 enrolled patients, 524 (3.8%) died within 1 year</a:t>
            </a:r>
            <a:endParaRPr lang="en-US" sz="28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8683" y="2218209"/>
            <a:ext cx="11767651" cy="315469"/>
          </a:xfrm>
          <a:prstGeom prst="rect">
            <a:avLst/>
          </a:prstGeom>
          <a:ln>
            <a:noFill/>
          </a:ln>
        </p:spPr>
        <p:txBody>
          <a:bodyPr wrap="square" lIns="68573" tIns="34289" rIns="68573" bIns="34289">
            <a:spAutoFit/>
          </a:bodyPr>
          <a:lstStyle/>
          <a:p>
            <a:pPr algn="ctr" defTabSz="685698"/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Cox model adjusted for 36 baseline predictors, with MI and major bleeding (non-CABG) as time-updated covariates </a:t>
            </a:r>
          </a:p>
        </p:txBody>
      </p:sp>
      <p:sp>
        <p:nvSpPr>
          <p:cNvPr id="10" name="TextBox 95"/>
          <p:cNvSpPr txBox="1">
            <a:spLocks noChangeArrowheads="1"/>
          </p:cNvSpPr>
          <p:nvPr/>
        </p:nvSpPr>
        <p:spPr bwMode="auto">
          <a:xfrm>
            <a:off x="1" y="6478722"/>
            <a:ext cx="12192000" cy="253914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9" rIns="68573" bIns="34289">
            <a:spAutoFit/>
          </a:bodyPr>
          <a:lstStyle>
            <a:lvl1pPr eaLnBrk="0" hangingPunct="0">
              <a:defRPr i="1">
                <a:solidFill>
                  <a:srgbClr val="FFCC99"/>
                </a:solidFill>
                <a:latin typeface="Arial" pitchFamily="34" charset="0"/>
                <a:ea typeface="ヒラギノ角ゴ Pro W3" pitchFamily="112" charset="-128"/>
              </a:defRPr>
            </a:lvl1pPr>
            <a:lvl2pPr marL="742950" indent="-285750" eaLnBrk="0" hangingPunct="0">
              <a:defRPr i="1">
                <a:solidFill>
                  <a:srgbClr val="FFCC99"/>
                </a:solidFill>
                <a:latin typeface="Arial" pitchFamily="34" charset="0"/>
                <a:ea typeface="ヒラギノ角ゴ Pro W3" pitchFamily="112" charset="-128"/>
              </a:defRPr>
            </a:lvl2pPr>
            <a:lvl3pPr marL="1143000" indent="-228600" eaLnBrk="0" hangingPunct="0">
              <a:defRPr i="1">
                <a:solidFill>
                  <a:srgbClr val="FFCC99"/>
                </a:solidFill>
                <a:latin typeface="Arial" pitchFamily="34" charset="0"/>
                <a:ea typeface="ヒラギノ角ゴ Pro W3" pitchFamily="112" charset="-128"/>
              </a:defRPr>
            </a:lvl3pPr>
            <a:lvl4pPr marL="1600200" indent="-228600" eaLnBrk="0" hangingPunct="0">
              <a:defRPr i="1">
                <a:solidFill>
                  <a:srgbClr val="FFCC99"/>
                </a:solidFill>
                <a:latin typeface="Arial" pitchFamily="34" charset="0"/>
                <a:ea typeface="ヒラギノ角ゴ Pro W3" pitchFamily="112" charset="-128"/>
              </a:defRPr>
            </a:lvl4pPr>
            <a:lvl5pPr marL="2057400" indent="-228600" eaLnBrk="0" hangingPunct="0">
              <a:defRPr i="1">
                <a:solidFill>
                  <a:srgbClr val="FFCC99"/>
                </a:solidFill>
                <a:latin typeface="Arial" pitchFamily="34" charset="0"/>
                <a:ea typeface="ヒラギノ角ゴ Pro W3" pitchFamily="112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rgbClr val="FFCC99"/>
                </a:solidFill>
                <a:latin typeface="Arial" pitchFamily="34" charset="0"/>
                <a:ea typeface="ヒラギノ角ゴ Pro W3" pitchFamily="112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rgbClr val="FFCC99"/>
                </a:solidFill>
                <a:latin typeface="Arial" pitchFamily="34" charset="0"/>
                <a:ea typeface="ヒラギノ角ゴ Pro W3" pitchFamily="112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rgbClr val="FFCC99"/>
                </a:solidFill>
                <a:latin typeface="Arial" pitchFamily="34" charset="0"/>
                <a:ea typeface="ヒラギノ角ゴ Pro W3" pitchFamily="112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rgbClr val="FFCC99"/>
                </a:solidFill>
                <a:latin typeface="Arial" pitchFamily="34" charset="0"/>
                <a:ea typeface="ヒラギノ角ゴ Pro W3" pitchFamily="112" charset="-128"/>
              </a:defRPr>
            </a:lvl9pPr>
          </a:lstStyle>
          <a:p>
            <a:pPr algn="ctr" defTabSz="685698" eaLnBrk="1" hangingPunct="1"/>
            <a:r>
              <a:rPr lang="en-US" sz="1200" i="0" dirty="0">
                <a:solidFill>
                  <a:schemeClr val="tx1"/>
                </a:solidFill>
                <a:cs typeface="Arial" panose="020B0604020202020204" pitchFamily="34" charset="0"/>
              </a:rPr>
              <a:t>Mehran RM et al. EHJ 2009;30:1457-66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551032" y="6008738"/>
            <a:ext cx="4563411" cy="44763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68573" tIns="34289" rIns="68573" bIns="34289" anchor="ctr"/>
          <a:lstStyle/>
          <a:p>
            <a:pPr defTabSz="685698">
              <a:defRPr/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Attributable deaths = N deaths among pts with </a:t>
            </a:r>
          </a:p>
          <a:p>
            <a:pPr defTabSz="685698">
              <a:defRPr/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time-updated event (attribute) X (adj. HR – 1)/adj. HR</a:t>
            </a:r>
          </a:p>
        </p:txBody>
      </p:sp>
      <p:pic>
        <p:nvPicPr>
          <p:cNvPr id="12" name="Picture 2" descr="C:\Users\chandr06\Desktop\CRT 2019\Ca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01" y="2544413"/>
            <a:ext cx="11726943" cy="343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olo 1">
            <a:extLst>
              <a:ext uri="{FF2B5EF4-FFF2-40B4-BE49-F238E27FC236}">
                <a16:creationId xmlns:a16="http://schemas.microsoft.com/office/drawing/2014/main" id="{051BAE3D-119D-4349-BFC7-420D1FB86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4140" y="140041"/>
            <a:ext cx="12303211" cy="1325563"/>
          </a:xfrm>
        </p:spPr>
        <p:txBody>
          <a:bodyPr anchor="t">
            <a:normAutofit/>
          </a:bodyPr>
          <a:lstStyle/>
          <a:p>
            <a:pPr algn="ctr"/>
            <a:r>
              <a:rPr lang="it-IT" sz="4000" b="1" cap="small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Comparative Impact of </a:t>
            </a:r>
            <a:r>
              <a:rPr lang="it-IT" sz="4000" b="1" cap="small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Bleeding</a:t>
            </a:r>
            <a:r>
              <a:rPr lang="it-IT" sz="4000" b="1" cap="small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4000" b="1" cap="small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Myocardial</a:t>
            </a:r>
            <a:r>
              <a:rPr lang="it-IT" sz="4000" b="1" cap="small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4000" b="1" cap="small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Infarction</a:t>
            </a:r>
            <a:r>
              <a:rPr lang="it-IT" sz="4000" b="1" cap="small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it-IT" sz="4000" b="1" cap="small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Mortality</a:t>
            </a:r>
            <a:r>
              <a:rPr lang="it-IT" sz="4000" b="1" cap="small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From The </a:t>
            </a:r>
            <a:r>
              <a:rPr lang="it-IT" sz="4000" b="1" cap="small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Acuity</a:t>
            </a:r>
            <a:r>
              <a:rPr lang="it-IT" sz="4000" b="1" cap="small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Trial</a:t>
            </a:r>
          </a:p>
        </p:txBody>
      </p:sp>
    </p:spTree>
    <p:extLst>
      <p:ext uri="{BB962C8B-B14F-4D97-AF65-F5344CB8AC3E}">
        <p14:creationId xmlns:p14="http://schemas.microsoft.com/office/powerpoint/2010/main" val="155223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50133" y="8475139"/>
            <a:ext cx="3793067" cy="486833"/>
          </a:xfrm>
          <a:prstGeom prst="rect">
            <a:avLst/>
          </a:prstGeom>
        </p:spPr>
        <p:txBody>
          <a:bodyPr vert="horz" lIns="131207" tIns="65605" rIns="131207" bIns="65605" rtlCol="0" anchor="ctr"/>
          <a:lstStyle>
            <a:defPPr>
              <a:defRPr lang="en-US"/>
            </a:defPPr>
            <a:lvl1pPr marL="0" algn="r" defTabSz="1219170" rtl="0" eaLnBrk="1" latinLnBrk="0" hangingPunct="1">
              <a:defRPr sz="1084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8FBD0B-D5BA-AC4A-B182-CCF391B5588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13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1252" y="1730072"/>
            <a:ext cx="5471663" cy="400079"/>
          </a:xfrm>
          <a:prstGeom prst="rect">
            <a:avLst/>
          </a:prstGeom>
        </p:spPr>
        <p:txBody>
          <a:bodyPr wrap="square" lIns="91411" tIns="45705" rIns="91411" bIns="4570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CH" sz="2000" b="1" i="1" dirty="0">
                <a:solidFill>
                  <a:srgbClr val="002060"/>
                </a:solidFill>
                <a:latin typeface="Arial"/>
                <a:cs typeface="Arial" charset="0"/>
              </a:rPr>
              <a:t>MI </a:t>
            </a:r>
            <a:r>
              <a:rPr lang="de-CH" sz="2000" b="1" i="1" dirty="0" err="1">
                <a:solidFill>
                  <a:srgbClr val="002060"/>
                </a:solidFill>
                <a:latin typeface="Arial"/>
                <a:cs typeface="Arial" charset="0"/>
              </a:rPr>
              <a:t>or</a:t>
            </a:r>
            <a:r>
              <a:rPr lang="de-CH" sz="2000" b="1" i="1" dirty="0">
                <a:solidFill>
                  <a:srgbClr val="002060"/>
                </a:solidFill>
                <a:latin typeface="Arial"/>
                <a:cs typeface="Arial" charset="0"/>
              </a:rPr>
              <a:t> BARC </a:t>
            </a:r>
            <a:r>
              <a:rPr lang="de-CH" sz="2000" b="1" i="1" dirty="0" err="1">
                <a:solidFill>
                  <a:srgbClr val="002060"/>
                </a:solidFill>
                <a:latin typeface="Arial"/>
                <a:cs typeface="Arial" charset="0"/>
              </a:rPr>
              <a:t>Bleeding</a:t>
            </a:r>
            <a:r>
              <a:rPr lang="de-CH" sz="2000" b="1" i="1" dirty="0">
                <a:solidFill>
                  <a:srgbClr val="002060"/>
                </a:solidFill>
                <a:latin typeface="Arial"/>
                <a:cs typeface="Arial" charset="0"/>
              </a:rPr>
              <a:t> &gt;30 </a:t>
            </a:r>
            <a:r>
              <a:rPr lang="de-CH" sz="2000" b="1" i="1" dirty="0" err="1">
                <a:solidFill>
                  <a:srgbClr val="002060"/>
                </a:solidFill>
                <a:latin typeface="Arial"/>
                <a:cs typeface="Arial" charset="0"/>
              </a:rPr>
              <a:t>days</a:t>
            </a:r>
            <a:r>
              <a:rPr lang="de-CH" sz="2000" b="1" i="1" dirty="0">
                <a:solidFill>
                  <a:srgbClr val="002060"/>
                </a:solidFill>
                <a:latin typeface="Arial"/>
                <a:cs typeface="Arial" charset="0"/>
              </a:rPr>
              <a:t> post-ACS</a:t>
            </a:r>
            <a:endParaRPr lang="en-US" sz="2000" b="1" i="1" dirty="0">
              <a:solidFill>
                <a:srgbClr val="002060"/>
              </a:solidFill>
              <a:latin typeface="Arial"/>
              <a:cs typeface="Arial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D72E8AF-AF19-444C-B981-1FC121FD805B}"/>
              </a:ext>
            </a:extLst>
          </p:cNvPr>
          <p:cNvSpPr/>
          <p:nvPr/>
        </p:nvSpPr>
        <p:spPr>
          <a:xfrm>
            <a:off x="6152915" y="2750374"/>
            <a:ext cx="5779487" cy="830997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Trade-off of myocardial infarction vs. bleeding types on mortality after ACS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79" y="2232408"/>
            <a:ext cx="4711310" cy="4067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45B5B0DB-7627-5943-B9CC-FC501E7D0D26}"/>
              </a:ext>
            </a:extLst>
          </p:cNvPr>
          <p:cNvSpPr/>
          <p:nvPr/>
        </p:nvSpPr>
        <p:spPr bwMode="auto">
          <a:xfrm>
            <a:off x="1074756" y="2897946"/>
            <a:ext cx="4711310" cy="584950"/>
          </a:xfrm>
          <a:prstGeom prst="round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r" defTabSz="1219170" fontAlgn="base">
              <a:spcBef>
                <a:spcPct val="0"/>
              </a:spcBef>
              <a:spcAft>
                <a:spcPct val="0"/>
              </a:spcAft>
            </a:pPr>
            <a:endParaRPr lang="it-IT" sz="2400" b="1" i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-111" charset="-128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D4C9767-C4BA-DE44-B6B9-F62DAC389B63}"/>
              </a:ext>
            </a:extLst>
          </p:cNvPr>
          <p:cNvSpPr/>
          <p:nvPr/>
        </p:nvSpPr>
        <p:spPr>
          <a:xfrm>
            <a:off x="0" y="6457287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dirty="0" err="1">
                <a:latin typeface="arial" panose="020B0604020202020204" pitchFamily="34" charset="0"/>
              </a:rPr>
              <a:t>Valgimigli</a:t>
            </a:r>
            <a:r>
              <a:rPr lang="it-IT" sz="1200" dirty="0">
                <a:latin typeface="arial" panose="020B0604020202020204" pitchFamily="34" charset="0"/>
              </a:rPr>
              <a:t>, </a:t>
            </a:r>
            <a:r>
              <a:rPr lang="it-IT" sz="1200" dirty="0" err="1">
                <a:latin typeface="arial" panose="020B0604020202020204" pitchFamily="34" charset="0"/>
              </a:rPr>
              <a:t>Eur</a:t>
            </a:r>
            <a:r>
              <a:rPr lang="it-IT" sz="1200" dirty="0">
                <a:latin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</a:rPr>
              <a:t>Heart</a:t>
            </a:r>
            <a:r>
              <a:rPr lang="it-IT" sz="1200" dirty="0">
                <a:latin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</a:rPr>
              <a:t>J</a:t>
            </a:r>
            <a:r>
              <a:rPr lang="it-IT" sz="1200" dirty="0">
                <a:latin typeface="arial" panose="020B0604020202020204" pitchFamily="34" charset="0"/>
              </a:rPr>
              <a:t>. 2017 Mar 14;38(11):804-810</a:t>
            </a:r>
            <a:endParaRPr lang="it-IT" sz="1200" dirty="0"/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210BDB40-5E80-4144-8841-0BE92A921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4140" y="224448"/>
            <a:ext cx="12303211" cy="1325563"/>
          </a:xfrm>
        </p:spPr>
        <p:txBody>
          <a:bodyPr anchor="t">
            <a:normAutofit/>
          </a:bodyPr>
          <a:lstStyle/>
          <a:p>
            <a:pPr algn="ctr"/>
            <a:r>
              <a:rPr lang="it-IT" sz="4000" b="1" cap="small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Comparative Impact of </a:t>
            </a:r>
            <a:r>
              <a:rPr lang="it-IT" sz="4000" b="1" cap="small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Bleeding</a:t>
            </a:r>
            <a:r>
              <a:rPr lang="it-IT" sz="4000" b="1" cap="small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4000" b="1" cap="small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Myocardial</a:t>
            </a:r>
            <a:r>
              <a:rPr lang="it-IT" sz="4000" b="1" cap="small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4000" b="1" cap="small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Infarction</a:t>
            </a:r>
            <a:r>
              <a:rPr lang="it-IT" sz="4000" b="1" cap="small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it-IT" sz="4000" b="1" cap="small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Mortality</a:t>
            </a:r>
            <a:r>
              <a:rPr lang="it-IT" sz="4000" b="1" cap="small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From The TRACER Trial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2E873741-DFB9-9946-8483-E2DE8B778CFE}"/>
              </a:ext>
            </a:extLst>
          </p:cNvPr>
          <p:cNvSpPr/>
          <p:nvPr/>
        </p:nvSpPr>
        <p:spPr>
          <a:xfrm>
            <a:off x="998807" y="2176137"/>
            <a:ext cx="4839286" cy="4161992"/>
          </a:xfrm>
          <a:prstGeom prst="rect">
            <a:avLst/>
          </a:prstGeom>
          <a:noFill/>
          <a:ln w="317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D78D9A4F-3A10-C048-B40E-FD551549E9DE}"/>
              </a:ext>
            </a:extLst>
          </p:cNvPr>
          <p:cNvSpPr/>
          <p:nvPr/>
        </p:nvSpPr>
        <p:spPr>
          <a:xfrm>
            <a:off x="5937743" y="422685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total of 12,944 patients with NSTEMI</a:t>
            </a:r>
          </a:p>
          <a:p>
            <a:pPr algn="ctr"/>
            <a:r>
              <a:rPr lang="en-US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the TRACER study</a:t>
            </a:r>
          </a:p>
        </p:txBody>
      </p:sp>
    </p:spTree>
    <p:extLst>
      <p:ext uri="{BB962C8B-B14F-4D97-AF65-F5344CB8AC3E}">
        <p14:creationId xmlns:p14="http://schemas.microsoft.com/office/powerpoint/2010/main" val="339341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563"/>
            <a:ext cx="121920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accent2"/>
                </a:solidFill>
                <a:latin typeface="Arial (headings)"/>
              </a:rPr>
              <a:t>CONSEQUENCES OF BLEEDING</a:t>
            </a:r>
            <a:endParaRPr lang="en-US" sz="4000" b="1" dirty="0">
              <a:solidFill>
                <a:schemeClr val="accent2"/>
              </a:solidFill>
              <a:latin typeface="Arial (headings)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00617" y="1137020"/>
            <a:ext cx="10871200" cy="609600"/>
          </a:xfrm>
          <a:prstGeom prst="rect">
            <a:avLst/>
          </a:prstGeom>
          <a:solidFill>
            <a:schemeClr val="accent5">
              <a:lumMod val="25000"/>
              <a:lumOff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Bleeding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700618" y="2008560"/>
            <a:ext cx="3058583" cy="7901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8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DAPT 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8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Discontinuation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606926" y="2008560"/>
            <a:ext cx="3058583" cy="790136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8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Blood Extravasation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8513234" y="1990060"/>
            <a:ext cx="3058583" cy="790136"/>
          </a:xfrm>
          <a:prstGeom prst="rect">
            <a:avLst/>
          </a:prstGeom>
          <a:solidFill>
            <a:schemeClr val="accent5">
              <a:lumMod val="75000"/>
              <a:lumOff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8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Transfusion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00618" y="3042135"/>
            <a:ext cx="3058583" cy="171287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8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Rebound Platelet reactivity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8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+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8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Incomplete stent </a:t>
            </a:r>
            <a:r>
              <a:rPr lang="en-US" sz="186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endothelialization</a:t>
            </a:r>
            <a:endParaRPr lang="en-US" sz="1867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-111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606926" y="3042136"/>
            <a:ext cx="3058583" cy="11112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Hb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 Drop /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Hypovolemia / Hypotension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8513234" y="3023635"/>
            <a:ext cx="3052868" cy="1832916"/>
          </a:xfrm>
          <a:prstGeom prst="rect">
            <a:avLst/>
          </a:prstGeom>
          <a:solidFill>
            <a:srgbClr val="C89EF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Inflammatory Activation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-111" charset="-128"/>
            </a:endParaRP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Vasoconstriction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-111" charset="-128"/>
            </a:endParaRP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Platelet Aggregation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298544" y="5807087"/>
            <a:ext cx="6197600" cy="436264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DEATH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-111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627246" y="4300922"/>
            <a:ext cx="3038263" cy="5556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Decreased O2 Delivery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589280" y="4971693"/>
            <a:ext cx="4998720" cy="692508"/>
          </a:xfrm>
          <a:prstGeom prst="rect">
            <a:avLst/>
          </a:prstGeom>
          <a:solidFill>
            <a:schemeClr val="tx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Stent Thrombosis, MI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6397344" y="5004077"/>
            <a:ext cx="5168757" cy="660123"/>
          </a:xfrm>
          <a:prstGeom prst="rect">
            <a:avLst/>
          </a:prstGeom>
          <a:solidFill>
            <a:schemeClr val="accent4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Cardiac or cerebrovascular event</a:t>
            </a:r>
          </a:p>
        </p:txBody>
      </p:sp>
      <p:cxnSp>
        <p:nvCxnSpPr>
          <p:cNvPr id="18" name="Straight Arrow Connector 17"/>
          <p:cNvCxnSpPr>
            <a:endCxn id="7" idx="0"/>
          </p:cNvCxnSpPr>
          <p:nvPr/>
        </p:nvCxnSpPr>
        <p:spPr bwMode="auto">
          <a:xfrm>
            <a:off x="2229909" y="1746621"/>
            <a:ext cx="1" cy="2619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/>
          <p:cNvCxnSpPr>
            <a:endCxn id="8" idx="0"/>
          </p:cNvCxnSpPr>
          <p:nvPr/>
        </p:nvCxnSpPr>
        <p:spPr bwMode="auto">
          <a:xfrm>
            <a:off x="6128279" y="1761509"/>
            <a:ext cx="7939" cy="24705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/>
          <p:cNvCxnSpPr>
            <a:endCxn id="9" idx="0"/>
          </p:cNvCxnSpPr>
          <p:nvPr/>
        </p:nvCxnSpPr>
        <p:spPr bwMode="auto">
          <a:xfrm>
            <a:off x="10034587" y="1761508"/>
            <a:ext cx="7939" cy="22855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Straight Arrow Connector 26"/>
          <p:cNvCxnSpPr>
            <a:endCxn id="10" idx="0"/>
          </p:cNvCxnSpPr>
          <p:nvPr/>
        </p:nvCxnSpPr>
        <p:spPr bwMode="auto">
          <a:xfrm flipH="1">
            <a:off x="2229909" y="2818943"/>
            <a:ext cx="9736" cy="2231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/>
          <p:cNvCxnSpPr>
            <a:stCxn id="10" idx="2"/>
          </p:cNvCxnSpPr>
          <p:nvPr/>
        </p:nvCxnSpPr>
        <p:spPr bwMode="auto">
          <a:xfrm>
            <a:off x="2229909" y="4755013"/>
            <a:ext cx="9736" cy="2434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Straight Arrow Connector 33"/>
          <p:cNvCxnSpPr>
            <a:stCxn id="8" idx="2"/>
            <a:endCxn id="11" idx="0"/>
          </p:cNvCxnSpPr>
          <p:nvPr/>
        </p:nvCxnSpPr>
        <p:spPr bwMode="auto">
          <a:xfrm>
            <a:off x="6136217" y="2798696"/>
            <a:ext cx="0" cy="2434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/>
          <p:cNvCxnSpPr>
            <a:stCxn id="11" idx="2"/>
            <a:endCxn id="14" idx="0"/>
          </p:cNvCxnSpPr>
          <p:nvPr/>
        </p:nvCxnSpPr>
        <p:spPr bwMode="auto">
          <a:xfrm>
            <a:off x="6136217" y="4153395"/>
            <a:ext cx="10160" cy="14752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6" name="Straight Arrow Connector 45"/>
          <p:cNvCxnSpPr>
            <a:stCxn id="9" idx="2"/>
            <a:endCxn id="12" idx="0"/>
          </p:cNvCxnSpPr>
          <p:nvPr/>
        </p:nvCxnSpPr>
        <p:spPr bwMode="auto">
          <a:xfrm flipH="1">
            <a:off x="10039669" y="2780197"/>
            <a:ext cx="2857" cy="2434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9" name="Straight Arrow Connector 48"/>
          <p:cNvCxnSpPr>
            <a:stCxn id="12" idx="2"/>
          </p:cNvCxnSpPr>
          <p:nvPr/>
        </p:nvCxnSpPr>
        <p:spPr bwMode="auto">
          <a:xfrm>
            <a:off x="10039669" y="4856552"/>
            <a:ext cx="1428" cy="1733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2" name="Straight Arrow Connector 51"/>
          <p:cNvCxnSpPr>
            <a:stCxn id="16" idx="2"/>
          </p:cNvCxnSpPr>
          <p:nvPr/>
        </p:nvCxnSpPr>
        <p:spPr bwMode="auto">
          <a:xfrm>
            <a:off x="8981723" y="5664201"/>
            <a:ext cx="0" cy="1733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6" name="Straight Arrow Connector 55"/>
          <p:cNvCxnSpPr/>
          <p:nvPr/>
        </p:nvCxnSpPr>
        <p:spPr bwMode="auto">
          <a:xfrm>
            <a:off x="5278333" y="4828806"/>
            <a:ext cx="57327" cy="14288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9" name="Straight Arrow Connector 58"/>
          <p:cNvCxnSpPr/>
          <p:nvPr/>
        </p:nvCxnSpPr>
        <p:spPr bwMode="auto">
          <a:xfrm>
            <a:off x="7051305" y="4828806"/>
            <a:ext cx="23231" cy="1937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8" name="Straight Arrow Connector 67"/>
          <p:cNvCxnSpPr/>
          <p:nvPr/>
        </p:nvCxnSpPr>
        <p:spPr bwMode="auto">
          <a:xfrm>
            <a:off x="4165600" y="5664201"/>
            <a:ext cx="0" cy="14288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2" name="TextBox 71"/>
          <p:cNvSpPr txBox="1"/>
          <p:nvPr/>
        </p:nvSpPr>
        <p:spPr>
          <a:xfrm>
            <a:off x="0" y="6457555"/>
            <a:ext cx="12192000" cy="276997"/>
          </a:xfrm>
          <a:prstGeom prst="rect">
            <a:avLst/>
          </a:prstGeom>
          <a:noFill/>
        </p:spPr>
        <p:txBody>
          <a:bodyPr wrap="square" lIns="91404" tIns="45719" rIns="91404" bIns="45719" rtlCol="0">
            <a:spAutoFit/>
          </a:bodyPr>
          <a:lstStyle/>
          <a:p>
            <a:pPr algn="ctr" defTabSz="913969"/>
            <a:r>
              <a:rPr lang="en-US" sz="1200" dirty="0">
                <a:latin typeface="Arial" pitchFamily="34" charset="0"/>
                <a:cs typeface="Arial" pitchFamily="34" charset="0"/>
              </a:rPr>
              <a:t>G</a:t>
            </a:r>
            <a:r>
              <a:rPr lang="en-CA" sz="1200" dirty="0" err="1">
                <a:latin typeface="Arial" pitchFamily="34" charset="0"/>
                <a:cs typeface="Arial" pitchFamily="34" charset="0"/>
              </a:rPr>
              <a:t>énéreux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P. et al. J Am Coll Cardiol. 2015 Sep 1;66(9):1036-45</a:t>
            </a:r>
          </a:p>
        </p:txBody>
      </p:sp>
    </p:spTree>
    <p:extLst>
      <p:ext uri="{BB962C8B-B14F-4D97-AF65-F5344CB8AC3E}">
        <p14:creationId xmlns:p14="http://schemas.microsoft.com/office/powerpoint/2010/main" val="371731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avolo&#10;&#10;Descrizione generata automaticamente">
            <a:extLst>
              <a:ext uri="{FF2B5EF4-FFF2-40B4-BE49-F238E27FC236}">
                <a16:creationId xmlns:a16="http://schemas.microsoft.com/office/drawing/2014/main" id="{BD6C5542-8367-444E-867D-06647CFD3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544" y="1450181"/>
            <a:ext cx="5266339" cy="3957638"/>
          </a:xfrm>
          <a:prstGeom prst="rect">
            <a:avLst/>
          </a:prstGeom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D4CED0C6-4CC9-4D09-ADE7-101A21A4FF42}"/>
              </a:ext>
            </a:extLst>
          </p:cNvPr>
          <p:cNvSpPr/>
          <p:nvPr/>
        </p:nvSpPr>
        <p:spPr bwMode="auto">
          <a:xfrm>
            <a:off x="363934" y="2704614"/>
            <a:ext cx="2829610" cy="882666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latin typeface="Arial" charset="0"/>
                <a:ea typeface="ヒラギノ角ゴ Pro W3" pitchFamily="-111" charset="-128"/>
              </a:rPr>
              <a:t>BLEEDING</a:t>
            </a:r>
            <a:r>
              <a:rPr kumimoji="0" lang="en-US" sz="2400" b="1" u="none" strike="noStrike" cap="none" normalizeH="0" dirty="0">
                <a:ln>
                  <a:noFill/>
                </a:ln>
                <a:solidFill>
                  <a:schemeClr val="bg1"/>
                </a:solidFill>
                <a:latin typeface="Arial" charset="0"/>
                <a:ea typeface="ヒラギノ角ゴ Pro W3" pitchFamily="-111" charset="-128"/>
              </a:rPr>
              <a:t> RISK </a:t>
            </a:r>
            <a:endParaRPr kumimoji="0" lang="en-US" sz="2400" b="1" u="none" strike="noStrike" cap="none" normalizeH="0" baseline="0" dirty="0">
              <a:ln>
                <a:noFill/>
              </a:ln>
              <a:solidFill>
                <a:schemeClr val="bg1"/>
              </a:solidFill>
              <a:latin typeface="Arial" charset="0"/>
              <a:ea typeface="ヒラギノ角ゴ Pro W3" pitchFamily="-111" charset="-128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073149F4-9165-4703-9D61-CF7D745667E1}"/>
              </a:ext>
            </a:extLst>
          </p:cNvPr>
          <p:cNvSpPr/>
          <p:nvPr/>
        </p:nvSpPr>
        <p:spPr bwMode="auto">
          <a:xfrm>
            <a:off x="8453141" y="2704614"/>
            <a:ext cx="2829610" cy="88266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latin typeface="Arial" charset="0"/>
                <a:ea typeface="ヒラギノ角ゴ Pro W3" pitchFamily="-111" charset="-128"/>
              </a:rPr>
              <a:t>ISCHEMIC</a:t>
            </a:r>
            <a:r>
              <a:rPr kumimoji="0" lang="en-US" sz="2400" b="1" u="none" strike="noStrike" cap="none" normalizeH="0" dirty="0">
                <a:ln>
                  <a:noFill/>
                </a:ln>
                <a:solidFill>
                  <a:schemeClr val="bg1"/>
                </a:solidFill>
                <a:latin typeface="Arial" charset="0"/>
                <a:ea typeface="ヒラギノ角ゴ Pro W3" pitchFamily="-111" charset="-128"/>
              </a:rPr>
              <a:t> RISK </a:t>
            </a:r>
            <a:endParaRPr kumimoji="0" lang="en-US" sz="2400" b="1" u="none" strike="noStrike" cap="none" normalizeH="0" baseline="0" dirty="0">
              <a:ln>
                <a:noFill/>
              </a:ln>
              <a:solidFill>
                <a:schemeClr val="bg1"/>
              </a:solidFill>
              <a:latin typeface="Arial" charset="0"/>
              <a:ea typeface="ヒラギノ角ゴ Pro W3" pitchFamily="-111" charset="-128"/>
            </a:endParaRPr>
          </a:p>
        </p:txBody>
      </p:sp>
      <p:sp>
        <p:nvSpPr>
          <p:cNvPr id="7" name="Freccia curva 6">
            <a:extLst>
              <a:ext uri="{FF2B5EF4-FFF2-40B4-BE49-F238E27FC236}">
                <a16:creationId xmlns:a16="http://schemas.microsoft.com/office/drawing/2014/main" id="{09743AD6-4828-4DA2-98E7-EC83F879C5B2}"/>
              </a:ext>
            </a:extLst>
          </p:cNvPr>
          <p:cNvSpPr/>
          <p:nvPr/>
        </p:nvSpPr>
        <p:spPr>
          <a:xfrm rot="10800000">
            <a:off x="7548266" y="3587280"/>
            <a:ext cx="1809750" cy="2372511"/>
          </a:xfrm>
          <a:prstGeom prst="bentArrow">
            <a:avLst>
              <a:gd name="adj1" fmla="val 20263"/>
              <a:gd name="adj2" fmla="val 21842"/>
              <a:gd name="adj3" fmla="val 33947"/>
              <a:gd name="adj4" fmla="val 66053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8" name="Freccia curva 7">
            <a:extLst>
              <a:ext uri="{FF2B5EF4-FFF2-40B4-BE49-F238E27FC236}">
                <a16:creationId xmlns:a16="http://schemas.microsoft.com/office/drawing/2014/main" id="{38EB55E8-1001-45A6-9C86-91C7BE83F7EF}"/>
              </a:ext>
            </a:extLst>
          </p:cNvPr>
          <p:cNvSpPr/>
          <p:nvPr/>
        </p:nvSpPr>
        <p:spPr>
          <a:xfrm rot="10800000" flipH="1">
            <a:off x="2295411" y="3587281"/>
            <a:ext cx="1809750" cy="2372511"/>
          </a:xfrm>
          <a:prstGeom prst="bentArrow">
            <a:avLst>
              <a:gd name="adj1" fmla="val 20263"/>
              <a:gd name="adj2" fmla="val 21842"/>
              <a:gd name="adj3" fmla="val 33947"/>
              <a:gd name="adj4" fmla="val 66053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B60C7C-0552-45D7-9ADD-20F00684DB83}"/>
              </a:ext>
            </a:extLst>
          </p:cNvPr>
          <p:cNvSpPr/>
          <p:nvPr/>
        </p:nvSpPr>
        <p:spPr bwMode="auto">
          <a:xfrm>
            <a:off x="4411908" y="5130801"/>
            <a:ext cx="2829610" cy="882666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99000">
                <a:schemeClr val="accent5">
                  <a:lumMod val="75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latin typeface="Arial" charset="0"/>
                <a:ea typeface="ヒラギノ角ゴ Pro W3" pitchFamily="-111" charset="-128"/>
              </a:rPr>
              <a:t>How balance?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97FC4C82-3B81-4355-AC1E-4CF815175682}"/>
              </a:ext>
            </a:extLst>
          </p:cNvPr>
          <p:cNvSpPr txBox="1">
            <a:spLocks/>
          </p:cNvSpPr>
          <p:nvPr/>
        </p:nvSpPr>
        <p:spPr>
          <a:xfrm>
            <a:off x="750084" y="249621"/>
            <a:ext cx="10375116" cy="1477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latin typeface="+mn-lt"/>
              </a:rPr>
              <a:t>More </a:t>
            </a:r>
            <a:r>
              <a:rPr lang="it-IT" b="1" dirty="0" err="1">
                <a:solidFill>
                  <a:srgbClr val="00B050"/>
                </a:solidFill>
                <a:latin typeface="+mn-lt"/>
              </a:rPr>
              <a:t>Potent</a:t>
            </a:r>
            <a:r>
              <a:rPr lang="it-IT" b="1" dirty="0">
                <a:latin typeface="+mn-lt"/>
              </a:rPr>
              <a:t> </a:t>
            </a:r>
            <a:r>
              <a:rPr lang="it-IT" b="1" dirty="0" err="1">
                <a:latin typeface="+mn-lt"/>
              </a:rPr>
              <a:t>means</a:t>
            </a:r>
            <a:r>
              <a:rPr lang="it-IT" b="1" dirty="0">
                <a:latin typeface="+mn-lt"/>
              </a:rPr>
              <a:t> more </a:t>
            </a:r>
            <a:r>
              <a:rPr lang="it-IT" b="1" dirty="0" err="1">
                <a:solidFill>
                  <a:srgbClr val="00B050"/>
                </a:solidFill>
                <a:latin typeface="+mn-lt"/>
              </a:rPr>
              <a:t>Efficacy</a:t>
            </a:r>
            <a:r>
              <a:rPr lang="it-IT" b="1" dirty="0">
                <a:latin typeface="+mn-lt"/>
              </a:rPr>
              <a:t>.</a:t>
            </a:r>
          </a:p>
          <a:p>
            <a:pPr algn="ctr"/>
            <a:r>
              <a:rPr lang="it-IT" b="1" dirty="0">
                <a:latin typeface="+mn-lt"/>
              </a:rPr>
              <a:t>Are </a:t>
            </a:r>
            <a:r>
              <a:rPr lang="it-IT" b="1" dirty="0" err="1">
                <a:latin typeface="+mn-lt"/>
              </a:rPr>
              <a:t>we</a:t>
            </a:r>
            <a:r>
              <a:rPr lang="it-IT" b="1" dirty="0">
                <a:latin typeface="+mn-lt"/>
              </a:rPr>
              <a:t> </a:t>
            </a:r>
            <a:r>
              <a:rPr lang="it-IT" b="1" dirty="0" err="1">
                <a:latin typeface="+mn-lt"/>
              </a:rPr>
              <a:t>Sure</a:t>
            </a:r>
            <a:r>
              <a:rPr lang="it-IT" b="1" dirty="0">
                <a:latin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6122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accent2"/>
                </a:solidFill>
                <a:latin typeface="Arial (headings)"/>
              </a:rPr>
              <a:t>THE ROLE OF ASPIRIN</a:t>
            </a:r>
            <a:endParaRPr lang="en-US" sz="4000" b="1" dirty="0">
              <a:solidFill>
                <a:schemeClr val="accent2"/>
              </a:solidFill>
              <a:latin typeface="Arial (headings)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1170018"/>
            <a:ext cx="12192000" cy="5564260"/>
            <a:chOff x="-319453" y="877513"/>
            <a:chExt cx="9468810" cy="4775015"/>
          </a:xfrm>
        </p:grpSpPr>
        <p:sp>
          <p:nvSpPr>
            <p:cNvPr id="5" name="Segnaposto testo 2"/>
            <p:cNvSpPr txBox="1">
              <a:spLocks/>
            </p:cNvSpPr>
            <p:nvPr/>
          </p:nvSpPr>
          <p:spPr bwMode="auto">
            <a:xfrm>
              <a:off x="-319453" y="5388407"/>
              <a:ext cx="9468810" cy="264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  <a:spAutoFit/>
            </a:bodyPr>
            <a:lstStyle>
              <a:lvl1pPr marL="257175" indent="-257175" algn="r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DE25E"/>
                </a:buClr>
                <a:defRPr lang="it-IT" sz="1050" b="1" i="0" kern="1200" dirty="0" smtClean="0">
                  <a:solidFill>
                    <a:srgbClr val="FFFF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557213" indent="-214313" algn="l" rtl="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tx2"/>
                </a:buClr>
                <a:buSzPct val="70000"/>
                <a:buFont typeface="Wingdings 2" panose="05020102010507070707" pitchFamily="18" charset="2"/>
                <a:buChar char="¡"/>
                <a:defRPr lang="it-IT" sz="2100" b="1" kern="1200" dirty="0" smtClean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857250" indent="-171450" algn="l" rtl="0" eaLnBrk="0" fontAlgn="base" hangingPunct="0">
                <a:spcBef>
                  <a:spcPct val="30000"/>
                </a:spcBef>
                <a:spcAft>
                  <a:spcPct val="0"/>
                </a:spcAft>
                <a:buChar char="•"/>
                <a:defRPr lang="it-IT" b="1" kern="1200" dirty="0" smtClean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200150" indent="-171450" algn="l" rtl="0" eaLnBrk="0" fontAlgn="base" hangingPunct="0">
                <a:spcBef>
                  <a:spcPct val="30000"/>
                </a:spcBef>
                <a:spcAft>
                  <a:spcPct val="0"/>
                </a:spcAft>
                <a:buChar char="–"/>
                <a:defRPr lang="it-IT" sz="1500" b="1" kern="1200" dirty="0" smtClean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543050" indent="-171450" algn="l" rtl="0" eaLnBrk="0" fontAlgn="base" hangingPunct="0">
                <a:spcBef>
                  <a:spcPct val="30000"/>
                </a:spcBef>
                <a:spcAft>
                  <a:spcPct val="0"/>
                </a:spcAft>
                <a:buChar char="»"/>
                <a:defRPr lang="it-IT" sz="1500" b="1" kern="1200" dirty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1885950" indent="-171450" algn="l" rtl="0" fontAlgn="base">
                <a:spcBef>
                  <a:spcPct val="30000"/>
                </a:spcBef>
                <a:spcAft>
                  <a:spcPct val="0"/>
                </a:spcAft>
                <a:buChar char="»"/>
                <a:defRPr sz="1500" b="1">
                  <a:solidFill>
                    <a:schemeClr val="tx1"/>
                  </a:solidFill>
                  <a:latin typeface="+mn-lt"/>
                </a:defRPr>
              </a:lvl6pPr>
              <a:lvl7pPr marL="2228850" indent="-171450" algn="l" rtl="0" fontAlgn="base">
                <a:spcBef>
                  <a:spcPct val="30000"/>
                </a:spcBef>
                <a:spcAft>
                  <a:spcPct val="0"/>
                </a:spcAft>
                <a:buChar char="»"/>
                <a:defRPr sz="1500" b="1">
                  <a:solidFill>
                    <a:schemeClr val="tx1"/>
                  </a:solidFill>
                  <a:latin typeface="+mn-lt"/>
                </a:defRPr>
              </a:lvl7pPr>
              <a:lvl8pPr marL="2571750" indent="-171450" algn="l" rtl="0" fontAlgn="base">
                <a:spcBef>
                  <a:spcPct val="30000"/>
                </a:spcBef>
                <a:spcAft>
                  <a:spcPct val="0"/>
                </a:spcAft>
                <a:buChar char="»"/>
                <a:defRPr sz="1500" b="1">
                  <a:solidFill>
                    <a:schemeClr val="tx1"/>
                  </a:solidFill>
                  <a:latin typeface="+mn-lt"/>
                </a:defRPr>
              </a:lvl8pPr>
              <a:lvl9pPr marL="2914650" indent="-171450" algn="l" rtl="0" fontAlgn="base">
                <a:spcBef>
                  <a:spcPct val="30000"/>
                </a:spcBef>
                <a:spcAft>
                  <a:spcPct val="0"/>
                </a:spcAft>
                <a:buChar char="»"/>
                <a:defRPr sz="1500" b="1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 defTabSz="1219170">
                <a:defRPr/>
              </a:pPr>
              <a:r>
                <a:rPr lang="it-IT" altLang="en-US" sz="1200" b="0" dirty="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Capodanno D &amp; Angiolillo DJ. Nat Rev Cardiol. 2018; </a:t>
              </a:r>
              <a:r>
                <a:rPr lang="it-IT" sz="1200" b="0" dirty="0">
                  <a:solidFill>
                    <a:schemeClr val="tx1"/>
                  </a:solidFill>
                </a:rPr>
                <a:t>15:480-496</a:t>
              </a:r>
              <a:endParaRPr lang="it-IT" altLang="en-US" sz="1200" b="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6" name="Rettangolo 15"/>
            <p:cNvSpPr/>
            <p:nvPr/>
          </p:nvSpPr>
          <p:spPr bwMode="auto">
            <a:xfrm>
              <a:off x="4953001" y="877513"/>
              <a:ext cx="3948112" cy="4013200"/>
            </a:xfrm>
            <a:prstGeom prst="rect">
              <a:avLst/>
            </a:prstGeom>
            <a:solidFill>
              <a:srgbClr val="00206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440" tIns="45720" rIns="91440" bIns="45720"/>
            <a:lstStyle/>
            <a:p>
              <a:pPr algn="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b="1" i="1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ヒラギノ角ゴ Pro W3" pitchFamily="112" charset="-128"/>
              </a:endParaRPr>
            </a:p>
          </p:txBody>
        </p:sp>
        <p:sp>
          <p:nvSpPr>
            <p:cNvPr id="7" name="Rettangolo 16"/>
            <p:cNvSpPr/>
            <p:nvPr/>
          </p:nvSpPr>
          <p:spPr>
            <a:xfrm>
              <a:off x="5072064" y="939800"/>
              <a:ext cx="3657600" cy="231105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914377"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US" sz="2800" b="1" dirty="0">
                  <a:solidFill>
                    <a:srgbClr val="FCFDDD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ＭＳ Ｐゴシック" charset="0"/>
                </a:rPr>
                <a:t>Uncertainties surrounding the use of acetylsalicylic acid for secondary prevention</a:t>
              </a:r>
            </a:p>
            <a:p>
              <a:pPr defTabSz="914377"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US" sz="2000" b="1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ＭＳ Ｐゴシック" charset="0"/>
                </a:rPr>
                <a:t>Three major arguments challenge the use of acetylsalicylic acid for secondary prevention in combination therapy with other antithrombotic drugs.</a:t>
              </a:r>
            </a:p>
          </p:txBody>
        </p:sp>
        <p:pic>
          <p:nvPicPr>
            <p:cNvPr id="8" name="Immagin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988" y="895350"/>
              <a:ext cx="4799013" cy="398145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153988" y="895350"/>
              <a:ext cx="8747125" cy="40005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80027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548"/>
            <a:ext cx="121920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  <a:latin typeface="Arial (headings)"/>
              </a:rPr>
              <a:t>ALTERNATIVE: P2Y</a:t>
            </a:r>
            <a:r>
              <a:rPr lang="en-US" b="1" baseline="-25000" dirty="0">
                <a:solidFill>
                  <a:schemeClr val="accent2"/>
                </a:solidFill>
                <a:latin typeface="Arial (headings)"/>
              </a:rPr>
              <a:t>12</a:t>
            </a:r>
            <a:r>
              <a:rPr lang="en-US" b="1" dirty="0">
                <a:solidFill>
                  <a:schemeClr val="accent2"/>
                </a:solidFill>
                <a:latin typeface="Arial (headings)"/>
              </a:rPr>
              <a:t> INHIBITORS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-17452" y="1114672"/>
            <a:ext cx="12209452" cy="5682166"/>
            <a:chOff x="-1148087" y="792825"/>
            <a:chExt cx="11162987" cy="6876186"/>
          </a:xfrm>
        </p:grpSpPr>
        <p:sp>
          <p:nvSpPr>
            <p:cNvPr id="5" name="Rettangolo 15"/>
            <p:cNvSpPr/>
            <p:nvPr/>
          </p:nvSpPr>
          <p:spPr bwMode="auto">
            <a:xfrm>
              <a:off x="5657850" y="1981200"/>
              <a:ext cx="3257550" cy="4013200"/>
            </a:xfrm>
            <a:prstGeom prst="rect">
              <a:avLst/>
            </a:prstGeom>
            <a:solidFill>
              <a:srgbClr val="002060"/>
            </a:solidFill>
            <a:ln w="9525" cap="flat" cmpd="sng" algn="ctr">
              <a:solidFill>
                <a:srgbClr val="E12B4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440" tIns="45720" rIns="91440" bIns="45720"/>
            <a:lstStyle/>
            <a:p>
              <a:pPr algn="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1867" b="1" i="1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ヒラギノ角ゴ Pro W3" pitchFamily="112" charset="-128"/>
              </a:endParaRPr>
            </a:p>
          </p:txBody>
        </p:sp>
        <p:sp>
          <p:nvSpPr>
            <p:cNvPr id="6" name="Rettangolo 16"/>
            <p:cNvSpPr/>
            <p:nvPr/>
          </p:nvSpPr>
          <p:spPr>
            <a:xfrm>
              <a:off x="5772151" y="2038350"/>
              <a:ext cx="2971799" cy="29864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914377"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US" sz="1867" b="1" u="sng" dirty="0">
                  <a:solidFill>
                    <a:srgbClr val="FCFDDD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ＭＳ Ｐゴシック" charset="0"/>
                </a:rPr>
                <a:t>Platelet activation mechanisms:</a:t>
              </a:r>
            </a:p>
            <a:p>
              <a:pPr defTabSz="914377"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US" sz="1867" b="1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ＭＳ Ｐゴシック" charset="0"/>
                </a:rPr>
                <a:t>P2Y</a:t>
              </a:r>
              <a:r>
                <a:rPr lang="en-US" sz="1867" b="1" baseline="-2500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ＭＳ Ｐゴシック" charset="0"/>
                </a:rPr>
                <a:t>12</a:t>
              </a:r>
              <a:r>
                <a:rPr lang="en-US" sz="1867" b="1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ＭＳ Ｐゴシック" charset="0"/>
                </a:rPr>
                <a:t> has a major role in the amplification of platelet activation via interplay with other signaling pathways, including the GP </a:t>
              </a:r>
              <a:r>
                <a:rPr lang="en-US" sz="1867" b="1" dirty="0" err="1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ＭＳ Ｐゴシック" charset="0"/>
                </a:rPr>
                <a:t>IIb</a:t>
              </a:r>
              <a:r>
                <a:rPr lang="en-US" sz="1867" b="1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ＭＳ Ｐゴシック" charset="0"/>
                </a:rPr>
                <a:t>/</a:t>
              </a:r>
              <a:r>
                <a:rPr lang="en-US" sz="1867" b="1" dirty="0" err="1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ＭＳ Ｐゴシック" charset="0"/>
                </a:rPr>
                <a:t>IIIa</a:t>
              </a:r>
              <a:r>
                <a:rPr lang="en-US" sz="1867" b="1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ＭＳ Ｐゴシック" charset="0"/>
                </a:rPr>
                <a:t> receptor</a:t>
              </a:r>
            </a:p>
          </p:txBody>
        </p:sp>
        <p:pic>
          <p:nvPicPr>
            <p:cNvPr id="7" name="Immagin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981200"/>
              <a:ext cx="5429250" cy="3992563"/>
            </a:xfrm>
            <a:prstGeom prst="rect">
              <a:avLst/>
            </a:prstGeom>
            <a:noFill/>
            <a:ln w="9525">
              <a:solidFill>
                <a:srgbClr val="E12B4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Segnaposto testo 2"/>
            <p:cNvSpPr txBox="1">
              <a:spLocks/>
            </p:cNvSpPr>
            <p:nvPr/>
          </p:nvSpPr>
          <p:spPr>
            <a:xfrm>
              <a:off x="-1148087" y="7289222"/>
              <a:ext cx="11162987" cy="33520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>
              <a:lvl1pPr marL="257175" indent="-257175" algn="r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DE25E"/>
                </a:buClr>
                <a:defRPr lang="it-IT" sz="1050" b="1" i="0" kern="1200" dirty="0" smtClean="0">
                  <a:solidFill>
                    <a:srgbClr val="FFFF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557213" indent="-214313" algn="l" rtl="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tx2"/>
                </a:buClr>
                <a:buSzPct val="70000"/>
                <a:buFont typeface="Wingdings 2" charset="0"/>
                <a:buChar char="¡"/>
                <a:defRPr lang="it-IT" sz="2100" b="1" kern="1200" dirty="0" smtClean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857250" indent="-171450" algn="l" rtl="0" eaLnBrk="0" fontAlgn="base" hangingPunct="0">
                <a:spcBef>
                  <a:spcPct val="30000"/>
                </a:spcBef>
                <a:spcAft>
                  <a:spcPct val="0"/>
                </a:spcAft>
                <a:buChar char="•"/>
                <a:defRPr lang="it-IT" sz="1800" b="1" kern="1200" dirty="0" smtClean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200150" indent="-171450" algn="l" rtl="0" eaLnBrk="0" fontAlgn="base" hangingPunct="0">
                <a:spcBef>
                  <a:spcPct val="30000"/>
                </a:spcBef>
                <a:spcAft>
                  <a:spcPct val="0"/>
                </a:spcAft>
                <a:buChar char="–"/>
                <a:defRPr lang="it-IT" sz="1500" b="1" kern="1200" dirty="0" smtClean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543050" indent="-171450" algn="l" rtl="0" eaLnBrk="0" fontAlgn="base" hangingPunct="0">
                <a:spcBef>
                  <a:spcPct val="30000"/>
                </a:spcBef>
                <a:spcAft>
                  <a:spcPct val="0"/>
                </a:spcAft>
                <a:buChar char="»"/>
                <a:defRPr lang="it-IT" sz="1500" b="1" kern="1200" dirty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1885950" indent="-171450" algn="l" rtl="0" fontAlgn="base">
                <a:spcBef>
                  <a:spcPct val="30000"/>
                </a:spcBef>
                <a:spcAft>
                  <a:spcPct val="0"/>
                </a:spcAft>
                <a:buChar char="»"/>
                <a:defRPr sz="1500" b="1">
                  <a:solidFill>
                    <a:schemeClr val="tx1"/>
                  </a:solidFill>
                  <a:latin typeface="+mn-lt"/>
                </a:defRPr>
              </a:lvl6pPr>
              <a:lvl7pPr marL="2228850" indent="-171450" algn="l" rtl="0" fontAlgn="base">
                <a:spcBef>
                  <a:spcPct val="30000"/>
                </a:spcBef>
                <a:spcAft>
                  <a:spcPct val="0"/>
                </a:spcAft>
                <a:buChar char="»"/>
                <a:defRPr sz="1500" b="1">
                  <a:solidFill>
                    <a:schemeClr val="tx1"/>
                  </a:solidFill>
                  <a:latin typeface="+mn-lt"/>
                </a:defRPr>
              </a:lvl7pPr>
              <a:lvl8pPr marL="2571750" indent="-171450" algn="l" rtl="0" fontAlgn="base">
                <a:spcBef>
                  <a:spcPct val="30000"/>
                </a:spcBef>
                <a:spcAft>
                  <a:spcPct val="0"/>
                </a:spcAft>
                <a:buChar char="»"/>
                <a:defRPr sz="1500" b="1">
                  <a:solidFill>
                    <a:schemeClr val="tx1"/>
                  </a:solidFill>
                  <a:latin typeface="+mn-lt"/>
                </a:defRPr>
              </a:lvl8pPr>
              <a:lvl9pPr marL="2914650" indent="-171450" algn="l" rtl="0" fontAlgn="base">
                <a:spcBef>
                  <a:spcPct val="30000"/>
                </a:spcBef>
                <a:spcAft>
                  <a:spcPct val="0"/>
                </a:spcAft>
                <a:buChar char="»"/>
                <a:defRPr sz="1500" b="1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342891" indent="-342891" algn="ctr" defTabSz="1219170">
                <a:defRPr/>
              </a:pPr>
              <a:r>
                <a:rPr lang="en-US" sz="1200" b="0" dirty="0" err="1">
                  <a:solidFill>
                    <a:schemeClr val="tx1"/>
                  </a:solidFill>
                </a:rPr>
                <a:t>Storey</a:t>
              </a:r>
              <a:r>
                <a:rPr lang="en-US" sz="1200" b="0" dirty="0">
                  <a:solidFill>
                    <a:schemeClr val="tx1"/>
                  </a:solidFill>
                </a:rPr>
                <a:t> RF et al. </a:t>
              </a:r>
              <a:r>
                <a:rPr lang="en-US" sz="1200" b="0" dirty="0" err="1">
                  <a:solidFill>
                    <a:schemeClr val="tx1"/>
                  </a:solidFill>
                </a:rPr>
                <a:t>Curr</a:t>
              </a:r>
              <a:r>
                <a:rPr lang="en-US" sz="1200" b="0" dirty="0">
                  <a:solidFill>
                    <a:schemeClr val="tx1"/>
                  </a:solidFill>
                </a:rPr>
                <a:t> Pharm Des 2006; 12:1255 -59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2707" y="792825"/>
              <a:ext cx="8878584" cy="869209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457189" indent="-457189">
                <a:spcAft>
                  <a:spcPts val="400"/>
                </a:spcAft>
                <a:buFontTx/>
                <a:buAutoNum type="alphaLcParenR"/>
                <a:defRPr/>
              </a:pPr>
              <a:r>
                <a:rPr lang="en-US" sz="1867" i="1" dirty="0">
                  <a:solidFill>
                    <a:srgbClr val="FFFFFF"/>
                  </a:solidFill>
                </a:rPr>
                <a:t>Pivotal role of P2Y</a:t>
              </a:r>
              <a:r>
                <a:rPr lang="en-US" sz="1867" i="1" baseline="-25000" dirty="0">
                  <a:solidFill>
                    <a:srgbClr val="FFFFFF"/>
                  </a:solidFill>
                </a:rPr>
                <a:t>12</a:t>
              </a:r>
              <a:r>
                <a:rPr lang="en-US" sz="1867" i="1" dirty="0">
                  <a:solidFill>
                    <a:srgbClr val="FFFFFF"/>
                  </a:solidFill>
                </a:rPr>
                <a:t>-mediated signaling on thrombotic &amp; inflammatory processes</a:t>
              </a:r>
            </a:p>
            <a:p>
              <a:pPr marL="457189" indent="-457189">
                <a:spcAft>
                  <a:spcPts val="400"/>
                </a:spcAft>
                <a:buFontTx/>
                <a:buAutoNum type="alphaLcParenR"/>
                <a:defRPr/>
              </a:pPr>
              <a:r>
                <a:rPr lang="en-US" sz="1867" i="1" dirty="0">
                  <a:solidFill>
                    <a:srgbClr val="FFFFFF"/>
                  </a:solidFill>
                </a:rPr>
                <a:t>established clinical efficacy of P2Y</a:t>
              </a:r>
              <a:r>
                <a:rPr lang="en-US" sz="1867" i="1" baseline="-25000" dirty="0">
                  <a:solidFill>
                    <a:srgbClr val="FFFFFF"/>
                  </a:solidFill>
                </a:rPr>
                <a:t>12</a:t>
              </a:r>
              <a:r>
                <a:rPr lang="en-US" sz="1867" i="1" dirty="0">
                  <a:solidFill>
                    <a:srgbClr val="FFFFFF"/>
                  </a:solidFill>
                </a:rPr>
                <a:t> inhibitors to reduce stent thrombosis </a:t>
              </a:r>
              <a:endParaRPr lang="en-US" sz="1867" dirty="0"/>
            </a:p>
          </p:txBody>
        </p:sp>
        <p:sp>
          <p:nvSpPr>
            <p:cNvPr id="10" name="Segnaposto testo 2"/>
            <p:cNvSpPr txBox="1">
              <a:spLocks/>
            </p:cNvSpPr>
            <p:nvPr/>
          </p:nvSpPr>
          <p:spPr bwMode="auto">
            <a:xfrm>
              <a:off x="-1148087" y="6833822"/>
              <a:ext cx="11147030" cy="372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  <a:spAutoFit/>
            </a:bodyPr>
            <a:lstStyle>
              <a:lvl1pPr marL="257175" indent="-257175" algn="r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DE25E"/>
                </a:buClr>
                <a:defRPr lang="it-IT" sz="1050" b="1" i="0" kern="1200" dirty="0" smtClean="0">
                  <a:solidFill>
                    <a:srgbClr val="FFFF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557213" indent="-214313" algn="l" rtl="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tx2"/>
                </a:buClr>
                <a:buSzPct val="70000"/>
                <a:buFont typeface="Wingdings 2" panose="05020102010507070707" pitchFamily="18" charset="2"/>
                <a:buChar char="¡"/>
                <a:defRPr lang="it-IT" sz="2100" b="1" kern="1200" dirty="0" smtClean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857250" indent="-171450" algn="l" rtl="0" eaLnBrk="0" fontAlgn="base" hangingPunct="0">
                <a:spcBef>
                  <a:spcPct val="30000"/>
                </a:spcBef>
                <a:spcAft>
                  <a:spcPct val="0"/>
                </a:spcAft>
                <a:buChar char="•"/>
                <a:defRPr lang="it-IT" b="1" kern="1200" dirty="0" smtClean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200150" indent="-171450" algn="l" rtl="0" eaLnBrk="0" fontAlgn="base" hangingPunct="0">
                <a:spcBef>
                  <a:spcPct val="30000"/>
                </a:spcBef>
                <a:spcAft>
                  <a:spcPct val="0"/>
                </a:spcAft>
                <a:buChar char="–"/>
                <a:defRPr lang="it-IT" sz="1500" b="1" kern="1200" dirty="0" smtClean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543050" indent="-171450" algn="l" rtl="0" eaLnBrk="0" fontAlgn="base" hangingPunct="0">
                <a:spcBef>
                  <a:spcPct val="30000"/>
                </a:spcBef>
                <a:spcAft>
                  <a:spcPct val="0"/>
                </a:spcAft>
                <a:buChar char="»"/>
                <a:defRPr lang="it-IT" sz="1500" b="1" kern="1200" dirty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1885950" indent="-171450" algn="l" rtl="0" fontAlgn="base">
                <a:spcBef>
                  <a:spcPct val="30000"/>
                </a:spcBef>
                <a:spcAft>
                  <a:spcPct val="0"/>
                </a:spcAft>
                <a:buChar char="»"/>
                <a:defRPr sz="1500" b="1">
                  <a:solidFill>
                    <a:schemeClr val="tx1"/>
                  </a:solidFill>
                  <a:latin typeface="+mn-lt"/>
                </a:defRPr>
              </a:lvl6pPr>
              <a:lvl7pPr marL="2228850" indent="-171450" algn="l" rtl="0" fontAlgn="base">
                <a:spcBef>
                  <a:spcPct val="30000"/>
                </a:spcBef>
                <a:spcAft>
                  <a:spcPct val="0"/>
                </a:spcAft>
                <a:buChar char="»"/>
                <a:defRPr sz="1500" b="1">
                  <a:solidFill>
                    <a:schemeClr val="tx1"/>
                  </a:solidFill>
                  <a:latin typeface="+mn-lt"/>
                </a:defRPr>
              </a:lvl7pPr>
              <a:lvl8pPr marL="2571750" indent="-171450" algn="l" rtl="0" fontAlgn="base">
                <a:spcBef>
                  <a:spcPct val="30000"/>
                </a:spcBef>
                <a:spcAft>
                  <a:spcPct val="0"/>
                </a:spcAft>
                <a:buChar char="»"/>
                <a:defRPr sz="1500" b="1">
                  <a:solidFill>
                    <a:schemeClr val="tx1"/>
                  </a:solidFill>
                  <a:latin typeface="+mn-lt"/>
                </a:defRPr>
              </a:lvl8pPr>
              <a:lvl9pPr marL="2914650" indent="-171450" algn="l" rtl="0" fontAlgn="base">
                <a:spcBef>
                  <a:spcPct val="30000"/>
                </a:spcBef>
                <a:spcAft>
                  <a:spcPct val="0"/>
                </a:spcAft>
                <a:buChar char="»"/>
                <a:defRPr sz="1500" b="1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 defTabSz="1219170">
                <a:defRPr/>
              </a:pPr>
              <a:r>
                <a:rPr lang="it-IT" altLang="en-US" sz="1200" b="0" dirty="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Capodanno D &amp; Angiolillo DJ. Nat Rev Cardiol. 2018; </a:t>
              </a:r>
              <a:r>
                <a:rPr lang="it-IT" sz="1200" b="0" dirty="0">
                  <a:solidFill>
                    <a:schemeClr val="tx1"/>
                  </a:solidFill>
                </a:rPr>
                <a:t>15:480-496</a:t>
              </a:r>
              <a:endParaRPr lang="it-IT" altLang="en-US" sz="1200" b="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28600" y="1981200"/>
              <a:ext cx="8686800" cy="40132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2" name="Segnaposto testo 3"/>
            <p:cNvSpPr txBox="1">
              <a:spLocks/>
            </p:cNvSpPr>
            <p:nvPr/>
          </p:nvSpPr>
          <p:spPr bwMode="auto">
            <a:xfrm>
              <a:off x="-1132131" y="7048731"/>
              <a:ext cx="11147031" cy="620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chemeClr val="tx2"/>
                </a:buClr>
                <a:buSzPct val="110000"/>
                <a:buChar char="•"/>
                <a:defRPr sz="30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30000"/>
                </a:spcBef>
                <a:spcAft>
                  <a:spcPct val="0"/>
                </a:spcAft>
                <a:buClr>
                  <a:schemeClr val="tx2"/>
                </a:buClr>
                <a:buSzPct val="70000"/>
                <a:buFont typeface="Wingdings 2" pitchFamily="18" charset="2"/>
                <a:buChar char="¡"/>
                <a:defRPr sz="28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defRPr>
              </a:lvl2pPr>
              <a:lvl3pPr marL="1143000" indent="-228600" algn="l" rtl="0" eaLnBrk="1" fontAlgn="base" hangingPunct="1">
                <a:spcBef>
                  <a:spcPct val="3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defRPr>
              </a:lvl3pPr>
              <a:lvl4pPr marL="1600200" indent="-228600" algn="l" rtl="0" eaLnBrk="1" fontAlgn="base" hangingPunct="1">
                <a:spcBef>
                  <a:spcPct val="30000"/>
                </a:spcBef>
                <a:spcAft>
                  <a:spcPct val="0"/>
                </a:spcAft>
                <a:buChar char="–"/>
                <a:defRPr sz="20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3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3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3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3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3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defRPr>
              </a:lvl9pPr>
            </a:lstStyle>
            <a:p>
              <a:pPr marL="0" indent="0" algn="ctr">
                <a:buNone/>
              </a:pPr>
              <a:r>
                <a:rPr lang="en-US" sz="1200" b="0" kern="0" dirty="0" err="1">
                  <a:effectLst/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Angiolillo</a:t>
              </a:r>
              <a:r>
                <a:rPr lang="en-US" sz="1200" b="0" kern="0" dirty="0">
                  <a:effectLst/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 DJ et al. Circ Cardiovasc </a:t>
              </a:r>
              <a:r>
                <a:rPr lang="en-US" sz="1200" b="0" kern="0" dirty="0" err="1">
                  <a:effectLst/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Interv</a:t>
              </a:r>
              <a:r>
                <a:rPr lang="en-US" sz="1200" b="0" kern="0" dirty="0">
                  <a:effectLst/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. 2016;9(11).2016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234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" y="0"/>
            <a:ext cx="12191999" cy="782053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 smtClean="0">
                <a:solidFill>
                  <a:schemeClr val="accent2"/>
                </a:solidFill>
                <a:latin typeface="Arial (headings)"/>
              </a:rPr>
              <a:t>RATIONALE FOR P2Y</a:t>
            </a:r>
            <a:r>
              <a:rPr lang="it-IT" sz="3600" b="1" baseline="-25000" dirty="0" smtClean="0">
                <a:solidFill>
                  <a:schemeClr val="accent2"/>
                </a:solidFill>
                <a:latin typeface="Arial (headings)"/>
              </a:rPr>
              <a:t>12</a:t>
            </a:r>
            <a:r>
              <a:rPr lang="it-IT" sz="3600" b="1" dirty="0" smtClean="0">
                <a:solidFill>
                  <a:schemeClr val="accent2"/>
                </a:solidFill>
                <a:latin typeface="Arial (headings)"/>
              </a:rPr>
              <a:t> INHIBITOR MONOTHERAPY</a:t>
            </a:r>
            <a:endParaRPr lang="it-IT" sz="3600" b="1" dirty="0">
              <a:solidFill>
                <a:schemeClr val="accent2"/>
              </a:solidFill>
              <a:latin typeface="Arial (headings)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94" y="999075"/>
            <a:ext cx="6429937" cy="49685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10250" y="1221211"/>
            <a:ext cx="63817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  <a:latin typeface="Lora"/>
              </a:rPr>
              <a:t>Aspirin </a:t>
            </a:r>
            <a:r>
              <a:rPr lang="en-US" sz="2400" dirty="0">
                <a:solidFill>
                  <a:srgbClr val="C00000"/>
                </a:solidFill>
                <a:latin typeface="Lora"/>
              </a:rPr>
              <a:t>might abolish or decrease the proposed anti-thrombotic effect of P2Y12 receptor blockers in vivo that is mediated by the amplification of anti-platelet effect of inhibitory prostaglandins such as PGI2</a:t>
            </a:r>
          </a:p>
          <a:p>
            <a:pPr algn="ctr"/>
            <a:endParaRPr lang="en-US" sz="2400" dirty="0" smtClean="0">
              <a:solidFill>
                <a:srgbClr val="C00000"/>
              </a:solidFill>
              <a:latin typeface="Lora"/>
            </a:endParaRPr>
          </a:p>
          <a:p>
            <a:pPr algn="ctr"/>
            <a:r>
              <a:rPr lang="en-US" sz="2400" dirty="0" smtClean="0">
                <a:solidFill>
                  <a:srgbClr val="C00000"/>
                </a:solidFill>
                <a:latin typeface="Lora"/>
              </a:rPr>
              <a:t>In </a:t>
            </a:r>
            <a:r>
              <a:rPr lang="en-US" sz="2400" dirty="0">
                <a:solidFill>
                  <a:srgbClr val="C00000"/>
                </a:solidFill>
                <a:latin typeface="Lora"/>
              </a:rPr>
              <a:t>the presence of </a:t>
            </a:r>
            <a:r>
              <a:rPr lang="en-US" sz="2400" dirty="0" smtClean="0">
                <a:solidFill>
                  <a:srgbClr val="C00000"/>
                </a:solidFill>
                <a:latin typeface="Lora"/>
              </a:rPr>
              <a:t>P2Y</a:t>
            </a:r>
            <a:r>
              <a:rPr lang="en-US" sz="2400" baseline="-25000" dirty="0" smtClean="0">
                <a:solidFill>
                  <a:srgbClr val="C00000"/>
                </a:solidFill>
                <a:latin typeface="Lora"/>
              </a:rPr>
              <a:t>12</a:t>
            </a:r>
            <a:r>
              <a:rPr lang="en-US" sz="2400" dirty="0">
                <a:solidFill>
                  <a:srgbClr val="C00000"/>
                </a:solidFill>
                <a:latin typeface="Lora"/>
              </a:rPr>
              <a:t> receptor </a:t>
            </a:r>
            <a:r>
              <a:rPr lang="en-US" sz="2400" dirty="0" smtClean="0">
                <a:solidFill>
                  <a:srgbClr val="C00000"/>
                </a:solidFill>
                <a:latin typeface="Lora"/>
              </a:rPr>
              <a:t>inhibitors, aspirin provides </a:t>
            </a:r>
            <a:r>
              <a:rPr lang="en-US" sz="2400" dirty="0">
                <a:solidFill>
                  <a:srgbClr val="C00000"/>
                </a:solidFill>
                <a:latin typeface="Lora"/>
              </a:rPr>
              <a:t>little additional inhibition of platelet </a:t>
            </a:r>
            <a:r>
              <a:rPr lang="en-US" sz="2400" dirty="0" smtClean="0">
                <a:solidFill>
                  <a:srgbClr val="C00000"/>
                </a:solidFill>
                <a:latin typeface="Lora"/>
              </a:rPr>
              <a:t>aggregation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6493468"/>
            <a:ext cx="12191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Capodanno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D et.al., Nature Reviews, 2018.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90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1" y="156069"/>
            <a:ext cx="12192000" cy="9134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endParaRPr lang="en-US" sz="2400" b="1" dirty="0">
              <a:solidFill>
                <a:srgbClr val="002060"/>
              </a:solidFill>
              <a:latin typeface="Arial (headings)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" y="185433"/>
            <a:ext cx="12192000" cy="9134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smtClean="0">
                <a:solidFill>
                  <a:schemeClr val="accent2"/>
                </a:solidFill>
                <a:latin typeface="Arial (headings)"/>
              </a:rPr>
              <a:t>1 VS. 12-MONTH DAPT WITH CLOPIDOGREL </a:t>
            </a:r>
            <a:br>
              <a:rPr lang="en-US" sz="4000" b="1" dirty="0" smtClean="0">
                <a:solidFill>
                  <a:schemeClr val="accent2"/>
                </a:solidFill>
                <a:latin typeface="Arial (headings)"/>
              </a:rPr>
            </a:br>
            <a:r>
              <a:rPr lang="en-US" sz="4000" b="1" dirty="0" smtClean="0">
                <a:solidFill>
                  <a:schemeClr val="accent2"/>
                </a:solidFill>
                <a:latin typeface="Arial (headings)"/>
              </a:rPr>
              <a:t>AFTER DES: </a:t>
            </a:r>
            <a:r>
              <a:rPr lang="en-US" sz="4000" b="1" dirty="0" smtClean="0">
                <a:solidFill>
                  <a:srgbClr val="D51F32"/>
                </a:solidFill>
                <a:latin typeface="Arial (headings)"/>
              </a:rPr>
              <a:t>STOPDAPT-2 </a:t>
            </a:r>
            <a:r>
              <a:rPr lang="en-US" sz="4000" b="1" dirty="0" smtClean="0">
                <a:solidFill>
                  <a:srgbClr val="D51F32"/>
                </a:solidFill>
                <a:latin typeface="Arial (headings)"/>
              </a:rPr>
              <a:t>Trial </a:t>
            </a:r>
            <a:endParaRPr lang="en-US" sz="4000" b="1" dirty="0">
              <a:solidFill>
                <a:srgbClr val="D51F32"/>
              </a:solidFill>
              <a:latin typeface="Arial (headings)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" y="1451865"/>
            <a:ext cx="10648950" cy="44672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47728" y="6509426"/>
            <a:ext cx="47005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Watanabe et al., JAMA 2019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65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340B0FD9-DAE2-4320-B554-1D1DC8975134}"/>
              </a:ext>
            </a:extLst>
          </p:cNvPr>
          <p:cNvSpPr txBox="1"/>
          <p:nvPr/>
        </p:nvSpPr>
        <p:spPr>
          <a:xfrm>
            <a:off x="0" y="169895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4400" b="1" dirty="0">
                <a:latin typeface="Calibri "/>
                <a:ea typeface="+mj-ea"/>
                <a:cs typeface="+mj-cs"/>
              </a:rPr>
              <a:t>Disclosures</a:t>
            </a:r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58A117ED-0A7D-45F4-9C7D-D345E8FC6B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275832"/>
              </p:ext>
            </p:extLst>
          </p:nvPr>
        </p:nvGraphicFramePr>
        <p:xfrm>
          <a:off x="1241659" y="1270535"/>
          <a:ext cx="9634887" cy="4543125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708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260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80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Affiliation/Financial Relationship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Company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17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1200" dirty="0"/>
                        <a:t>Consultant/Advisory/</a:t>
                      </a:r>
                      <a:r>
                        <a:rPr lang="en-US" sz="1200" baseline="0" dirty="0"/>
                        <a:t>Speaking Engagements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Boston Scientific, </a:t>
                      </a:r>
                      <a:r>
                        <a:rPr lang="en-US" sz="1200" baseline="0" dirty="0"/>
                        <a:t>Medscape, Siemens Medical Solutions, </a:t>
                      </a:r>
                      <a:r>
                        <a:rPr lang="en-US" sz="1200" baseline="0" dirty="0" err="1"/>
                        <a:t>Roivant</a:t>
                      </a:r>
                      <a:r>
                        <a:rPr lang="en-US" sz="1200" baseline="0" dirty="0"/>
                        <a:t> Sciences </a:t>
                      </a:r>
                      <a:r>
                        <a:rPr lang="en-US" sz="1200" baseline="0" dirty="0" err="1"/>
                        <a:t>Inc</a:t>
                      </a:r>
                      <a:r>
                        <a:rPr lang="en-US" sz="1200" baseline="0" dirty="0"/>
                        <a:t>, Sanofi, Janssen, </a:t>
                      </a:r>
                      <a:r>
                        <a:rPr lang="en-US" sz="1200" dirty="0"/>
                        <a:t>Abbott Laboratories, </a:t>
                      </a:r>
                      <a:r>
                        <a:rPr lang="en-US" sz="1200" dirty="0" err="1"/>
                        <a:t>Medtelligence</a:t>
                      </a:r>
                      <a:r>
                        <a:rPr lang="en-US" sz="1200" dirty="0"/>
                        <a:t> (Janssen Scientific Affairs), </a:t>
                      </a:r>
                      <a:r>
                        <a:rPr lang="en-US" sz="1200" baseline="0" dirty="0" err="1"/>
                        <a:t>Idorsia</a:t>
                      </a:r>
                      <a:r>
                        <a:rPr lang="en-US" sz="1200" baseline="0" dirty="0"/>
                        <a:t> Pharmaceuticals Ltd. (no fee), Regeneron Pharmaceuticals (no fee), </a:t>
                      </a:r>
                      <a:r>
                        <a:rPr lang="en-US" sz="1200" baseline="0" dirty="0" err="1"/>
                        <a:t>Abiomed</a:t>
                      </a:r>
                      <a:r>
                        <a:rPr lang="en-US" sz="1200" baseline="0" dirty="0"/>
                        <a:t> (spouse), The Medicines Company (spouse), Abbott Laboratories (to institution), </a:t>
                      </a:r>
                      <a:r>
                        <a:rPr lang="en-US" sz="1200" baseline="0" dirty="0" err="1"/>
                        <a:t>Spectranetics</a:t>
                      </a:r>
                      <a:r>
                        <a:rPr lang="en-US" sz="1200" baseline="0" dirty="0"/>
                        <a:t>/Philips/Volcano Corp (to institution)</a:t>
                      </a:r>
                      <a:endParaRPr lang="en-US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62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1200" dirty="0"/>
                        <a:t>Research Funding to Institution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1200" dirty="0"/>
                        <a:t>Abbott Laboratories, Astra Zeneca, Bayer, Beth Israel Deaconess, BMS,</a:t>
                      </a:r>
                      <a:r>
                        <a:rPr lang="en-US" sz="1200" baseline="0" dirty="0"/>
                        <a:t> CERC, </a:t>
                      </a:r>
                      <a:r>
                        <a:rPr lang="en-US" sz="1200" baseline="0" dirty="0" err="1"/>
                        <a:t>Chiesi</a:t>
                      </a:r>
                      <a:r>
                        <a:rPr lang="en-US" sz="1200" baseline="0" dirty="0"/>
                        <a:t>, Concept Medical, CSL Behring, DSI, Medtronic, Novartis, OrbusNeich</a:t>
                      </a:r>
                      <a:endParaRPr lang="en-US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1034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Scientific Advisory Board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err="1"/>
                        <a:t>Medtelligence</a:t>
                      </a:r>
                      <a:r>
                        <a:rPr lang="en-US" sz="1200" dirty="0"/>
                        <a:t> (Janssen Scientific Affairs), Bristol-Myers Squibb (to institute),</a:t>
                      </a:r>
                      <a:r>
                        <a:rPr lang="en-US" sz="1200" baseline="0" dirty="0"/>
                        <a:t> </a:t>
                      </a:r>
                      <a:endParaRPr lang="en-US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023427981"/>
                  </a:ext>
                </a:extLst>
              </a:tr>
              <a:tr h="462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1200" dirty="0"/>
                        <a:t>Equity,</a:t>
                      </a:r>
                      <a:r>
                        <a:rPr lang="en-US" sz="1200" baseline="0" dirty="0"/>
                        <a:t> &lt;1%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1200" dirty="0"/>
                        <a:t>Claret Medical, Elixir Medical</a:t>
                      </a:r>
                      <a:endParaRPr lang="en-US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2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1200" dirty="0"/>
                        <a:t>DSMB</a:t>
                      </a:r>
                      <a:r>
                        <a:rPr lang="en-US" sz="1200" baseline="0" dirty="0"/>
                        <a:t> membership paid to the institution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1200" dirty="0"/>
                        <a:t>Watermark</a:t>
                      </a:r>
                      <a:r>
                        <a:rPr lang="en-US" sz="1200" baseline="0" dirty="0"/>
                        <a:t> Research Partners</a:t>
                      </a:r>
                      <a:endParaRPr lang="en-US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2032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Associate Editor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ACC, AMA</a:t>
                      </a:r>
                      <a:endParaRPr lang="en-US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112603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151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3032" y="1346881"/>
            <a:ext cx="5180607" cy="49015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1837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51F32"/>
                </a:solidFill>
                <a:effectLst/>
                <a:uLnTx/>
                <a:uFillTx/>
                <a:latin typeface="Arial (headings)"/>
              </a:rPr>
              <a:t>STOP DAPT-2 Trial: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(headings)"/>
              </a:rPr>
              <a:t>Conclusions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(headings)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63032" y="813766"/>
            <a:ext cx="51868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Death, MI, ST, Stroke, 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TIMI major/minor bleeding at 1 year</a:t>
            </a:r>
          </a:p>
        </p:txBody>
      </p:sp>
      <p:sp>
        <p:nvSpPr>
          <p:cNvPr id="7" name="Rectangle 6"/>
          <p:cNvSpPr/>
          <p:nvPr/>
        </p:nvSpPr>
        <p:spPr>
          <a:xfrm>
            <a:off x="76200" y="1978958"/>
            <a:ext cx="643847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0" dirty="0" smtClean="0">
                <a:cs typeface="Arial" panose="020B0604020202020204" pitchFamily="34" charset="0"/>
              </a:rPr>
              <a:t>1-month </a:t>
            </a:r>
            <a:r>
              <a:rPr lang="en-US" sz="2400" b="0" dirty="0">
                <a:cs typeface="Arial" panose="020B0604020202020204" pitchFamily="34" charset="0"/>
              </a:rPr>
              <a:t>DAPT followed by clopidogrel monotherapy was </a:t>
            </a:r>
            <a:r>
              <a:rPr lang="en-US" sz="2400" dirty="0">
                <a:solidFill>
                  <a:srgbClr val="FF9900"/>
                </a:solidFill>
                <a:cs typeface="Arial" panose="020B0604020202020204" pitchFamily="34" charset="0"/>
              </a:rPr>
              <a:t>superior</a:t>
            </a:r>
            <a:r>
              <a:rPr lang="en-US" sz="2400" b="0" dirty="0">
                <a:cs typeface="Arial" panose="020B0604020202020204" pitchFamily="34" charset="0"/>
              </a:rPr>
              <a:t> to 12-month DAPT followed by aspirin monotherapy at preventing </a:t>
            </a:r>
            <a:r>
              <a:rPr lang="en-US" sz="2400" dirty="0">
                <a:solidFill>
                  <a:srgbClr val="FF9900"/>
                </a:solidFill>
                <a:cs typeface="Arial" panose="020B0604020202020204" pitchFamily="34" charset="0"/>
              </a:rPr>
              <a:t>net adverse clinical </a:t>
            </a:r>
            <a:r>
              <a:rPr lang="en-US" sz="2400" dirty="0" smtClean="0">
                <a:solidFill>
                  <a:srgbClr val="FF9900"/>
                </a:solidFill>
                <a:cs typeface="Arial" panose="020B0604020202020204" pitchFamily="34" charset="0"/>
              </a:rPr>
              <a:t>events.</a:t>
            </a:r>
            <a:endParaRPr lang="en-US" sz="2400" dirty="0">
              <a:solidFill>
                <a:srgbClr val="FF9900"/>
              </a:solidFill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b="0" dirty="0"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0" dirty="0">
                <a:cs typeface="Arial" panose="020B0604020202020204" pitchFamily="34" charset="0"/>
              </a:rPr>
              <a:t>1-month DAPT was </a:t>
            </a:r>
            <a:r>
              <a:rPr lang="en-US" sz="2400" dirty="0">
                <a:solidFill>
                  <a:srgbClr val="FF9900"/>
                </a:solidFill>
                <a:cs typeface="Arial" panose="020B0604020202020204" pitchFamily="34" charset="0"/>
              </a:rPr>
              <a:t>non-inferior</a:t>
            </a:r>
            <a:r>
              <a:rPr lang="en-US" sz="2400" b="0" dirty="0">
                <a:cs typeface="Arial" panose="020B0604020202020204" pitchFamily="34" charset="0"/>
              </a:rPr>
              <a:t> to 12-month DAPT at preventing major adverse </a:t>
            </a:r>
            <a:r>
              <a:rPr lang="en-US" sz="2400" dirty="0">
                <a:solidFill>
                  <a:srgbClr val="FF9900"/>
                </a:solidFill>
                <a:cs typeface="Arial" panose="020B0604020202020204" pitchFamily="34" charset="0"/>
              </a:rPr>
              <a:t>ischemic </a:t>
            </a:r>
            <a:r>
              <a:rPr lang="en-US" sz="2400" dirty="0" smtClean="0">
                <a:solidFill>
                  <a:srgbClr val="FF9900"/>
                </a:solidFill>
                <a:cs typeface="Arial" panose="020B0604020202020204" pitchFamily="34" charset="0"/>
              </a:rPr>
              <a:t>events.</a:t>
            </a:r>
            <a:endParaRPr lang="en-US" sz="2400" dirty="0">
              <a:solidFill>
                <a:srgbClr val="FF9900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479609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Watanabe et al., JAMA 2019</a:t>
            </a:r>
          </a:p>
        </p:txBody>
      </p:sp>
    </p:spTree>
    <p:extLst>
      <p:ext uri="{BB962C8B-B14F-4D97-AF65-F5344CB8AC3E}">
        <p14:creationId xmlns:p14="http://schemas.microsoft.com/office/powerpoint/2010/main" val="361845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44" y="57548"/>
            <a:ext cx="12184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(headings)"/>
              </a:rPr>
              <a:t>P2Y</a:t>
            </a:r>
            <a:r>
              <a:rPr kumimoji="0" lang="en-US" sz="36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(headings)"/>
              </a:rPr>
              <a:t>12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(headings)"/>
              </a:rPr>
              <a:t> </a:t>
            </a:r>
            <a:r>
              <a:rPr lang="en-US" sz="3600" b="1" dirty="0" smtClean="0">
                <a:solidFill>
                  <a:schemeClr val="accent2"/>
                </a:solidFill>
                <a:latin typeface="Arial (headings)"/>
              </a:rPr>
              <a:t>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(headings)"/>
              </a:rPr>
              <a:t>NHIBITOR MONOTHERAPY AFTER PCI: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51F32"/>
                </a:solidFill>
                <a:effectLst/>
                <a:uLnTx/>
                <a:uFillTx/>
                <a:latin typeface="Arial (headings)"/>
              </a:rPr>
              <a:t>SMART-CHOICE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51F32"/>
                </a:solidFill>
                <a:effectLst/>
                <a:uLnTx/>
                <a:uFillTx/>
                <a:latin typeface="Arial (headings)"/>
              </a:rPr>
              <a:t>Trial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D51F32"/>
              </a:solidFill>
              <a:effectLst/>
              <a:uLnTx/>
              <a:uFillTx/>
              <a:latin typeface="Arial (headings)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344" y="1257877"/>
            <a:ext cx="12184655" cy="5095510"/>
            <a:chOff x="247653" y="877413"/>
            <a:chExt cx="9511517" cy="3570048"/>
          </a:xfrm>
        </p:grpSpPr>
        <p:cxnSp>
          <p:nvCxnSpPr>
            <p:cNvPr id="6" name="직선 화살표 연결선 33">
              <a:extLst>
                <a:ext uri="{FF2B5EF4-FFF2-40B4-BE49-F238E27FC236}">
                  <a16:creationId xmlns:a16="http://schemas.microsoft.com/office/drawing/2014/main" id="{C42601C9-96B2-4168-AACB-13D7E785F562}"/>
                </a:ext>
              </a:extLst>
            </p:cNvPr>
            <p:cNvCxnSpPr>
              <a:cxnSpLocks/>
              <a:stCxn id="9" idx="2"/>
              <a:endCxn id="15" idx="0"/>
            </p:cNvCxnSpPr>
            <p:nvPr/>
          </p:nvCxnSpPr>
          <p:spPr>
            <a:xfrm>
              <a:off x="4576775" y="1775384"/>
              <a:ext cx="1457638" cy="726693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7" name="직선 화살표 연결선 34">
              <a:extLst>
                <a:ext uri="{FF2B5EF4-FFF2-40B4-BE49-F238E27FC236}">
                  <a16:creationId xmlns:a16="http://schemas.microsoft.com/office/drawing/2014/main" id="{49A4EB23-F7AB-49CF-BFB5-DBE7F0CAAA26}"/>
                </a:ext>
              </a:extLst>
            </p:cNvPr>
            <p:cNvCxnSpPr>
              <a:cxnSpLocks/>
              <a:stCxn id="9" idx="2"/>
              <a:endCxn id="12" idx="0"/>
            </p:cNvCxnSpPr>
            <p:nvPr/>
          </p:nvCxnSpPr>
          <p:spPr>
            <a:xfrm>
              <a:off x="4576775" y="1775384"/>
              <a:ext cx="1486" cy="606987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8" name="직선 화살표 연결선 35">
              <a:extLst>
                <a:ext uri="{FF2B5EF4-FFF2-40B4-BE49-F238E27FC236}">
                  <a16:creationId xmlns:a16="http://schemas.microsoft.com/office/drawing/2014/main" id="{69FC82FF-825C-42D7-8B72-6C104C1EB9FC}"/>
                </a:ext>
              </a:extLst>
            </p:cNvPr>
            <p:cNvCxnSpPr>
              <a:cxnSpLocks/>
              <a:stCxn id="9" idx="2"/>
              <a:endCxn id="13" idx="0"/>
            </p:cNvCxnSpPr>
            <p:nvPr/>
          </p:nvCxnSpPr>
          <p:spPr>
            <a:xfrm flipH="1">
              <a:off x="3119137" y="1775384"/>
              <a:ext cx="1457638" cy="726693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sp>
          <p:nvSpPr>
            <p:cNvPr id="9" name="Text Box 3">
              <a:extLst>
                <a:ext uri="{FF2B5EF4-FFF2-40B4-BE49-F238E27FC236}">
                  <a16:creationId xmlns:a16="http://schemas.microsoft.com/office/drawing/2014/main" id="{683DE35B-2768-44F8-935E-718AD3217E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9136" y="1536656"/>
              <a:ext cx="2915277" cy="23872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6800" tIns="46800" rIns="46800" bIns="4680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바탕" pitchFamily="18" charset="-127"/>
                  <a:cs typeface="Arial" panose="020B0604020202020204" pitchFamily="34" charset="0"/>
                </a:rPr>
                <a:t>Patients undergoing PCI with DES</a:t>
              </a:r>
            </a:p>
          </p:txBody>
        </p:sp>
        <p:sp>
          <p:nvSpPr>
            <p:cNvPr id="10" name="Text Box 20">
              <a:extLst>
                <a:ext uri="{FF2B5EF4-FFF2-40B4-BE49-F238E27FC236}">
                  <a16:creationId xmlns:a16="http://schemas.microsoft.com/office/drawing/2014/main" id="{3E0D00CD-8149-4026-B1E6-A56DE238C8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0499" y="3795162"/>
              <a:ext cx="2294015" cy="583746"/>
            </a:xfrm>
            <a:prstGeom prst="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0" tIns="46800" rIns="0" bIns="4680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eaLnBrk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맑은 고딕" panose="020B0503020000020004" pitchFamily="50" charset="-127"/>
                  <a:cs typeface="Arial" panose="020B0604020202020204" pitchFamily="34" charset="0"/>
                </a:rPr>
                <a:t>P2Y12 inhibitor group</a:t>
              </a:r>
            </a:p>
            <a:p>
              <a:pPr marL="0" marR="0" lvl="0" indent="0" algn="ctr" defTabSz="914400" eaLnBrk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맑은 고딕" panose="020B0503020000020004" pitchFamily="50" charset="-127"/>
                  <a:cs typeface="Arial" panose="020B0604020202020204" pitchFamily="34" charset="0"/>
                </a:rPr>
                <a:t>P2Y12 inhibitor monotherapy after 3-month DAPT</a:t>
              </a:r>
            </a:p>
          </p:txBody>
        </p:sp>
        <p:sp>
          <p:nvSpPr>
            <p:cNvPr id="11" name="Text Box 21">
              <a:extLst>
                <a:ext uri="{FF2B5EF4-FFF2-40B4-BE49-F238E27FC236}">
                  <a16:creationId xmlns:a16="http://schemas.microsoft.com/office/drawing/2014/main" id="{C780A728-A7CD-4452-90DD-31CC156BBD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9012" y="3881416"/>
              <a:ext cx="2294015" cy="411237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0" tIns="46800" rIns="0" bIns="4680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eaLnBrk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맑은 고딕" panose="020B0503020000020004" pitchFamily="50" charset="-127"/>
                  <a:cs typeface="Arial" panose="020B0604020202020204" pitchFamily="34" charset="0"/>
                </a:rPr>
                <a:t>DAPT group</a:t>
              </a:r>
            </a:p>
            <a:p>
              <a:pPr marL="0" marR="0" lvl="0" indent="0" algn="ctr" defTabSz="914400" eaLnBrk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맑은 고딕" panose="020B0503020000020004" pitchFamily="50" charset="-127"/>
                  <a:cs typeface="Arial" panose="020B0604020202020204" pitchFamily="34" charset="0"/>
                </a:rPr>
                <a:t>DAPT for </a:t>
              </a:r>
              <a:r>
                <a:rPr kumimoji="0" lang="en-US" altLang="ko-KR" sz="16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맑은 고딕" panose="020B0503020000020004" pitchFamily="50" charset="-127"/>
                  <a:cs typeface="Arial" panose="020B0604020202020204" pitchFamily="34" charset="0"/>
                  <a:sym typeface="Symbol"/>
                </a:rPr>
                <a:t>12</a:t>
              </a:r>
              <a:r>
                <a:rPr kumimoji="0" lang="en-US" altLang="ko-KR" sz="16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맑은 고딕" panose="020B0503020000020004" pitchFamily="50" charset="-127"/>
                  <a:cs typeface="Arial" panose="020B0604020202020204" pitchFamily="34" charset="0"/>
                </a:rPr>
                <a:t> months</a:t>
              </a:r>
            </a:p>
          </p:txBody>
        </p:sp>
        <p:sp>
          <p:nvSpPr>
            <p:cNvPr id="12" name="Text Box 20">
              <a:extLst>
                <a:ext uri="{FF2B5EF4-FFF2-40B4-BE49-F238E27FC236}">
                  <a16:creationId xmlns:a16="http://schemas.microsoft.com/office/drawing/2014/main" id="{BA5BA1B3-93B8-4266-B6CB-255276178F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1996" y="2382371"/>
              <a:ext cx="4752528" cy="463846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002060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6800" tIns="46800" rIns="46800" bIns="46800" anchor="ctr">
              <a:spAutoFit/>
            </a:bodyPr>
            <a:lstStyle>
              <a:defPPr>
                <a:defRPr lang="ko-KR"/>
              </a:defPPr>
              <a:lvl1pPr algn="ctr">
                <a:defRPr sz="1200">
                  <a:solidFill>
                    <a:prstClr val="black"/>
                  </a:solidFill>
                  <a:latin typeface="Arial" panose="020B0604020202020204" pitchFamily="34" charset="0"/>
                  <a:ea typeface="바탕" pitchFamily="18" charset="-127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바탕" pitchFamily="18" charset="-127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바탕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13" name="Text Box 20">
              <a:extLst>
                <a:ext uri="{FF2B5EF4-FFF2-40B4-BE49-F238E27FC236}">
                  <a16:creationId xmlns:a16="http://schemas.microsoft.com/office/drawing/2014/main" id="{3947AF05-80BC-47F5-90B9-845FD8EF0E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7093" y="2502077"/>
              <a:ext cx="804087" cy="23872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 cap="flat" cmpd="sng" algn="ctr">
              <a:solidFill>
                <a:srgbClr val="FFC000"/>
              </a:solidFill>
              <a:prstDash val="solid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46800" rIns="0" bIns="4680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바탕" pitchFamily="18" charset="-127"/>
                  <a:cs typeface="Arial" panose="020B0604020202020204" pitchFamily="34" charset="0"/>
                </a:rPr>
                <a:t>CoCr-EES</a:t>
              </a:r>
            </a:p>
          </p:txBody>
        </p:sp>
        <p:sp>
          <p:nvSpPr>
            <p:cNvPr id="14" name="Text Box 20">
              <a:extLst>
                <a:ext uri="{FF2B5EF4-FFF2-40B4-BE49-F238E27FC236}">
                  <a16:creationId xmlns:a16="http://schemas.microsoft.com/office/drawing/2014/main" id="{C1F777CD-B8BB-4157-8513-D2D4F1E01E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4731" y="2502077"/>
              <a:ext cx="804087" cy="23872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 cap="flat" cmpd="sng" algn="ctr">
              <a:solidFill>
                <a:srgbClr val="FFC000"/>
              </a:solidFill>
              <a:prstDash val="solid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46800" rIns="0" bIns="4680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바탕" pitchFamily="18" charset="-127"/>
                  <a:cs typeface="Arial" panose="020B0604020202020204" pitchFamily="34" charset="0"/>
                </a:rPr>
                <a:t>PtCr</a:t>
              </a:r>
              <a:r>
                <a:rPr kumimoji="0" lang="en-US" altLang="ko-KR" sz="16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바탕" pitchFamily="18" charset="-127"/>
                  <a:cs typeface="Arial" panose="020B0604020202020204" pitchFamily="34" charset="0"/>
                </a:rPr>
                <a:t>-EES</a:t>
              </a:r>
            </a:p>
          </p:txBody>
        </p:sp>
        <p:sp>
          <p:nvSpPr>
            <p:cNvPr id="15" name="Text Box 20">
              <a:extLst>
                <a:ext uri="{FF2B5EF4-FFF2-40B4-BE49-F238E27FC236}">
                  <a16:creationId xmlns:a16="http://schemas.microsoft.com/office/drawing/2014/main" id="{368CCEA4-B018-4DA8-91A8-8047BEB374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2369" y="2502077"/>
              <a:ext cx="804087" cy="23872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 cap="flat" cmpd="sng" algn="ctr">
              <a:solidFill>
                <a:srgbClr val="FFC000"/>
              </a:solidFill>
              <a:prstDash val="solid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46800" rIns="0" bIns="4680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바탕" pitchFamily="18" charset="-127"/>
                  <a:cs typeface="Arial" panose="020B0604020202020204" pitchFamily="34" charset="0"/>
                </a:rPr>
                <a:t>BP-SES</a:t>
              </a:r>
            </a:p>
          </p:txBody>
        </p:sp>
        <p:cxnSp>
          <p:nvCxnSpPr>
            <p:cNvPr id="16" name="꺾인 연결선 19">
              <a:extLst>
                <a:ext uri="{FF2B5EF4-FFF2-40B4-BE49-F238E27FC236}">
                  <a16:creationId xmlns:a16="http://schemas.microsoft.com/office/drawing/2014/main" id="{3FD51BA8-E12B-48E8-9467-705832E1A74F}"/>
                </a:ext>
              </a:extLst>
            </p:cNvPr>
            <p:cNvCxnSpPr>
              <a:stCxn id="12" idx="2"/>
              <a:endCxn id="10" idx="0"/>
            </p:cNvCxnSpPr>
            <p:nvPr/>
          </p:nvCxnSpPr>
          <p:spPr>
            <a:xfrm rot="5400000">
              <a:off x="3488411" y="2705312"/>
              <a:ext cx="948945" cy="1230754"/>
            </a:xfrm>
            <a:prstGeom prst="bentConnector3">
              <a:avLst>
                <a:gd name="adj1" fmla="val 50000"/>
              </a:avLst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7" name="꺾인 연결선 21">
              <a:extLst>
                <a:ext uri="{FF2B5EF4-FFF2-40B4-BE49-F238E27FC236}">
                  <a16:creationId xmlns:a16="http://schemas.microsoft.com/office/drawing/2014/main" id="{EA3B71FE-9D6B-4EE6-A2D3-B975064AF69A}"/>
                </a:ext>
              </a:extLst>
            </p:cNvPr>
            <p:cNvCxnSpPr>
              <a:stCxn id="12" idx="2"/>
              <a:endCxn id="11" idx="0"/>
            </p:cNvCxnSpPr>
            <p:nvPr/>
          </p:nvCxnSpPr>
          <p:spPr>
            <a:xfrm rot="16200000" flipH="1">
              <a:off x="4674540" y="2749936"/>
              <a:ext cx="1035199" cy="1227759"/>
            </a:xfrm>
            <a:prstGeom prst="bentConnector3">
              <a:avLst>
                <a:gd name="adj1" fmla="val 50000"/>
              </a:avLst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AC9E21C-D077-4B58-AE05-A6148DEFA5F4}"/>
                </a:ext>
              </a:extLst>
            </p:cNvPr>
            <p:cNvSpPr txBox="1"/>
            <p:nvPr/>
          </p:nvSpPr>
          <p:spPr>
            <a:xfrm>
              <a:off x="3585103" y="2927335"/>
              <a:ext cx="1986317" cy="819418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맑은 고딕" panose="020B0503020000020004" pitchFamily="50" charset="-127"/>
                  <a:cs typeface="Arial" panose="020B0604020202020204" pitchFamily="34" charset="0"/>
                </a:rPr>
                <a:t>Randomization stratified by</a:t>
              </a:r>
            </a:p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맑은 고딕" panose="020B0503020000020004" pitchFamily="50" charset="-127"/>
                  <a:cs typeface="Arial" panose="020B0604020202020204" pitchFamily="34" charset="0"/>
                </a:rPr>
                <a:t>centers, clinical presentation,</a:t>
              </a:r>
            </a:p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맑은 고딕" panose="020B0503020000020004" pitchFamily="50" charset="-127"/>
                  <a:cs typeface="Arial" panose="020B0604020202020204" pitchFamily="34" charset="0"/>
                </a:rPr>
                <a:t>and type of P2Y12 inhibitors</a:t>
              </a:r>
              <a:endParaRPr kumimoji="0" lang="ko-KR" altLang="en-US" sz="14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642D454-BF11-458B-9474-2C4C856DB41B}"/>
                </a:ext>
              </a:extLst>
            </p:cNvPr>
            <p:cNvSpPr txBox="1"/>
            <p:nvPr/>
          </p:nvSpPr>
          <p:spPr>
            <a:xfrm>
              <a:off x="7367316" y="3433970"/>
              <a:ext cx="2145219" cy="1013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0488" indent="-90488" fontAlgn="auto" latinLnBrk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</a:pPr>
              <a:r>
                <a:rPr lang="en-US" altLang="ko-KR" sz="1100" i="0" dirty="0"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CoCr-EES: cobalt-chromium everolimus eluting stent (Xience series)</a:t>
              </a:r>
            </a:p>
            <a:p>
              <a:pPr marL="90488" indent="-90488" fontAlgn="auto" latinLnBrk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</a:pPr>
              <a:r>
                <a:rPr lang="en-US" altLang="ko-KR" sz="1100" i="0" dirty="0" err="1"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PtCr</a:t>
              </a:r>
              <a:r>
                <a:rPr lang="en-US" altLang="ko-KR" sz="1100" i="0" dirty="0"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-EES: platinum-chromium everolimus-eluting stent (Promus series and Synergy)</a:t>
              </a:r>
            </a:p>
            <a:p>
              <a:pPr marL="90488" indent="-90488" fontAlgn="auto" latinLnBrk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</a:pPr>
              <a:r>
                <a:rPr lang="en-US" altLang="ko-KR" sz="1100" i="0" dirty="0"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BP-SES: bioresorbable polymer- sirolimus-eluting stent (Orsiro)</a:t>
              </a:r>
            </a:p>
          </p:txBody>
        </p:sp>
        <p:sp>
          <p:nvSpPr>
            <p:cNvPr id="20" name="직사각형 50">
              <a:extLst>
                <a:ext uri="{FF2B5EF4-FFF2-40B4-BE49-F238E27FC236}">
                  <a16:creationId xmlns:a16="http://schemas.microsoft.com/office/drawing/2014/main" id="{FB4B261B-FDA0-40F7-8FB8-C88CCDB15555}"/>
                </a:ext>
              </a:extLst>
            </p:cNvPr>
            <p:cNvSpPr/>
            <p:nvPr/>
          </p:nvSpPr>
          <p:spPr>
            <a:xfrm>
              <a:off x="247653" y="877413"/>
              <a:ext cx="9511517" cy="280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9728" algn="ctr" fontAlgn="auto" latinLnBrk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ko-KR" sz="2000" i="0" dirty="0"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A prospective, multicenter, randomized, open-label, noninferiority trial</a:t>
              </a:r>
              <a:endParaRPr lang="ko-KR" altLang="en-US" sz="2000" i="0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1" name="직사각형 51">
              <a:extLst>
                <a:ext uri="{FF2B5EF4-FFF2-40B4-BE49-F238E27FC236}">
                  <a16:creationId xmlns:a16="http://schemas.microsoft.com/office/drawing/2014/main" id="{9CF59411-3E1C-4C0A-9EF6-673609A71DA0}"/>
                </a:ext>
              </a:extLst>
            </p:cNvPr>
            <p:cNvSpPr/>
            <p:nvPr/>
          </p:nvSpPr>
          <p:spPr>
            <a:xfrm>
              <a:off x="6330021" y="1310826"/>
              <a:ext cx="2736499" cy="668472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ko-KR" sz="1400" b="1" i="0" dirty="0"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Key exclusion criteria</a:t>
              </a:r>
            </a:p>
            <a:p>
              <a:pPr fontAlgn="auto" latinLnBrk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ko-KR" sz="1400" i="0" dirty="0"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- Active bleeding</a:t>
              </a:r>
            </a:p>
            <a:p>
              <a:pPr fontAlgn="auto" latinLnBrk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ko-KR" sz="1400" i="0" dirty="0"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- DES implantation within 12 months</a:t>
              </a:r>
            </a:p>
            <a:p>
              <a:pPr fontAlgn="auto" latinLnBrk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ko-KR" sz="1400" i="0" dirty="0"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- Contraindication to study medication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1" y="6510961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Hahn et al., JAMA 2019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20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" y="262389"/>
            <a:ext cx="12191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51F32"/>
                </a:solidFill>
                <a:effectLst/>
                <a:uLnTx/>
                <a:uFillTx/>
                <a:latin typeface="Arial (headings)"/>
              </a:rPr>
              <a:t>SMART-CHOICE Trial: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(headings)"/>
              </a:rPr>
              <a:t>Conclusions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(headings)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1707" y="1759767"/>
            <a:ext cx="643847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0" dirty="0">
                <a:cs typeface="Arial" panose="020B0604020202020204" pitchFamily="34" charset="0"/>
              </a:rPr>
              <a:t>3-month DAPT followed by P2Y</a:t>
            </a:r>
            <a:r>
              <a:rPr lang="en-US" sz="2400" b="0" baseline="-25000" dirty="0">
                <a:cs typeface="Arial" panose="020B0604020202020204" pitchFamily="34" charset="0"/>
              </a:rPr>
              <a:t>12</a:t>
            </a:r>
            <a:r>
              <a:rPr lang="en-US" sz="2400" b="0" dirty="0">
                <a:cs typeface="Arial" panose="020B0604020202020204" pitchFamily="34" charset="0"/>
              </a:rPr>
              <a:t> inhibitor monotherapy is </a:t>
            </a:r>
            <a:r>
              <a:rPr lang="en-US" sz="2400" u="sng" dirty="0">
                <a:solidFill>
                  <a:srgbClr val="FF9900"/>
                </a:solidFill>
                <a:cs typeface="Arial" panose="020B0604020202020204" pitchFamily="34" charset="0"/>
              </a:rPr>
              <a:t>non-inferior</a:t>
            </a:r>
            <a:r>
              <a:rPr lang="en-US" sz="2400" b="0" dirty="0">
                <a:cs typeface="Arial" panose="020B0604020202020204" pitchFamily="34" charset="0"/>
              </a:rPr>
              <a:t> to 12-month DAPT in terms of MACCE.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b="0" dirty="0"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0" dirty="0">
                <a:cs typeface="Arial" panose="020B0604020202020204" pitchFamily="34" charset="0"/>
              </a:rPr>
              <a:t>Bleeding (BARC 2-5) was </a:t>
            </a:r>
            <a:r>
              <a:rPr lang="en-US" sz="2400" u="sng" dirty="0">
                <a:solidFill>
                  <a:srgbClr val="FF9900"/>
                </a:solidFill>
                <a:cs typeface="Arial" panose="020B0604020202020204" pitchFamily="34" charset="0"/>
              </a:rPr>
              <a:t>lower</a:t>
            </a:r>
            <a:r>
              <a:rPr lang="en-US" sz="2400" b="0" dirty="0">
                <a:cs typeface="Arial" panose="020B0604020202020204" pitchFamily="34" charset="0"/>
              </a:rPr>
              <a:t> with short DAPT: 2.0% vs. 3.4%, p = 0.02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399" y="1582805"/>
            <a:ext cx="4863656" cy="44256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65273" y="1773996"/>
            <a:ext cx="1957587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cs typeface="Arial" panose="020B0604020202020204" pitchFamily="34" charset="0"/>
              </a:rPr>
              <a:t>P</a:t>
            </a:r>
            <a:r>
              <a:rPr lang="en-US" sz="800" dirty="0" err="1" smtClean="0">
                <a:cs typeface="Arial" panose="020B0604020202020204" pitchFamily="34" charset="0"/>
              </a:rPr>
              <a:t>noninferiority</a:t>
            </a:r>
            <a:r>
              <a:rPr lang="en-US" sz="800" dirty="0" smtClean="0">
                <a:cs typeface="Arial" panose="020B0604020202020204" pitchFamily="34" charset="0"/>
              </a:rPr>
              <a:t> </a:t>
            </a:r>
            <a:r>
              <a:rPr lang="en-US" sz="2400" dirty="0" smtClean="0">
                <a:cs typeface="Arial" panose="020B0604020202020204" pitchFamily="34" charset="0"/>
              </a:rPr>
              <a:t>= </a:t>
            </a:r>
            <a:r>
              <a:rPr lang="en-US" sz="2400" dirty="0">
                <a:cs typeface="Arial" panose="020B0604020202020204" pitchFamily="34" charset="0"/>
              </a:rPr>
              <a:t>0.007</a:t>
            </a:r>
          </a:p>
          <a:p>
            <a:r>
              <a:rPr lang="en-US" sz="2400" dirty="0" err="1" smtClean="0">
                <a:cs typeface="Arial" panose="020B0604020202020204" pitchFamily="34" charset="0"/>
              </a:rPr>
              <a:t>P</a:t>
            </a:r>
            <a:r>
              <a:rPr lang="en-US" sz="800" dirty="0" err="1" smtClean="0">
                <a:cs typeface="Arial" panose="020B0604020202020204" pitchFamily="34" charset="0"/>
              </a:rPr>
              <a:t>superiority</a:t>
            </a:r>
            <a:r>
              <a:rPr lang="en-US" sz="800" dirty="0" smtClean="0">
                <a:cs typeface="Arial" panose="020B0604020202020204" pitchFamily="34" charset="0"/>
              </a:rPr>
              <a:t> </a:t>
            </a:r>
            <a:r>
              <a:rPr lang="en-US" sz="2400" dirty="0" smtClean="0">
                <a:cs typeface="Arial" panose="020B0604020202020204" pitchFamily="34" charset="0"/>
              </a:rPr>
              <a:t>= 0.46</a:t>
            </a:r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43400" y="1042233"/>
            <a:ext cx="48636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cs typeface="Arial" panose="020B0604020202020204" pitchFamily="34" charset="0"/>
              </a:rPr>
              <a:t>MACCE (death, MI, stroke) at 12 months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" y="6501022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Hahn et al., 2019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57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5"/>
          <a:stretch/>
        </p:blipFill>
        <p:spPr>
          <a:xfrm>
            <a:off x="5583897" y="334589"/>
            <a:ext cx="6448179" cy="16935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0729" y="458090"/>
            <a:ext cx="54465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400" b="1" dirty="0">
                <a:solidFill>
                  <a:srgbClr val="D51F32"/>
                </a:solidFill>
                <a:latin typeface="Arial (headings)"/>
                <a:cs typeface="Arial" panose="020B0604020202020204" pitchFamily="34" charset="0"/>
              </a:rPr>
              <a:t>GLOBAL </a:t>
            </a:r>
            <a:r>
              <a:rPr lang="en-US" sz="4400" b="1" dirty="0" smtClean="0">
                <a:solidFill>
                  <a:srgbClr val="D51F32"/>
                </a:solidFill>
                <a:latin typeface="Arial (headings)"/>
                <a:cs typeface="Arial" panose="020B0604020202020204" pitchFamily="34" charset="0"/>
              </a:rPr>
              <a:t>LEADERS Trial</a:t>
            </a:r>
            <a:endParaRPr lang="en-US" sz="4400" b="1" dirty="0">
              <a:solidFill>
                <a:srgbClr val="D51F32"/>
              </a:solidFill>
              <a:latin typeface="Arial (headings)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55877" y="2616201"/>
            <a:ext cx="4276201" cy="249914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defTabSz="914377" eaLnBrk="0" fontAlgn="base" hangingPunct="0">
              <a:spcBef>
                <a:spcPct val="30000"/>
              </a:spcBef>
              <a:spcAft>
                <a:spcPct val="0"/>
              </a:spcAft>
              <a:tabLst>
                <a:tab pos="1887491" algn="l"/>
              </a:tabLst>
              <a:defRPr/>
            </a:pPr>
            <a:r>
              <a:rPr lang="en-GB" sz="2000" b="1" dirty="0">
                <a:solidFill>
                  <a:srgbClr val="C00000"/>
                </a:solidFill>
                <a:latin typeface="Calibri" panose="020F0502020204030204"/>
                <a:ea typeface="ＭＳ Ｐゴシック" charset="-128"/>
              </a:rPr>
              <a:t>Primary endpoint:</a:t>
            </a:r>
            <a:r>
              <a:rPr lang="en-GB" sz="2000" b="1" dirty="0">
                <a:solidFill>
                  <a:srgbClr val="FF0000"/>
                </a:solidFill>
                <a:latin typeface="Calibri" panose="020F0502020204030204"/>
                <a:ea typeface="ＭＳ Ｐゴシック" charset="-128"/>
              </a:rPr>
              <a:t> </a:t>
            </a:r>
            <a:endParaRPr lang="en-GB" sz="2000" b="1" dirty="0" smtClean="0">
              <a:solidFill>
                <a:srgbClr val="FF0000"/>
              </a:solidFill>
              <a:latin typeface="Calibri" panose="020F0502020204030204"/>
              <a:ea typeface="ＭＳ Ｐゴシック" charset="-128"/>
            </a:endParaRPr>
          </a:p>
          <a:p>
            <a:pPr defTabSz="914377" eaLnBrk="0" fontAlgn="base" hangingPunct="0">
              <a:spcBef>
                <a:spcPct val="30000"/>
              </a:spcBef>
              <a:spcAft>
                <a:spcPct val="0"/>
              </a:spcAft>
              <a:tabLst>
                <a:tab pos="1887491" algn="l"/>
              </a:tabLst>
              <a:defRPr/>
            </a:pPr>
            <a:r>
              <a:rPr lang="en-GB" sz="2000" b="1" dirty="0" smtClean="0">
                <a:solidFill>
                  <a:srgbClr val="002060"/>
                </a:solidFill>
                <a:latin typeface="Calibri" panose="020F0502020204030204"/>
                <a:ea typeface="ＭＳ Ｐゴシック" charset="-128"/>
              </a:rPr>
              <a:t>Composite </a:t>
            </a:r>
            <a:r>
              <a:rPr lang="en-GB" sz="2000" b="1" dirty="0">
                <a:solidFill>
                  <a:srgbClr val="002060"/>
                </a:solidFill>
                <a:latin typeface="Calibri" panose="020F0502020204030204"/>
                <a:ea typeface="ＭＳ Ｐゴシック" charset="-128"/>
              </a:rPr>
              <a:t>of all-cause mortality or non-fatal new Q-wave MI up to 2 years post randomization</a:t>
            </a:r>
          </a:p>
          <a:p>
            <a:pPr algn="ctr" defTabSz="914377" eaLnBrk="0" fontAlgn="base" hangingPunct="0">
              <a:spcBef>
                <a:spcPct val="30000"/>
              </a:spcBef>
              <a:spcAft>
                <a:spcPct val="0"/>
              </a:spcAft>
              <a:tabLst>
                <a:tab pos="1887491" algn="l"/>
              </a:tabLst>
              <a:defRPr/>
            </a:pPr>
            <a:endParaRPr lang="en-GB" sz="800" dirty="0">
              <a:solidFill>
                <a:srgbClr val="FF0000"/>
              </a:solidFill>
              <a:latin typeface="Calibri" panose="020F0502020204030204"/>
              <a:ea typeface="ＭＳ Ｐゴシック" charset="-128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tabLst>
                <a:tab pos="1887491" algn="l"/>
              </a:tabLst>
              <a:defRPr/>
            </a:pPr>
            <a:r>
              <a:rPr lang="en-GB" sz="2000" b="1" dirty="0">
                <a:solidFill>
                  <a:srgbClr val="C00000"/>
                </a:solidFill>
                <a:latin typeface="Calibri" panose="020F0502020204030204"/>
                <a:ea typeface="ＭＳ Ｐゴシック" charset="-128"/>
              </a:rPr>
              <a:t>Safety endpoint: </a:t>
            </a:r>
            <a:endParaRPr lang="en-GB" sz="2000" b="1" dirty="0" smtClean="0">
              <a:solidFill>
                <a:srgbClr val="C00000"/>
              </a:solidFill>
              <a:latin typeface="Calibri" panose="020F0502020204030204"/>
              <a:ea typeface="ＭＳ Ｐゴシック" charset="-128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tabLst>
                <a:tab pos="1887491" algn="l"/>
              </a:tabLst>
              <a:defRPr/>
            </a:pPr>
            <a:r>
              <a:rPr lang="en-GB" sz="2000" b="1" u="sng" dirty="0" smtClean="0">
                <a:solidFill>
                  <a:srgbClr val="002060"/>
                </a:solidFill>
                <a:latin typeface="Calibri" panose="020F0502020204030204"/>
                <a:ea typeface="ＭＳ Ｐゴシック" charset="-128"/>
              </a:rPr>
              <a:t>Investigator-reported</a:t>
            </a:r>
            <a:r>
              <a:rPr lang="en-GB" sz="2000" b="1" dirty="0" smtClean="0">
                <a:solidFill>
                  <a:srgbClr val="002060"/>
                </a:solidFill>
                <a:latin typeface="Calibri" panose="020F0502020204030204"/>
                <a:ea typeface="ＭＳ Ｐゴシック" charset="-128"/>
              </a:rPr>
              <a:t> </a:t>
            </a:r>
            <a:r>
              <a:rPr lang="en-GB" sz="2000" b="1" dirty="0">
                <a:solidFill>
                  <a:srgbClr val="002060"/>
                </a:solidFill>
                <a:latin typeface="Calibri" panose="020F0502020204030204"/>
                <a:ea typeface="ＭＳ Ｐゴシック" charset="-128"/>
              </a:rPr>
              <a:t>BARC 3 or 5 bleeding up to 2 years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2204864"/>
            <a:ext cx="7364427" cy="3477431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9" name="TextBox 8"/>
          <p:cNvSpPr txBox="1"/>
          <p:nvPr/>
        </p:nvSpPr>
        <p:spPr>
          <a:xfrm>
            <a:off x="6112" y="6470671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Vranckx</a:t>
            </a:r>
            <a:r>
              <a:rPr lang="en-US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P et al. Lancet 2018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51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729" y="30164"/>
            <a:ext cx="12131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000" b="1" dirty="0">
                <a:solidFill>
                  <a:srgbClr val="D51F32"/>
                </a:solidFill>
                <a:latin typeface="Arial (headings)"/>
                <a:cs typeface="Arial" panose="020B0604020202020204" pitchFamily="34" charset="0"/>
              </a:rPr>
              <a:t>GLOBAL </a:t>
            </a:r>
            <a:r>
              <a:rPr lang="en-US" sz="4000" b="1" dirty="0" smtClean="0">
                <a:solidFill>
                  <a:srgbClr val="D51F32"/>
                </a:solidFill>
                <a:latin typeface="Arial (headings)"/>
                <a:cs typeface="Arial" panose="020B0604020202020204" pitchFamily="34" charset="0"/>
              </a:rPr>
              <a:t>LEADERS Trial: </a:t>
            </a:r>
            <a:r>
              <a:rPr lang="en-US" sz="4000" b="0" i="1" dirty="0" smtClean="0">
                <a:solidFill>
                  <a:schemeClr val="tx2"/>
                </a:solidFill>
                <a:latin typeface="Arial (headings)"/>
                <a:cs typeface="Arial" panose="020B0604020202020204" pitchFamily="34" charset="0"/>
              </a:rPr>
              <a:t>A Missed Opportunity? </a:t>
            </a:r>
            <a:endParaRPr lang="en-US" sz="4000" b="1" i="1" dirty="0">
              <a:solidFill>
                <a:schemeClr val="tx2"/>
              </a:solidFill>
              <a:latin typeface="Arial (headings)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07968" y="1268760"/>
            <a:ext cx="5956459" cy="4319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200" b="1" dirty="0">
                <a:latin typeface="Calibri" panose="020F0502020204030204"/>
              </a:rPr>
              <a:t>Limitations</a:t>
            </a:r>
          </a:p>
          <a:p>
            <a:pPr defTabSz="914377">
              <a:defRPr/>
            </a:pPr>
            <a:endParaRPr lang="en-US" sz="2667" dirty="0">
              <a:latin typeface="Calibri" panose="020F0502020204030204"/>
            </a:endParaRPr>
          </a:p>
          <a:p>
            <a:pPr marL="457200" indent="-457200" defTabSz="914377">
              <a:buFont typeface="Wingdings" panose="05000000000000000000" pitchFamily="2" charset="2"/>
              <a:buChar char="§"/>
              <a:defRPr/>
            </a:pPr>
            <a:r>
              <a:rPr lang="en-US" sz="2667" b="0" dirty="0">
                <a:latin typeface="Calibri" panose="020F0502020204030204"/>
              </a:rPr>
              <a:t>Linked to a single stent platform</a:t>
            </a:r>
          </a:p>
          <a:p>
            <a:pPr marL="342900" indent="-342900" defTabSz="914377">
              <a:buFont typeface="Wingdings" panose="05000000000000000000" pitchFamily="2" charset="2"/>
              <a:buChar char="§"/>
              <a:defRPr/>
            </a:pPr>
            <a:endParaRPr lang="en-US" sz="1867" b="0" dirty="0">
              <a:latin typeface="Calibri" panose="020F0502020204030204"/>
            </a:endParaRPr>
          </a:p>
          <a:p>
            <a:pPr marL="457200" indent="-457200" defTabSz="914377">
              <a:buFont typeface="Wingdings" panose="05000000000000000000" pitchFamily="2" charset="2"/>
              <a:buChar char="§"/>
              <a:defRPr/>
            </a:pPr>
            <a:r>
              <a:rPr lang="en-US" sz="2667" b="0" dirty="0">
                <a:latin typeface="Calibri" panose="020F0502020204030204"/>
              </a:rPr>
              <a:t>No US data; primarily in Europe</a:t>
            </a:r>
          </a:p>
          <a:p>
            <a:pPr marL="342900" indent="-342900" defTabSz="914377">
              <a:buFont typeface="Wingdings" panose="05000000000000000000" pitchFamily="2" charset="2"/>
              <a:buChar char="§"/>
              <a:defRPr/>
            </a:pPr>
            <a:endParaRPr lang="en-US" sz="1867" b="0" dirty="0">
              <a:latin typeface="Calibri" panose="020F0502020204030204"/>
            </a:endParaRPr>
          </a:p>
          <a:p>
            <a:pPr marL="457200" indent="-457200" defTabSz="914377">
              <a:buFont typeface="Wingdings" panose="05000000000000000000" pitchFamily="2" charset="2"/>
              <a:buChar char="§"/>
              <a:defRPr/>
            </a:pPr>
            <a:r>
              <a:rPr lang="en-US" sz="2667" b="0" dirty="0">
                <a:latin typeface="Calibri" panose="020F0502020204030204"/>
              </a:rPr>
              <a:t>Lack of centralized adjudication; investigator-reported events </a:t>
            </a:r>
          </a:p>
          <a:p>
            <a:pPr marL="342900" indent="-342900" defTabSz="914377">
              <a:buFont typeface="Wingdings" panose="05000000000000000000" pitchFamily="2" charset="2"/>
              <a:buChar char="§"/>
              <a:defRPr/>
            </a:pPr>
            <a:endParaRPr lang="en-US" sz="1867" b="0" dirty="0">
              <a:latin typeface="Calibri" panose="020F0502020204030204"/>
            </a:endParaRPr>
          </a:p>
          <a:p>
            <a:pPr marL="457200" indent="-457200" defTabSz="914377">
              <a:buFont typeface="Wingdings" panose="05000000000000000000" pitchFamily="2" charset="2"/>
              <a:buChar char="§"/>
              <a:defRPr/>
            </a:pPr>
            <a:r>
              <a:rPr lang="en-US" sz="2667" b="0" dirty="0">
                <a:latin typeface="Calibri" panose="020F0502020204030204"/>
              </a:rPr>
              <a:t>Comparator arm has multiple embedded comparisons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846798"/>
            <a:ext cx="4847424" cy="5163696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7" name="TextBox 6"/>
          <p:cNvSpPr txBox="1"/>
          <p:nvPr/>
        </p:nvSpPr>
        <p:spPr>
          <a:xfrm>
            <a:off x="6112" y="649054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Vranckx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P et al. Lancet 2018</a:t>
            </a:r>
          </a:p>
        </p:txBody>
      </p:sp>
    </p:spTree>
    <p:extLst>
      <p:ext uri="{BB962C8B-B14F-4D97-AF65-F5344CB8AC3E}">
        <p14:creationId xmlns:p14="http://schemas.microsoft.com/office/powerpoint/2010/main" val="140368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/>
          <p:cNvSpPr/>
          <p:nvPr/>
        </p:nvSpPr>
        <p:spPr>
          <a:xfrm>
            <a:off x="819199" y="6106319"/>
            <a:ext cx="11359353" cy="802798"/>
          </a:xfrm>
          <a:prstGeom prst="rightArrow">
            <a:avLst>
              <a:gd name="adj1" fmla="val 44083"/>
              <a:gd name="adj2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3466840" y="899260"/>
            <a:ext cx="180680" cy="5426130"/>
            <a:chOff x="4377746" y="844660"/>
            <a:chExt cx="112639" cy="5934143"/>
          </a:xfrm>
        </p:grpSpPr>
        <p:sp>
          <p:nvSpPr>
            <p:cNvPr id="61" name="Rectangle 60"/>
            <p:cNvSpPr/>
            <p:nvPr/>
          </p:nvSpPr>
          <p:spPr>
            <a:xfrm>
              <a:off x="4377746" y="844660"/>
              <a:ext cx="45719" cy="593414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4444666" y="844660"/>
              <a:ext cx="45719" cy="593414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92304" y="117984"/>
            <a:ext cx="11399695" cy="615553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 (headings)"/>
              </a:rPr>
              <a:t>TWILIGHT </a:t>
            </a:r>
            <a:r>
              <a:rPr lang="en-US" sz="4000" b="1" dirty="0">
                <a:latin typeface="Arial (headings)"/>
              </a:rPr>
              <a:t>-Trial Schema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2305" y="4867060"/>
            <a:ext cx="2653354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3 months</a:t>
            </a:r>
          </a:p>
          <a:p>
            <a:endParaRPr lang="en-US" sz="100" dirty="0"/>
          </a:p>
          <a:p>
            <a:pPr algn="ctr"/>
            <a:r>
              <a:rPr lang="en-US" sz="1600" dirty="0"/>
              <a:t>Short course DAPT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681528" y="4867060"/>
            <a:ext cx="5071746" cy="969496"/>
          </a:xfrm>
          <a:prstGeom prst="rect">
            <a:avLst/>
          </a:prstGeom>
          <a:noFill/>
        </p:spPr>
        <p:txBody>
          <a:bodyPr wrap="square" lIns="91440" rIns="0" rtlCol="0">
            <a:spAutoFit/>
          </a:bodyPr>
          <a:lstStyle/>
          <a:p>
            <a:pPr algn="ctr"/>
            <a:r>
              <a:rPr lang="en-US" sz="2400" b="1" dirty="0"/>
              <a:t>12 months</a:t>
            </a:r>
          </a:p>
          <a:p>
            <a:endParaRPr lang="en-US" sz="100" dirty="0"/>
          </a:p>
          <a:p>
            <a:pPr algn="ctr"/>
            <a:r>
              <a:rPr lang="en-US" sz="1600" dirty="0"/>
              <a:t>Monotherapy with potent platelet inhibitor provides ischemic protection while reducing ASA related bleeding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045814" y="4882824"/>
            <a:ext cx="2650998" cy="96949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ctr"/>
            <a:r>
              <a:rPr lang="en-US" sz="2400" b="1" dirty="0"/>
              <a:t>3 months</a:t>
            </a:r>
          </a:p>
          <a:p>
            <a:endParaRPr lang="en-US" sz="100" dirty="0"/>
          </a:p>
          <a:p>
            <a:pPr algn="ctr"/>
            <a:r>
              <a:rPr lang="en-US" sz="1600" dirty="0"/>
              <a:t>Standard therapy at physician’s discretion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2457" y="921838"/>
            <a:ext cx="3361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Enrollment Period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727428" y="921838"/>
            <a:ext cx="502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Randomization Period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036488" y="921838"/>
            <a:ext cx="2943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Observational Period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8822463" y="899260"/>
            <a:ext cx="180680" cy="5426130"/>
            <a:chOff x="4377746" y="844660"/>
            <a:chExt cx="112639" cy="5934143"/>
          </a:xfrm>
        </p:grpSpPr>
        <p:sp>
          <p:nvSpPr>
            <p:cNvPr id="66" name="Rectangle 65"/>
            <p:cNvSpPr/>
            <p:nvPr/>
          </p:nvSpPr>
          <p:spPr>
            <a:xfrm>
              <a:off x="4377746" y="844660"/>
              <a:ext cx="45719" cy="593414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4444666" y="844660"/>
              <a:ext cx="45719" cy="593414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4538197" y="1633378"/>
            <a:ext cx="2630672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400" dirty="0"/>
              <a:t>Ticagrelor + Aspirin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538197" y="4201079"/>
            <a:ext cx="2630672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400" dirty="0"/>
              <a:t>Ticagrelor + Placebo</a:t>
            </a:r>
          </a:p>
        </p:txBody>
      </p:sp>
      <p:grpSp>
        <p:nvGrpSpPr>
          <p:cNvPr id="89" name="Group 88"/>
          <p:cNvGrpSpPr/>
          <p:nvPr/>
        </p:nvGrpSpPr>
        <p:grpSpPr>
          <a:xfrm>
            <a:off x="3585259" y="2157459"/>
            <a:ext cx="8102227" cy="1245043"/>
            <a:chOff x="4343760" y="2148198"/>
            <a:chExt cx="7831571" cy="1245043"/>
          </a:xfrm>
        </p:grpSpPr>
        <p:sp>
          <p:nvSpPr>
            <p:cNvPr id="37" name="Freeform 36"/>
            <p:cNvSpPr/>
            <p:nvPr/>
          </p:nvSpPr>
          <p:spPr>
            <a:xfrm>
              <a:off x="4343760" y="2148198"/>
              <a:ext cx="2542458" cy="1245043"/>
            </a:xfrm>
            <a:custGeom>
              <a:avLst/>
              <a:gdLst>
                <a:gd name="connsiteX0" fmla="*/ 0 w 4336869"/>
                <a:gd name="connsiteY0" fmla="*/ 714103 h 714103"/>
                <a:gd name="connsiteX1" fmla="*/ 1036320 w 4336869"/>
                <a:gd name="connsiteY1" fmla="*/ 0 h 714103"/>
                <a:gd name="connsiteX2" fmla="*/ 4328160 w 4336869"/>
                <a:gd name="connsiteY2" fmla="*/ 0 h 714103"/>
                <a:gd name="connsiteX3" fmla="*/ 4336869 w 4336869"/>
                <a:gd name="connsiteY3" fmla="*/ 0 h 714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6869" h="714103">
                  <a:moveTo>
                    <a:pt x="0" y="714103"/>
                  </a:moveTo>
                  <a:lnTo>
                    <a:pt x="1036320" y="0"/>
                  </a:lnTo>
                  <a:lnTo>
                    <a:pt x="4328160" y="0"/>
                  </a:lnTo>
                  <a:lnTo>
                    <a:pt x="4336869" y="0"/>
                  </a:lnTo>
                </a:path>
              </a:pathLst>
            </a:custGeom>
            <a:ln w="101600" cap="rnd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200">
                <a:solidFill>
                  <a:prstClr val="black"/>
                </a:solidFill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4951295" y="2149074"/>
              <a:ext cx="6924030" cy="0"/>
            </a:xfrm>
            <a:prstGeom prst="line">
              <a:avLst/>
            </a:prstGeom>
            <a:ln w="1016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11478671" y="2148198"/>
              <a:ext cx="696660" cy="0"/>
            </a:xfrm>
            <a:prstGeom prst="straightConnector1">
              <a:avLst/>
            </a:prstGeom>
            <a:ln w="1016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/>
          <p:cNvGrpSpPr/>
          <p:nvPr/>
        </p:nvGrpSpPr>
        <p:grpSpPr>
          <a:xfrm>
            <a:off x="3572019" y="3413752"/>
            <a:ext cx="8115535" cy="1244095"/>
            <a:chOff x="4330520" y="3404491"/>
            <a:chExt cx="7844435" cy="1244095"/>
          </a:xfrm>
        </p:grpSpPr>
        <p:sp>
          <p:nvSpPr>
            <p:cNvPr id="40" name="Freeform 39"/>
            <p:cNvSpPr/>
            <p:nvPr/>
          </p:nvSpPr>
          <p:spPr>
            <a:xfrm flipV="1">
              <a:off x="4330520" y="3404491"/>
              <a:ext cx="2536150" cy="1235113"/>
            </a:xfrm>
            <a:custGeom>
              <a:avLst/>
              <a:gdLst>
                <a:gd name="connsiteX0" fmla="*/ 0 w 4336869"/>
                <a:gd name="connsiteY0" fmla="*/ 714103 h 714103"/>
                <a:gd name="connsiteX1" fmla="*/ 1036320 w 4336869"/>
                <a:gd name="connsiteY1" fmla="*/ 0 h 714103"/>
                <a:gd name="connsiteX2" fmla="*/ 4328160 w 4336869"/>
                <a:gd name="connsiteY2" fmla="*/ 0 h 714103"/>
                <a:gd name="connsiteX3" fmla="*/ 4336869 w 4336869"/>
                <a:gd name="connsiteY3" fmla="*/ 0 h 714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6869" h="714103">
                  <a:moveTo>
                    <a:pt x="0" y="714103"/>
                  </a:moveTo>
                  <a:lnTo>
                    <a:pt x="1036320" y="0"/>
                  </a:lnTo>
                  <a:lnTo>
                    <a:pt x="4328160" y="0"/>
                  </a:lnTo>
                  <a:lnTo>
                    <a:pt x="4336869" y="0"/>
                  </a:lnTo>
                </a:path>
              </a:pathLst>
            </a:custGeom>
            <a:ln w="101600" cap="rnd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4936548" y="4640787"/>
              <a:ext cx="6922735" cy="7799"/>
            </a:xfrm>
            <a:prstGeom prst="line">
              <a:avLst/>
            </a:prstGeom>
            <a:ln w="1016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11478295" y="4648586"/>
              <a:ext cx="696660" cy="0"/>
            </a:xfrm>
            <a:prstGeom prst="straightConnector1">
              <a:avLst/>
            </a:prstGeom>
            <a:ln w="1016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491859" y="3028112"/>
            <a:ext cx="3601244" cy="830998"/>
            <a:chOff x="1247852" y="2980734"/>
            <a:chExt cx="3601244" cy="830998"/>
          </a:xfrm>
        </p:grpSpPr>
        <p:grpSp>
          <p:nvGrpSpPr>
            <p:cNvPr id="55" name="Group 54"/>
            <p:cNvGrpSpPr/>
            <p:nvPr/>
          </p:nvGrpSpPr>
          <p:grpSpPr>
            <a:xfrm>
              <a:off x="1247852" y="2980734"/>
              <a:ext cx="3140835" cy="830998"/>
              <a:chOff x="1064761" y="3016190"/>
              <a:chExt cx="3075036" cy="830998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>
                <a:off x="2404646" y="3431689"/>
                <a:ext cx="1735151" cy="0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3" name="Group 52"/>
              <p:cNvGrpSpPr/>
              <p:nvPr/>
            </p:nvGrpSpPr>
            <p:grpSpPr>
              <a:xfrm>
                <a:off x="1064761" y="3016190"/>
                <a:ext cx="2260896" cy="830998"/>
                <a:chOff x="590320" y="3056121"/>
                <a:chExt cx="2164837" cy="830998"/>
              </a:xfrm>
            </p:grpSpPr>
            <p:sp>
              <p:nvSpPr>
                <p:cNvPr id="51" name="Rounded Rectangle 50"/>
                <p:cNvSpPr/>
                <p:nvPr/>
              </p:nvSpPr>
              <p:spPr>
                <a:xfrm>
                  <a:off x="590320" y="3056121"/>
                  <a:ext cx="2164837" cy="830997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638344" y="3056122"/>
                  <a:ext cx="2090080" cy="830997"/>
                </a:xfrm>
                <a:prstGeom prst="rect">
                  <a:avLst/>
                </a:prstGeom>
                <a:noFill/>
              </p:spPr>
              <p:txBody>
                <a:bodyPr wrap="square" lIns="0" rIns="0" rtlCol="0">
                  <a:spAutoFit/>
                </a:bodyPr>
                <a:lstStyle/>
                <a:p>
                  <a:pPr algn="ctr"/>
                  <a:r>
                    <a:rPr lang="en-US" sz="2400" b="1" dirty="0">
                      <a:solidFill>
                        <a:schemeClr val="bg1"/>
                      </a:solidFill>
                    </a:rPr>
                    <a:t>High-Risk PCI Patients (n=9000)</a:t>
                  </a:r>
                </a:p>
              </p:txBody>
            </p:sp>
          </p:grpSp>
        </p:grpSp>
        <p:grpSp>
          <p:nvGrpSpPr>
            <p:cNvPr id="76" name="Group 75"/>
            <p:cNvGrpSpPr/>
            <p:nvPr/>
          </p:nvGrpSpPr>
          <p:grpSpPr>
            <a:xfrm>
              <a:off x="3796148" y="3140928"/>
              <a:ext cx="1052948" cy="469205"/>
              <a:chOff x="3920840" y="3140928"/>
              <a:chExt cx="1052948" cy="469205"/>
            </a:xfrm>
          </p:grpSpPr>
          <p:sp>
            <p:nvSpPr>
              <p:cNvPr id="74" name="Rounded Rectangle 73"/>
              <p:cNvSpPr/>
              <p:nvPr/>
            </p:nvSpPr>
            <p:spPr>
              <a:xfrm>
                <a:off x="3920840" y="3140928"/>
                <a:ext cx="1052948" cy="469205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3969734" y="3221375"/>
                <a:ext cx="976344" cy="3083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</a:rPr>
                  <a:t>N = 8200</a:t>
                </a:r>
              </a:p>
            </p:txBody>
          </p:sp>
        </p:grpSp>
      </p:grpSp>
      <p:sp>
        <p:nvSpPr>
          <p:cNvPr id="78" name="TextBox 77"/>
          <p:cNvSpPr txBox="1"/>
          <p:nvPr/>
        </p:nvSpPr>
        <p:spPr>
          <a:xfrm>
            <a:off x="9139138" y="1633378"/>
            <a:ext cx="2182983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400" dirty="0"/>
              <a:t>Standard of Care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139138" y="4201079"/>
            <a:ext cx="2182983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400" dirty="0"/>
              <a:t>Standard of Care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9541" y="6278896"/>
            <a:ext cx="500895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0 M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20434" y="6284826"/>
            <a:ext cx="694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3 M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490398" y="6284826"/>
            <a:ext cx="908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15 M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981628" y="6284826"/>
            <a:ext cx="909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18 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2051" y="5860098"/>
            <a:ext cx="685800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400" b="1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54639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168">
            <a:extLst>
              <a:ext uri="{FF2B5EF4-FFF2-40B4-BE49-F238E27FC236}">
                <a16:creationId xmlns:a16="http://schemas.microsoft.com/office/drawing/2014/main" id="{9939E177-445C-E948-ACFC-D18DB0EC0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454" y="5956628"/>
            <a:ext cx="371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3555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169">
            <a:extLst>
              <a:ext uri="{FF2B5EF4-FFF2-40B4-BE49-F238E27FC236}">
                <a16:creationId xmlns:a16="http://schemas.microsoft.com/office/drawing/2014/main" id="{2EEE4890-8E34-A042-9A5A-3D9D5A6F3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2693" y="5956628"/>
            <a:ext cx="371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3474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170">
            <a:extLst>
              <a:ext uri="{FF2B5EF4-FFF2-40B4-BE49-F238E27FC236}">
                <a16:creationId xmlns:a16="http://schemas.microsoft.com/office/drawing/2014/main" id="{4C72A6EF-C24F-F545-BA03-2B3D0C4B89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4657" y="5956628"/>
            <a:ext cx="371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3424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2171">
            <a:extLst>
              <a:ext uri="{FF2B5EF4-FFF2-40B4-BE49-F238E27FC236}">
                <a16:creationId xmlns:a16="http://schemas.microsoft.com/office/drawing/2014/main" id="{2A8128CD-6E2E-3B41-AC40-4EF4E0C3F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1902" y="5956628"/>
            <a:ext cx="371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3366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2172">
            <a:extLst>
              <a:ext uri="{FF2B5EF4-FFF2-40B4-BE49-F238E27FC236}">
                <a16:creationId xmlns:a16="http://schemas.microsoft.com/office/drawing/2014/main" id="{82D53CD8-834F-314A-9694-C0716F675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3300" y="5956628"/>
            <a:ext cx="371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3321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2173">
            <a:extLst>
              <a:ext uri="{FF2B5EF4-FFF2-40B4-BE49-F238E27FC236}">
                <a16:creationId xmlns:a16="http://schemas.microsoft.com/office/drawing/2014/main" id="{0581F936-6959-AB4B-8D83-982151F83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197" y="5956628"/>
            <a:ext cx="153112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Ticagrelor + Placebo</a:t>
            </a: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2174">
            <a:extLst>
              <a:ext uri="{FF2B5EF4-FFF2-40B4-BE49-F238E27FC236}">
                <a16:creationId xmlns:a16="http://schemas.microsoft.com/office/drawing/2014/main" id="{C3A5428A-5269-6F4B-80D2-0CCC3B728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454" y="5757043"/>
            <a:ext cx="371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3564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2175">
            <a:extLst>
              <a:ext uri="{FF2B5EF4-FFF2-40B4-BE49-F238E27FC236}">
                <a16:creationId xmlns:a16="http://schemas.microsoft.com/office/drawing/2014/main" id="{B4122283-906C-6149-8B19-6C77ED711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2693" y="5757043"/>
            <a:ext cx="371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3454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2176">
            <a:extLst>
              <a:ext uri="{FF2B5EF4-FFF2-40B4-BE49-F238E27FC236}">
                <a16:creationId xmlns:a16="http://schemas.microsoft.com/office/drawing/2014/main" id="{698AD62D-EAB9-1340-A79B-419C12FF3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4657" y="5757043"/>
            <a:ext cx="371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3357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2177">
            <a:extLst>
              <a:ext uri="{FF2B5EF4-FFF2-40B4-BE49-F238E27FC236}">
                <a16:creationId xmlns:a16="http://schemas.microsoft.com/office/drawing/2014/main" id="{03E82E36-131F-7841-AC56-CA97E471C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1902" y="5757043"/>
            <a:ext cx="371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3277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2178">
            <a:extLst>
              <a:ext uri="{FF2B5EF4-FFF2-40B4-BE49-F238E27FC236}">
                <a16:creationId xmlns:a16="http://schemas.microsoft.com/office/drawing/2014/main" id="{5D960845-898B-B24C-875A-7925916A7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3300" y="5757043"/>
            <a:ext cx="371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3213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2179">
            <a:extLst>
              <a:ext uri="{FF2B5EF4-FFF2-40B4-BE49-F238E27FC236}">
                <a16:creationId xmlns:a16="http://schemas.microsoft.com/office/drawing/2014/main" id="{1694EBB0-E945-3C4B-931A-386BE217E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992" y="5757043"/>
            <a:ext cx="1428982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Ticagrelor + Aspirin</a:t>
            </a: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2180">
            <a:extLst>
              <a:ext uri="{FF2B5EF4-FFF2-40B4-BE49-F238E27FC236}">
                <a16:creationId xmlns:a16="http://schemas.microsoft.com/office/drawing/2014/main" id="{7D5F7D3D-CA1A-184F-A223-C15E6502D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9871" y="5551266"/>
            <a:ext cx="80791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No. at risk</a:t>
            </a: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Line 1470">
            <a:extLst>
              <a:ext uri="{FF2B5EF4-FFF2-40B4-BE49-F238E27FC236}">
                <a16:creationId xmlns:a16="http://schemas.microsoft.com/office/drawing/2014/main" id="{9582838E-8D88-F646-9464-4E3C75F85475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548" y="4771498"/>
            <a:ext cx="8837" cy="0"/>
          </a:xfrm>
          <a:prstGeom prst="line">
            <a:avLst/>
          </a:prstGeom>
          <a:noFill/>
          <a:ln w="14288" cap="rnd">
            <a:solidFill>
              <a:srgbClr val="FF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Line 1861">
            <a:extLst>
              <a:ext uri="{FF2B5EF4-FFF2-40B4-BE49-F238E27FC236}">
                <a16:creationId xmlns:a16="http://schemas.microsoft.com/office/drawing/2014/main" id="{AA61274C-C1E7-7148-BB63-1EC8A75C1232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512" y="4771498"/>
            <a:ext cx="8837" cy="0"/>
          </a:xfrm>
          <a:prstGeom prst="line">
            <a:avLst/>
          </a:prstGeom>
          <a:noFill/>
          <a:ln w="14288" cap="rnd">
            <a:solidFill>
              <a:srgbClr val="0000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2131">
            <a:extLst>
              <a:ext uri="{FF2B5EF4-FFF2-40B4-BE49-F238E27FC236}">
                <a16:creationId xmlns:a16="http://schemas.microsoft.com/office/drawing/2014/main" id="{AF9535E0-2576-F44C-B642-CD60065545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36512" y="1201595"/>
            <a:ext cx="0" cy="3569903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2132">
            <a:extLst>
              <a:ext uri="{FF2B5EF4-FFF2-40B4-BE49-F238E27FC236}">
                <a16:creationId xmlns:a16="http://schemas.microsoft.com/office/drawing/2014/main" id="{25F23314-24A4-844B-BEBE-C4327C6114E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41522" y="4771498"/>
            <a:ext cx="94992" cy="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2133">
            <a:extLst>
              <a:ext uri="{FF2B5EF4-FFF2-40B4-BE49-F238E27FC236}">
                <a16:creationId xmlns:a16="http://schemas.microsoft.com/office/drawing/2014/main" id="{24D4E81C-A7DA-414E-A6DF-0090C3625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5818" y="4643447"/>
            <a:ext cx="11381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0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Line 2134">
            <a:extLst>
              <a:ext uri="{FF2B5EF4-FFF2-40B4-BE49-F238E27FC236}">
                <a16:creationId xmlns:a16="http://schemas.microsoft.com/office/drawing/2014/main" id="{E3489662-F68F-6B49-85F3-FDE4D5585D3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41522" y="4057518"/>
            <a:ext cx="94992" cy="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2135">
            <a:extLst>
              <a:ext uri="{FF2B5EF4-FFF2-40B4-BE49-F238E27FC236}">
                <a16:creationId xmlns:a16="http://schemas.microsoft.com/office/drawing/2014/main" id="{2D057DA0-B012-9C40-BE48-80BA3A91D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5818" y="3931406"/>
            <a:ext cx="11381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Line 2136">
            <a:extLst>
              <a:ext uri="{FF2B5EF4-FFF2-40B4-BE49-F238E27FC236}">
                <a16:creationId xmlns:a16="http://schemas.microsoft.com/office/drawing/2014/main" id="{27AE1741-D1F9-FC46-8BE4-4B5AB99CC3B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41522" y="3343537"/>
            <a:ext cx="94992" cy="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2137">
            <a:extLst>
              <a:ext uri="{FF2B5EF4-FFF2-40B4-BE49-F238E27FC236}">
                <a16:creationId xmlns:a16="http://schemas.microsoft.com/office/drawing/2014/main" id="{1481025D-3D24-9749-8D0E-A5D7912F7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5818" y="3215487"/>
            <a:ext cx="11381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Line 2138">
            <a:extLst>
              <a:ext uri="{FF2B5EF4-FFF2-40B4-BE49-F238E27FC236}">
                <a16:creationId xmlns:a16="http://schemas.microsoft.com/office/drawing/2014/main" id="{E3139B31-07B6-1046-9ED2-6D4C950B441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41522" y="2629556"/>
            <a:ext cx="94992" cy="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2139">
            <a:extLst>
              <a:ext uri="{FF2B5EF4-FFF2-40B4-BE49-F238E27FC236}">
                <a16:creationId xmlns:a16="http://schemas.microsoft.com/office/drawing/2014/main" id="{FCC2904D-A054-414C-AB56-D6552B3CFE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5818" y="2503444"/>
            <a:ext cx="11381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Line 2140">
            <a:extLst>
              <a:ext uri="{FF2B5EF4-FFF2-40B4-BE49-F238E27FC236}">
                <a16:creationId xmlns:a16="http://schemas.microsoft.com/office/drawing/2014/main" id="{0A32510D-1160-9F4D-AFF7-40ED2753493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41522" y="1915575"/>
            <a:ext cx="94992" cy="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2141">
            <a:extLst>
              <a:ext uri="{FF2B5EF4-FFF2-40B4-BE49-F238E27FC236}">
                <a16:creationId xmlns:a16="http://schemas.microsoft.com/office/drawing/2014/main" id="{8D068B4B-A790-0C4D-B1D3-E47B6B9EC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5818" y="1789464"/>
            <a:ext cx="11381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Line 2142">
            <a:extLst>
              <a:ext uri="{FF2B5EF4-FFF2-40B4-BE49-F238E27FC236}">
                <a16:creationId xmlns:a16="http://schemas.microsoft.com/office/drawing/2014/main" id="{D7C9889C-9B34-894F-950B-B9A87051204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41522" y="1201595"/>
            <a:ext cx="94992" cy="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2143">
            <a:extLst>
              <a:ext uri="{FF2B5EF4-FFF2-40B4-BE49-F238E27FC236}">
                <a16:creationId xmlns:a16="http://schemas.microsoft.com/office/drawing/2014/main" id="{8581D91A-1E4C-8F4C-A6C1-ABFE1B55D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9798" y="1075484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12B1D15-02B7-0A44-B3F6-76786E24FCE9}"/>
              </a:ext>
            </a:extLst>
          </p:cNvPr>
          <p:cNvGrpSpPr/>
          <p:nvPr/>
        </p:nvGrpSpPr>
        <p:grpSpPr>
          <a:xfrm>
            <a:off x="2065609" y="1846700"/>
            <a:ext cx="375545" cy="1535671"/>
            <a:chOff x="3698081" y="1910557"/>
            <a:chExt cx="269875" cy="1256532"/>
          </a:xfrm>
        </p:grpSpPr>
        <p:sp>
          <p:nvSpPr>
            <p:cNvPr id="34" name="Rectangle 2151">
              <a:extLst>
                <a:ext uri="{FF2B5EF4-FFF2-40B4-BE49-F238E27FC236}">
                  <a16:creationId xmlns:a16="http://schemas.microsoft.com/office/drawing/2014/main" id="{E84554AB-B368-DC44-9CE9-C4CBA238D89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832991" y="3061286"/>
              <a:ext cx="55" cy="211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Rectangle 2164">
              <a:extLst>
                <a:ext uri="{FF2B5EF4-FFF2-40B4-BE49-F238E27FC236}">
                  <a16:creationId xmlns:a16="http://schemas.microsoft.com/office/drawing/2014/main" id="{2BF23F93-3E16-AC42-AA6C-F38647559E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759200" y="1849438"/>
              <a:ext cx="147638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36" name="Line 2181">
            <a:extLst>
              <a:ext uri="{FF2B5EF4-FFF2-40B4-BE49-F238E27FC236}">
                <a16:creationId xmlns:a16="http://schemas.microsoft.com/office/drawing/2014/main" id="{F4FC3154-9F91-BF47-A3C9-9D26E1808C89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512" y="4771498"/>
            <a:ext cx="6499153" cy="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Line 2182">
            <a:extLst>
              <a:ext uri="{FF2B5EF4-FFF2-40B4-BE49-F238E27FC236}">
                <a16:creationId xmlns:a16="http://schemas.microsoft.com/office/drawing/2014/main" id="{4041AA64-4C22-1148-95C2-1FFA572760A4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512" y="4771498"/>
            <a:ext cx="0" cy="81487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Rectangle 2183">
            <a:extLst>
              <a:ext uri="{FF2B5EF4-FFF2-40B4-BE49-F238E27FC236}">
                <a16:creationId xmlns:a16="http://schemas.microsoft.com/office/drawing/2014/main" id="{4381F478-72B1-5D4D-A066-37FE8EEAB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6985" y="4897609"/>
            <a:ext cx="282764" cy="32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Rectangle 2185">
            <a:extLst>
              <a:ext uri="{FF2B5EF4-FFF2-40B4-BE49-F238E27FC236}">
                <a16:creationId xmlns:a16="http://schemas.microsoft.com/office/drawing/2014/main" id="{3AF58D9B-7F2A-E643-96A8-2B9EE4055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9478" y="4897609"/>
            <a:ext cx="11381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Rectangle 2187">
            <a:extLst>
              <a:ext uri="{FF2B5EF4-FFF2-40B4-BE49-F238E27FC236}">
                <a16:creationId xmlns:a16="http://schemas.microsoft.com/office/drawing/2014/main" id="{D04A6116-5DE4-DF4A-AB1A-630DB799E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162" y="4897609"/>
            <a:ext cx="11381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Rectangle 2189">
            <a:extLst>
              <a:ext uri="{FF2B5EF4-FFF2-40B4-BE49-F238E27FC236}">
                <a16:creationId xmlns:a16="http://schemas.microsoft.com/office/drawing/2014/main" id="{7E9CDF49-41CA-8F46-8F11-32E4C3513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6846" y="4897609"/>
            <a:ext cx="11381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9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2191">
            <a:extLst>
              <a:ext uri="{FF2B5EF4-FFF2-40B4-BE49-F238E27FC236}">
                <a16:creationId xmlns:a16="http://schemas.microsoft.com/office/drawing/2014/main" id="{0E084179-FFD7-FC44-9459-89460D746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4094" y="4897609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12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Rectangle 2192">
            <a:extLst>
              <a:ext uri="{FF2B5EF4-FFF2-40B4-BE49-F238E27FC236}">
                <a16:creationId xmlns:a16="http://schemas.microsoft.com/office/drawing/2014/main" id="{C2069E3F-4183-BA49-A999-DC0107507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2121" y="5256539"/>
            <a:ext cx="25535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Months since randomization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Line 2193">
            <a:extLst>
              <a:ext uri="{FF2B5EF4-FFF2-40B4-BE49-F238E27FC236}">
                <a16:creationId xmlns:a16="http://schemas.microsoft.com/office/drawing/2014/main" id="{D699BA00-840F-B14C-856D-808DA7F394D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2076" y="1467397"/>
            <a:ext cx="444029" cy="0"/>
          </a:xfrm>
          <a:prstGeom prst="line">
            <a:avLst/>
          </a:prstGeom>
          <a:noFill/>
          <a:ln w="28575" cap="flat">
            <a:solidFill>
              <a:srgbClr val="C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2184">
            <a:extLst>
              <a:ext uri="{FF2B5EF4-FFF2-40B4-BE49-F238E27FC236}">
                <a16:creationId xmlns:a16="http://schemas.microsoft.com/office/drawing/2014/main" id="{BA736AC8-DFAC-7340-B549-B5B8753903C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62406" y="4771498"/>
            <a:ext cx="0" cy="81487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Line 2186">
            <a:extLst>
              <a:ext uri="{FF2B5EF4-FFF2-40B4-BE49-F238E27FC236}">
                <a16:creationId xmlns:a16="http://schemas.microsoft.com/office/drawing/2014/main" id="{DEBE341C-8805-514D-83F0-A09F1A0D5A9B}"/>
              </a:ext>
            </a:extLst>
          </p:cNvPr>
          <p:cNvSpPr>
            <a:spLocks noChangeShapeType="1"/>
          </p:cNvSpPr>
          <p:nvPr/>
        </p:nvSpPr>
        <p:spPr bwMode="auto">
          <a:xfrm>
            <a:off x="6286090" y="4771498"/>
            <a:ext cx="0" cy="81487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Line 2188">
            <a:extLst>
              <a:ext uri="{FF2B5EF4-FFF2-40B4-BE49-F238E27FC236}">
                <a16:creationId xmlns:a16="http://schemas.microsoft.com/office/drawing/2014/main" id="{5CBF74FF-B345-2242-8D09-F57C7EF4D03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09773" y="4771498"/>
            <a:ext cx="0" cy="81487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Line 2190">
            <a:extLst>
              <a:ext uri="{FF2B5EF4-FFF2-40B4-BE49-F238E27FC236}">
                <a16:creationId xmlns:a16="http://schemas.microsoft.com/office/drawing/2014/main" id="{F0DEAC84-4E22-D642-BB39-26DBC168D4AD}"/>
              </a:ext>
            </a:extLst>
          </p:cNvPr>
          <p:cNvSpPr>
            <a:spLocks noChangeShapeType="1"/>
          </p:cNvSpPr>
          <p:nvPr/>
        </p:nvSpPr>
        <p:spPr bwMode="auto">
          <a:xfrm>
            <a:off x="9535665" y="4771498"/>
            <a:ext cx="0" cy="81487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Line 2194">
            <a:extLst>
              <a:ext uri="{FF2B5EF4-FFF2-40B4-BE49-F238E27FC236}">
                <a16:creationId xmlns:a16="http://schemas.microsoft.com/office/drawing/2014/main" id="{A86F3586-D6A3-BB48-A1C3-43A05BEF0A8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2076" y="1758422"/>
            <a:ext cx="444029" cy="0"/>
          </a:xfrm>
          <a:prstGeom prst="line">
            <a:avLst/>
          </a:prstGeom>
          <a:noFill/>
          <a:ln w="28575" cap="flat">
            <a:solidFill>
              <a:srgbClr val="0070C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Rectangle 2195">
            <a:extLst>
              <a:ext uri="{FF2B5EF4-FFF2-40B4-BE49-F238E27FC236}">
                <a16:creationId xmlns:a16="http://schemas.microsoft.com/office/drawing/2014/main" id="{BB563009-7EB8-5F46-B491-4C13C60CA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7486" y="1362628"/>
            <a:ext cx="1428981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Ticagrelor + Aspirin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" name="Rectangle 2196">
            <a:extLst>
              <a:ext uri="{FF2B5EF4-FFF2-40B4-BE49-F238E27FC236}">
                <a16:creationId xmlns:a16="http://schemas.microsoft.com/office/drawing/2014/main" id="{537DAF82-9E14-824C-9650-4BA373448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7486" y="1651714"/>
            <a:ext cx="153112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Ticagrelor + Placebo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F2F527E-90B9-674F-A73B-381CE9C965F3}"/>
              </a:ext>
            </a:extLst>
          </p:cNvPr>
          <p:cNvGrpSpPr/>
          <p:nvPr/>
        </p:nvGrpSpPr>
        <p:grpSpPr>
          <a:xfrm>
            <a:off x="3057623" y="2245404"/>
            <a:ext cx="6448946" cy="2518292"/>
            <a:chOff x="3045591" y="1944509"/>
            <a:chExt cx="6448946" cy="2489324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21AABBC-FBD8-5243-B0EA-15ABE680A498}"/>
                </a:ext>
              </a:extLst>
            </p:cNvPr>
            <p:cNvGrpSpPr/>
            <p:nvPr/>
          </p:nvGrpSpPr>
          <p:grpSpPr>
            <a:xfrm>
              <a:off x="3123547" y="1944509"/>
              <a:ext cx="6370990" cy="2434906"/>
              <a:chOff x="4486302" y="2262188"/>
              <a:chExt cx="4578324" cy="1992312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9EDDB218-AB47-3249-A03D-70562DDCA66F}"/>
                  </a:ext>
                </a:extLst>
              </p:cNvPr>
              <p:cNvGrpSpPr/>
              <p:nvPr/>
            </p:nvGrpSpPr>
            <p:grpSpPr>
              <a:xfrm>
                <a:off x="6980238" y="2262188"/>
                <a:ext cx="2084388" cy="644526"/>
                <a:chOff x="6980238" y="2262188"/>
                <a:chExt cx="2084388" cy="644526"/>
              </a:xfrm>
            </p:grpSpPr>
            <p:sp>
              <p:nvSpPr>
                <p:cNvPr id="286" name="Line 1709">
                  <a:extLst>
                    <a:ext uri="{FF2B5EF4-FFF2-40B4-BE49-F238E27FC236}">
                      <a16:creationId xmlns:a16="http://schemas.microsoft.com/office/drawing/2014/main" id="{3EBE0864-85D0-324F-B36E-16190B5675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980238" y="2898776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7" name="Line 1710">
                  <a:extLst>
                    <a:ext uri="{FF2B5EF4-FFF2-40B4-BE49-F238E27FC236}">
                      <a16:creationId xmlns:a16="http://schemas.microsoft.com/office/drawing/2014/main" id="{66D2A78D-F2BA-7241-8019-F74D741188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980238" y="2898776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8" name="Line 1711">
                  <a:extLst>
                    <a:ext uri="{FF2B5EF4-FFF2-40B4-BE49-F238E27FC236}">
                      <a16:creationId xmlns:a16="http://schemas.microsoft.com/office/drawing/2014/main" id="{171897EF-4DFD-B448-AAE1-136502CB40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005638" y="2890838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9" name="Line 1712">
                  <a:extLst>
                    <a:ext uri="{FF2B5EF4-FFF2-40B4-BE49-F238E27FC236}">
                      <a16:creationId xmlns:a16="http://schemas.microsoft.com/office/drawing/2014/main" id="{04F57AC0-8F5F-3649-805A-BA81A52DFC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005638" y="2890838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0" name="Line 1713">
                  <a:extLst>
                    <a:ext uri="{FF2B5EF4-FFF2-40B4-BE49-F238E27FC236}">
                      <a16:creationId xmlns:a16="http://schemas.microsoft.com/office/drawing/2014/main" id="{0FB0229F-6DA5-F44D-8BD7-2B735C1CAC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018338" y="2881313"/>
                  <a:ext cx="0" cy="9525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1" name="Line 1714">
                  <a:extLst>
                    <a:ext uri="{FF2B5EF4-FFF2-40B4-BE49-F238E27FC236}">
                      <a16:creationId xmlns:a16="http://schemas.microsoft.com/office/drawing/2014/main" id="{90395AAF-115A-F442-B6FF-D236307D7A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018338" y="2881313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2" name="Line 1715">
                  <a:extLst>
                    <a:ext uri="{FF2B5EF4-FFF2-40B4-BE49-F238E27FC236}">
                      <a16:creationId xmlns:a16="http://schemas.microsoft.com/office/drawing/2014/main" id="{4E89E5A8-72DF-3A41-B090-AEEF6BFFC5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031038" y="2881313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3" name="Line 1716">
                  <a:extLst>
                    <a:ext uri="{FF2B5EF4-FFF2-40B4-BE49-F238E27FC236}">
                      <a16:creationId xmlns:a16="http://schemas.microsoft.com/office/drawing/2014/main" id="{09012AF8-DC05-134D-97CB-9592FDE213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043738" y="2873376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4" name="Line 1717">
                  <a:extLst>
                    <a:ext uri="{FF2B5EF4-FFF2-40B4-BE49-F238E27FC236}">
                      <a16:creationId xmlns:a16="http://schemas.microsoft.com/office/drawing/2014/main" id="{B234B058-5A92-A347-B297-63C86C2726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043738" y="2873376"/>
                  <a:ext cx="14288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5" name="Line 1718">
                  <a:extLst>
                    <a:ext uri="{FF2B5EF4-FFF2-40B4-BE49-F238E27FC236}">
                      <a16:creationId xmlns:a16="http://schemas.microsoft.com/office/drawing/2014/main" id="{BBBEE7B1-AB28-1144-95AC-CE1AFFA1C1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058026" y="2873376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6" name="Line 1719">
                  <a:extLst>
                    <a:ext uri="{FF2B5EF4-FFF2-40B4-BE49-F238E27FC236}">
                      <a16:creationId xmlns:a16="http://schemas.microsoft.com/office/drawing/2014/main" id="{5B53ADD1-2694-4448-AFE4-64CAE83D2A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083426" y="2865438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7" name="Line 1720">
                  <a:extLst>
                    <a:ext uri="{FF2B5EF4-FFF2-40B4-BE49-F238E27FC236}">
                      <a16:creationId xmlns:a16="http://schemas.microsoft.com/office/drawing/2014/main" id="{F4BDF2DC-8A11-994C-8754-C06C95F483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083426" y="2865438"/>
                  <a:ext cx="889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8" name="Line 1721">
                  <a:extLst>
                    <a:ext uri="{FF2B5EF4-FFF2-40B4-BE49-F238E27FC236}">
                      <a16:creationId xmlns:a16="http://schemas.microsoft.com/office/drawing/2014/main" id="{71BEF239-8EDC-1147-B82C-5FE617FEBE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172326" y="2857501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9" name="Line 1722">
                  <a:extLst>
                    <a:ext uri="{FF2B5EF4-FFF2-40B4-BE49-F238E27FC236}">
                      <a16:creationId xmlns:a16="http://schemas.microsoft.com/office/drawing/2014/main" id="{5C02B26E-5CD2-0A48-9E1A-C1CA14E488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172326" y="2857501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0" name="Line 1723">
                  <a:extLst>
                    <a:ext uri="{FF2B5EF4-FFF2-40B4-BE49-F238E27FC236}">
                      <a16:creationId xmlns:a16="http://schemas.microsoft.com/office/drawing/2014/main" id="{6DE2B30B-E907-2B49-BC8D-C2357FC7FF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197726" y="2847976"/>
                  <a:ext cx="0" cy="9525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1" name="Line 1724">
                  <a:extLst>
                    <a:ext uri="{FF2B5EF4-FFF2-40B4-BE49-F238E27FC236}">
                      <a16:creationId xmlns:a16="http://schemas.microsoft.com/office/drawing/2014/main" id="{E173DE21-BB39-284E-94A4-046E7D7FB9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197726" y="2847976"/>
                  <a:ext cx="635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2" name="Line 1725">
                  <a:extLst>
                    <a:ext uri="{FF2B5EF4-FFF2-40B4-BE49-F238E27FC236}">
                      <a16:creationId xmlns:a16="http://schemas.microsoft.com/office/drawing/2014/main" id="{B94711A4-A99E-DB42-B7F8-1E60DF7E37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261226" y="2840038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3" name="Line 1726">
                  <a:extLst>
                    <a:ext uri="{FF2B5EF4-FFF2-40B4-BE49-F238E27FC236}">
                      <a16:creationId xmlns:a16="http://schemas.microsoft.com/office/drawing/2014/main" id="{8B126C6D-D969-6849-ADF4-9C3D702798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261226" y="2840038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4" name="Line 1727">
                  <a:extLst>
                    <a:ext uri="{FF2B5EF4-FFF2-40B4-BE49-F238E27FC236}">
                      <a16:creationId xmlns:a16="http://schemas.microsoft.com/office/drawing/2014/main" id="{DC7AECAD-9FC5-1E41-9B56-35FA825209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273926" y="2832101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5" name="Line 1728">
                  <a:extLst>
                    <a:ext uri="{FF2B5EF4-FFF2-40B4-BE49-F238E27FC236}">
                      <a16:creationId xmlns:a16="http://schemas.microsoft.com/office/drawing/2014/main" id="{4A50E6B0-8F85-534A-8BB8-C9B68A02B4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273926" y="2832101"/>
                  <a:ext cx="39688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6" name="Line 1729">
                  <a:extLst>
                    <a:ext uri="{FF2B5EF4-FFF2-40B4-BE49-F238E27FC236}">
                      <a16:creationId xmlns:a16="http://schemas.microsoft.com/office/drawing/2014/main" id="{8F1CAAF3-F50B-CA4A-80EB-8CB85522D6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313613" y="2822576"/>
                  <a:ext cx="0" cy="9525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" name="Line 1730">
                  <a:extLst>
                    <a:ext uri="{FF2B5EF4-FFF2-40B4-BE49-F238E27FC236}">
                      <a16:creationId xmlns:a16="http://schemas.microsoft.com/office/drawing/2014/main" id="{D6EB869F-FF5E-8547-BB21-1031AAB90B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313613" y="2822576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" name="Line 1731">
                  <a:extLst>
                    <a:ext uri="{FF2B5EF4-FFF2-40B4-BE49-F238E27FC236}">
                      <a16:creationId xmlns:a16="http://schemas.microsoft.com/office/drawing/2014/main" id="{5E9CB385-1DEE-6A45-8DAB-9FF8DFEC69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339013" y="2814638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9" name="Line 1732">
                  <a:extLst>
                    <a:ext uri="{FF2B5EF4-FFF2-40B4-BE49-F238E27FC236}">
                      <a16:creationId xmlns:a16="http://schemas.microsoft.com/office/drawing/2014/main" id="{4F5103EA-0B96-B443-9361-C0D1C908BC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339013" y="2814638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0" name="Line 1733">
                  <a:extLst>
                    <a:ext uri="{FF2B5EF4-FFF2-40B4-BE49-F238E27FC236}">
                      <a16:creationId xmlns:a16="http://schemas.microsoft.com/office/drawing/2014/main" id="{D943F868-A996-7A44-9C1A-4668ABD1DC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364413" y="2806701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1" name="Line 1734">
                  <a:extLst>
                    <a:ext uri="{FF2B5EF4-FFF2-40B4-BE49-F238E27FC236}">
                      <a16:creationId xmlns:a16="http://schemas.microsoft.com/office/drawing/2014/main" id="{006626A3-4D86-FC46-A565-0E5027B0B9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364413" y="2806701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2" name="Line 1735">
                  <a:extLst>
                    <a:ext uri="{FF2B5EF4-FFF2-40B4-BE49-F238E27FC236}">
                      <a16:creationId xmlns:a16="http://schemas.microsoft.com/office/drawing/2014/main" id="{46CEB30A-C20A-584B-BCA4-4C177299B7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377113" y="2798763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3" name="Line 1736">
                  <a:extLst>
                    <a:ext uri="{FF2B5EF4-FFF2-40B4-BE49-F238E27FC236}">
                      <a16:creationId xmlns:a16="http://schemas.microsoft.com/office/drawing/2014/main" id="{42562EE4-6F0E-4748-9AEF-137DD3DD80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377113" y="2798763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4" name="Line 1737">
                  <a:extLst>
                    <a:ext uri="{FF2B5EF4-FFF2-40B4-BE49-F238E27FC236}">
                      <a16:creationId xmlns:a16="http://schemas.microsoft.com/office/drawing/2014/main" id="{CBC051E3-911E-5846-9182-100590B55B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389813" y="2789238"/>
                  <a:ext cx="0" cy="9525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5" name="Line 1738">
                  <a:extLst>
                    <a:ext uri="{FF2B5EF4-FFF2-40B4-BE49-F238E27FC236}">
                      <a16:creationId xmlns:a16="http://schemas.microsoft.com/office/drawing/2014/main" id="{30C88299-A3EA-9B48-B276-F601C44A2B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389813" y="2789238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6" name="Line 1739">
                  <a:extLst>
                    <a:ext uri="{FF2B5EF4-FFF2-40B4-BE49-F238E27FC236}">
                      <a16:creationId xmlns:a16="http://schemas.microsoft.com/office/drawing/2014/main" id="{CD0BB42E-3EEA-C04E-9CE6-3FF24B2322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402513" y="2781301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7" name="Line 1740">
                  <a:extLst>
                    <a:ext uri="{FF2B5EF4-FFF2-40B4-BE49-F238E27FC236}">
                      <a16:creationId xmlns:a16="http://schemas.microsoft.com/office/drawing/2014/main" id="{4003D977-881D-794B-9C2B-3C26341CDA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402513" y="2781301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" name="Line 1741">
                  <a:extLst>
                    <a:ext uri="{FF2B5EF4-FFF2-40B4-BE49-F238E27FC236}">
                      <a16:creationId xmlns:a16="http://schemas.microsoft.com/office/drawing/2014/main" id="{DB0294BE-4CA5-3C4B-9CED-8762EADDA3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415213" y="2755901"/>
                  <a:ext cx="0" cy="2540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9" name="Line 1742">
                  <a:extLst>
                    <a:ext uri="{FF2B5EF4-FFF2-40B4-BE49-F238E27FC236}">
                      <a16:creationId xmlns:a16="http://schemas.microsoft.com/office/drawing/2014/main" id="{1E2FEC20-D2E7-3142-A050-2CC09EC4DD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415213" y="2755901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0" name="Line 1743">
                  <a:extLst>
                    <a:ext uri="{FF2B5EF4-FFF2-40B4-BE49-F238E27FC236}">
                      <a16:creationId xmlns:a16="http://schemas.microsoft.com/office/drawing/2014/main" id="{A75FFC8F-8BA6-2C48-AC8F-D255D33F5A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440613" y="2755901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1" name="Line 1744">
                  <a:extLst>
                    <a:ext uri="{FF2B5EF4-FFF2-40B4-BE49-F238E27FC236}">
                      <a16:creationId xmlns:a16="http://schemas.microsoft.com/office/drawing/2014/main" id="{2DE9A558-A7D5-8F40-8AB3-431137A8E9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466013" y="2747963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2" name="Line 1745">
                  <a:extLst>
                    <a:ext uri="{FF2B5EF4-FFF2-40B4-BE49-F238E27FC236}">
                      <a16:creationId xmlns:a16="http://schemas.microsoft.com/office/drawing/2014/main" id="{7FFEBCC7-3ED7-6E49-B936-F300BA18B5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466013" y="2747963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3" name="Line 1746">
                  <a:extLst>
                    <a:ext uri="{FF2B5EF4-FFF2-40B4-BE49-F238E27FC236}">
                      <a16:creationId xmlns:a16="http://schemas.microsoft.com/office/drawing/2014/main" id="{62026A0D-7A18-DA4E-8BB1-95CBF948A1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491413" y="2740026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4" name="Line 1747">
                  <a:extLst>
                    <a:ext uri="{FF2B5EF4-FFF2-40B4-BE49-F238E27FC236}">
                      <a16:creationId xmlns:a16="http://schemas.microsoft.com/office/drawing/2014/main" id="{8368A590-4FA2-AD47-8522-C83FBD28D9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491413" y="2740026"/>
                  <a:ext cx="26988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5" name="Line 1748">
                  <a:extLst>
                    <a:ext uri="{FF2B5EF4-FFF2-40B4-BE49-F238E27FC236}">
                      <a16:creationId xmlns:a16="http://schemas.microsoft.com/office/drawing/2014/main" id="{A2BFABAC-4364-C749-96B6-4A46AABD63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518401" y="2722563"/>
                  <a:ext cx="0" cy="17463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6" name="Line 1749">
                  <a:extLst>
                    <a:ext uri="{FF2B5EF4-FFF2-40B4-BE49-F238E27FC236}">
                      <a16:creationId xmlns:a16="http://schemas.microsoft.com/office/drawing/2014/main" id="{817C2CC4-4641-3B4B-A9EE-5E13B96BBC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518401" y="2722563"/>
                  <a:ext cx="508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7" name="Line 1750">
                  <a:extLst>
                    <a:ext uri="{FF2B5EF4-FFF2-40B4-BE49-F238E27FC236}">
                      <a16:creationId xmlns:a16="http://schemas.microsoft.com/office/drawing/2014/main" id="{D4FF5085-5448-8A4C-B71E-33106F4823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569201" y="2714626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8" name="Line 1751">
                  <a:extLst>
                    <a:ext uri="{FF2B5EF4-FFF2-40B4-BE49-F238E27FC236}">
                      <a16:creationId xmlns:a16="http://schemas.microsoft.com/office/drawing/2014/main" id="{8592D629-47CC-9F43-908D-8CF2067E62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569201" y="2714626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9" name="Line 1752">
                  <a:extLst>
                    <a:ext uri="{FF2B5EF4-FFF2-40B4-BE49-F238E27FC236}">
                      <a16:creationId xmlns:a16="http://schemas.microsoft.com/office/drawing/2014/main" id="{97D33486-5DBB-BF44-BC26-D6920D1A19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581901" y="2706688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0" name="Line 1753">
                  <a:extLst>
                    <a:ext uri="{FF2B5EF4-FFF2-40B4-BE49-F238E27FC236}">
                      <a16:creationId xmlns:a16="http://schemas.microsoft.com/office/drawing/2014/main" id="{18530B35-B63F-6D4E-9E8D-E6AB7A91D8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581901" y="2706688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1" name="Line 1754">
                  <a:extLst>
                    <a:ext uri="{FF2B5EF4-FFF2-40B4-BE49-F238E27FC236}">
                      <a16:creationId xmlns:a16="http://schemas.microsoft.com/office/drawing/2014/main" id="{1919D83A-351E-9B4C-8446-C949A5B328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594601" y="2689226"/>
                  <a:ext cx="0" cy="17463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2" name="Line 1755">
                  <a:extLst>
                    <a:ext uri="{FF2B5EF4-FFF2-40B4-BE49-F238E27FC236}">
                      <a16:creationId xmlns:a16="http://schemas.microsoft.com/office/drawing/2014/main" id="{8CB52ECA-D6EB-344F-BF78-485B522364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594601" y="2689226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3" name="Line 1756">
                  <a:extLst>
                    <a:ext uri="{FF2B5EF4-FFF2-40B4-BE49-F238E27FC236}">
                      <a16:creationId xmlns:a16="http://schemas.microsoft.com/office/drawing/2014/main" id="{D6F3856F-5D29-7949-BE9D-E72981C473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620001" y="2681288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4" name="Line 1757">
                  <a:extLst>
                    <a:ext uri="{FF2B5EF4-FFF2-40B4-BE49-F238E27FC236}">
                      <a16:creationId xmlns:a16="http://schemas.microsoft.com/office/drawing/2014/main" id="{C7B581AE-17C0-4D41-87A5-E387B52377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20001" y="2681288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5" name="Line 1758">
                  <a:extLst>
                    <a:ext uri="{FF2B5EF4-FFF2-40B4-BE49-F238E27FC236}">
                      <a16:creationId xmlns:a16="http://schemas.microsoft.com/office/drawing/2014/main" id="{EE12C17E-622D-D345-9124-A562D7F086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632701" y="2673351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6" name="Line 1759">
                  <a:extLst>
                    <a:ext uri="{FF2B5EF4-FFF2-40B4-BE49-F238E27FC236}">
                      <a16:creationId xmlns:a16="http://schemas.microsoft.com/office/drawing/2014/main" id="{7DAF3B05-1254-FF42-BCF7-A0DC262F8F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32701" y="2673351"/>
                  <a:ext cx="508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7" name="Line 1760">
                  <a:extLst>
                    <a:ext uri="{FF2B5EF4-FFF2-40B4-BE49-F238E27FC236}">
                      <a16:creationId xmlns:a16="http://schemas.microsoft.com/office/drawing/2014/main" id="{93B0BDBA-1FEA-7747-B415-2A5094F6B2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683501" y="2663826"/>
                  <a:ext cx="0" cy="9525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8" name="Line 1761">
                  <a:extLst>
                    <a:ext uri="{FF2B5EF4-FFF2-40B4-BE49-F238E27FC236}">
                      <a16:creationId xmlns:a16="http://schemas.microsoft.com/office/drawing/2014/main" id="{902F867B-7FD8-6F49-BF73-F4EA3D201D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3501" y="2663826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9" name="Line 1762">
                  <a:extLst>
                    <a:ext uri="{FF2B5EF4-FFF2-40B4-BE49-F238E27FC236}">
                      <a16:creationId xmlns:a16="http://schemas.microsoft.com/office/drawing/2014/main" id="{66DF5512-446F-8941-94CA-2A4BFB8983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708901" y="2647951"/>
                  <a:ext cx="0" cy="15875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0" name="Line 1763">
                  <a:extLst>
                    <a:ext uri="{FF2B5EF4-FFF2-40B4-BE49-F238E27FC236}">
                      <a16:creationId xmlns:a16="http://schemas.microsoft.com/office/drawing/2014/main" id="{3F00B302-5706-F14D-8792-9D3B171FDD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708901" y="2647951"/>
                  <a:ext cx="39688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" name="Line 1764">
                  <a:extLst>
                    <a:ext uri="{FF2B5EF4-FFF2-40B4-BE49-F238E27FC236}">
                      <a16:creationId xmlns:a16="http://schemas.microsoft.com/office/drawing/2014/main" id="{65307D6B-E7B7-354A-A33C-D7ED6A37D9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748588" y="2647951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" name="Line 1765">
                  <a:extLst>
                    <a:ext uri="{FF2B5EF4-FFF2-40B4-BE49-F238E27FC236}">
                      <a16:creationId xmlns:a16="http://schemas.microsoft.com/office/drawing/2014/main" id="{D306CE93-5791-4848-844C-1AF1F744EF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761288" y="2640013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" name="Line 1766">
                  <a:extLst>
                    <a:ext uri="{FF2B5EF4-FFF2-40B4-BE49-F238E27FC236}">
                      <a16:creationId xmlns:a16="http://schemas.microsoft.com/office/drawing/2014/main" id="{9492E74F-6466-B84D-840A-86E0962CB1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761288" y="2640013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" name="Line 1767">
                  <a:extLst>
                    <a:ext uri="{FF2B5EF4-FFF2-40B4-BE49-F238E27FC236}">
                      <a16:creationId xmlns:a16="http://schemas.microsoft.com/office/drawing/2014/main" id="{CC9163FA-792F-8742-9574-E7AFC798DD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773988" y="2640013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5" name="Line 1768">
                  <a:extLst>
                    <a:ext uri="{FF2B5EF4-FFF2-40B4-BE49-F238E27FC236}">
                      <a16:creationId xmlns:a16="http://schemas.microsoft.com/office/drawing/2014/main" id="{D191CECE-6E43-674A-956E-EBB02FCF7D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799388" y="2630488"/>
                  <a:ext cx="0" cy="9525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6" name="Line 1769">
                  <a:extLst>
                    <a:ext uri="{FF2B5EF4-FFF2-40B4-BE49-F238E27FC236}">
                      <a16:creationId xmlns:a16="http://schemas.microsoft.com/office/drawing/2014/main" id="{716F1715-31DD-9B4D-B165-5A9B16E49E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799388" y="2630488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7" name="Line 1770">
                  <a:extLst>
                    <a:ext uri="{FF2B5EF4-FFF2-40B4-BE49-F238E27FC236}">
                      <a16:creationId xmlns:a16="http://schemas.microsoft.com/office/drawing/2014/main" id="{83C786FD-9E35-0440-9E6F-EEE28622F2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812088" y="2622551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8" name="Line 1771">
                  <a:extLst>
                    <a:ext uri="{FF2B5EF4-FFF2-40B4-BE49-F238E27FC236}">
                      <a16:creationId xmlns:a16="http://schemas.microsoft.com/office/drawing/2014/main" id="{D98632FA-A747-E04C-A2D4-6BB9E4F8A2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812088" y="2622551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9" name="Line 1772">
                  <a:extLst>
                    <a:ext uri="{FF2B5EF4-FFF2-40B4-BE49-F238E27FC236}">
                      <a16:creationId xmlns:a16="http://schemas.microsoft.com/office/drawing/2014/main" id="{B2450B28-CCC1-4941-9D89-F28846B9A7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837488" y="2622551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0" name="Line 1773">
                  <a:extLst>
                    <a:ext uri="{FF2B5EF4-FFF2-40B4-BE49-F238E27FC236}">
                      <a16:creationId xmlns:a16="http://schemas.microsoft.com/office/drawing/2014/main" id="{CEEB9204-C1C2-4C45-BCC1-FE3CC387DC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862888" y="2606676"/>
                  <a:ext cx="0" cy="15875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1" name="Line 1774">
                  <a:extLst>
                    <a:ext uri="{FF2B5EF4-FFF2-40B4-BE49-F238E27FC236}">
                      <a16:creationId xmlns:a16="http://schemas.microsoft.com/office/drawing/2014/main" id="{ED72AD8B-A334-5F4D-AE6E-4C16F9DD83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862888" y="2606676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2" name="Line 1775">
                  <a:extLst>
                    <a:ext uri="{FF2B5EF4-FFF2-40B4-BE49-F238E27FC236}">
                      <a16:creationId xmlns:a16="http://schemas.microsoft.com/office/drawing/2014/main" id="{A351F6AF-2EB6-9F45-87DD-AA58125F89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875588" y="2606676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3" name="Line 1776">
                  <a:extLst>
                    <a:ext uri="{FF2B5EF4-FFF2-40B4-BE49-F238E27FC236}">
                      <a16:creationId xmlns:a16="http://schemas.microsoft.com/office/drawing/2014/main" id="{102ECE31-F18A-6C41-A1B5-C162BE6BC6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888288" y="2597151"/>
                  <a:ext cx="0" cy="9525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4" name="Line 1777">
                  <a:extLst>
                    <a:ext uri="{FF2B5EF4-FFF2-40B4-BE49-F238E27FC236}">
                      <a16:creationId xmlns:a16="http://schemas.microsoft.com/office/drawing/2014/main" id="{9AD8F753-4535-974E-8AD6-913D940BA3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888288" y="2597151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5" name="Line 1778">
                  <a:extLst>
                    <a:ext uri="{FF2B5EF4-FFF2-40B4-BE49-F238E27FC236}">
                      <a16:creationId xmlns:a16="http://schemas.microsoft.com/office/drawing/2014/main" id="{C84E9DA9-179C-2446-B41E-5EEA9F51CA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900988" y="2589213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6" name="Line 1779">
                  <a:extLst>
                    <a:ext uri="{FF2B5EF4-FFF2-40B4-BE49-F238E27FC236}">
                      <a16:creationId xmlns:a16="http://schemas.microsoft.com/office/drawing/2014/main" id="{9874E0C1-CAB9-7244-B57D-2AEFE47CB7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900988" y="2589213"/>
                  <a:ext cx="52388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7" name="Line 1780">
                  <a:extLst>
                    <a:ext uri="{FF2B5EF4-FFF2-40B4-BE49-F238E27FC236}">
                      <a16:creationId xmlns:a16="http://schemas.microsoft.com/office/drawing/2014/main" id="{52A54F11-5846-6541-9335-D95C36B00E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953376" y="2571751"/>
                  <a:ext cx="0" cy="17463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8" name="Line 1781">
                  <a:extLst>
                    <a:ext uri="{FF2B5EF4-FFF2-40B4-BE49-F238E27FC236}">
                      <a16:creationId xmlns:a16="http://schemas.microsoft.com/office/drawing/2014/main" id="{795763F4-5D6E-794E-BF78-CF59A1D24B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953376" y="2571751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9" name="Line 1782">
                  <a:extLst>
                    <a:ext uri="{FF2B5EF4-FFF2-40B4-BE49-F238E27FC236}">
                      <a16:creationId xmlns:a16="http://schemas.microsoft.com/office/drawing/2014/main" id="{65F7A5EB-957C-704F-A10B-E2A1DFB485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966076" y="2571751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0" name="Line 1783">
                  <a:extLst>
                    <a:ext uri="{FF2B5EF4-FFF2-40B4-BE49-F238E27FC236}">
                      <a16:creationId xmlns:a16="http://schemas.microsoft.com/office/drawing/2014/main" id="{853B967C-4C27-584E-B913-6C3DF802BA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978776" y="2555876"/>
                  <a:ext cx="0" cy="15875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1" name="Line 1784">
                  <a:extLst>
                    <a:ext uri="{FF2B5EF4-FFF2-40B4-BE49-F238E27FC236}">
                      <a16:creationId xmlns:a16="http://schemas.microsoft.com/office/drawing/2014/main" id="{56F4F5C7-CA7C-3A4B-8F11-88B01D8D19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978776" y="2555876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2" name="Line 1785">
                  <a:extLst>
                    <a:ext uri="{FF2B5EF4-FFF2-40B4-BE49-F238E27FC236}">
                      <a16:creationId xmlns:a16="http://schemas.microsoft.com/office/drawing/2014/main" id="{5FA133AB-EA42-7240-879A-49C019E21A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004176" y="2547938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3" name="Line 1786">
                  <a:extLst>
                    <a:ext uri="{FF2B5EF4-FFF2-40B4-BE49-F238E27FC236}">
                      <a16:creationId xmlns:a16="http://schemas.microsoft.com/office/drawing/2014/main" id="{D90A448A-A19C-3445-A6D5-A5BEA3772C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004176" y="2547938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4" name="Line 1787">
                  <a:extLst>
                    <a:ext uri="{FF2B5EF4-FFF2-40B4-BE49-F238E27FC236}">
                      <a16:creationId xmlns:a16="http://schemas.microsoft.com/office/drawing/2014/main" id="{D04DFF8C-E3B7-EE49-BA5B-9F4FA11697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029576" y="2538413"/>
                  <a:ext cx="0" cy="9525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5" name="Line 1788">
                  <a:extLst>
                    <a:ext uri="{FF2B5EF4-FFF2-40B4-BE49-F238E27FC236}">
                      <a16:creationId xmlns:a16="http://schemas.microsoft.com/office/drawing/2014/main" id="{2DE69D70-7E3F-D944-B377-33E2E0757D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029576" y="2538413"/>
                  <a:ext cx="381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6" name="Line 1789">
                  <a:extLst>
                    <a:ext uri="{FF2B5EF4-FFF2-40B4-BE49-F238E27FC236}">
                      <a16:creationId xmlns:a16="http://schemas.microsoft.com/office/drawing/2014/main" id="{50C65ADA-83F1-3D47-BAC6-DBEDD2F7FD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067676" y="2538413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7" name="Line 1790">
                  <a:extLst>
                    <a:ext uri="{FF2B5EF4-FFF2-40B4-BE49-F238E27FC236}">
                      <a16:creationId xmlns:a16="http://schemas.microsoft.com/office/drawing/2014/main" id="{EA78B0EB-2844-834C-854A-5C6030AE43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080376" y="2530476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8" name="Line 1791">
                  <a:extLst>
                    <a:ext uri="{FF2B5EF4-FFF2-40B4-BE49-F238E27FC236}">
                      <a16:creationId xmlns:a16="http://schemas.microsoft.com/office/drawing/2014/main" id="{10CCBE9F-6186-E848-B851-500113B99D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080376" y="2530476"/>
                  <a:ext cx="381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9" name="Line 1792">
                  <a:extLst>
                    <a:ext uri="{FF2B5EF4-FFF2-40B4-BE49-F238E27FC236}">
                      <a16:creationId xmlns:a16="http://schemas.microsoft.com/office/drawing/2014/main" id="{BCAF2FEB-98CF-A541-8534-8AAF47319F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118476" y="2522538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0" name="Line 1793">
                  <a:extLst>
                    <a:ext uri="{FF2B5EF4-FFF2-40B4-BE49-F238E27FC236}">
                      <a16:creationId xmlns:a16="http://schemas.microsoft.com/office/drawing/2014/main" id="{3B74BDE0-A1B7-BF48-9D29-F830ADC036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118476" y="2522538"/>
                  <a:ext cx="39688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1" name="Line 1794">
                  <a:extLst>
                    <a:ext uri="{FF2B5EF4-FFF2-40B4-BE49-F238E27FC236}">
                      <a16:creationId xmlns:a16="http://schemas.microsoft.com/office/drawing/2014/main" id="{BFB8EF00-6B56-DF4B-BDCC-8B758473BC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158163" y="2514601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2" name="Line 1795">
                  <a:extLst>
                    <a:ext uri="{FF2B5EF4-FFF2-40B4-BE49-F238E27FC236}">
                      <a16:creationId xmlns:a16="http://schemas.microsoft.com/office/drawing/2014/main" id="{76DDD976-FF5F-BF44-A34C-A4EE75032E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158163" y="2514601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3" name="Line 1796">
                  <a:extLst>
                    <a:ext uri="{FF2B5EF4-FFF2-40B4-BE49-F238E27FC236}">
                      <a16:creationId xmlns:a16="http://schemas.microsoft.com/office/drawing/2014/main" id="{7453A388-158A-1B4B-B658-2E00CCB47C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170863" y="2505076"/>
                  <a:ext cx="0" cy="9525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4" name="Line 1797">
                  <a:extLst>
                    <a:ext uri="{FF2B5EF4-FFF2-40B4-BE49-F238E27FC236}">
                      <a16:creationId xmlns:a16="http://schemas.microsoft.com/office/drawing/2014/main" id="{733566C3-BFB0-AA49-8D22-4ED3DFACE2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170863" y="2505076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5" name="Line 1798">
                  <a:extLst>
                    <a:ext uri="{FF2B5EF4-FFF2-40B4-BE49-F238E27FC236}">
                      <a16:creationId xmlns:a16="http://schemas.microsoft.com/office/drawing/2014/main" id="{DE4343C1-C3FA-9E46-9AEB-886A2F2680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196263" y="2497138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6" name="Line 1799">
                  <a:extLst>
                    <a:ext uri="{FF2B5EF4-FFF2-40B4-BE49-F238E27FC236}">
                      <a16:creationId xmlns:a16="http://schemas.microsoft.com/office/drawing/2014/main" id="{8406F4C7-33EE-4849-9866-DF57635D74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196263" y="2497138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" name="Line 1800">
                  <a:extLst>
                    <a:ext uri="{FF2B5EF4-FFF2-40B4-BE49-F238E27FC236}">
                      <a16:creationId xmlns:a16="http://schemas.microsoft.com/office/drawing/2014/main" id="{4B7B9CD6-54D4-394B-A4FA-E73D9A5761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208963" y="2489201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" name="Line 1801">
                  <a:extLst>
                    <a:ext uri="{FF2B5EF4-FFF2-40B4-BE49-F238E27FC236}">
                      <a16:creationId xmlns:a16="http://schemas.microsoft.com/office/drawing/2014/main" id="{5E885A43-E8C1-2643-968C-F2522B0AED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208963" y="2489201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9" name="Line 1802">
                  <a:extLst>
                    <a:ext uri="{FF2B5EF4-FFF2-40B4-BE49-F238E27FC236}">
                      <a16:creationId xmlns:a16="http://schemas.microsoft.com/office/drawing/2014/main" id="{03AB7686-E5EA-DA4C-B115-96A0130E10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234363" y="2471738"/>
                  <a:ext cx="0" cy="17463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0" name="Line 1803">
                  <a:extLst>
                    <a:ext uri="{FF2B5EF4-FFF2-40B4-BE49-F238E27FC236}">
                      <a16:creationId xmlns:a16="http://schemas.microsoft.com/office/drawing/2014/main" id="{C02BF9D0-1E5D-4D41-A056-CA63A101E2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234363" y="2471738"/>
                  <a:ext cx="381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1" name="Line 1804">
                  <a:extLst>
                    <a:ext uri="{FF2B5EF4-FFF2-40B4-BE49-F238E27FC236}">
                      <a16:creationId xmlns:a16="http://schemas.microsoft.com/office/drawing/2014/main" id="{07616A10-B078-1549-A39E-001BB16F29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272463" y="2463801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2" name="Line 1805">
                  <a:extLst>
                    <a:ext uri="{FF2B5EF4-FFF2-40B4-BE49-F238E27FC236}">
                      <a16:creationId xmlns:a16="http://schemas.microsoft.com/office/drawing/2014/main" id="{CD69B815-908B-3049-9518-F94207E8A0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272463" y="2463801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3" name="Line 1806">
                  <a:extLst>
                    <a:ext uri="{FF2B5EF4-FFF2-40B4-BE49-F238E27FC236}">
                      <a16:creationId xmlns:a16="http://schemas.microsoft.com/office/drawing/2014/main" id="{50F31746-51FC-4C46-A4DC-F61ABF4C2D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297863" y="2446338"/>
                  <a:ext cx="0" cy="17463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4" name="Line 1807">
                  <a:extLst>
                    <a:ext uri="{FF2B5EF4-FFF2-40B4-BE49-F238E27FC236}">
                      <a16:creationId xmlns:a16="http://schemas.microsoft.com/office/drawing/2014/main" id="{2867DBE5-FF7F-424F-973A-C109B06926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297863" y="2446338"/>
                  <a:ext cx="381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5" name="Line 1808">
                  <a:extLst>
                    <a:ext uri="{FF2B5EF4-FFF2-40B4-BE49-F238E27FC236}">
                      <a16:creationId xmlns:a16="http://schemas.microsoft.com/office/drawing/2014/main" id="{7AA5F8B5-6B57-ED40-9DB4-5585553F69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335963" y="2446338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6" name="Line 1809">
                  <a:extLst>
                    <a:ext uri="{FF2B5EF4-FFF2-40B4-BE49-F238E27FC236}">
                      <a16:creationId xmlns:a16="http://schemas.microsoft.com/office/drawing/2014/main" id="{4C6DFCA4-7B65-8847-80F7-8946F3D315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361363" y="2438401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7" name="Line 1810">
                  <a:extLst>
                    <a:ext uri="{FF2B5EF4-FFF2-40B4-BE49-F238E27FC236}">
                      <a16:creationId xmlns:a16="http://schemas.microsoft.com/office/drawing/2014/main" id="{1986F2D1-3A13-9D4C-9AEF-71A5DFDA02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361363" y="2438401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8" name="Line 1811">
                  <a:extLst>
                    <a:ext uri="{FF2B5EF4-FFF2-40B4-BE49-F238E27FC236}">
                      <a16:creationId xmlns:a16="http://schemas.microsoft.com/office/drawing/2014/main" id="{A663DAE0-B0AD-CD40-B71E-40BC318651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374063" y="2430463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9" name="Line 1812">
                  <a:extLst>
                    <a:ext uri="{FF2B5EF4-FFF2-40B4-BE49-F238E27FC236}">
                      <a16:creationId xmlns:a16="http://schemas.microsoft.com/office/drawing/2014/main" id="{B55B65A9-E55B-B449-8394-CE96ED0EFD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374063" y="2430463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0" name="Line 1813">
                  <a:extLst>
                    <a:ext uri="{FF2B5EF4-FFF2-40B4-BE49-F238E27FC236}">
                      <a16:creationId xmlns:a16="http://schemas.microsoft.com/office/drawing/2014/main" id="{DCBD8151-16DE-DD4C-9045-378EB6FE05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386763" y="2420938"/>
                  <a:ext cx="0" cy="9525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1" name="Line 1814">
                  <a:extLst>
                    <a:ext uri="{FF2B5EF4-FFF2-40B4-BE49-F238E27FC236}">
                      <a16:creationId xmlns:a16="http://schemas.microsoft.com/office/drawing/2014/main" id="{450F7583-FD24-7B44-ACC3-431423F235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386763" y="2420938"/>
                  <a:ext cx="39688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2" name="Line 1815">
                  <a:extLst>
                    <a:ext uri="{FF2B5EF4-FFF2-40B4-BE49-F238E27FC236}">
                      <a16:creationId xmlns:a16="http://schemas.microsoft.com/office/drawing/2014/main" id="{79C9E357-B4D1-A744-993C-1E6C512D79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426451" y="2413001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3" name="Line 1816">
                  <a:extLst>
                    <a:ext uri="{FF2B5EF4-FFF2-40B4-BE49-F238E27FC236}">
                      <a16:creationId xmlns:a16="http://schemas.microsoft.com/office/drawing/2014/main" id="{60922856-4086-E444-8208-824E25A870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426451" y="2413001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4" name="Line 1817">
                  <a:extLst>
                    <a:ext uri="{FF2B5EF4-FFF2-40B4-BE49-F238E27FC236}">
                      <a16:creationId xmlns:a16="http://schemas.microsoft.com/office/drawing/2014/main" id="{53040157-25B2-DE4F-8BBD-2B35AA291A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439151" y="2405063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5" name="Line 1818">
                  <a:extLst>
                    <a:ext uri="{FF2B5EF4-FFF2-40B4-BE49-F238E27FC236}">
                      <a16:creationId xmlns:a16="http://schemas.microsoft.com/office/drawing/2014/main" id="{D381A833-F784-424A-A9E1-67EF491351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439151" y="2405063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6" name="Line 1819">
                  <a:extLst>
                    <a:ext uri="{FF2B5EF4-FFF2-40B4-BE49-F238E27FC236}">
                      <a16:creationId xmlns:a16="http://schemas.microsoft.com/office/drawing/2014/main" id="{93DE50D3-9811-114C-87BC-3FD4F3E3B0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464551" y="2405063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7" name="Line 1820">
                  <a:extLst>
                    <a:ext uri="{FF2B5EF4-FFF2-40B4-BE49-F238E27FC236}">
                      <a16:creationId xmlns:a16="http://schemas.microsoft.com/office/drawing/2014/main" id="{2049E38F-86D2-C54C-A602-4A07624D00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477251" y="2387601"/>
                  <a:ext cx="0" cy="17463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8" name="Line 1821">
                  <a:extLst>
                    <a:ext uri="{FF2B5EF4-FFF2-40B4-BE49-F238E27FC236}">
                      <a16:creationId xmlns:a16="http://schemas.microsoft.com/office/drawing/2014/main" id="{E899B512-A989-D84F-8A44-C409F2C6B0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477251" y="2387601"/>
                  <a:ext cx="381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9" name="Line 1822">
                  <a:extLst>
                    <a:ext uri="{FF2B5EF4-FFF2-40B4-BE49-F238E27FC236}">
                      <a16:creationId xmlns:a16="http://schemas.microsoft.com/office/drawing/2014/main" id="{D5A6AFD2-39B6-5743-8799-7135726354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515351" y="2379663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0" name="Line 1823">
                  <a:extLst>
                    <a:ext uri="{FF2B5EF4-FFF2-40B4-BE49-F238E27FC236}">
                      <a16:creationId xmlns:a16="http://schemas.microsoft.com/office/drawing/2014/main" id="{7D4B7DA9-9998-6049-B2F4-DB9B6AE411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515351" y="2379663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1" name="Line 1824">
                  <a:extLst>
                    <a:ext uri="{FF2B5EF4-FFF2-40B4-BE49-F238E27FC236}">
                      <a16:creationId xmlns:a16="http://schemas.microsoft.com/office/drawing/2014/main" id="{4A88061E-62E2-C84D-A4CF-5574A5EA92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528051" y="2379663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2" name="Line 1825">
                  <a:extLst>
                    <a:ext uri="{FF2B5EF4-FFF2-40B4-BE49-F238E27FC236}">
                      <a16:creationId xmlns:a16="http://schemas.microsoft.com/office/drawing/2014/main" id="{DF61B078-90C9-7D4A-9780-4513858C7E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553451" y="2371726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3" name="Line 1826">
                  <a:extLst>
                    <a:ext uri="{FF2B5EF4-FFF2-40B4-BE49-F238E27FC236}">
                      <a16:creationId xmlns:a16="http://schemas.microsoft.com/office/drawing/2014/main" id="{AC02C897-CADB-5F48-91F7-052B5F26A7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553451" y="2371726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4" name="Line 1827">
                  <a:extLst>
                    <a:ext uri="{FF2B5EF4-FFF2-40B4-BE49-F238E27FC236}">
                      <a16:creationId xmlns:a16="http://schemas.microsoft.com/office/drawing/2014/main" id="{E82058DA-BF63-0C42-A96D-5416928BF5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566151" y="2362201"/>
                  <a:ext cx="0" cy="9525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5" name="Line 1828">
                  <a:extLst>
                    <a:ext uri="{FF2B5EF4-FFF2-40B4-BE49-F238E27FC236}">
                      <a16:creationId xmlns:a16="http://schemas.microsoft.com/office/drawing/2014/main" id="{73D95B16-D612-CB4A-924F-E258920873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566151" y="2362201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6" name="Line 1829">
                  <a:extLst>
                    <a:ext uri="{FF2B5EF4-FFF2-40B4-BE49-F238E27FC236}">
                      <a16:creationId xmlns:a16="http://schemas.microsoft.com/office/drawing/2014/main" id="{359C859F-A600-8444-8E37-65A6DEBDCF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578851" y="2362201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7" name="Line 1830">
                  <a:extLst>
                    <a:ext uri="{FF2B5EF4-FFF2-40B4-BE49-F238E27FC236}">
                      <a16:creationId xmlns:a16="http://schemas.microsoft.com/office/drawing/2014/main" id="{453730AC-905E-724F-BA40-B243D82E95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604251" y="2362201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8" name="Line 1831">
                  <a:extLst>
                    <a:ext uri="{FF2B5EF4-FFF2-40B4-BE49-F238E27FC236}">
                      <a16:creationId xmlns:a16="http://schemas.microsoft.com/office/drawing/2014/main" id="{ACA0F080-7573-0445-9EA0-E51A109D2A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616951" y="2354263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9" name="Line 1832">
                  <a:extLst>
                    <a:ext uri="{FF2B5EF4-FFF2-40B4-BE49-F238E27FC236}">
                      <a16:creationId xmlns:a16="http://schemas.microsoft.com/office/drawing/2014/main" id="{06C55419-E8E4-EB4F-A72A-E6C8370866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616951" y="2354263"/>
                  <a:ext cx="65088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0" name="Line 1833">
                  <a:extLst>
                    <a:ext uri="{FF2B5EF4-FFF2-40B4-BE49-F238E27FC236}">
                      <a16:creationId xmlns:a16="http://schemas.microsoft.com/office/drawing/2014/main" id="{A541009F-7B41-B346-8911-F49DA9AD85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682038" y="2354263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1" name="Line 1834">
                  <a:extLst>
                    <a:ext uri="{FF2B5EF4-FFF2-40B4-BE49-F238E27FC236}">
                      <a16:creationId xmlns:a16="http://schemas.microsoft.com/office/drawing/2014/main" id="{28A52A3A-8B55-C748-8ADF-EFDD640A2D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694738" y="2354263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2" name="Line 1835">
                  <a:extLst>
                    <a:ext uri="{FF2B5EF4-FFF2-40B4-BE49-F238E27FC236}">
                      <a16:creationId xmlns:a16="http://schemas.microsoft.com/office/drawing/2014/main" id="{7CF16BB1-1AA8-E34D-A67D-0BB110DA55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720138" y="2336801"/>
                  <a:ext cx="0" cy="17463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3" name="Line 1836">
                  <a:extLst>
                    <a:ext uri="{FF2B5EF4-FFF2-40B4-BE49-F238E27FC236}">
                      <a16:creationId xmlns:a16="http://schemas.microsoft.com/office/drawing/2014/main" id="{9BBF3DE3-9AD9-0647-8D66-02A9A6C72C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720138" y="2336801"/>
                  <a:ext cx="381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4" name="Line 1837">
                  <a:extLst>
                    <a:ext uri="{FF2B5EF4-FFF2-40B4-BE49-F238E27FC236}">
                      <a16:creationId xmlns:a16="http://schemas.microsoft.com/office/drawing/2014/main" id="{D7F96599-5C90-2144-BFD0-AE51D2D70D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758238" y="2328863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5" name="Line 1838">
                  <a:extLst>
                    <a:ext uri="{FF2B5EF4-FFF2-40B4-BE49-F238E27FC236}">
                      <a16:creationId xmlns:a16="http://schemas.microsoft.com/office/drawing/2014/main" id="{E1E62900-0E09-C64F-88CE-6043EF8E82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758238" y="2328863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6" name="Line 1839">
                  <a:extLst>
                    <a:ext uri="{FF2B5EF4-FFF2-40B4-BE49-F238E27FC236}">
                      <a16:creationId xmlns:a16="http://schemas.microsoft.com/office/drawing/2014/main" id="{442D2C49-6600-264C-9EA7-BB7078CEB2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783638" y="2320926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7" name="Line 1840">
                  <a:extLst>
                    <a:ext uri="{FF2B5EF4-FFF2-40B4-BE49-F238E27FC236}">
                      <a16:creationId xmlns:a16="http://schemas.microsoft.com/office/drawing/2014/main" id="{33EF0FC5-C2F9-E447-9A5A-F1A7090357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783638" y="2320926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8" name="Line 1841">
                  <a:extLst>
                    <a:ext uri="{FF2B5EF4-FFF2-40B4-BE49-F238E27FC236}">
                      <a16:creationId xmlns:a16="http://schemas.microsoft.com/office/drawing/2014/main" id="{2D4CDE6D-39EE-DD43-9BF2-877AE4BDD6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796338" y="2320926"/>
                  <a:ext cx="52388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9" name="Line 1842">
                  <a:extLst>
                    <a:ext uri="{FF2B5EF4-FFF2-40B4-BE49-F238E27FC236}">
                      <a16:creationId xmlns:a16="http://schemas.microsoft.com/office/drawing/2014/main" id="{14BD7852-118A-5D4F-A761-4DA325EAD9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848726" y="2312988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0" name="Line 1843">
                  <a:extLst>
                    <a:ext uri="{FF2B5EF4-FFF2-40B4-BE49-F238E27FC236}">
                      <a16:creationId xmlns:a16="http://schemas.microsoft.com/office/drawing/2014/main" id="{14A735AF-8BF0-5249-810A-61F7B348E6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848726" y="2312988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1" name="Line 1844">
                  <a:extLst>
                    <a:ext uri="{FF2B5EF4-FFF2-40B4-BE49-F238E27FC236}">
                      <a16:creationId xmlns:a16="http://schemas.microsoft.com/office/drawing/2014/main" id="{3F929E63-843C-0544-A98A-4A8AEC7436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861426" y="2312988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2" name="Line 1845">
                  <a:extLst>
                    <a:ext uri="{FF2B5EF4-FFF2-40B4-BE49-F238E27FC236}">
                      <a16:creationId xmlns:a16="http://schemas.microsoft.com/office/drawing/2014/main" id="{9672804E-9B2E-F748-B5E3-B28C122CEB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874126" y="2303463"/>
                  <a:ext cx="0" cy="9525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3" name="Line 1846">
                  <a:extLst>
                    <a:ext uri="{FF2B5EF4-FFF2-40B4-BE49-F238E27FC236}">
                      <a16:creationId xmlns:a16="http://schemas.microsoft.com/office/drawing/2014/main" id="{89C54E0A-0068-AD4C-9131-1F90EB82A5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874126" y="2303463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4" name="Line 1847">
                  <a:extLst>
                    <a:ext uri="{FF2B5EF4-FFF2-40B4-BE49-F238E27FC236}">
                      <a16:creationId xmlns:a16="http://schemas.microsoft.com/office/drawing/2014/main" id="{1A483A7E-0FCD-364E-B1EC-ACE152BE1D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886826" y="2303463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5" name="Line 1848">
                  <a:extLst>
                    <a:ext uri="{FF2B5EF4-FFF2-40B4-BE49-F238E27FC236}">
                      <a16:creationId xmlns:a16="http://schemas.microsoft.com/office/drawing/2014/main" id="{D5769D99-F1EE-5746-80A9-F812DEE350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899526" y="2303463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6" name="Line 1849">
                  <a:extLst>
                    <a:ext uri="{FF2B5EF4-FFF2-40B4-BE49-F238E27FC236}">
                      <a16:creationId xmlns:a16="http://schemas.microsoft.com/office/drawing/2014/main" id="{C5D717F6-0E85-0C4C-BAA1-D36609D4CB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912226" y="2295526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7" name="Line 1850">
                  <a:extLst>
                    <a:ext uri="{FF2B5EF4-FFF2-40B4-BE49-F238E27FC236}">
                      <a16:creationId xmlns:a16="http://schemas.microsoft.com/office/drawing/2014/main" id="{D7E28D04-2B19-DC4B-BC38-9B7DE3AD51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912226" y="2295526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8" name="Line 1851">
                  <a:extLst>
                    <a:ext uri="{FF2B5EF4-FFF2-40B4-BE49-F238E27FC236}">
                      <a16:creationId xmlns:a16="http://schemas.microsoft.com/office/drawing/2014/main" id="{91DFFA04-8AE7-9A45-9EC2-ACDBD93B0A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924926" y="2287588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9" name="Line 1852">
                  <a:extLst>
                    <a:ext uri="{FF2B5EF4-FFF2-40B4-BE49-F238E27FC236}">
                      <a16:creationId xmlns:a16="http://schemas.microsoft.com/office/drawing/2014/main" id="{1DDB5DAE-4844-954B-B0A4-77CF743101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924926" y="2287588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0" name="Line 1853">
                  <a:extLst>
                    <a:ext uri="{FF2B5EF4-FFF2-40B4-BE49-F238E27FC236}">
                      <a16:creationId xmlns:a16="http://schemas.microsoft.com/office/drawing/2014/main" id="{B9A2119E-7BBD-2542-B290-4F45ED1548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937626" y="2278063"/>
                  <a:ext cx="0" cy="9525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1" name="Line 1854">
                  <a:extLst>
                    <a:ext uri="{FF2B5EF4-FFF2-40B4-BE49-F238E27FC236}">
                      <a16:creationId xmlns:a16="http://schemas.microsoft.com/office/drawing/2014/main" id="{71A1ABBF-3389-CB4E-B16A-2346120840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937626" y="2278063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2" name="Line 1855">
                  <a:extLst>
                    <a:ext uri="{FF2B5EF4-FFF2-40B4-BE49-F238E27FC236}">
                      <a16:creationId xmlns:a16="http://schemas.microsoft.com/office/drawing/2014/main" id="{BC9DF70E-8FBE-C144-80A5-4E6A1070A6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950326" y="2270126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3" name="Line 1856">
                  <a:extLst>
                    <a:ext uri="{FF2B5EF4-FFF2-40B4-BE49-F238E27FC236}">
                      <a16:creationId xmlns:a16="http://schemas.microsoft.com/office/drawing/2014/main" id="{C6DC30CA-3BB1-0343-9756-58196028F2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950326" y="2270126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4" name="Line 1857">
                  <a:extLst>
                    <a:ext uri="{FF2B5EF4-FFF2-40B4-BE49-F238E27FC236}">
                      <a16:creationId xmlns:a16="http://schemas.microsoft.com/office/drawing/2014/main" id="{1DC1F539-ED3F-9F45-BDD5-E51525B411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963026" y="2270126"/>
                  <a:ext cx="635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5" name="Line 1858">
                  <a:extLst>
                    <a:ext uri="{FF2B5EF4-FFF2-40B4-BE49-F238E27FC236}">
                      <a16:creationId xmlns:a16="http://schemas.microsoft.com/office/drawing/2014/main" id="{52160E03-F11B-854B-9491-9C99218EBE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026526" y="2270126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6" name="Line 1859">
                  <a:extLst>
                    <a:ext uri="{FF2B5EF4-FFF2-40B4-BE49-F238E27FC236}">
                      <a16:creationId xmlns:a16="http://schemas.microsoft.com/office/drawing/2014/main" id="{FEB92EFB-0B6E-A141-8952-CF8F7BE919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039226" y="2262188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7" name="Line 1860">
                  <a:extLst>
                    <a:ext uri="{FF2B5EF4-FFF2-40B4-BE49-F238E27FC236}">
                      <a16:creationId xmlns:a16="http://schemas.microsoft.com/office/drawing/2014/main" id="{0C5CC5E0-C14D-624D-BE79-4A6ACABB8F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039226" y="2262188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84077075-2CFE-0A40-B130-D9468A5AB9B8}"/>
                  </a:ext>
                </a:extLst>
              </p:cNvPr>
              <p:cNvGrpSpPr/>
              <p:nvPr/>
            </p:nvGrpSpPr>
            <p:grpSpPr>
              <a:xfrm>
                <a:off x="4486302" y="2906713"/>
                <a:ext cx="2493936" cy="1347787"/>
                <a:chOff x="4486302" y="2906713"/>
                <a:chExt cx="2493936" cy="1347787"/>
              </a:xfrm>
            </p:grpSpPr>
            <p:sp>
              <p:nvSpPr>
                <p:cNvPr id="57" name="Line 1478">
                  <a:extLst>
                    <a:ext uri="{FF2B5EF4-FFF2-40B4-BE49-F238E27FC236}">
                      <a16:creationId xmlns:a16="http://schemas.microsoft.com/office/drawing/2014/main" id="{3461CF38-9CEC-8445-BD85-07D8CFA92C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486302" y="4229100"/>
                  <a:ext cx="0" cy="2540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" name="Line 1479">
                  <a:extLst>
                    <a:ext uri="{FF2B5EF4-FFF2-40B4-BE49-F238E27FC236}">
                      <a16:creationId xmlns:a16="http://schemas.microsoft.com/office/drawing/2014/main" id="{50663788-2455-4244-89A5-A1CA67F978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86302" y="4229100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" name="Line 1480">
                  <a:extLst>
                    <a:ext uri="{FF2B5EF4-FFF2-40B4-BE49-F238E27FC236}">
                      <a16:creationId xmlns:a16="http://schemas.microsoft.com/office/drawing/2014/main" id="{6C76B5C4-E5E5-494E-8149-53C6314AAC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499002" y="4221163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" name="Line 1481">
                  <a:extLst>
                    <a:ext uri="{FF2B5EF4-FFF2-40B4-BE49-F238E27FC236}">
                      <a16:creationId xmlns:a16="http://schemas.microsoft.com/office/drawing/2014/main" id="{B498ED8B-3121-F34C-8A9A-0CDE663A91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99002" y="4221163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" name="Line 1482">
                  <a:extLst>
                    <a:ext uri="{FF2B5EF4-FFF2-40B4-BE49-F238E27FC236}">
                      <a16:creationId xmlns:a16="http://schemas.microsoft.com/office/drawing/2014/main" id="{2C42F4BC-4FB6-644C-A9E3-9BA5DAC843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511702" y="4213225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" name="Line 1483">
                  <a:extLst>
                    <a:ext uri="{FF2B5EF4-FFF2-40B4-BE49-F238E27FC236}">
                      <a16:creationId xmlns:a16="http://schemas.microsoft.com/office/drawing/2014/main" id="{F944331F-6646-0D41-91DF-D8C0DB68A9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11702" y="4213225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" name="Line 1484">
                  <a:extLst>
                    <a:ext uri="{FF2B5EF4-FFF2-40B4-BE49-F238E27FC236}">
                      <a16:creationId xmlns:a16="http://schemas.microsoft.com/office/drawing/2014/main" id="{4F8AB77B-4941-BB45-B482-75EE1A82C1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537102" y="4195763"/>
                  <a:ext cx="0" cy="17463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" name="Line 1485">
                  <a:extLst>
                    <a:ext uri="{FF2B5EF4-FFF2-40B4-BE49-F238E27FC236}">
                      <a16:creationId xmlns:a16="http://schemas.microsoft.com/office/drawing/2014/main" id="{B6D836BB-1F66-894A-8F73-E4905A13FD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37102" y="4195763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" name="Line 1486">
                  <a:extLst>
                    <a:ext uri="{FF2B5EF4-FFF2-40B4-BE49-F238E27FC236}">
                      <a16:creationId xmlns:a16="http://schemas.microsoft.com/office/drawing/2014/main" id="{A16E9D62-4A0D-D844-AB9F-1782D4C4CF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49802" y="4195763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" name="Line 1487">
                  <a:extLst>
                    <a:ext uri="{FF2B5EF4-FFF2-40B4-BE49-F238E27FC236}">
                      <a16:creationId xmlns:a16="http://schemas.microsoft.com/office/drawing/2014/main" id="{21439B5F-8C4F-0E41-86A7-2929A8B868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562502" y="4187825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" name="Line 1488">
                  <a:extLst>
                    <a:ext uri="{FF2B5EF4-FFF2-40B4-BE49-F238E27FC236}">
                      <a16:creationId xmlns:a16="http://schemas.microsoft.com/office/drawing/2014/main" id="{5A396333-01A3-4843-B23D-77D95F9A06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62502" y="4187825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" name="Line 1489">
                  <a:extLst>
                    <a:ext uri="{FF2B5EF4-FFF2-40B4-BE49-F238E27FC236}">
                      <a16:creationId xmlns:a16="http://schemas.microsoft.com/office/drawing/2014/main" id="{CA72BCED-15DD-3E46-A134-855ACD50C7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575202" y="4179888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" name="Line 1490">
                  <a:extLst>
                    <a:ext uri="{FF2B5EF4-FFF2-40B4-BE49-F238E27FC236}">
                      <a16:creationId xmlns:a16="http://schemas.microsoft.com/office/drawing/2014/main" id="{CDAB94DD-B711-6344-BA68-C1BECA1AA1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75202" y="4179888"/>
                  <a:ext cx="508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" name="Line 1491">
                  <a:extLst>
                    <a:ext uri="{FF2B5EF4-FFF2-40B4-BE49-F238E27FC236}">
                      <a16:creationId xmlns:a16="http://schemas.microsoft.com/office/drawing/2014/main" id="{36EC1938-EA72-9E4A-9BD4-A95839B151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626002" y="4171950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" name="Line 1492">
                  <a:extLst>
                    <a:ext uri="{FF2B5EF4-FFF2-40B4-BE49-F238E27FC236}">
                      <a16:creationId xmlns:a16="http://schemas.microsoft.com/office/drawing/2014/main" id="{7384FDB7-1E87-434B-AD1A-68972CDB96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26002" y="4171950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" name="Line 1493">
                  <a:extLst>
                    <a:ext uri="{FF2B5EF4-FFF2-40B4-BE49-F238E27FC236}">
                      <a16:creationId xmlns:a16="http://schemas.microsoft.com/office/drawing/2014/main" id="{F3E4B690-17E4-8342-877F-0119ADBC4D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38703" y="4171950"/>
                  <a:ext cx="14288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" name="Line 1494">
                  <a:extLst>
                    <a:ext uri="{FF2B5EF4-FFF2-40B4-BE49-F238E27FC236}">
                      <a16:creationId xmlns:a16="http://schemas.microsoft.com/office/drawing/2014/main" id="{F42E2E04-A9AE-4840-B670-E087A2669E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652990" y="4156075"/>
                  <a:ext cx="0" cy="15875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" name="Line 1495">
                  <a:extLst>
                    <a:ext uri="{FF2B5EF4-FFF2-40B4-BE49-F238E27FC236}">
                      <a16:creationId xmlns:a16="http://schemas.microsoft.com/office/drawing/2014/main" id="{D8841D76-F3C7-3F48-8AB2-C954022B98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52990" y="4156075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" name="Line 1496">
                  <a:extLst>
                    <a:ext uri="{FF2B5EF4-FFF2-40B4-BE49-F238E27FC236}">
                      <a16:creationId xmlns:a16="http://schemas.microsoft.com/office/drawing/2014/main" id="{8499A49C-D3B3-3543-9DFD-F23886414C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665690" y="4146550"/>
                  <a:ext cx="0" cy="9525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" name="Line 1497">
                  <a:extLst>
                    <a:ext uri="{FF2B5EF4-FFF2-40B4-BE49-F238E27FC236}">
                      <a16:creationId xmlns:a16="http://schemas.microsoft.com/office/drawing/2014/main" id="{A60F17C1-B7D6-9C49-A160-47A18F5409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65690" y="4146550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" name="Line 1498">
                  <a:extLst>
                    <a:ext uri="{FF2B5EF4-FFF2-40B4-BE49-F238E27FC236}">
                      <a16:creationId xmlns:a16="http://schemas.microsoft.com/office/drawing/2014/main" id="{7BC66DC3-B8D4-534E-B958-FB0E97377A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678390" y="4130675"/>
                  <a:ext cx="0" cy="15875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" name="Line 1499">
                  <a:extLst>
                    <a:ext uri="{FF2B5EF4-FFF2-40B4-BE49-F238E27FC236}">
                      <a16:creationId xmlns:a16="http://schemas.microsoft.com/office/drawing/2014/main" id="{99645294-E852-AD41-BF62-6619C1A56E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78390" y="4130675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" name="Line 1500">
                  <a:extLst>
                    <a:ext uri="{FF2B5EF4-FFF2-40B4-BE49-F238E27FC236}">
                      <a16:creationId xmlns:a16="http://schemas.microsoft.com/office/drawing/2014/main" id="{298DD4B6-9F6D-D244-A078-41A19EBA7A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91090" y="4130675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" name="Line 1501">
                  <a:extLst>
                    <a:ext uri="{FF2B5EF4-FFF2-40B4-BE49-F238E27FC236}">
                      <a16:creationId xmlns:a16="http://schemas.microsoft.com/office/drawing/2014/main" id="{50D145EB-F7CE-D449-913B-CEA8B3D12A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703790" y="4122738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" name="Line 1502">
                  <a:extLst>
                    <a:ext uri="{FF2B5EF4-FFF2-40B4-BE49-F238E27FC236}">
                      <a16:creationId xmlns:a16="http://schemas.microsoft.com/office/drawing/2014/main" id="{25606175-4B61-884F-A253-6BEE5CC215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03790" y="4122738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" name="Line 1503">
                  <a:extLst>
                    <a:ext uri="{FF2B5EF4-FFF2-40B4-BE49-F238E27FC236}">
                      <a16:creationId xmlns:a16="http://schemas.microsoft.com/office/drawing/2014/main" id="{FDB13A68-BA67-9B4C-9D26-A4F8081601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16490" y="4122738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" name="Line 1504">
                  <a:extLst>
                    <a:ext uri="{FF2B5EF4-FFF2-40B4-BE49-F238E27FC236}">
                      <a16:creationId xmlns:a16="http://schemas.microsoft.com/office/drawing/2014/main" id="{AF90D94E-4AF5-AC48-863C-B0A12BF434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729190" y="4097338"/>
                  <a:ext cx="0" cy="2540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" name="Line 1505">
                  <a:extLst>
                    <a:ext uri="{FF2B5EF4-FFF2-40B4-BE49-F238E27FC236}">
                      <a16:creationId xmlns:a16="http://schemas.microsoft.com/office/drawing/2014/main" id="{578C5117-47CB-9B4A-9229-00B202195B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29190" y="4097338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" name="Line 1506">
                  <a:extLst>
                    <a:ext uri="{FF2B5EF4-FFF2-40B4-BE49-F238E27FC236}">
                      <a16:creationId xmlns:a16="http://schemas.microsoft.com/office/drawing/2014/main" id="{6D35E6E5-0072-2B4F-976B-D935C90F90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754590" y="4089400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" name="Line 1507">
                  <a:extLst>
                    <a:ext uri="{FF2B5EF4-FFF2-40B4-BE49-F238E27FC236}">
                      <a16:creationId xmlns:a16="http://schemas.microsoft.com/office/drawing/2014/main" id="{2345C19F-9921-324D-BE2A-33C6F9490C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54590" y="4089400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" name="Line 1508">
                  <a:extLst>
                    <a:ext uri="{FF2B5EF4-FFF2-40B4-BE49-F238E27FC236}">
                      <a16:creationId xmlns:a16="http://schemas.microsoft.com/office/drawing/2014/main" id="{456F45DC-D07D-CD4C-B270-6F695FF76D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767290" y="4081463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" name="Line 1509">
                  <a:extLst>
                    <a:ext uri="{FF2B5EF4-FFF2-40B4-BE49-F238E27FC236}">
                      <a16:creationId xmlns:a16="http://schemas.microsoft.com/office/drawing/2014/main" id="{73A51BC3-1D14-3140-AE06-1FEA99D7E2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67290" y="4081463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" name="Line 1510">
                  <a:extLst>
                    <a:ext uri="{FF2B5EF4-FFF2-40B4-BE49-F238E27FC236}">
                      <a16:creationId xmlns:a16="http://schemas.microsoft.com/office/drawing/2014/main" id="{9D18D1FA-0F9D-6E45-B161-0E644D1114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79990" y="4081463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0" name="Line 1511">
                  <a:extLst>
                    <a:ext uri="{FF2B5EF4-FFF2-40B4-BE49-F238E27FC236}">
                      <a16:creationId xmlns:a16="http://schemas.microsoft.com/office/drawing/2014/main" id="{10E8E4A2-7AA7-BA4C-A640-E53D4FC9C5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92690" y="4081463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" name="Line 1512">
                  <a:extLst>
                    <a:ext uri="{FF2B5EF4-FFF2-40B4-BE49-F238E27FC236}">
                      <a16:creationId xmlns:a16="http://schemas.microsoft.com/office/drawing/2014/main" id="{75DD64F2-27D8-7543-8000-6AE18A09A2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805391" y="4073525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" name="Line 1513">
                  <a:extLst>
                    <a:ext uri="{FF2B5EF4-FFF2-40B4-BE49-F238E27FC236}">
                      <a16:creationId xmlns:a16="http://schemas.microsoft.com/office/drawing/2014/main" id="{1C697F77-37C8-7A46-A26B-FD80793134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05391" y="4073525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3" name="Line 1514">
                  <a:extLst>
                    <a:ext uri="{FF2B5EF4-FFF2-40B4-BE49-F238E27FC236}">
                      <a16:creationId xmlns:a16="http://schemas.microsoft.com/office/drawing/2014/main" id="{EC221FE3-626F-6547-94EC-527490BB5B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818091" y="4065588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4" name="Line 1515">
                  <a:extLst>
                    <a:ext uri="{FF2B5EF4-FFF2-40B4-BE49-F238E27FC236}">
                      <a16:creationId xmlns:a16="http://schemas.microsoft.com/office/drawing/2014/main" id="{AA2B2EB7-6801-6E41-A319-7D1EB7B671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18091" y="4065588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" name="Line 1516">
                  <a:extLst>
                    <a:ext uri="{FF2B5EF4-FFF2-40B4-BE49-F238E27FC236}">
                      <a16:creationId xmlns:a16="http://schemas.microsoft.com/office/drawing/2014/main" id="{1D1CB312-5A29-8545-AEF6-8959DE8A78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830791" y="4056063"/>
                  <a:ext cx="0" cy="9525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6" name="Line 1517">
                  <a:extLst>
                    <a:ext uri="{FF2B5EF4-FFF2-40B4-BE49-F238E27FC236}">
                      <a16:creationId xmlns:a16="http://schemas.microsoft.com/office/drawing/2014/main" id="{43A506B3-E618-4A4C-917A-8A5FC6B0A7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30791" y="4056063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7" name="Line 1518">
                  <a:extLst>
                    <a:ext uri="{FF2B5EF4-FFF2-40B4-BE49-F238E27FC236}">
                      <a16:creationId xmlns:a16="http://schemas.microsoft.com/office/drawing/2014/main" id="{238C78C8-F956-C24A-9027-89BAF673B3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843491" y="4048125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8" name="Line 1519">
                  <a:extLst>
                    <a:ext uri="{FF2B5EF4-FFF2-40B4-BE49-F238E27FC236}">
                      <a16:creationId xmlns:a16="http://schemas.microsoft.com/office/drawing/2014/main" id="{9B864CEB-25E4-E841-BE55-EC689CB592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43491" y="4048125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" name="Line 1520">
                  <a:extLst>
                    <a:ext uri="{FF2B5EF4-FFF2-40B4-BE49-F238E27FC236}">
                      <a16:creationId xmlns:a16="http://schemas.microsoft.com/office/drawing/2014/main" id="{6D1E61B8-0A2F-F340-8821-DD81713D98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856191" y="4024313"/>
                  <a:ext cx="0" cy="23813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0" name="Line 1521">
                  <a:extLst>
                    <a:ext uri="{FF2B5EF4-FFF2-40B4-BE49-F238E27FC236}">
                      <a16:creationId xmlns:a16="http://schemas.microsoft.com/office/drawing/2014/main" id="{20C6CA99-A07B-8C4F-9029-DA8C193346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56191" y="4024313"/>
                  <a:ext cx="39688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1" name="Line 1522">
                  <a:extLst>
                    <a:ext uri="{FF2B5EF4-FFF2-40B4-BE49-F238E27FC236}">
                      <a16:creationId xmlns:a16="http://schemas.microsoft.com/office/drawing/2014/main" id="{1F88F44E-D5DA-4740-B567-55523ED0D1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895878" y="4016375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2" name="Line 1523">
                  <a:extLst>
                    <a:ext uri="{FF2B5EF4-FFF2-40B4-BE49-F238E27FC236}">
                      <a16:creationId xmlns:a16="http://schemas.microsoft.com/office/drawing/2014/main" id="{4C2BAABB-FBA4-4045-B22C-1988998492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95878" y="4016375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3" name="Line 1524">
                  <a:extLst>
                    <a:ext uri="{FF2B5EF4-FFF2-40B4-BE49-F238E27FC236}">
                      <a16:creationId xmlns:a16="http://schemas.microsoft.com/office/drawing/2014/main" id="{96B554F4-DABF-E147-9936-156B8E5246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921278" y="3998913"/>
                  <a:ext cx="0" cy="17463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4" name="Line 1525">
                  <a:extLst>
                    <a:ext uri="{FF2B5EF4-FFF2-40B4-BE49-F238E27FC236}">
                      <a16:creationId xmlns:a16="http://schemas.microsoft.com/office/drawing/2014/main" id="{37366B68-AB35-5C46-AA37-C9323C4A48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21278" y="3998913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5" name="Line 1526">
                  <a:extLst>
                    <a:ext uri="{FF2B5EF4-FFF2-40B4-BE49-F238E27FC236}">
                      <a16:creationId xmlns:a16="http://schemas.microsoft.com/office/drawing/2014/main" id="{04715FB0-A6CE-9B41-8DD6-F1D4A77990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933978" y="3965575"/>
                  <a:ext cx="0" cy="333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6" name="Line 1527">
                  <a:extLst>
                    <a:ext uri="{FF2B5EF4-FFF2-40B4-BE49-F238E27FC236}">
                      <a16:creationId xmlns:a16="http://schemas.microsoft.com/office/drawing/2014/main" id="{6768AD09-DCBF-AD47-B818-E4A64DD842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33978" y="3965575"/>
                  <a:ext cx="508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7" name="Line 1528">
                  <a:extLst>
                    <a:ext uri="{FF2B5EF4-FFF2-40B4-BE49-F238E27FC236}">
                      <a16:creationId xmlns:a16="http://schemas.microsoft.com/office/drawing/2014/main" id="{D06C9886-66DA-F346-814F-9D805BCA6F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984779" y="3957638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8" name="Line 1529">
                  <a:extLst>
                    <a:ext uri="{FF2B5EF4-FFF2-40B4-BE49-F238E27FC236}">
                      <a16:creationId xmlns:a16="http://schemas.microsoft.com/office/drawing/2014/main" id="{EC383A01-E2F9-AD44-8C2E-A74B691227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84779" y="3957638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9" name="Line 1530">
                  <a:extLst>
                    <a:ext uri="{FF2B5EF4-FFF2-40B4-BE49-F238E27FC236}">
                      <a16:creationId xmlns:a16="http://schemas.microsoft.com/office/drawing/2014/main" id="{CE74F2F3-A9FF-E549-B00E-C05E24B6F3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997479" y="3949700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0" name="Line 1531">
                  <a:extLst>
                    <a:ext uri="{FF2B5EF4-FFF2-40B4-BE49-F238E27FC236}">
                      <a16:creationId xmlns:a16="http://schemas.microsoft.com/office/drawing/2014/main" id="{B76CE1E4-FB3E-5943-9320-A4CCAF74B5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97479" y="3949700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" name="Line 1532">
                  <a:extLst>
                    <a:ext uri="{FF2B5EF4-FFF2-40B4-BE49-F238E27FC236}">
                      <a16:creationId xmlns:a16="http://schemas.microsoft.com/office/drawing/2014/main" id="{4D005D88-E4C9-7742-9F10-6864C48C28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10179" y="3949700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2" name="Line 1533">
                  <a:extLst>
                    <a:ext uri="{FF2B5EF4-FFF2-40B4-BE49-F238E27FC236}">
                      <a16:creationId xmlns:a16="http://schemas.microsoft.com/office/drawing/2014/main" id="{2EC3275E-7D32-3D42-AC27-E25B8DFA57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022879" y="3924300"/>
                  <a:ext cx="0" cy="2540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" name="Line 1534">
                  <a:extLst>
                    <a:ext uri="{FF2B5EF4-FFF2-40B4-BE49-F238E27FC236}">
                      <a16:creationId xmlns:a16="http://schemas.microsoft.com/office/drawing/2014/main" id="{F7544312-9B70-A248-AB9B-AC62DC89ED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22879" y="3924300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4" name="Line 1535">
                  <a:extLst>
                    <a:ext uri="{FF2B5EF4-FFF2-40B4-BE49-F238E27FC236}">
                      <a16:creationId xmlns:a16="http://schemas.microsoft.com/office/drawing/2014/main" id="{012078BA-2C59-2B47-81F3-42A1A5A1FD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035579" y="3916363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5" name="Line 1536">
                  <a:extLst>
                    <a:ext uri="{FF2B5EF4-FFF2-40B4-BE49-F238E27FC236}">
                      <a16:creationId xmlns:a16="http://schemas.microsoft.com/office/drawing/2014/main" id="{4F5D2500-E1F7-264B-A373-0937101D2C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35579" y="3916363"/>
                  <a:ext cx="103188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6" name="Line 1537">
                  <a:extLst>
                    <a:ext uri="{FF2B5EF4-FFF2-40B4-BE49-F238E27FC236}">
                      <a16:creationId xmlns:a16="http://schemas.microsoft.com/office/drawing/2014/main" id="{7C4338EB-45E2-3C40-9040-E3D4F62BF5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138767" y="3892550"/>
                  <a:ext cx="0" cy="23813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7" name="Line 1538">
                  <a:extLst>
                    <a:ext uri="{FF2B5EF4-FFF2-40B4-BE49-F238E27FC236}">
                      <a16:creationId xmlns:a16="http://schemas.microsoft.com/office/drawing/2014/main" id="{E6BBE962-38B8-E747-87A6-8059CC2951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38767" y="3892550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8" name="Line 1539">
                  <a:extLst>
                    <a:ext uri="{FF2B5EF4-FFF2-40B4-BE49-F238E27FC236}">
                      <a16:creationId xmlns:a16="http://schemas.microsoft.com/office/drawing/2014/main" id="{3A81D150-57BE-284F-8B5A-ADBDBE33A7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151467" y="3883025"/>
                  <a:ext cx="0" cy="9525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9" name="Line 1540">
                  <a:extLst>
                    <a:ext uri="{FF2B5EF4-FFF2-40B4-BE49-F238E27FC236}">
                      <a16:creationId xmlns:a16="http://schemas.microsoft.com/office/drawing/2014/main" id="{9CE9DE67-1FD7-5E45-ABA2-8299190EE5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51467" y="3883025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0" name="Line 1541">
                  <a:extLst>
                    <a:ext uri="{FF2B5EF4-FFF2-40B4-BE49-F238E27FC236}">
                      <a16:creationId xmlns:a16="http://schemas.microsoft.com/office/drawing/2014/main" id="{53DFDF44-3F36-4F41-9A5F-2A99D7E13E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164167" y="3859213"/>
                  <a:ext cx="0" cy="23813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1" name="Line 1542">
                  <a:extLst>
                    <a:ext uri="{FF2B5EF4-FFF2-40B4-BE49-F238E27FC236}">
                      <a16:creationId xmlns:a16="http://schemas.microsoft.com/office/drawing/2014/main" id="{F73E78F1-F3FF-E74A-ADE1-F05F1609F7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64167" y="3859213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2" name="Line 1543">
                  <a:extLst>
                    <a:ext uri="{FF2B5EF4-FFF2-40B4-BE49-F238E27FC236}">
                      <a16:creationId xmlns:a16="http://schemas.microsoft.com/office/drawing/2014/main" id="{8A063E56-322F-1F45-9EBE-9873135B3C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176867" y="3825875"/>
                  <a:ext cx="0" cy="333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3" name="Line 1544">
                  <a:extLst>
                    <a:ext uri="{FF2B5EF4-FFF2-40B4-BE49-F238E27FC236}">
                      <a16:creationId xmlns:a16="http://schemas.microsoft.com/office/drawing/2014/main" id="{15DD3F80-ECF1-A142-9411-4EED640D93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76867" y="3825875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4" name="Line 1545">
                  <a:extLst>
                    <a:ext uri="{FF2B5EF4-FFF2-40B4-BE49-F238E27FC236}">
                      <a16:creationId xmlns:a16="http://schemas.microsoft.com/office/drawing/2014/main" id="{8E80E8CA-4524-0A41-ABDA-4F4E1EF0F3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189567" y="3817938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5" name="Line 1546">
                  <a:extLst>
                    <a:ext uri="{FF2B5EF4-FFF2-40B4-BE49-F238E27FC236}">
                      <a16:creationId xmlns:a16="http://schemas.microsoft.com/office/drawing/2014/main" id="{DB87D2F0-B91C-DE42-8D82-C27107D4A5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89567" y="3817938"/>
                  <a:ext cx="381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Line 1547">
                  <a:extLst>
                    <a:ext uri="{FF2B5EF4-FFF2-40B4-BE49-F238E27FC236}">
                      <a16:creationId xmlns:a16="http://schemas.microsoft.com/office/drawing/2014/main" id="{636D3D42-D6E0-8048-BD7A-7FFEC7052F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227667" y="3810000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7" name="Line 1548">
                  <a:extLst>
                    <a:ext uri="{FF2B5EF4-FFF2-40B4-BE49-F238E27FC236}">
                      <a16:creationId xmlns:a16="http://schemas.microsoft.com/office/drawing/2014/main" id="{9C43D9D3-87DB-AC42-8B3E-B4DF2DE36E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27667" y="3810000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8" name="Line 1549">
                  <a:extLst>
                    <a:ext uri="{FF2B5EF4-FFF2-40B4-BE49-F238E27FC236}">
                      <a16:creationId xmlns:a16="http://schemas.microsoft.com/office/drawing/2014/main" id="{F56DB40E-BBCD-EA40-9C1F-73D6555FB2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253067" y="3802063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9" name="Line 1550">
                  <a:extLst>
                    <a:ext uri="{FF2B5EF4-FFF2-40B4-BE49-F238E27FC236}">
                      <a16:creationId xmlns:a16="http://schemas.microsoft.com/office/drawing/2014/main" id="{15623604-54D0-3D4B-902E-31C844634B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53067" y="3802063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0" name="Line 1551">
                  <a:extLst>
                    <a:ext uri="{FF2B5EF4-FFF2-40B4-BE49-F238E27FC236}">
                      <a16:creationId xmlns:a16="http://schemas.microsoft.com/office/drawing/2014/main" id="{08805075-133C-6F47-A83E-7B23FA6216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265767" y="3792538"/>
                  <a:ext cx="0" cy="9525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1" name="Line 1552">
                  <a:extLst>
                    <a:ext uri="{FF2B5EF4-FFF2-40B4-BE49-F238E27FC236}">
                      <a16:creationId xmlns:a16="http://schemas.microsoft.com/office/drawing/2014/main" id="{FDA0D3B3-454A-7249-B11E-C465ACCCA6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65767" y="3792538"/>
                  <a:ext cx="381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2" name="Line 1553">
                  <a:extLst>
                    <a:ext uri="{FF2B5EF4-FFF2-40B4-BE49-F238E27FC236}">
                      <a16:creationId xmlns:a16="http://schemas.microsoft.com/office/drawing/2014/main" id="{46F03F23-E277-0D47-A5FD-9F502B7C8F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303867" y="3768725"/>
                  <a:ext cx="0" cy="23813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" name="Line 1554">
                  <a:extLst>
                    <a:ext uri="{FF2B5EF4-FFF2-40B4-BE49-F238E27FC236}">
                      <a16:creationId xmlns:a16="http://schemas.microsoft.com/office/drawing/2014/main" id="{215627D3-C844-6A46-A7AE-E18F824D36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303867" y="3768725"/>
                  <a:ext cx="14288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" name="Line 1555">
                  <a:extLst>
                    <a:ext uri="{FF2B5EF4-FFF2-40B4-BE49-F238E27FC236}">
                      <a16:creationId xmlns:a16="http://schemas.microsoft.com/office/drawing/2014/main" id="{5AFCCBD1-1DEE-574E-B6BC-0121F97A11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318155" y="3751263"/>
                  <a:ext cx="0" cy="17463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" name="Line 1556">
                  <a:extLst>
                    <a:ext uri="{FF2B5EF4-FFF2-40B4-BE49-F238E27FC236}">
                      <a16:creationId xmlns:a16="http://schemas.microsoft.com/office/drawing/2014/main" id="{1F02C54C-2828-F04B-937C-2FEB87E5F6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318155" y="3751263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6" name="Line 1557">
                  <a:extLst>
                    <a:ext uri="{FF2B5EF4-FFF2-40B4-BE49-F238E27FC236}">
                      <a16:creationId xmlns:a16="http://schemas.microsoft.com/office/drawing/2014/main" id="{4697AB3C-8250-044F-861B-96ECE064DD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343555" y="3743325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7" name="Line 1558">
                  <a:extLst>
                    <a:ext uri="{FF2B5EF4-FFF2-40B4-BE49-F238E27FC236}">
                      <a16:creationId xmlns:a16="http://schemas.microsoft.com/office/drawing/2014/main" id="{B5D86EA0-813F-A54D-8C05-6913EDED81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343555" y="3743325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8" name="Line 1559">
                  <a:extLst>
                    <a:ext uri="{FF2B5EF4-FFF2-40B4-BE49-F238E27FC236}">
                      <a16:creationId xmlns:a16="http://schemas.microsoft.com/office/drawing/2014/main" id="{C415E4B1-12D6-864C-9CFF-06D404EE15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368955" y="3735388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9" name="Line 1560">
                  <a:extLst>
                    <a:ext uri="{FF2B5EF4-FFF2-40B4-BE49-F238E27FC236}">
                      <a16:creationId xmlns:a16="http://schemas.microsoft.com/office/drawing/2014/main" id="{BDB97332-8D05-3649-B1F1-A17D39AC6D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368955" y="3735388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0" name="Line 1561">
                  <a:extLst>
                    <a:ext uri="{FF2B5EF4-FFF2-40B4-BE49-F238E27FC236}">
                      <a16:creationId xmlns:a16="http://schemas.microsoft.com/office/drawing/2014/main" id="{1134D90A-D552-EF4A-86FF-5EF8BAE175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394355" y="3727450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1" name="Line 1562">
                  <a:extLst>
                    <a:ext uri="{FF2B5EF4-FFF2-40B4-BE49-F238E27FC236}">
                      <a16:creationId xmlns:a16="http://schemas.microsoft.com/office/drawing/2014/main" id="{ADE9C158-22FF-ED42-ACF4-1DB5967EDE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394355" y="3727450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2" name="Line 1563">
                  <a:extLst>
                    <a:ext uri="{FF2B5EF4-FFF2-40B4-BE49-F238E27FC236}">
                      <a16:creationId xmlns:a16="http://schemas.microsoft.com/office/drawing/2014/main" id="{D5AE79DF-A243-1F43-8E70-CDC1EB313F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419755" y="3719513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3" name="Line 1564">
                  <a:extLst>
                    <a:ext uri="{FF2B5EF4-FFF2-40B4-BE49-F238E27FC236}">
                      <a16:creationId xmlns:a16="http://schemas.microsoft.com/office/drawing/2014/main" id="{A969B9CD-E753-D74F-9157-8378BF77F5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19755" y="3719513"/>
                  <a:ext cx="381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4" name="Line 1565">
                  <a:extLst>
                    <a:ext uri="{FF2B5EF4-FFF2-40B4-BE49-F238E27FC236}">
                      <a16:creationId xmlns:a16="http://schemas.microsoft.com/office/drawing/2014/main" id="{D13EF0C5-540A-6643-B237-25C6281419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457855" y="3702050"/>
                  <a:ext cx="0" cy="17463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5" name="Line 1566">
                  <a:extLst>
                    <a:ext uri="{FF2B5EF4-FFF2-40B4-BE49-F238E27FC236}">
                      <a16:creationId xmlns:a16="http://schemas.microsoft.com/office/drawing/2014/main" id="{647C409B-DF26-6345-942B-B7F4DBFE7F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57855" y="3702050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6" name="Line 1567">
                  <a:extLst>
                    <a:ext uri="{FF2B5EF4-FFF2-40B4-BE49-F238E27FC236}">
                      <a16:creationId xmlns:a16="http://schemas.microsoft.com/office/drawing/2014/main" id="{92D1FDD7-C466-7749-8BE2-284840E208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470555" y="3686175"/>
                  <a:ext cx="0" cy="15875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7" name="Line 1568">
                  <a:extLst>
                    <a:ext uri="{FF2B5EF4-FFF2-40B4-BE49-F238E27FC236}">
                      <a16:creationId xmlns:a16="http://schemas.microsoft.com/office/drawing/2014/main" id="{6AD4C63E-99C0-E945-A7FD-C21F32D33F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70555" y="3686175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Line 1569">
                  <a:extLst>
                    <a:ext uri="{FF2B5EF4-FFF2-40B4-BE49-F238E27FC236}">
                      <a16:creationId xmlns:a16="http://schemas.microsoft.com/office/drawing/2014/main" id="{F9755BB9-3ADC-2347-B4C1-A0E0564EB1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495955" y="3676650"/>
                  <a:ext cx="0" cy="9525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Line 1570">
                  <a:extLst>
                    <a:ext uri="{FF2B5EF4-FFF2-40B4-BE49-F238E27FC236}">
                      <a16:creationId xmlns:a16="http://schemas.microsoft.com/office/drawing/2014/main" id="{64D1F24C-3B13-B749-9DAD-DED3E9EE47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95955" y="3676650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Line 1571">
                  <a:extLst>
                    <a:ext uri="{FF2B5EF4-FFF2-40B4-BE49-F238E27FC236}">
                      <a16:creationId xmlns:a16="http://schemas.microsoft.com/office/drawing/2014/main" id="{D13CD87E-3A54-EC4A-A0BA-F0732A6A0B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521355" y="3668713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1" name="Line 1572">
                  <a:extLst>
                    <a:ext uri="{FF2B5EF4-FFF2-40B4-BE49-F238E27FC236}">
                      <a16:creationId xmlns:a16="http://schemas.microsoft.com/office/drawing/2014/main" id="{E8F4FDAD-14E4-164E-8E2F-6168313F6C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21355" y="3668713"/>
                  <a:ext cx="14288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Line 1573">
                  <a:extLst>
                    <a:ext uri="{FF2B5EF4-FFF2-40B4-BE49-F238E27FC236}">
                      <a16:creationId xmlns:a16="http://schemas.microsoft.com/office/drawing/2014/main" id="{452EFB81-09D7-FD48-8BDA-01112CC118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535643" y="3652838"/>
                  <a:ext cx="0" cy="15875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Line 1574">
                  <a:extLst>
                    <a:ext uri="{FF2B5EF4-FFF2-40B4-BE49-F238E27FC236}">
                      <a16:creationId xmlns:a16="http://schemas.microsoft.com/office/drawing/2014/main" id="{5C9437AF-D8E1-5144-8F71-CA84A4B232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35643" y="3652838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Line 1575">
                  <a:extLst>
                    <a:ext uri="{FF2B5EF4-FFF2-40B4-BE49-F238E27FC236}">
                      <a16:creationId xmlns:a16="http://schemas.microsoft.com/office/drawing/2014/main" id="{0CC2F5F8-57F6-634D-BB4F-D3C0430742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548343" y="3636963"/>
                  <a:ext cx="0" cy="15875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5" name="Line 1576">
                  <a:extLst>
                    <a:ext uri="{FF2B5EF4-FFF2-40B4-BE49-F238E27FC236}">
                      <a16:creationId xmlns:a16="http://schemas.microsoft.com/office/drawing/2014/main" id="{01058A4B-F31A-F94F-83A3-CF319AF1D5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48343" y="3636963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Line 1577">
                  <a:extLst>
                    <a:ext uri="{FF2B5EF4-FFF2-40B4-BE49-F238E27FC236}">
                      <a16:creationId xmlns:a16="http://schemas.microsoft.com/office/drawing/2014/main" id="{D1EDC87A-0613-7E48-BB10-AC45AAC566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561043" y="3619500"/>
                  <a:ext cx="0" cy="17463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Line 1578">
                  <a:extLst>
                    <a:ext uri="{FF2B5EF4-FFF2-40B4-BE49-F238E27FC236}">
                      <a16:creationId xmlns:a16="http://schemas.microsoft.com/office/drawing/2014/main" id="{27CAF42F-E659-A34C-AF7E-8299F89301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61043" y="3619500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Line 1579">
                  <a:extLst>
                    <a:ext uri="{FF2B5EF4-FFF2-40B4-BE49-F238E27FC236}">
                      <a16:creationId xmlns:a16="http://schemas.microsoft.com/office/drawing/2014/main" id="{05F00FE2-C95D-F546-9DCD-31BFCB7F28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573743" y="3578225"/>
                  <a:ext cx="0" cy="41275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9" name="Line 1580">
                  <a:extLst>
                    <a:ext uri="{FF2B5EF4-FFF2-40B4-BE49-F238E27FC236}">
                      <a16:creationId xmlns:a16="http://schemas.microsoft.com/office/drawing/2014/main" id="{F32C0491-9AE4-FC4B-8A15-CE6CC5DCD7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73743" y="3578225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Line 1581">
                  <a:extLst>
                    <a:ext uri="{FF2B5EF4-FFF2-40B4-BE49-F238E27FC236}">
                      <a16:creationId xmlns:a16="http://schemas.microsoft.com/office/drawing/2014/main" id="{E4BA9686-C9E0-454E-8BC6-F8D1597125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86443" y="3578225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Line 1582">
                  <a:extLst>
                    <a:ext uri="{FF2B5EF4-FFF2-40B4-BE49-F238E27FC236}">
                      <a16:creationId xmlns:a16="http://schemas.microsoft.com/office/drawing/2014/main" id="{DDF2705B-3F82-174D-8A88-15ECAE1C36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11843" y="3578225"/>
                  <a:ext cx="381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Line 1583">
                  <a:extLst>
                    <a:ext uri="{FF2B5EF4-FFF2-40B4-BE49-F238E27FC236}">
                      <a16:creationId xmlns:a16="http://schemas.microsoft.com/office/drawing/2014/main" id="{43748AD9-E7C9-9048-BEB6-914F38FFD4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49943" y="3578225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3" name="Line 1584">
                  <a:extLst>
                    <a:ext uri="{FF2B5EF4-FFF2-40B4-BE49-F238E27FC236}">
                      <a16:creationId xmlns:a16="http://schemas.microsoft.com/office/drawing/2014/main" id="{1E9CD0C5-E0B4-CD44-998C-D254C58622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662643" y="3570288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Line 1585">
                  <a:extLst>
                    <a:ext uri="{FF2B5EF4-FFF2-40B4-BE49-F238E27FC236}">
                      <a16:creationId xmlns:a16="http://schemas.microsoft.com/office/drawing/2014/main" id="{714D81F5-235C-DB4B-93AE-D58A1F777F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62643" y="3570288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Line 1586">
                  <a:extLst>
                    <a:ext uri="{FF2B5EF4-FFF2-40B4-BE49-F238E27FC236}">
                      <a16:creationId xmlns:a16="http://schemas.microsoft.com/office/drawing/2014/main" id="{E7822474-0EAD-784F-908F-1B98943E0C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675343" y="3562350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Line 1587">
                  <a:extLst>
                    <a:ext uri="{FF2B5EF4-FFF2-40B4-BE49-F238E27FC236}">
                      <a16:creationId xmlns:a16="http://schemas.microsoft.com/office/drawing/2014/main" id="{085147AB-476C-804E-8880-B0753F7786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75343" y="3562350"/>
                  <a:ext cx="381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7" name="Line 1588">
                  <a:extLst>
                    <a:ext uri="{FF2B5EF4-FFF2-40B4-BE49-F238E27FC236}">
                      <a16:creationId xmlns:a16="http://schemas.microsoft.com/office/drawing/2014/main" id="{CBD99C64-5412-A842-9F45-2ADC8388B0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713443" y="3544888"/>
                  <a:ext cx="0" cy="17463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Line 1589">
                  <a:extLst>
                    <a:ext uri="{FF2B5EF4-FFF2-40B4-BE49-F238E27FC236}">
                      <a16:creationId xmlns:a16="http://schemas.microsoft.com/office/drawing/2014/main" id="{A2181081-CBC0-EC41-84BA-7EC44B35BD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13443" y="3544888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Line 1590">
                  <a:extLst>
                    <a:ext uri="{FF2B5EF4-FFF2-40B4-BE49-F238E27FC236}">
                      <a16:creationId xmlns:a16="http://schemas.microsoft.com/office/drawing/2014/main" id="{45B83DA4-9482-2F43-B8C0-F29C5D5BD9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726143" y="3521075"/>
                  <a:ext cx="0" cy="23813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Line 1591">
                  <a:extLst>
                    <a:ext uri="{FF2B5EF4-FFF2-40B4-BE49-F238E27FC236}">
                      <a16:creationId xmlns:a16="http://schemas.microsoft.com/office/drawing/2014/main" id="{E1B7BD28-6EA1-6F46-A28E-C77696AB50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26143" y="3521075"/>
                  <a:ext cx="14288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1" name="Line 1592">
                  <a:extLst>
                    <a:ext uri="{FF2B5EF4-FFF2-40B4-BE49-F238E27FC236}">
                      <a16:creationId xmlns:a16="http://schemas.microsoft.com/office/drawing/2014/main" id="{B13C4088-68F0-1F4E-BCDC-69CEB73BCE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40431" y="3521075"/>
                  <a:ext cx="11113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2" name="Line 1593">
                  <a:extLst>
                    <a:ext uri="{FF2B5EF4-FFF2-40B4-BE49-F238E27FC236}">
                      <a16:creationId xmlns:a16="http://schemas.microsoft.com/office/drawing/2014/main" id="{B30A71A3-869A-C243-9B90-D2BA7C252F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751543" y="3511550"/>
                  <a:ext cx="0" cy="9525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3" name="Line 1594">
                  <a:extLst>
                    <a:ext uri="{FF2B5EF4-FFF2-40B4-BE49-F238E27FC236}">
                      <a16:creationId xmlns:a16="http://schemas.microsoft.com/office/drawing/2014/main" id="{91CC8BDF-EC28-204B-B2A4-06428ED4CC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51543" y="3511550"/>
                  <a:ext cx="39688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Line 1595">
                  <a:extLst>
                    <a:ext uri="{FF2B5EF4-FFF2-40B4-BE49-F238E27FC236}">
                      <a16:creationId xmlns:a16="http://schemas.microsoft.com/office/drawing/2014/main" id="{374BC8A6-5EBB-9241-BBE4-ACD9F1EC05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91231" y="3511550"/>
                  <a:ext cx="381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5" name="Line 1596">
                  <a:extLst>
                    <a:ext uri="{FF2B5EF4-FFF2-40B4-BE49-F238E27FC236}">
                      <a16:creationId xmlns:a16="http://schemas.microsoft.com/office/drawing/2014/main" id="{27108D2B-950E-0848-863C-99CB215AA5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829331" y="3487738"/>
                  <a:ext cx="0" cy="23813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Line 1597">
                  <a:extLst>
                    <a:ext uri="{FF2B5EF4-FFF2-40B4-BE49-F238E27FC236}">
                      <a16:creationId xmlns:a16="http://schemas.microsoft.com/office/drawing/2014/main" id="{2B7653BD-6827-9744-801B-299A0110DB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829331" y="3487738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Line 1598">
                  <a:extLst>
                    <a:ext uri="{FF2B5EF4-FFF2-40B4-BE49-F238E27FC236}">
                      <a16:creationId xmlns:a16="http://schemas.microsoft.com/office/drawing/2014/main" id="{715F06A7-9E3C-2847-AE88-A81C4AD588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842031" y="3479800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Line 1599">
                  <a:extLst>
                    <a:ext uri="{FF2B5EF4-FFF2-40B4-BE49-F238E27FC236}">
                      <a16:creationId xmlns:a16="http://schemas.microsoft.com/office/drawing/2014/main" id="{7A9F468F-803F-4E43-BDC9-8C98C22151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842031" y="3479800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9" name="Line 1600">
                  <a:extLst>
                    <a:ext uri="{FF2B5EF4-FFF2-40B4-BE49-F238E27FC236}">
                      <a16:creationId xmlns:a16="http://schemas.microsoft.com/office/drawing/2014/main" id="{6369EC1B-2C11-524F-A6CE-3D1348EE79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867431" y="3470275"/>
                  <a:ext cx="0" cy="9525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0" name="Line 1601">
                  <a:extLst>
                    <a:ext uri="{FF2B5EF4-FFF2-40B4-BE49-F238E27FC236}">
                      <a16:creationId xmlns:a16="http://schemas.microsoft.com/office/drawing/2014/main" id="{61AF260D-0524-A84C-A48B-63EF8E9D37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867431" y="3470275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1" name="Line 1602">
                  <a:extLst>
                    <a:ext uri="{FF2B5EF4-FFF2-40B4-BE49-F238E27FC236}">
                      <a16:creationId xmlns:a16="http://schemas.microsoft.com/office/drawing/2014/main" id="{E320B60A-D250-354F-AF14-79FA26642E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880131" y="3462338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2" name="Line 1603">
                  <a:extLst>
                    <a:ext uri="{FF2B5EF4-FFF2-40B4-BE49-F238E27FC236}">
                      <a16:creationId xmlns:a16="http://schemas.microsoft.com/office/drawing/2014/main" id="{2C917088-DF22-4B42-8E6D-CCB9B0B750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880131" y="3462338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3" name="Line 1604">
                  <a:extLst>
                    <a:ext uri="{FF2B5EF4-FFF2-40B4-BE49-F238E27FC236}">
                      <a16:creationId xmlns:a16="http://schemas.microsoft.com/office/drawing/2014/main" id="{F53157C6-1519-EC4C-9E4E-E2454167A9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892831" y="3446463"/>
                  <a:ext cx="0" cy="15875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4" name="Line 1605">
                  <a:extLst>
                    <a:ext uri="{FF2B5EF4-FFF2-40B4-BE49-F238E27FC236}">
                      <a16:creationId xmlns:a16="http://schemas.microsoft.com/office/drawing/2014/main" id="{01275DA6-3DC6-A54C-8E50-8E205BF01F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892831" y="3446463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5" name="Line 1606">
                  <a:extLst>
                    <a:ext uri="{FF2B5EF4-FFF2-40B4-BE49-F238E27FC236}">
                      <a16:creationId xmlns:a16="http://schemas.microsoft.com/office/drawing/2014/main" id="{0AED0DBC-45DA-F34A-9CD3-1888631828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05531" y="3446463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6" name="Line 1607">
                  <a:extLst>
                    <a:ext uri="{FF2B5EF4-FFF2-40B4-BE49-F238E27FC236}">
                      <a16:creationId xmlns:a16="http://schemas.microsoft.com/office/drawing/2014/main" id="{A6902079-27CE-B14E-BC3E-F0E0ED7F1B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918231" y="3429000"/>
                  <a:ext cx="0" cy="17463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7" name="Line 1608">
                  <a:extLst>
                    <a:ext uri="{FF2B5EF4-FFF2-40B4-BE49-F238E27FC236}">
                      <a16:creationId xmlns:a16="http://schemas.microsoft.com/office/drawing/2014/main" id="{45FE8196-7478-764E-BB39-E07C990723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18231" y="3429000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8" name="Line 1609">
                  <a:extLst>
                    <a:ext uri="{FF2B5EF4-FFF2-40B4-BE49-F238E27FC236}">
                      <a16:creationId xmlns:a16="http://schemas.microsoft.com/office/drawing/2014/main" id="{E664DF7E-9244-E445-BA41-648129E3DA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930932" y="3421063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Line 1610">
                  <a:extLst>
                    <a:ext uri="{FF2B5EF4-FFF2-40B4-BE49-F238E27FC236}">
                      <a16:creationId xmlns:a16="http://schemas.microsoft.com/office/drawing/2014/main" id="{9A1B1F52-8FF5-074F-A152-822B374E73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30932" y="3421063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Line 1611">
                  <a:extLst>
                    <a:ext uri="{FF2B5EF4-FFF2-40B4-BE49-F238E27FC236}">
                      <a16:creationId xmlns:a16="http://schemas.microsoft.com/office/drawing/2014/main" id="{15652913-6032-194F-9FAA-F99012E7CF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943632" y="3413125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Line 1612">
                  <a:extLst>
                    <a:ext uri="{FF2B5EF4-FFF2-40B4-BE49-F238E27FC236}">
                      <a16:creationId xmlns:a16="http://schemas.microsoft.com/office/drawing/2014/main" id="{B4919ADC-DB6F-704A-819A-CFBEE7DCEF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43632" y="3413125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2" name="Line 1613">
                  <a:extLst>
                    <a:ext uri="{FF2B5EF4-FFF2-40B4-BE49-F238E27FC236}">
                      <a16:creationId xmlns:a16="http://schemas.microsoft.com/office/drawing/2014/main" id="{11FF8ECB-13BA-D647-8002-E69E637F40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56332" y="3413125"/>
                  <a:ext cx="14288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Line 1614">
                  <a:extLst>
                    <a:ext uri="{FF2B5EF4-FFF2-40B4-BE49-F238E27FC236}">
                      <a16:creationId xmlns:a16="http://schemas.microsoft.com/office/drawing/2014/main" id="{8F67FA3C-7836-5248-A960-68FF77C831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970619" y="3397250"/>
                  <a:ext cx="0" cy="15875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Line 1615">
                  <a:extLst>
                    <a:ext uri="{FF2B5EF4-FFF2-40B4-BE49-F238E27FC236}">
                      <a16:creationId xmlns:a16="http://schemas.microsoft.com/office/drawing/2014/main" id="{CA0284C7-F3B3-6B48-B43E-9812B2B3E8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70619" y="3397250"/>
                  <a:ext cx="11113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Line 1616">
                  <a:extLst>
                    <a:ext uri="{FF2B5EF4-FFF2-40B4-BE49-F238E27FC236}">
                      <a16:creationId xmlns:a16="http://schemas.microsoft.com/office/drawing/2014/main" id="{CDDBCF08-99E9-9143-B6D8-C0392752EE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981732" y="3387725"/>
                  <a:ext cx="0" cy="9525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6" name="Line 1617">
                  <a:extLst>
                    <a:ext uri="{FF2B5EF4-FFF2-40B4-BE49-F238E27FC236}">
                      <a16:creationId xmlns:a16="http://schemas.microsoft.com/office/drawing/2014/main" id="{4BD2EFFA-62AA-6249-8F9B-52BAF4F9D2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81732" y="3387725"/>
                  <a:ext cx="26988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Line 1618">
                  <a:extLst>
                    <a:ext uri="{FF2B5EF4-FFF2-40B4-BE49-F238E27FC236}">
                      <a16:creationId xmlns:a16="http://schemas.microsoft.com/office/drawing/2014/main" id="{0D82848E-EECA-7049-A921-5BD9E9F7E7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008719" y="3379788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Line 1619">
                  <a:extLst>
                    <a:ext uri="{FF2B5EF4-FFF2-40B4-BE49-F238E27FC236}">
                      <a16:creationId xmlns:a16="http://schemas.microsoft.com/office/drawing/2014/main" id="{EA7352B7-3864-8947-86D1-D477AAD12E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008719" y="3379788"/>
                  <a:ext cx="635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Line 1620">
                  <a:extLst>
                    <a:ext uri="{FF2B5EF4-FFF2-40B4-BE49-F238E27FC236}">
                      <a16:creationId xmlns:a16="http://schemas.microsoft.com/office/drawing/2014/main" id="{586469C3-FDDE-094D-B7CC-93E759FAF7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072219" y="3363913"/>
                  <a:ext cx="0" cy="15875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0" name="Line 1621">
                  <a:extLst>
                    <a:ext uri="{FF2B5EF4-FFF2-40B4-BE49-F238E27FC236}">
                      <a16:creationId xmlns:a16="http://schemas.microsoft.com/office/drawing/2014/main" id="{2975C34B-A401-F041-B914-D1EDA76DA1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072219" y="3363913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Line 1622">
                  <a:extLst>
                    <a:ext uri="{FF2B5EF4-FFF2-40B4-BE49-F238E27FC236}">
                      <a16:creationId xmlns:a16="http://schemas.microsoft.com/office/drawing/2014/main" id="{224B90B9-809D-9244-A14E-EBB4F85228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084920" y="3354388"/>
                  <a:ext cx="0" cy="9525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Line 1623">
                  <a:extLst>
                    <a:ext uri="{FF2B5EF4-FFF2-40B4-BE49-F238E27FC236}">
                      <a16:creationId xmlns:a16="http://schemas.microsoft.com/office/drawing/2014/main" id="{9EE929A7-BFEA-C941-9270-935EE208F4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084919" y="3354388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Line 1624">
                  <a:extLst>
                    <a:ext uri="{FF2B5EF4-FFF2-40B4-BE49-F238E27FC236}">
                      <a16:creationId xmlns:a16="http://schemas.microsoft.com/office/drawing/2014/main" id="{72FC00D8-45CD-DB45-B9C4-0F8005A419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110320" y="3346450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4" name="Line 1625">
                  <a:extLst>
                    <a:ext uri="{FF2B5EF4-FFF2-40B4-BE49-F238E27FC236}">
                      <a16:creationId xmlns:a16="http://schemas.microsoft.com/office/drawing/2014/main" id="{E475A223-A223-E547-B04B-DFEA0759E9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110320" y="3346450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Line 1626">
                  <a:extLst>
                    <a:ext uri="{FF2B5EF4-FFF2-40B4-BE49-F238E27FC236}">
                      <a16:creationId xmlns:a16="http://schemas.microsoft.com/office/drawing/2014/main" id="{4F0B60BA-CFBE-7841-9D83-DA349EE9D3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123020" y="3338513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Line 1627">
                  <a:extLst>
                    <a:ext uri="{FF2B5EF4-FFF2-40B4-BE49-F238E27FC236}">
                      <a16:creationId xmlns:a16="http://schemas.microsoft.com/office/drawing/2014/main" id="{0543E155-E2CC-0E4F-9137-85116CF05D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123020" y="3338513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Line 1628">
                  <a:extLst>
                    <a:ext uri="{FF2B5EF4-FFF2-40B4-BE49-F238E27FC236}">
                      <a16:creationId xmlns:a16="http://schemas.microsoft.com/office/drawing/2014/main" id="{393CD086-F154-B64A-87A3-1CA04EDB2B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135720" y="3330575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8" name="Line 1629">
                  <a:extLst>
                    <a:ext uri="{FF2B5EF4-FFF2-40B4-BE49-F238E27FC236}">
                      <a16:creationId xmlns:a16="http://schemas.microsoft.com/office/drawing/2014/main" id="{93ED27C7-4962-7647-93E0-A3BD80F6D7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135720" y="3330575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Line 1630">
                  <a:extLst>
                    <a:ext uri="{FF2B5EF4-FFF2-40B4-BE49-F238E27FC236}">
                      <a16:creationId xmlns:a16="http://schemas.microsoft.com/office/drawing/2014/main" id="{46A4E33A-B7EA-6945-8E19-61D4DF55A2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161120" y="3330575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Line 1631">
                  <a:extLst>
                    <a:ext uri="{FF2B5EF4-FFF2-40B4-BE49-F238E27FC236}">
                      <a16:creationId xmlns:a16="http://schemas.microsoft.com/office/drawing/2014/main" id="{0EF1ED88-1977-424D-AE39-466B40CF88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173820" y="3313113"/>
                  <a:ext cx="0" cy="17463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Line 1632">
                  <a:extLst>
                    <a:ext uri="{FF2B5EF4-FFF2-40B4-BE49-F238E27FC236}">
                      <a16:creationId xmlns:a16="http://schemas.microsoft.com/office/drawing/2014/main" id="{8BD2A2B0-819F-9F46-865C-357D4C4C91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173820" y="3313113"/>
                  <a:ext cx="26988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2" name="Line 1633">
                  <a:extLst>
                    <a:ext uri="{FF2B5EF4-FFF2-40B4-BE49-F238E27FC236}">
                      <a16:creationId xmlns:a16="http://schemas.microsoft.com/office/drawing/2014/main" id="{A265866E-CE69-3A40-923B-479DD9F040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200807" y="3305175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3" name="Line 1634">
                  <a:extLst>
                    <a:ext uri="{FF2B5EF4-FFF2-40B4-BE49-F238E27FC236}">
                      <a16:creationId xmlns:a16="http://schemas.microsoft.com/office/drawing/2014/main" id="{89E286C1-7558-1B4E-8219-AD2B136DC2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200807" y="3305175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4" name="Line 1635">
                  <a:extLst>
                    <a:ext uri="{FF2B5EF4-FFF2-40B4-BE49-F238E27FC236}">
                      <a16:creationId xmlns:a16="http://schemas.microsoft.com/office/drawing/2014/main" id="{6CBE9085-A232-4E49-8419-FD6BCDBB3E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213507" y="3297238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" name="Line 1636">
                  <a:extLst>
                    <a:ext uri="{FF2B5EF4-FFF2-40B4-BE49-F238E27FC236}">
                      <a16:creationId xmlns:a16="http://schemas.microsoft.com/office/drawing/2014/main" id="{4C840D9E-A2E9-DE43-AB86-E5C445150E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213507" y="3297238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6" name="Line 1637">
                  <a:extLst>
                    <a:ext uri="{FF2B5EF4-FFF2-40B4-BE49-F238E27FC236}">
                      <a16:creationId xmlns:a16="http://schemas.microsoft.com/office/drawing/2014/main" id="{A33582C9-D93E-F341-A645-4E057F1B6D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238907" y="3279775"/>
                  <a:ext cx="0" cy="17463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Line 1638">
                  <a:extLst>
                    <a:ext uri="{FF2B5EF4-FFF2-40B4-BE49-F238E27FC236}">
                      <a16:creationId xmlns:a16="http://schemas.microsoft.com/office/drawing/2014/main" id="{851B5158-2AC6-C24D-97EC-D629B94234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238907" y="3279775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Line 1639">
                  <a:extLst>
                    <a:ext uri="{FF2B5EF4-FFF2-40B4-BE49-F238E27FC236}">
                      <a16:creationId xmlns:a16="http://schemas.microsoft.com/office/drawing/2014/main" id="{3DB36E6B-EDC4-B54D-99D1-E1B5B96034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264308" y="3271838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Line 1640">
                  <a:extLst>
                    <a:ext uri="{FF2B5EF4-FFF2-40B4-BE49-F238E27FC236}">
                      <a16:creationId xmlns:a16="http://schemas.microsoft.com/office/drawing/2014/main" id="{6C09120F-5CDD-6B45-B208-C7F4CC5CC5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264308" y="3271838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0" name="Line 1641">
                  <a:extLst>
                    <a:ext uri="{FF2B5EF4-FFF2-40B4-BE49-F238E27FC236}">
                      <a16:creationId xmlns:a16="http://schemas.microsoft.com/office/drawing/2014/main" id="{F513FB55-9BFE-6441-BEC4-E373F3C9C6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277008" y="3255963"/>
                  <a:ext cx="0" cy="15875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Line 1642">
                  <a:extLst>
                    <a:ext uri="{FF2B5EF4-FFF2-40B4-BE49-F238E27FC236}">
                      <a16:creationId xmlns:a16="http://schemas.microsoft.com/office/drawing/2014/main" id="{05DC5D89-F925-0048-82D8-541435BAA5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277008" y="3255963"/>
                  <a:ext cx="381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Line 1643">
                  <a:extLst>
                    <a:ext uri="{FF2B5EF4-FFF2-40B4-BE49-F238E27FC236}">
                      <a16:creationId xmlns:a16="http://schemas.microsoft.com/office/drawing/2014/main" id="{7EB6888B-48D8-A242-8031-C15BF9FEDD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315108" y="3248025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Line 1644">
                  <a:extLst>
                    <a:ext uri="{FF2B5EF4-FFF2-40B4-BE49-F238E27FC236}">
                      <a16:creationId xmlns:a16="http://schemas.microsoft.com/office/drawing/2014/main" id="{B211AE97-6284-024B-8B11-25A02DABC6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15108" y="3248025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4" name="Line 1645">
                  <a:extLst>
                    <a:ext uri="{FF2B5EF4-FFF2-40B4-BE49-F238E27FC236}">
                      <a16:creationId xmlns:a16="http://schemas.microsoft.com/office/drawing/2014/main" id="{DA3BB691-6AE5-B140-BC7E-C068B4C59C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327808" y="3238500"/>
                  <a:ext cx="0" cy="9525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" name="Line 1646">
                  <a:extLst>
                    <a:ext uri="{FF2B5EF4-FFF2-40B4-BE49-F238E27FC236}">
                      <a16:creationId xmlns:a16="http://schemas.microsoft.com/office/drawing/2014/main" id="{386AFECD-4C74-E240-8328-C550DFC760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27808" y="3238500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" name="Line 1647">
                  <a:extLst>
                    <a:ext uri="{FF2B5EF4-FFF2-40B4-BE49-F238E27FC236}">
                      <a16:creationId xmlns:a16="http://schemas.microsoft.com/office/drawing/2014/main" id="{9B99B46C-0CBD-2E40-9B17-177F348201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340508" y="3230563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" name="Line 1648">
                  <a:extLst>
                    <a:ext uri="{FF2B5EF4-FFF2-40B4-BE49-F238E27FC236}">
                      <a16:creationId xmlns:a16="http://schemas.microsoft.com/office/drawing/2014/main" id="{03CDB12C-724D-C849-9240-FE7565D90E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40508" y="3230563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Line 1649">
                  <a:extLst>
                    <a:ext uri="{FF2B5EF4-FFF2-40B4-BE49-F238E27FC236}">
                      <a16:creationId xmlns:a16="http://schemas.microsoft.com/office/drawing/2014/main" id="{800ED23B-0941-FA43-96C1-ABDFDE212C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53208" y="3230563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Line 1650">
                  <a:extLst>
                    <a:ext uri="{FF2B5EF4-FFF2-40B4-BE49-F238E27FC236}">
                      <a16:creationId xmlns:a16="http://schemas.microsoft.com/office/drawing/2014/main" id="{96ABA9DC-5423-A240-89F5-E1A27DBB03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378608" y="3214688"/>
                  <a:ext cx="0" cy="15875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Line 1651">
                  <a:extLst>
                    <a:ext uri="{FF2B5EF4-FFF2-40B4-BE49-F238E27FC236}">
                      <a16:creationId xmlns:a16="http://schemas.microsoft.com/office/drawing/2014/main" id="{6F3ACCDF-A725-4441-B540-298C25F584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78608" y="3214688"/>
                  <a:ext cx="26988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Line 1652">
                  <a:extLst>
                    <a:ext uri="{FF2B5EF4-FFF2-40B4-BE49-F238E27FC236}">
                      <a16:creationId xmlns:a16="http://schemas.microsoft.com/office/drawing/2014/main" id="{5CA8BD96-F5B3-7440-A3CD-0A292A3C82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405595" y="3189288"/>
                  <a:ext cx="0" cy="2540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Line 1653">
                  <a:extLst>
                    <a:ext uri="{FF2B5EF4-FFF2-40B4-BE49-F238E27FC236}">
                      <a16:creationId xmlns:a16="http://schemas.microsoft.com/office/drawing/2014/main" id="{84728ABD-C3E4-604B-80F2-B9DC8DD55D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405595" y="3189288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Line 1654">
                  <a:extLst>
                    <a:ext uri="{FF2B5EF4-FFF2-40B4-BE49-F238E27FC236}">
                      <a16:creationId xmlns:a16="http://schemas.microsoft.com/office/drawing/2014/main" id="{F75F9941-91B1-5E4B-ABDA-712778DC01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418296" y="3181350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4" name="Line 1655">
                  <a:extLst>
                    <a:ext uri="{FF2B5EF4-FFF2-40B4-BE49-F238E27FC236}">
                      <a16:creationId xmlns:a16="http://schemas.microsoft.com/office/drawing/2014/main" id="{C5ABD42A-1DA9-DA47-B824-701B2E7427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418296" y="3181350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Line 1656">
                  <a:extLst>
                    <a:ext uri="{FF2B5EF4-FFF2-40B4-BE49-F238E27FC236}">
                      <a16:creationId xmlns:a16="http://schemas.microsoft.com/office/drawing/2014/main" id="{B41D29CB-01A3-0F45-A1AB-5476FAD625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430996" y="3163888"/>
                  <a:ext cx="0" cy="17463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Line 1657">
                  <a:extLst>
                    <a:ext uri="{FF2B5EF4-FFF2-40B4-BE49-F238E27FC236}">
                      <a16:creationId xmlns:a16="http://schemas.microsoft.com/office/drawing/2014/main" id="{23790062-8DF7-1B47-9F25-54EDE6EFF0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430996" y="3163888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Line 1658">
                  <a:extLst>
                    <a:ext uri="{FF2B5EF4-FFF2-40B4-BE49-F238E27FC236}">
                      <a16:creationId xmlns:a16="http://schemas.microsoft.com/office/drawing/2014/main" id="{F3CFC7B1-B75A-7D47-828A-771E2C0457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443696" y="3163888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Line 1659">
                  <a:extLst>
                    <a:ext uri="{FF2B5EF4-FFF2-40B4-BE49-F238E27FC236}">
                      <a16:creationId xmlns:a16="http://schemas.microsoft.com/office/drawing/2014/main" id="{9BC15A6A-5446-094D-9F76-2CD48744C4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456396" y="3140075"/>
                  <a:ext cx="0" cy="23813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Line 1660">
                  <a:extLst>
                    <a:ext uri="{FF2B5EF4-FFF2-40B4-BE49-F238E27FC236}">
                      <a16:creationId xmlns:a16="http://schemas.microsoft.com/office/drawing/2014/main" id="{2847A625-E887-BF4E-B7D3-5A8990697E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456396" y="3140075"/>
                  <a:ext cx="508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Line 1661">
                  <a:extLst>
                    <a:ext uri="{FF2B5EF4-FFF2-40B4-BE49-F238E27FC236}">
                      <a16:creationId xmlns:a16="http://schemas.microsoft.com/office/drawing/2014/main" id="{38696445-93C3-E343-AECA-4AC2BAF1F7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507196" y="3114675"/>
                  <a:ext cx="0" cy="2540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Line 1662">
                  <a:extLst>
                    <a:ext uri="{FF2B5EF4-FFF2-40B4-BE49-F238E27FC236}">
                      <a16:creationId xmlns:a16="http://schemas.microsoft.com/office/drawing/2014/main" id="{838ADD16-0A77-7E43-9D79-1E2EBE7B2D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507196" y="3114675"/>
                  <a:ext cx="508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2" name="Line 1663">
                  <a:extLst>
                    <a:ext uri="{FF2B5EF4-FFF2-40B4-BE49-F238E27FC236}">
                      <a16:creationId xmlns:a16="http://schemas.microsoft.com/office/drawing/2014/main" id="{979108AB-1042-C047-8831-B1CC2CB68F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557996" y="3106738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Line 1664">
                  <a:extLst>
                    <a:ext uri="{FF2B5EF4-FFF2-40B4-BE49-F238E27FC236}">
                      <a16:creationId xmlns:a16="http://schemas.microsoft.com/office/drawing/2014/main" id="{BE2A1E70-987B-464C-AF4E-91D41BC9AA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557996" y="3106738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Line 1665">
                  <a:extLst>
                    <a:ext uri="{FF2B5EF4-FFF2-40B4-BE49-F238E27FC236}">
                      <a16:creationId xmlns:a16="http://schemas.microsoft.com/office/drawing/2014/main" id="{0AD7F2DC-3A7A-964C-84D1-A1AAD12534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570696" y="3089275"/>
                  <a:ext cx="0" cy="17463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Line 1666">
                  <a:extLst>
                    <a:ext uri="{FF2B5EF4-FFF2-40B4-BE49-F238E27FC236}">
                      <a16:creationId xmlns:a16="http://schemas.microsoft.com/office/drawing/2014/main" id="{6D11B9A3-A229-404B-962A-2AE8E3A9EA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570696" y="3089275"/>
                  <a:ext cx="381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6" name="Line 1667">
                  <a:extLst>
                    <a:ext uri="{FF2B5EF4-FFF2-40B4-BE49-F238E27FC236}">
                      <a16:creationId xmlns:a16="http://schemas.microsoft.com/office/drawing/2014/main" id="{46B6DDA1-397E-1448-B4B1-9AC94C86F6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608796" y="3081338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Line 1670">
                  <a:extLst>
                    <a:ext uri="{FF2B5EF4-FFF2-40B4-BE49-F238E27FC236}">
                      <a16:creationId xmlns:a16="http://schemas.microsoft.com/office/drawing/2014/main" id="{A8B15B25-7738-7447-A929-79C2F6EE1F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621463" y="3073401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Line 1671">
                  <a:extLst>
                    <a:ext uri="{FF2B5EF4-FFF2-40B4-BE49-F238E27FC236}">
                      <a16:creationId xmlns:a16="http://schemas.microsoft.com/office/drawing/2014/main" id="{8CCCEC17-72A2-3D44-B75E-F853E51287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621463" y="3073401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Line 1672">
                  <a:extLst>
                    <a:ext uri="{FF2B5EF4-FFF2-40B4-BE49-F238E27FC236}">
                      <a16:creationId xmlns:a16="http://schemas.microsoft.com/office/drawing/2014/main" id="{CFBFFE23-1C8E-C84A-BBE9-33B537F754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634163" y="3073401"/>
                  <a:ext cx="14288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0" name="Line 1673">
                  <a:extLst>
                    <a:ext uri="{FF2B5EF4-FFF2-40B4-BE49-F238E27FC236}">
                      <a16:creationId xmlns:a16="http://schemas.microsoft.com/office/drawing/2014/main" id="{43454608-2966-F248-A037-2384A85A41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648451" y="3065463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Line 1674">
                  <a:extLst>
                    <a:ext uri="{FF2B5EF4-FFF2-40B4-BE49-F238E27FC236}">
                      <a16:creationId xmlns:a16="http://schemas.microsoft.com/office/drawing/2014/main" id="{2E6E5539-EDD1-BE4F-925D-DD88CC7D69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648451" y="3065463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Line 1675">
                  <a:extLst>
                    <a:ext uri="{FF2B5EF4-FFF2-40B4-BE49-F238E27FC236}">
                      <a16:creationId xmlns:a16="http://schemas.microsoft.com/office/drawing/2014/main" id="{02A1CB62-3639-9F44-885A-CC3C95BDBF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673851" y="3055938"/>
                  <a:ext cx="0" cy="9525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Line 1676">
                  <a:extLst>
                    <a:ext uri="{FF2B5EF4-FFF2-40B4-BE49-F238E27FC236}">
                      <a16:creationId xmlns:a16="http://schemas.microsoft.com/office/drawing/2014/main" id="{60E40381-B8BB-BF4D-9DA9-A4409469BA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673851" y="3055938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4" name="Line 1677">
                  <a:extLst>
                    <a:ext uri="{FF2B5EF4-FFF2-40B4-BE49-F238E27FC236}">
                      <a16:creationId xmlns:a16="http://schemas.microsoft.com/office/drawing/2014/main" id="{E5DE4D7E-92EE-EF4A-950F-5F53584BE7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686551" y="3040063"/>
                  <a:ext cx="0" cy="15875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5" name="Line 1678">
                  <a:extLst>
                    <a:ext uri="{FF2B5EF4-FFF2-40B4-BE49-F238E27FC236}">
                      <a16:creationId xmlns:a16="http://schemas.microsoft.com/office/drawing/2014/main" id="{50F1E3A6-6D35-1946-8B92-667AFDDCA3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686551" y="3040063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" name="Line 1679">
                  <a:extLst>
                    <a:ext uri="{FF2B5EF4-FFF2-40B4-BE49-F238E27FC236}">
                      <a16:creationId xmlns:a16="http://schemas.microsoft.com/office/drawing/2014/main" id="{EF38697E-A349-BE4C-BADB-1C7E50F3E1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699251" y="3032126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7" name="Line 1680">
                  <a:extLst>
                    <a:ext uri="{FF2B5EF4-FFF2-40B4-BE49-F238E27FC236}">
                      <a16:creationId xmlns:a16="http://schemas.microsoft.com/office/drawing/2014/main" id="{2F292CF8-A9BE-534F-979E-6F20416B57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699251" y="3032126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8" name="Line 1681">
                  <a:extLst>
                    <a:ext uri="{FF2B5EF4-FFF2-40B4-BE49-F238E27FC236}">
                      <a16:creationId xmlns:a16="http://schemas.microsoft.com/office/drawing/2014/main" id="{48D14079-6486-064E-BD7F-357BDBB258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711951" y="3014663"/>
                  <a:ext cx="0" cy="17463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9" name="Line 1682">
                  <a:extLst>
                    <a:ext uri="{FF2B5EF4-FFF2-40B4-BE49-F238E27FC236}">
                      <a16:creationId xmlns:a16="http://schemas.microsoft.com/office/drawing/2014/main" id="{A426873C-B073-A642-84A1-ACA31344BC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711951" y="3014663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0" name="Line 1683">
                  <a:extLst>
                    <a:ext uri="{FF2B5EF4-FFF2-40B4-BE49-F238E27FC236}">
                      <a16:creationId xmlns:a16="http://schemas.microsoft.com/office/drawing/2014/main" id="{F46C0B15-7ED4-4B41-B420-D576C40F86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724651" y="3006726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1" name="Line 1684">
                  <a:extLst>
                    <a:ext uri="{FF2B5EF4-FFF2-40B4-BE49-F238E27FC236}">
                      <a16:creationId xmlns:a16="http://schemas.microsoft.com/office/drawing/2014/main" id="{9C3BE798-7A46-A843-9F1A-90A8624996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724651" y="3006726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2" name="Line 1685">
                  <a:extLst>
                    <a:ext uri="{FF2B5EF4-FFF2-40B4-BE49-F238E27FC236}">
                      <a16:creationId xmlns:a16="http://schemas.microsoft.com/office/drawing/2014/main" id="{4A79482A-CC8B-5149-AF1A-5B1C1356CD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737351" y="2998788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3" name="Line 1686">
                  <a:extLst>
                    <a:ext uri="{FF2B5EF4-FFF2-40B4-BE49-F238E27FC236}">
                      <a16:creationId xmlns:a16="http://schemas.microsoft.com/office/drawing/2014/main" id="{02439353-C6A8-8244-83EF-151F6C7BB1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737351" y="2998788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4" name="Line 1687">
                  <a:extLst>
                    <a:ext uri="{FF2B5EF4-FFF2-40B4-BE49-F238E27FC236}">
                      <a16:creationId xmlns:a16="http://schemas.microsoft.com/office/drawing/2014/main" id="{94D3C14D-8B80-684C-BCC3-1EAC72D927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750051" y="2998788"/>
                  <a:ext cx="381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5" name="Line 1688">
                  <a:extLst>
                    <a:ext uri="{FF2B5EF4-FFF2-40B4-BE49-F238E27FC236}">
                      <a16:creationId xmlns:a16="http://schemas.microsoft.com/office/drawing/2014/main" id="{CB72AB90-A30F-4743-A980-53548981AC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788151" y="2998788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" name="Line 1689">
                  <a:extLst>
                    <a:ext uri="{FF2B5EF4-FFF2-40B4-BE49-F238E27FC236}">
                      <a16:creationId xmlns:a16="http://schemas.microsoft.com/office/drawing/2014/main" id="{EF084357-6B95-084F-8E70-2C9D69904E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800851" y="2990851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7" name="Line 1690">
                  <a:extLst>
                    <a:ext uri="{FF2B5EF4-FFF2-40B4-BE49-F238E27FC236}">
                      <a16:creationId xmlns:a16="http://schemas.microsoft.com/office/drawing/2014/main" id="{CEF18F7B-688B-9846-B4E9-530AA5836F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800851" y="2990851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8" name="Line 1691">
                  <a:extLst>
                    <a:ext uri="{FF2B5EF4-FFF2-40B4-BE49-F238E27FC236}">
                      <a16:creationId xmlns:a16="http://schemas.microsoft.com/office/drawing/2014/main" id="{C6DAA500-1813-C64E-9700-CFBB8AD964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813551" y="2981326"/>
                  <a:ext cx="0" cy="9525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9" name="Line 1692">
                  <a:extLst>
                    <a:ext uri="{FF2B5EF4-FFF2-40B4-BE49-F238E27FC236}">
                      <a16:creationId xmlns:a16="http://schemas.microsoft.com/office/drawing/2014/main" id="{0343B50D-6A0A-B943-AF8C-10A6A5A8F6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813551" y="2981326"/>
                  <a:ext cx="381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0" name="Line 1693">
                  <a:extLst>
                    <a:ext uri="{FF2B5EF4-FFF2-40B4-BE49-F238E27FC236}">
                      <a16:creationId xmlns:a16="http://schemas.microsoft.com/office/drawing/2014/main" id="{9F98F140-6960-A04B-A0E6-FB5320F592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851651" y="2955926"/>
                  <a:ext cx="0" cy="2540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" name="Line 1694">
                  <a:extLst>
                    <a:ext uri="{FF2B5EF4-FFF2-40B4-BE49-F238E27FC236}">
                      <a16:creationId xmlns:a16="http://schemas.microsoft.com/office/drawing/2014/main" id="{EC75AA7A-26BD-A94B-8163-C20106D6B4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851651" y="2955926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" name="Line 1695">
                  <a:extLst>
                    <a:ext uri="{FF2B5EF4-FFF2-40B4-BE49-F238E27FC236}">
                      <a16:creationId xmlns:a16="http://schemas.microsoft.com/office/drawing/2014/main" id="{D03DD288-3221-1846-B2E8-CF1868B636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864351" y="2947988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3" name="Line 1696">
                  <a:extLst>
                    <a:ext uri="{FF2B5EF4-FFF2-40B4-BE49-F238E27FC236}">
                      <a16:creationId xmlns:a16="http://schemas.microsoft.com/office/drawing/2014/main" id="{666B6D25-9272-354D-84A7-35CA04E723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864351" y="2947988"/>
                  <a:ext cx="14288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4" name="Line 1697">
                  <a:extLst>
                    <a:ext uri="{FF2B5EF4-FFF2-40B4-BE49-F238E27FC236}">
                      <a16:creationId xmlns:a16="http://schemas.microsoft.com/office/drawing/2014/main" id="{7FE913F9-282F-484F-8CD1-89760C5937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878638" y="2932113"/>
                  <a:ext cx="0" cy="15875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5" name="Line 1698">
                  <a:extLst>
                    <a:ext uri="{FF2B5EF4-FFF2-40B4-BE49-F238E27FC236}">
                      <a16:creationId xmlns:a16="http://schemas.microsoft.com/office/drawing/2014/main" id="{1E5F9E17-3B08-C04F-9C82-8C5431CE43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878638" y="2932113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6" name="Line 1699">
                  <a:extLst>
                    <a:ext uri="{FF2B5EF4-FFF2-40B4-BE49-F238E27FC236}">
                      <a16:creationId xmlns:a16="http://schemas.microsoft.com/office/drawing/2014/main" id="{CABED2A8-AEE8-5C4A-BD7A-5DB339B466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891338" y="2924176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7" name="Line 1700">
                  <a:extLst>
                    <a:ext uri="{FF2B5EF4-FFF2-40B4-BE49-F238E27FC236}">
                      <a16:creationId xmlns:a16="http://schemas.microsoft.com/office/drawing/2014/main" id="{41140296-D2AF-3F4C-A399-B0F75FB633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891338" y="2924176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8" name="Line 1701">
                  <a:extLst>
                    <a:ext uri="{FF2B5EF4-FFF2-40B4-BE49-F238E27FC236}">
                      <a16:creationId xmlns:a16="http://schemas.microsoft.com/office/drawing/2014/main" id="{D5C69675-92BB-A240-9644-6D8A493059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904038" y="2914651"/>
                  <a:ext cx="0" cy="9525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9" name="Line 1702">
                  <a:extLst>
                    <a:ext uri="{FF2B5EF4-FFF2-40B4-BE49-F238E27FC236}">
                      <a16:creationId xmlns:a16="http://schemas.microsoft.com/office/drawing/2014/main" id="{DCE75805-448E-6E4D-96BB-890B2819CE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904038" y="2914651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0" name="Line 1703">
                  <a:extLst>
                    <a:ext uri="{FF2B5EF4-FFF2-40B4-BE49-F238E27FC236}">
                      <a16:creationId xmlns:a16="http://schemas.microsoft.com/office/drawing/2014/main" id="{88D7DC03-B730-9D41-BA99-128CF14A4E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916738" y="2914651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1" name="Line 1704">
                  <a:extLst>
                    <a:ext uri="{FF2B5EF4-FFF2-40B4-BE49-F238E27FC236}">
                      <a16:creationId xmlns:a16="http://schemas.microsoft.com/office/drawing/2014/main" id="{72E8C7C5-1D99-5142-86BF-20385AAD92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929438" y="2914651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2" name="Line 1705">
                  <a:extLst>
                    <a:ext uri="{FF2B5EF4-FFF2-40B4-BE49-F238E27FC236}">
                      <a16:creationId xmlns:a16="http://schemas.microsoft.com/office/drawing/2014/main" id="{A1514604-9F35-4B46-B843-7831D8DC08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942138" y="2914651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3" name="Line 1706">
                  <a:extLst>
                    <a:ext uri="{FF2B5EF4-FFF2-40B4-BE49-F238E27FC236}">
                      <a16:creationId xmlns:a16="http://schemas.microsoft.com/office/drawing/2014/main" id="{3A29B8D9-4893-8D44-BA8D-190B254D8B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954838" y="2914651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4" name="Line 1707">
                  <a:extLst>
                    <a:ext uri="{FF2B5EF4-FFF2-40B4-BE49-F238E27FC236}">
                      <a16:creationId xmlns:a16="http://schemas.microsoft.com/office/drawing/2014/main" id="{7069BB21-EDDA-8447-B6EA-CA1F6CAE4C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967538" y="2906713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5" name="Line 1708">
                  <a:extLst>
                    <a:ext uri="{FF2B5EF4-FFF2-40B4-BE49-F238E27FC236}">
                      <a16:creationId xmlns:a16="http://schemas.microsoft.com/office/drawing/2014/main" id="{6B2502F8-521B-8849-A6D3-57203F4693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967538" y="2906713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2FC40AA-F585-2043-B575-A8736966058F}"/>
                </a:ext>
              </a:extLst>
            </p:cNvPr>
            <p:cNvCxnSpPr/>
            <p:nvPr/>
          </p:nvCxnSpPr>
          <p:spPr>
            <a:xfrm flipH="1">
              <a:off x="3045591" y="4379510"/>
              <a:ext cx="66312" cy="5432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8" name="Group 437">
            <a:extLst>
              <a:ext uri="{FF2B5EF4-FFF2-40B4-BE49-F238E27FC236}">
                <a16:creationId xmlns:a16="http://schemas.microsoft.com/office/drawing/2014/main" id="{75A35124-9F81-4D4A-8CAD-4BA3FEEFC3DE}"/>
              </a:ext>
            </a:extLst>
          </p:cNvPr>
          <p:cNvGrpSpPr/>
          <p:nvPr/>
        </p:nvGrpSpPr>
        <p:grpSpPr>
          <a:xfrm>
            <a:off x="3048544" y="3341725"/>
            <a:ext cx="6416549" cy="1431927"/>
            <a:chOff x="3036512" y="3053731"/>
            <a:chExt cx="6416549" cy="1390023"/>
          </a:xfrm>
        </p:grpSpPr>
        <p:grpSp>
          <p:nvGrpSpPr>
            <p:cNvPr id="439" name="Group 438">
              <a:extLst>
                <a:ext uri="{FF2B5EF4-FFF2-40B4-BE49-F238E27FC236}">
                  <a16:creationId xmlns:a16="http://schemas.microsoft.com/office/drawing/2014/main" id="{64FC8951-7E3F-A74F-9A5D-B1D065FDFD9F}"/>
                </a:ext>
              </a:extLst>
            </p:cNvPr>
            <p:cNvGrpSpPr/>
            <p:nvPr/>
          </p:nvGrpSpPr>
          <p:grpSpPr>
            <a:xfrm>
              <a:off x="3099708" y="3053731"/>
              <a:ext cx="6353353" cy="1346474"/>
              <a:chOff x="4498976" y="3160713"/>
              <a:chExt cx="4565650" cy="1101725"/>
            </a:xfrm>
          </p:grpSpPr>
          <p:grpSp>
            <p:nvGrpSpPr>
              <p:cNvPr id="441" name="Group 2071">
                <a:extLst>
                  <a:ext uri="{FF2B5EF4-FFF2-40B4-BE49-F238E27FC236}">
                    <a16:creationId xmlns:a16="http://schemas.microsoft.com/office/drawing/2014/main" id="{7B4E23DC-74C7-E149-B1DA-B71D57CB95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98976" y="3454400"/>
                <a:ext cx="3363913" cy="808038"/>
                <a:chOff x="2834" y="2176"/>
                <a:chExt cx="2119" cy="509"/>
              </a:xfrm>
            </p:grpSpPr>
            <p:sp>
              <p:nvSpPr>
                <p:cNvPr id="501" name="Line 1871">
                  <a:extLst>
                    <a:ext uri="{FF2B5EF4-FFF2-40B4-BE49-F238E27FC236}">
                      <a16:creationId xmlns:a16="http://schemas.microsoft.com/office/drawing/2014/main" id="{78DEC13F-E569-9D4D-9D7C-37B4AF0CBC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34" y="2680"/>
                  <a:ext cx="0" cy="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2" name="Line 1872">
                  <a:extLst>
                    <a:ext uri="{FF2B5EF4-FFF2-40B4-BE49-F238E27FC236}">
                      <a16:creationId xmlns:a16="http://schemas.microsoft.com/office/drawing/2014/main" id="{6BFE1C25-E395-0043-89F8-F4DFC4A8E5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34" y="2680"/>
                  <a:ext cx="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3" name="Line 1873">
                  <a:extLst>
                    <a:ext uri="{FF2B5EF4-FFF2-40B4-BE49-F238E27FC236}">
                      <a16:creationId xmlns:a16="http://schemas.microsoft.com/office/drawing/2014/main" id="{06A19C4E-39F0-314E-84A9-2EC8F6F7C2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42" y="2674"/>
                  <a:ext cx="0" cy="6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4" name="Line 1874">
                  <a:extLst>
                    <a:ext uri="{FF2B5EF4-FFF2-40B4-BE49-F238E27FC236}">
                      <a16:creationId xmlns:a16="http://schemas.microsoft.com/office/drawing/2014/main" id="{EBB73DBD-1660-C44E-B7BF-7EA48E7CB2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42" y="2674"/>
                  <a:ext cx="24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5" name="Line 1875">
                  <a:extLst>
                    <a:ext uri="{FF2B5EF4-FFF2-40B4-BE49-F238E27FC236}">
                      <a16:creationId xmlns:a16="http://schemas.microsoft.com/office/drawing/2014/main" id="{83A4AEC2-FF72-7943-A29B-48942EFB44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66" y="2669"/>
                  <a:ext cx="0" cy="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6" name="Line 1876">
                  <a:extLst>
                    <a:ext uri="{FF2B5EF4-FFF2-40B4-BE49-F238E27FC236}">
                      <a16:creationId xmlns:a16="http://schemas.microsoft.com/office/drawing/2014/main" id="{639B3EAF-E253-8742-B575-109A12888D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66" y="2669"/>
                  <a:ext cx="16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7" name="Line 1877">
                  <a:extLst>
                    <a:ext uri="{FF2B5EF4-FFF2-40B4-BE49-F238E27FC236}">
                      <a16:creationId xmlns:a16="http://schemas.microsoft.com/office/drawing/2014/main" id="{2558DFB4-F3F3-5E41-9ADB-0A19000790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82" y="2664"/>
                  <a:ext cx="0" cy="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8" name="Line 1878">
                  <a:extLst>
                    <a:ext uri="{FF2B5EF4-FFF2-40B4-BE49-F238E27FC236}">
                      <a16:creationId xmlns:a16="http://schemas.microsoft.com/office/drawing/2014/main" id="{B7D752DF-0FB8-8247-B818-50CB7DF354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82" y="2664"/>
                  <a:ext cx="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9" name="Line 1879">
                  <a:extLst>
                    <a:ext uri="{FF2B5EF4-FFF2-40B4-BE49-F238E27FC236}">
                      <a16:creationId xmlns:a16="http://schemas.microsoft.com/office/drawing/2014/main" id="{C79F79E4-3F9B-EE45-87C3-E4C12A25C9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90" y="2664"/>
                  <a:ext cx="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0" name="Line 1880">
                  <a:extLst>
                    <a:ext uri="{FF2B5EF4-FFF2-40B4-BE49-F238E27FC236}">
                      <a16:creationId xmlns:a16="http://schemas.microsoft.com/office/drawing/2014/main" id="{E03D1EF9-22C2-CC45-9D08-A90FFFF03F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98" y="2659"/>
                  <a:ext cx="0" cy="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1" name="Line 1881">
                  <a:extLst>
                    <a:ext uri="{FF2B5EF4-FFF2-40B4-BE49-F238E27FC236}">
                      <a16:creationId xmlns:a16="http://schemas.microsoft.com/office/drawing/2014/main" id="{C439CE84-861B-DE4C-8802-477BD929B6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98" y="2659"/>
                  <a:ext cx="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2" name="Line 1882">
                  <a:extLst>
                    <a:ext uri="{FF2B5EF4-FFF2-40B4-BE49-F238E27FC236}">
                      <a16:creationId xmlns:a16="http://schemas.microsoft.com/office/drawing/2014/main" id="{DD53B7D2-47AA-9B47-8055-35B71A41E8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906" y="2654"/>
                  <a:ext cx="0" cy="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3" name="Line 1883">
                  <a:extLst>
                    <a:ext uri="{FF2B5EF4-FFF2-40B4-BE49-F238E27FC236}">
                      <a16:creationId xmlns:a16="http://schemas.microsoft.com/office/drawing/2014/main" id="{99085A01-B324-2441-BF67-8C1E41747B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06" y="2654"/>
                  <a:ext cx="25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4" name="Line 1884">
                  <a:extLst>
                    <a:ext uri="{FF2B5EF4-FFF2-40B4-BE49-F238E27FC236}">
                      <a16:creationId xmlns:a16="http://schemas.microsoft.com/office/drawing/2014/main" id="{F39CB17D-25B3-7E49-B6A9-E6FC8A0E88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931" y="2648"/>
                  <a:ext cx="0" cy="6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5" name="Line 1885">
                  <a:extLst>
                    <a:ext uri="{FF2B5EF4-FFF2-40B4-BE49-F238E27FC236}">
                      <a16:creationId xmlns:a16="http://schemas.microsoft.com/office/drawing/2014/main" id="{36DDD7D3-FF4C-7447-95D7-7A700B901E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31" y="2648"/>
                  <a:ext cx="24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6" name="Line 1886">
                  <a:extLst>
                    <a:ext uri="{FF2B5EF4-FFF2-40B4-BE49-F238E27FC236}">
                      <a16:creationId xmlns:a16="http://schemas.microsoft.com/office/drawing/2014/main" id="{F48FD29C-695E-224F-BD7E-AF02316D1F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955" y="2643"/>
                  <a:ext cx="0" cy="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7" name="Line 1887">
                  <a:extLst>
                    <a:ext uri="{FF2B5EF4-FFF2-40B4-BE49-F238E27FC236}">
                      <a16:creationId xmlns:a16="http://schemas.microsoft.com/office/drawing/2014/main" id="{BBCB8F7B-D972-F34E-AD2D-C99E12634A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55" y="2643"/>
                  <a:ext cx="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8" name="Line 1888">
                  <a:extLst>
                    <a:ext uri="{FF2B5EF4-FFF2-40B4-BE49-F238E27FC236}">
                      <a16:creationId xmlns:a16="http://schemas.microsoft.com/office/drawing/2014/main" id="{C80F3B8F-D599-3046-A26D-D754C4A8A7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963" y="2638"/>
                  <a:ext cx="0" cy="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9" name="Line 1889">
                  <a:extLst>
                    <a:ext uri="{FF2B5EF4-FFF2-40B4-BE49-F238E27FC236}">
                      <a16:creationId xmlns:a16="http://schemas.microsoft.com/office/drawing/2014/main" id="{ACBFAA57-4484-C84C-ADD8-ECAB5AE3D2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63" y="2638"/>
                  <a:ext cx="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0" name="Line 1890">
                  <a:extLst>
                    <a:ext uri="{FF2B5EF4-FFF2-40B4-BE49-F238E27FC236}">
                      <a16:creationId xmlns:a16="http://schemas.microsoft.com/office/drawing/2014/main" id="{FADAF525-E0EB-B848-AAF9-95B0545BE2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971" y="2633"/>
                  <a:ext cx="0" cy="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1" name="Line 1891">
                  <a:extLst>
                    <a:ext uri="{FF2B5EF4-FFF2-40B4-BE49-F238E27FC236}">
                      <a16:creationId xmlns:a16="http://schemas.microsoft.com/office/drawing/2014/main" id="{2AC25E1F-15DF-144F-9817-C188972777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71" y="2633"/>
                  <a:ext cx="16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2" name="Line 1892">
                  <a:extLst>
                    <a:ext uri="{FF2B5EF4-FFF2-40B4-BE49-F238E27FC236}">
                      <a16:creationId xmlns:a16="http://schemas.microsoft.com/office/drawing/2014/main" id="{E60F27D5-C669-6D4E-9B39-802826861B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87" y="2633"/>
                  <a:ext cx="16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3" name="Line 1893">
                  <a:extLst>
                    <a:ext uri="{FF2B5EF4-FFF2-40B4-BE49-F238E27FC236}">
                      <a16:creationId xmlns:a16="http://schemas.microsoft.com/office/drawing/2014/main" id="{9BF9E004-B73D-BB44-9E03-08F3A854ED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03" y="2633"/>
                  <a:ext cx="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4" name="Line 1894">
                  <a:extLst>
                    <a:ext uri="{FF2B5EF4-FFF2-40B4-BE49-F238E27FC236}">
                      <a16:creationId xmlns:a16="http://schemas.microsoft.com/office/drawing/2014/main" id="{2341D43C-E1A1-EE4A-ADFB-FF79621112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11" y="2633"/>
                  <a:ext cx="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5" name="Line 1895">
                  <a:extLst>
                    <a:ext uri="{FF2B5EF4-FFF2-40B4-BE49-F238E27FC236}">
                      <a16:creationId xmlns:a16="http://schemas.microsoft.com/office/drawing/2014/main" id="{1DAB91C3-2C60-E34B-B6B3-8962F4B2B3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019" y="2628"/>
                  <a:ext cx="0" cy="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6" name="Line 1896">
                  <a:extLst>
                    <a:ext uri="{FF2B5EF4-FFF2-40B4-BE49-F238E27FC236}">
                      <a16:creationId xmlns:a16="http://schemas.microsoft.com/office/drawing/2014/main" id="{7105D50E-38CC-3B4C-B4D4-FBFA841CB8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19" y="2628"/>
                  <a:ext cx="16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7" name="Line 1897">
                  <a:extLst>
                    <a:ext uri="{FF2B5EF4-FFF2-40B4-BE49-F238E27FC236}">
                      <a16:creationId xmlns:a16="http://schemas.microsoft.com/office/drawing/2014/main" id="{92520014-DC2D-C441-BE35-EFDFEE8EDE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035" y="2617"/>
                  <a:ext cx="0" cy="11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8" name="Line 1898">
                  <a:extLst>
                    <a:ext uri="{FF2B5EF4-FFF2-40B4-BE49-F238E27FC236}">
                      <a16:creationId xmlns:a16="http://schemas.microsoft.com/office/drawing/2014/main" id="{8918CCA5-360E-AC49-B2AD-6CBB64170C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35" y="2617"/>
                  <a:ext cx="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9" name="Line 1899">
                  <a:extLst>
                    <a:ext uri="{FF2B5EF4-FFF2-40B4-BE49-F238E27FC236}">
                      <a16:creationId xmlns:a16="http://schemas.microsoft.com/office/drawing/2014/main" id="{B88FC326-6418-3840-9419-32AACCF9C2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043" y="2607"/>
                  <a:ext cx="0" cy="1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0" name="Line 1900">
                  <a:extLst>
                    <a:ext uri="{FF2B5EF4-FFF2-40B4-BE49-F238E27FC236}">
                      <a16:creationId xmlns:a16="http://schemas.microsoft.com/office/drawing/2014/main" id="{7E7A5FA2-C124-7B4A-B66D-D75A540341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43" y="2607"/>
                  <a:ext cx="16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1" name="Line 1901">
                  <a:extLst>
                    <a:ext uri="{FF2B5EF4-FFF2-40B4-BE49-F238E27FC236}">
                      <a16:creationId xmlns:a16="http://schemas.microsoft.com/office/drawing/2014/main" id="{BE4E98F5-E997-344B-935F-DA3FBD312D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059" y="2602"/>
                  <a:ext cx="0" cy="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2" name="Line 1902">
                  <a:extLst>
                    <a:ext uri="{FF2B5EF4-FFF2-40B4-BE49-F238E27FC236}">
                      <a16:creationId xmlns:a16="http://schemas.microsoft.com/office/drawing/2014/main" id="{741223C2-B209-384F-A617-3A85DE68C5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59" y="2602"/>
                  <a:ext cx="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3" name="Line 1903">
                  <a:extLst>
                    <a:ext uri="{FF2B5EF4-FFF2-40B4-BE49-F238E27FC236}">
                      <a16:creationId xmlns:a16="http://schemas.microsoft.com/office/drawing/2014/main" id="{F589ECD4-A0AD-EB45-9E55-41542693EF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67" y="2602"/>
                  <a:ext cx="25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4" name="Line 1904">
                  <a:extLst>
                    <a:ext uri="{FF2B5EF4-FFF2-40B4-BE49-F238E27FC236}">
                      <a16:creationId xmlns:a16="http://schemas.microsoft.com/office/drawing/2014/main" id="{CB2BE31D-581E-2C4D-8379-EFDA4951A6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92" y="2602"/>
                  <a:ext cx="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5" name="Line 1905">
                  <a:extLst>
                    <a:ext uri="{FF2B5EF4-FFF2-40B4-BE49-F238E27FC236}">
                      <a16:creationId xmlns:a16="http://schemas.microsoft.com/office/drawing/2014/main" id="{A99C5A54-9164-D447-9A7E-A1E126140C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00" y="2602"/>
                  <a:ext cx="16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6" name="Line 1906">
                  <a:extLst>
                    <a:ext uri="{FF2B5EF4-FFF2-40B4-BE49-F238E27FC236}">
                      <a16:creationId xmlns:a16="http://schemas.microsoft.com/office/drawing/2014/main" id="{439BCEFD-0864-9C4C-99F7-2DF629771F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16" y="2602"/>
                  <a:ext cx="4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7" name="Line 1907">
                  <a:extLst>
                    <a:ext uri="{FF2B5EF4-FFF2-40B4-BE49-F238E27FC236}">
                      <a16:creationId xmlns:a16="http://schemas.microsoft.com/office/drawing/2014/main" id="{6009F33C-6DC3-2641-9025-60FF4D0E53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56" y="2602"/>
                  <a:ext cx="16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8" name="Line 1908">
                  <a:extLst>
                    <a:ext uri="{FF2B5EF4-FFF2-40B4-BE49-F238E27FC236}">
                      <a16:creationId xmlns:a16="http://schemas.microsoft.com/office/drawing/2014/main" id="{8E17D68F-F235-324A-B98D-DE06F85DE8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72" y="2596"/>
                  <a:ext cx="0" cy="6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9" name="Line 1909">
                  <a:extLst>
                    <a:ext uri="{FF2B5EF4-FFF2-40B4-BE49-F238E27FC236}">
                      <a16:creationId xmlns:a16="http://schemas.microsoft.com/office/drawing/2014/main" id="{672B9C9B-F896-F747-84D2-562CDB9A62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72" y="2596"/>
                  <a:ext cx="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0" name="Line 1910">
                  <a:extLst>
                    <a:ext uri="{FF2B5EF4-FFF2-40B4-BE49-F238E27FC236}">
                      <a16:creationId xmlns:a16="http://schemas.microsoft.com/office/drawing/2014/main" id="{DEDE9A3B-897C-714C-9159-AFB862E7E9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80" y="2591"/>
                  <a:ext cx="0" cy="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1" name="Line 1911">
                  <a:extLst>
                    <a:ext uri="{FF2B5EF4-FFF2-40B4-BE49-F238E27FC236}">
                      <a16:creationId xmlns:a16="http://schemas.microsoft.com/office/drawing/2014/main" id="{61EE4EEE-D30B-3343-AF85-C7481E22AD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80" y="2591"/>
                  <a:ext cx="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2" name="Line 1912">
                  <a:extLst>
                    <a:ext uri="{FF2B5EF4-FFF2-40B4-BE49-F238E27FC236}">
                      <a16:creationId xmlns:a16="http://schemas.microsoft.com/office/drawing/2014/main" id="{5D4E73C8-FC33-4046-A2EC-4D53F6F1BC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88" y="2591"/>
                  <a:ext cx="33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3" name="Line 1913">
                  <a:extLst>
                    <a:ext uri="{FF2B5EF4-FFF2-40B4-BE49-F238E27FC236}">
                      <a16:creationId xmlns:a16="http://schemas.microsoft.com/office/drawing/2014/main" id="{867792FB-1AFC-E64F-8016-42DEDD3071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21" y="2581"/>
                  <a:ext cx="0" cy="1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4" name="Line 1914">
                  <a:extLst>
                    <a:ext uri="{FF2B5EF4-FFF2-40B4-BE49-F238E27FC236}">
                      <a16:creationId xmlns:a16="http://schemas.microsoft.com/office/drawing/2014/main" id="{63FD72E4-AE4E-D045-8CFF-904E56E527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21" y="2581"/>
                  <a:ext cx="24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5" name="Line 1915">
                  <a:extLst>
                    <a:ext uri="{FF2B5EF4-FFF2-40B4-BE49-F238E27FC236}">
                      <a16:creationId xmlns:a16="http://schemas.microsoft.com/office/drawing/2014/main" id="{7C04AF24-A547-2E4C-9121-D5806E3A28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45" y="2576"/>
                  <a:ext cx="0" cy="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6" name="Line 1916">
                  <a:extLst>
                    <a:ext uri="{FF2B5EF4-FFF2-40B4-BE49-F238E27FC236}">
                      <a16:creationId xmlns:a16="http://schemas.microsoft.com/office/drawing/2014/main" id="{92143E14-8D0A-8E4C-B687-34F7A750AF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45" y="2576"/>
                  <a:ext cx="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7" name="Line 1917">
                  <a:extLst>
                    <a:ext uri="{FF2B5EF4-FFF2-40B4-BE49-F238E27FC236}">
                      <a16:creationId xmlns:a16="http://schemas.microsoft.com/office/drawing/2014/main" id="{3818A708-D425-B947-AF22-33E241A89D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53" y="2576"/>
                  <a:ext cx="24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8" name="Line 1918">
                  <a:extLst>
                    <a:ext uri="{FF2B5EF4-FFF2-40B4-BE49-F238E27FC236}">
                      <a16:creationId xmlns:a16="http://schemas.microsoft.com/office/drawing/2014/main" id="{D6FCF452-A11C-2D41-94C1-323FB69B26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77" y="2570"/>
                  <a:ext cx="0" cy="6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9" name="Line 1919">
                  <a:extLst>
                    <a:ext uri="{FF2B5EF4-FFF2-40B4-BE49-F238E27FC236}">
                      <a16:creationId xmlns:a16="http://schemas.microsoft.com/office/drawing/2014/main" id="{3768BDBB-6307-4948-B334-AA6B7CA117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77" y="2570"/>
                  <a:ext cx="16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0" name="Line 1920">
                  <a:extLst>
                    <a:ext uri="{FF2B5EF4-FFF2-40B4-BE49-F238E27FC236}">
                      <a16:creationId xmlns:a16="http://schemas.microsoft.com/office/drawing/2014/main" id="{1C2A48BE-ECDE-F644-8C11-ADBA2DB433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93" y="2555"/>
                  <a:ext cx="0" cy="1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1" name="Line 1921">
                  <a:extLst>
                    <a:ext uri="{FF2B5EF4-FFF2-40B4-BE49-F238E27FC236}">
                      <a16:creationId xmlns:a16="http://schemas.microsoft.com/office/drawing/2014/main" id="{D413B15C-AD7E-3449-87BA-4549B28B37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93" y="2555"/>
                  <a:ext cx="32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2" name="Line 1922">
                  <a:extLst>
                    <a:ext uri="{FF2B5EF4-FFF2-40B4-BE49-F238E27FC236}">
                      <a16:creationId xmlns:a16="http://schemas.microsoft.com/office/drawing/2014/main" id="{1C831A87-95A9-C84A-9B16-8E964392C2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25" y="2555"/>
                  <a:ext cx="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3" name="Line 1923">
                  <a:extLst>
                    <a:ext uri="{FF2B5EF4-FFF2-40B4-BE49-F238E27FC236}">
                      <a16:creationId xmlns:a16="http://schemas.microsoft.com/office/drawing/2014/main" id="{366289F2-AE84-7245-B5A6-EB29D8BDEF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3" y="2555"/>
                  <a:ext cx="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4" name="Line 1924">
                  <a:extLst>
                    <a:ext uri="{FF2B5EF4-FFF2-40B4-BE49-F238E27FC236}">
                      <a16:creationId xmlns:a16="http://schemas.microsoft.com/office/drawing/2014/main" id="{9BBB6055-9D80-F543-A940-A6D2C53F26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41" y="2549"/>
                  <a:ext cx="0" cy="6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5" name="Line 1925">
                  <a:extLst>
                    <a:ext uri="{FF2B5EF4-FFF2-40B4-BE49-F238E27FC236}">
                      <a16:creationId xmlns:a16="http://schemas.microsoft.com/office/drawing/2014/main" id="{9263C070-3342-7B48-8EBB-E41FB5D518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41" y="2549"/>
                  <a:ext cx="9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6" name="Line 1926">
                  <a:extLst>
                    <a:ext uri="{FF2B5EF4-FFF2-40B4-BE49-F238E27FC236}">
                      <a16:creationId xmlns:a16="http://schemas.microsoft.com/office/drawing/2014/main" id="{47942EF6-3568-FB4E-960E-A17A724603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50" y="2544"/>
                  <a:ext cx="0" cy="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7" name="Line 1927">
                  <a:extLst>
                    <a:ext uri="{FF2B5EF4-FFF2-40B4-BE49-F238E27FC236}">
                      <a16:creationId xmlns:a16="http://schemas.microsoft.com/office/drawing/2014/main" id="{5B00D8F0-00F0-E544-BFDC-5166E07DA3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50" y="2544"/>
                  <a:ext cx="24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8" name="Line 1928">
                  <a:extLst>
                    <a:ext uri="{FF2B5EF4-FFF2-40B4-BE49-F238E27FC236}">
                      <a16:creationId xmlns:a16="http://schemas.microsoft.com/office/drawing/2014/main" id="{A6D23C26-D4AB-BD47-89B5-B52E8DD633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74" y="2544"/>
                  <a:ext cx="16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9" name="Line 1929">
                  <a:extLst>
                    <a:ext uri="{FF2B5EF4-FFF2-40B4-BE49-F238E27FC236}">
                      <a16:creationId xmlns:a16="http://schemas.microsoft.com/office/drawing/2014/main" id="{FB319398-A79A-9D4C-8C3C-C8CD82A0C0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90" y="2534"/>
                  <a:ext cx="0" cy="1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0" name="Line 1930">
                  <a:extLst>
                    <a:ext uri="{FF2B5EF4-FFF2-40B4-BE49-F238E27FC236}">
                      <a16:creationId xmlns:a16="http://schemas.microsoft.com/office/drawing/2014/main" id="{752BD0CF-1BEB-B141-B352-4517596288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90" y="2534"/>
                  <a:ext cx="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1" name="Line 1931">
                  <a:extLst>
                    <a:ext uri="{FF2B5EF4-FFF2-40B4-BE49-F238E27FC236}">
                      <a16:creationId xmlns:a16="http://schemas.microsoft.com/office/drawing/2014/main" id="{7A9E02B6-74C5-FF44-8CD4-3BEFE5CC10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98" y="2529"/>
                  <a:ext cx="0" cy="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2" name="Line 1932">
                  <a:extLst>
                    <a:ext uri="{FF2B5EF4-FFF2-40B4-BE49-F238E27FC236}">
                      <a16:creationId xmlns:a16="http://schemas.microsoft.com/office/drawing/2014/main" id="{5291C263-A7B2-534F-9800-49D4E727E8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98" y="2529"/>
                  <a:ext cx="32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3" name="Line 1933">
                  <a:extLst>
                    <a:ext uri="{FF2B5EF4-FFF2-40B4-BE49-F238E27FC236}">
                      <a16:creationId xmlns:a16="http://schemas.microsoft.com/office/drawing/2014/main" id="{FDC525D3-9D31-C248-B400-A1CF9EBBA6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430" y="2513"/>
                  <a:ext cx="0" cy="16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4" name="Line 1934">
                  <a:extLst>
                    <a:ext uri="{FF2B5EF4-FFF2-40B4-BE49-F238E27FC236}">
                      <a16:creationId xmlns:a16="http://schemas.microsoft.com/office/drawing/2014/main" id="{6C51F6DE-C49C-2A4B-A5CB-70AB0E126A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30" y="2513"/>
                  <a:ext cx="32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5" name="Line 1935">
                  <a:extLst>
                    <a:ext uri="{FF2B5EF4-FFF2-40B4-BE49-F238E27FC236}">
                      <a16:creationId xmlns:a16="http://schemas.microsoft.com/office/drawing/2014/main" id="{BAA8B162-76B0-FF40-AB30-80F298EE7E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462" y="2508"/>
                  <a:ext cx="0" cy="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6" name="Line 1936">
                  <a:extLst>
                    <a:ext uri="{FF2B5EF4-FFF2-40B4-BE49-F238E27FC236}">
                      <a16:creationId xmlns:a16="http://schemas.microsoft.com/office/drawing/2014/main" id="{3AC84EEB-4168-0B46-8F7A-41BCC8D801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62" y="2508"/>
                  <a:ext cx="16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7" name="Line 1937">
                  <a:extLst>
                    <a:ext uri="{FF2B5EF4-FFF2-40B4-BE49-F238E27FC236}">
                      <a16:creationId xmlns:a16="http://schemas.microsoft.com/office/drawing/2014/main" id="{8DA6AC88-C845-C84E-A112-E1B8D0CC44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478" y="2502"/>
                  <a:ext cx="0" cy="6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8" name="Line 1938">
                  <a:extLst>
                    <a:ext uri="{FF2B5EF4-FFF2-40B4-BE49-F238E27FC236}">
                      <a16:creationId xmlns:a16="http://schemas.microsoft.com/office/drawing/2014/main" id="{A33A839B-530A-5F42-ABEC-0A3CEBF3DC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78" y="2502"/>
                  <a:ext cx="25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9" name="Line 1939">
                  <a:extLst>
                    <a:ext uri="{FF2B5EF4-FFF2-40B4-BE49-F238E27FC236}">
                      <a16:creationId xmlns:a16="http://schemas.microsoft.com/office/drawing/2014/main" id="{78D82306-D7E3-574F-90FF-F5A215D043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503" y="2497"/>
                  <a:ext cx="0" cy="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0" name="Line 1940">
                  <a:extLst>
                    <a:ext uri="{FF2B5EF4-FFF2-40B4-BE49-F238E27FC236}">
                      <a16:creationId xmlns:a16="http://schemas.microsoft.com/office/drawing/2014/main" id="{0BBE2AA8-84F6-254C-9257-561BBFB078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03" y="2497"/>
                  <a:ext cx="16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1" name="Line 1941">
                  <a:extLst>
                    <a:ext uri="{FF2B5EF4-FFF2-40B4-BE49-F238E27FC236}">
                      <a16:creationId xmlns:a16="http://schemas.microsoft.com/office/drawing/2014/main" id="{C372A59F-5EBA-A841-B350-4C8AD9CCCE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519" y="2487"/>
                  <a:ext cx="0" cy="1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2" name="Line 1942">
                  <a:extLst>
                    <a:ext uri="{FF2B5EF4-FFF2-40B4-BE49-F238E27FC236}">
                      <a16:creationId xmlns:a16="http://schemas.microsoft.com/office/drawing/2014/main" id="{377A413E-4F91-3D46-BE4E-81818F34E1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19" y="2487"/>
                  <a:ext cx="4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3" name="Line 1943">
                  <a:extLst>
                    <a:ext uri="{FF2B5EF4-FFF2-40B4-BE49-F238E27FC236}">
                      <a16:creationId xmlns:a16="http://schemas.microsoft.com/office/drawing/2014/main" id="{3A0A81AF-695E-194D-9C3D-9120265727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567" y="2481"/>
                  <a:ext cx="0" cy="6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4" name="Line 1944">
                  <a:extLst>
                    <a:ext uri="{FF2B5EF4-FFF2-40B4-BE49-F238E27FC236}">
                      <a16:creationId xmlns:a16="http://schemas.microsoft.com/office/drawing/2014/main" id="{010335A0-F72E-774A-BE87-F61CAD6262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67" y="2481"/>
                  <a:ext cx="32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5" name="Line 1945">
                  <a:extLst>
                    <a:ext uri="{FF2B5EF4-FFF2-40B4-BE49-F238E27FC236}">
                      <a16:creationId xmlns:a16="http://schemas.microsoft.com/office/drawing/2014/main" id="{851AF425-5F64-E84A-8E22-513DD071FA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599" y="2476"/>
                  <a:ext cx="0" cy="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6" name="Line 1946">
                  <a:extLst>
                    <a:ext uri="{FF2B5EF4-FFF2-40B4-BE49-F238E27FC236}">
                      <a16:creationId xmlns:a16="http://schemas.microsoft.com/office/drawing/2014/main" id="{FA3A9730-9BDF-0746-AB30-33FDECB7CF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99" y="2476"/>
                  <a:ext cx="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7" name="Line 1947">
                  <a:extLst>
                    <a:ext uri="{FF2B5EF4-FFF2-40B4-BE49-F238E27FC236}">
                      <a16:creationId xmlns:a16="http://schemas.microsoft.com/office/drawing/2014/main" id="{60255F23-5344-9945-A803-D569F18ADF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607" y="2466"/>
                  <a:ext cx="0" cy="1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8" name="Line 1948">
                  <a:extLst>
                    <a:ext uri="{FF2B5EF4-FFF2-40B4-BE49-F238E27FC236}">
                      <a16:creationId xmlns:a16="http://schemas.microsoft.com/office/drawing/2014/main" id="{35D0E7D2-758B-1C44-9421-D32D9E1E27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07" y="2466"/>
                  <a:ext cx="57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9" name="Line 1949">
                  <a:extLst>
                    <a:ext uri="{FF2B5EF4-FFF2-40B4-BE49-F238E27FC236}">
                      <a16:creationId xmlns:a16="http://schemas.microsoft.com/office/drawing/2014/main" id="{D4D47C35-2669-B840-8B90-CB945E762D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664" y="2461"/>
                  <a:ext cx="0" cy="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0" name="Line 1950">
                  <a:extLst>
                    <a:ext uri="{FF2B5EF4-FFF2-40B4-BE49-F238E27FC236}">
                      <a16:creationId xmlns:a16="http://schemas.microsoft.com/office/drawing/2014/main" id="{59B50ED1-D34D-6F4B-A501-3814B084AE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64" y="2461"/>
                  <a:ext cx="24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1" name="Line 1951">
                  <a:extLst>
                    <a:ext uri="{FF2B5EF4-FFF2-40B4-BE49-F238E27FC236}">
                      <a16:creationId xmlns:a16="http://schemas.microsoft.com/office/drawing/2014/main" id="{1BEA656A-9E61-654A-9BE1-278D763BBB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688" y="2455"/>
                  <a:ext cx="0" cy="6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2" name="Line 1952">
                  <a:extLst>
                    <a:ext uri="{FF2B5EF4-FFF2-40B4-BE49-F238E27FC236}">
                      <a16:creationId xmlns:a16="http://schemas.microsoft.com/office/drawing/2014/main" id="{ABD6355A-961F-A44F-AA23-2814646C7E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88" y="2455"/>
                  <a:ext cx="32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3" name="Line 1953">
                  <a:extLst>
                    <a:ext uri="{FF2B5EF4-FFF2-40B4-BE49-F238E27FC236}">
                      <a16:creationId xmlns:a16="http://schemas.microsoft.com/office/drawing/2014/main" id="{C8B22B61-762B-EF48-AB7F-E7E575FD60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720" y="2450"/>
                  <a:ext cx="0" cy="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4" name="Line 1954">
                  <a:extLst>
                    <a:ext uri="{FF2B5EF4-FFF2-40B4-BE49-F238E27FC236}">
                      <a16:creationId xmlns:a16="http://schemas.microsoft.com/office/drawing/2014/main" id="{871A1D81-AB51-7B49-AE92-9142B21382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20" y="2450"/>
                  <a:ext cx="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5" name="Line 1955">
                  <a:extLst>
                    <a:ext uri="{FF2B5EF4-FFF2-40B4-BE49-F238E27FC236}">
                      <a16:creationId xmlns:a16="http://schemas.microsoft.com/office/drawing/2014/main" id="{DC3327C9-0F87-B741-8F67-BEDEE1C592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28" y="2450"/>
                  <a:ext cx="57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6" name="Line 1956">
                  <a:extLst>
                    <a:ext uri="{FF2B5EF4-FFF2-40B4-BE49-F238E27FC236}">
                      <a16:creationId xmlns:a16="http://schemas.microsoft.com/office/drawing/2014/main" id="{26769044-512F-AE4F-9AEE-1754310F12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785" y="2445"/>
                  <a:ext cx="0" cy="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7" name="Line 1957">
                  <a:extLst>
                    <a:ext uri="{FF2B5EF4-FFF2-40B4-BE49-F238E27FC236}">
                      <a16:creationId xmlns:a16="http://schemas.microsoft.com/office/drawing/2014/main" id="{4CE8D086-E31A-0A47-B676-088CD3FA4E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85" y="2445"/>
                  <a:ext cx="32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8" name="Line 1958">
                  <a:extLst>
                    <a:ext uri="{FF2B5EF4-FFF2-40B4-BE49-F238E27FC236}">
                      <a16:creationId xmlns:a16="http://schemas.microsoft.com/office/drawing/2014/main" id="{6DF20D54-043E-FF49-AE5E-7133FE12BC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817" y="2440"/>
                  <a:ext cx="0" cy="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9" name="Line 1959">
                  <a:extLst>
                    <a:ext uri="{FF2B5EF4-FFF2-40B4-BE49-F238E27FC236}">
                      <a16:creationId xmlns:a16="http://schemas.microsoft.com/office/drawing/2014/main" id="{929F2DC9-B49B-1F43-A34B-7BCB7576CF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17" y="2440"/>
                  <a:ext cx="24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0" name="Line 1960">
                  <a:extLst>
                    <a:ext uri="{FF2B5EF4-FFF2-40B4-BE49-F238E27FC236}">
                      <a16:creationId xmlns:a16="http://schemas.microsoft.com/office/drawing/2014/main" id="{28A5D38F-524A-004C-8764-82321C3CA1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841" y="2429"/>
                  <a:ext cx="0" cy="11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1" name="Line 1961">
                  <a:extLst>
                    <a:ext uri="{FF2B5EF4-FFF2-40B4-BE49-F238E27FC236}">
                      <a16:creationId xmlns:a16="http://schemas.microsoft.com/office/drawing/2014/main" id="{C639A2A8-B38F-2647-8DEA-AAA9CA79B2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1" y="2429"/>
                  <a:ext cx="16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2" name="Line 1962">
                  <a:extLst>
                    <a:ext uri="{FF2B5EF4-FFF2-40B4-BE49-F238E27FC236}">
                      <a16:creationId xmlns:a16="http://schemas.microsoft.com/office/drawing/2014/main" id="{4455EC4C-6C34-9147-9695-A68B585E00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857" y="2419"/>
                  <a:ext cx="0" cy="1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3" name="Line 1963">
                  <a:extLst>
                    <a:ext uri="{FF2B5EF4-FFF2-40B4-BE49-F238E27FC236}">
                      <a16:creationId xmlns:a16="http://schemas.microsoft.com/office/drawing/2014/main" id="{2F3DF078-50D7-5A4A-8CDC-45C464D299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57" y="2419"/>
                  <a:ext cx="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4" name="Line 1964">
                  <a:extLst>
                    <a:ext uri="{FF2B5EF4-FFF2-40B4-BE49-F238E27FC236}">
                      <a16:creationId xmlns:a16="http://schemas.microsoft.com/office/drawing/2014/main" id="{72B02EB9-5666-C04F-B5FC-143E82DA06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865" y="2413"/>
                  <a:ext cx="0" cy="6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5" name="Line 1965">
                  <a:extLst>
                    <a:ext uri="{FF2B5EF4-FFF2-40B4-BE49-F238E27FC236}">
                      <a16:creationId xmlns:a16="http://schemas.microsoft.com/office/drawing/2014/main" id="{A3ADC254-1FDD-2744-9B34-2F07472B8F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65" y="2413"/>
                  <a:ext cx="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6" name="Line 1966">
                  <a:extLst>
                    <a:ext uri="{FF2B5EF4-FFF2-40B4-BE49-F238E27FC236}">
                      <a16:creationId xmlns:a16="http://schemas.microsoft.com/office/drawing/2014/main" id="{A7CD1E16-354E-DE43-98A6-713D522C6C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873" y="2408"/>
                  <a:ext cx="0" cy="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7" name="Line 1967">
                  <a:extLst>
                    <a:ext uri="{FF2B5EF4-FFF2-40B4-BE49-F238E27FC236}">
                      <a16:creationId xmlns:a16="http://schemas.microsoft.com/office/drawing/2014/main" id="{0C0B052C-355B-D349-8B00-8C3CF63CC4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73" y="2408"/>
                  <a:ext cx="33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8" name="Line 1968">
                  <a:extLst>
                    <a:ext uri="{FF2B5EF4-FFF2-40B4-BE49-F238E27FC236}">
                      <a16:creationId xmlns:a16="http://schemas.microsoft.com/office/drawing/2014/main" id="{A21855DB-E821-B14D-95E3-9E0FFF430B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06" y="2403"/>
                  <a:ext cx="0" cy="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9" name="Line 1969">
                  <a:extLst>
                    <a:ext uri="{FF2B5EF4-FFF2-40B4-BE49-F238E27FC236}">
                      <a16:creationId xmlns:a16="http://schemas.microsoft.com/office/drawing/2014/main" id="{82A437BC-CE0A-9B47-BE42-09F4A6B3D2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06" y="2403"/>
                  <a:ext cx="16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0" name="Line 1970">
                  <a:extLst>
                    <a:ext uri="{FF2B5EF4-FFF2-40B4-BE49-F238E27FC236}">
                      <a16:creationId xmlns:a16="http://schemas.microsoft.com/office/drawing/2014/main" id="{90A7E6F9-4267-6E43-B917-27BFF8AE5B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22" y="2403"/>
                  <a:ext cx="4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1" name="Line 1971">
                  <a:extLst>
                    <a:ext uri="{FF2B5EF4-FFF2-40B4-BE49-F238E27FC236}">
                      <a16:creationId xmlns:a16="http://schemas.microsoft.com/office/drawing/2014/main" id="{824EE473-F3CB-234D-98E4-CDF6965779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62" y="2398"/>
                  <a:ext cx="0" cy="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2" name="Line 1972">
                  <a:extLst>
                    <a:ext uri="{FF2B5EF4-FFF2-40B4-BE49-F238E27FC236}">
                      <a16:creationId xmlns:a16="http://schemas.microsoft.com/office/drawing/2014/main" id="{57D98C8A-ED41-FF4C-B312-100DF73711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62" y="2398"/>
                  <a:ext cx="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3" name="Line 1973">
                  <a:extLst>
                    <a:ext uri="{FF2B5EF4-FFF2-40B4-BE49-F238E27FC236}">
                      <a16:creationId xmlns:a16="http://schemas.microsoft.com/office/drawing/2014/main" id="{EC8876FB-5631-D343-8CB5-607F23E5CF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70" y="2392"/>
                  <a:ext cx="0" cy="6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4" name="Line 1974">
                  <a:extLst>
                    <a:ext uri="{FF2B5EF4-FFF2-40B4-BE49-F238E27FC236}">
                      <a16:creationId xmlns:a16="http://schemas.microsoft.com/office/drawing/2014/main" id="{738015DD-AE6A-B346-A90E-951F3C9272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70" y="2392"/>
                  <a:ext cx="4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5" name="Line 1975">
                  <a:extLst>
                    <a:ext uri="{FF2B5EF4-FFF2-40B4-BE49-F238E27FC236}">
                      <a16:creationId xmlns:a16="http://schemas.microsoft.com/office/drawing/2014/main" id="{0DB6385A-8BA9-664B-A4F1-9F40C389CE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010" y="2387"/>
                  <a:ext cx="0" cy="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6" name="Line 1976">
                  <a:extLst>
                    <a:ext uri="{FF2B5EF4-FFF2-40B4-BE49-F238E27FC236}">
                      <a16:creationId xmlns:a16="http://schemas.microsoft.com/office/drawing/2014/main" id="{C8C5540A-52F8-4D46-9169-D84359AFA7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10" y="2387"/>
                  <a:ext cx="16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7" name="Line 1977">
                  <a:extLst>
                    <a:ext uri="{FF2B5EF4-FFF2-40B4-BE49-F238E27FC236}">
                      <a16:creationId xmlns:a16="http://schemas.microsoft.com/office/drawing/2014/main" id="{6B86CE82-4649-F942-9DEE-461CFA64FD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026" y="2382"/>
                  <a:ext cx="0" cy="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8" name="Line 1978">
                  <a:extLst>
                    <a:ext uri="{FF2B5EF4-FFF2-40B4-BE49-F238E27FC236}">
                      <a16:creationId xmlns:a16="http://schemas.microsoft.com/office/drawing/2014/main" id="{4AFBB52D-AF72-4A41-818C-BDD9916842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26" y="2382"/>
                  <a:ext cx="9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9" name="Line 1979">
                  <a:extLst>
                    <a:ext uri="{FF2B5EF4-FFF2-40B4-BE49-F238E27FC236}">
                      <a16:creationId xmlns:a16="http://schemas.microsoft.com/office/drawing/2014/main" id="{232D53C6-6774-1541-96EE-816751C731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35" y="2382"/>
                  <a:ext cx="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0" name="Line 1980">
                  <a:extLst>
                    <a:ext uri="{FF2B5EF4-FFF2-40B4-BE49-F238E27FC236}">
                      <a16:creationId xmlns:a16="http://schemas.microsoft.com/office/drawing/2014/main" id="{433A215E-9F8C-CC4D-9BD4-91E1EAA6EF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043" y="2377"/>
                  <a:ext cx="0" cy="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1" name="Line 1981">
                  <a:extLst>
                    <a:ext uri="{FF2B5EF4-FFF2-40B4-BE49-F238E27FC236}">
                      <a16:creationId xmlns:a16="http://schemas.microsoft.com/office/drawing/2014/main" id="{39F9581D-3DD0-224D-85C1-89CECE5685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43" y="2377"/>
                  <a:ext cx="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2" name="Line 1982">
                  <a:extLst>
                    <a:ext uri="{FF2B5EF4-FFF2-40B4-BE49-F238E27FC236}">
                      <a16:creationId xmlns:a16="http://schemas.microsoft.com/office/drawing/2014/main" id="{7C3A80D2-842A-E440-B618-6916BB9714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51" y="2377"/>
                  <a:ext cx="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3" name="Line 1983">
                  <a:extLst>
                    <a:ext uri="{FF2B5EF4-FFF2-40B4-BE49-F238E27FC236}">
                      <a16:creationId xmlns:a16="http://schemas.microsoft.com/office/drawing/2014/main" id="{27FCE592-2F73-EC46-B2BE-C64A249988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059" y="2371"/>
                  <a:ext cx="0" cy="6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4" name="Line 1984">
                  <a:extLst>
                    <a:ext uri="{FF2B5EF4-FFF2-40B4-BE49-F238E27FC236}">
                      <a16:creationId xmlns:a16="http://schemas.microsoft.com/office/drawing/2014/main" id="{3ADF1F46-0758-C540-8495-8E215C4CF7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59" y="2371"/>
                  <a:ext cx="4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5" name="Line 1985">
                  <a:extLst>
                    <a:ext uri="{FF2B5EF4-FFF2-40B4-BE49-F238E27FC236}">
                      <a16:creationId xmlns:a16="http://schemas.microsoft.com/office/drawing/2014/main" id="{4F010519-4153-694C-9876-A9C97CC7A6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07" y="2361"/>
                  <a:ext cx="0" cy="1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6" name="Line 1986">
                  <a:extLst>
                    <a:ext uri="{FF2B5EF4-FFF2-40B4-BE49-F238E27FC236}">
                      <a16:creationId xmlns:a16="http://schemas.microsoft.com/office/drawing/2014/main" id="{7233C4B9-AFB8-1B4A-B0D3-E944BAAD84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07" y="2361"/>
                  <a:ext cx="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7" name="Line 1987">
                  <a:extLst>
                    <a:ext uri="{FF2B5EF4-FFF2-40B4-BE49-F238E27FC236}">
                      <a16:creationId xmlns:a16="http://schemas.microsoft.com/office/drawing/2014/main" id="{60379EC4-4AE2-EA45-B693-356DAFE352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15" y="2356"/>
                  <a:ext cx="0" cy="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8" name="Line 1988">
                  <a:extLst>
                    <a:ext uri="{FF2B5EF4-FFF2-40B4-BE49-F238E27FC236}">
                      <a16:creationId xmlns:a16="http://schemas.microsoft.com/office/drawing/2014/main" id="{2E31CDB3-7C4D-A249-9031-BAA36A35C6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15" y="2356"/>
                  <a:ext cx="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9" name="Line 1989">
                  <a:extLst>
                    <a:ext uri="{FF2B5EF4-FFF2-40B4-BE49-F238E27FC236}">
                      <a16:creationId xmlns:a16="http://schemas.microsoft.com/office/drawing/2014/main" id="{B969152E-679B-C642-A672-248CFE605F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23" y="2356"/>
                  <a:ext cx="16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0" name="Line 1990">
                  <a:extLst>
                    <a:ext uri="{FF2B5EF4-FFF2-40B4-BE49-F238E27FC236}">
                      <a16:creationId xmlns:a16="http://schemas.microsoft.com/office/drawing/2014/main" id="{69198001-41B8-114F-A365-CE6DD4DF11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39" y="2351"/>
                  <a:ext cx="0" cy="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1" name="Line 1991">
                  <a:extLst>
                    <a:ext uri="{FF2B5EF4-FFF2-40B4-BE49-F238E27FC236}">
                      <a16:creationId xmlns:a16="http://schemas.microsoft.com/office/drawing/2014/main" id="{ADF1D7CF-0D2E-E847-85FF-0CEE110C92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39" y="2351"/>
                  <a:ext cx="24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2" name="Line 1992">
                  <a:extLst>
                    <a:ext uri="{FF2B5EF4-FFF2-40B4-BE49-F238E27FC236}">
                      <a16:creationId xmlns:a16="http://schemas.microsoft.com/office/drawing/2014/main" id="{0D7DE8E9-FE05-F341-A991-FD49C21474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63" y="2345"/>
                  <a:ext cx="0" cy="6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3" name="Line 1993">
                  <a:extLst>
                    <a:ext uri="{FF2B5EF4-FFF2-40B4-BE49-F238E27FC236}">
                      <a16:creationId xmlns:a16="http://schemas.microsoft.com/office/drawing/2014/main" id="{D9FC6D71-2F7F-584E-BF9F-B4179987B9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63" y="2345"/>
                  <a:ext cx="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4" name="Line 1994">
                  <a:extLst>
                    <a:ext uri="{FF2B5EF4-FFF2-40B4-BE49-F238E27FC236}">
                      <a16:creationId xmlns:a16="http://schemas.microsoft.com/office/drawing/2014/main" id="{C250A4B7-C0EF-7646-8D7F-90D72CB2FC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71" y="2345"/>
                  <a:ext cx="17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5" name="Line 1995">
                  <a:extLst>
                    <a:ext uri="{FF2B5EF4-FFF2-40B4-BE49-F238E27FC236}">
                      <a16:creationId xmlns:a16="http://schemas.microsoft.com/office/drawing/2014/main" id="{CBD5E2C9-9805-5B4E-B5D5-077F75CCC7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88" y="2345"/>
                  <a:ext cx="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6" name="Line 1996">
                  <a:extLst>
                    <a:ext uri="{FF2B5EF4-FFF2-40B4-BE49-F238E27FC236}">
                      <a16:creationId xmlns:a16="http://schemas.microsoft.com/office/drawing/2014/main" id="{A4635827-12CF-7D40-97CD-C983792EE7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96" y="2345"/>
                  <a:ext cx="24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7" name="Line 1997">
                  <a:extLst>
                    <a:ext uri="{FF2B5EF4-FFF2-40B4-BE49-F238E27FC236}">
                      <a16:creationId xmlns:a16="http://schemas.microsoft.com/office/drawing/2014/main" id="{C728557D-BED2-DF47-BC5A-C7CC182EE0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0" y="2340"/>
                  <a:ext cx="0" cy="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8" name="Line 1998">
                  <a:extLst>
                    <a:ext uri="{FF2B5EF4-FFF2-40B4-BE49-F238E27FC236}">
                      <a16:creationId xmlns:a16="http://schemas.microsoft.com/office/drawing/2014/main" id="{A901C8CA-1D62-D344-AB52-AF2D5B24BE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0" y="2340"/>
                  <a:ext cx="16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9" name="Line 1999">
                  <a:extLst>
                    <a:ext uri="{FF2B5EF4-FFF2-40B4-BE49-F238E27FC236}">
                      <a16:creationId xmlns:a16="http://schemas.microsoft.com/office/drawing/2014/main" id="{F6DC1579-5106-DB4F-889A-FB62727873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6" y="2340"/>
                  <a:ext cx="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0" name="Line 2000">
                  <a:extLst>
                    <a:ext uri="{FF2B5EF4-FFF2-40B4-BE49-F238E27FC236}">
                      <a16:creationId xmlns:a16="http://schemas.microsoft.com/office/drawing/2014/main" id="{270E6F3A-3AF0-0142-84A7-EC11B3D2AC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44" y="2335"/>
                  <a:ext cx="0" cy="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1" name="Line 2001">
                  <a:extLst>
                    <a:ext uri="{FF2B5EF4-FFF2-40B4-BE49-F238E27FC236}">
                      <a16:creationId xmlns:a16="http://schemas.microsoft.com/office/drawing/2014/main" id="{7A632B51-4152-D944-B54C-6A0BC023A4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44" y="2335"/>
                  <a:ext cx="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2" name="Line 2002">
                  <a:extLst>
                    <a:ext uri="{FF2B5EF4-FFF2-40B4-BE49-F238E27FC236}">
                      <a16:creationId xmlns:a16="http://schemas.microsoft.com/office/drawing/2014/main" id="{3F9E7059-4405-9440-9276-969A095278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2" y="2335"/>
                  <a:ext cx="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3" name="Line 2003">
                  <a:extLst>
                    <a:ext uri="{FF2B5EF4-FFF2-40B4-BE49-F238E27FC236}">
                      <a16:creationId xmlns:a16="http://schemas.microsoft.com/office/drawing/2014/main" id="{F790D033-E47D-D44F-B16C-3FC93A08F6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60" y="2335"/>
                  <a:ext cx="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4" name="Line 2004">
                  <a:extLst>
                    <a:ext uri="{FF2B5EF4-FFF2-40B4-BE49-F238E27FC236}">
                      <a16:creationId xmlns:a16="http://schemas.microsoft.com/office/drawing/2014/main" id="{83C35E6D-631E-7747-B735-94583B42AA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68" y="2324"/>
                  <a:ext cx="0" cy="11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5" name="Line 2005">
                  <a:extLst>
                    <a:ext uri="{FF2B5EF4-FFF2-40B4-BE49-F238E27FC236}">
                      <a16:creationId xmlns:a16="http://schemas.microsoft.com/office/drawing/2014/main" id="{BE8EB28A-7420-CA4D-A5EA-6EE6F5342B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68" y="2324"/>
                  <a:ext cx="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6" name="Line 2006">
                  <a:extLst>
                    <a:ext uri="{FF2B5EF4-FFF2-40B4-BE49-F238E27FC236}">
                      <a16:creationId xmlns:a16="http://schemas.microsoft.com/office/drawing/2014/main" id="{EDF54E49-3DE8-974F-B2FF-EA44E0BB3A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76" y="2319"/>
                  <a:ext cx="0" cy="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7" name="Line 2007">
                  <a:extLst>
                    <a:ext uri="{FF2B5EF4-FFF2-40B4-BE49-F238E27FC236}">
                      <a16:creationId xmlns:a16="http://schemas.microsoft.com/office/drawing/2014/main" id="{3346FA24-49B5-8943-B18A-31A7B0B1FE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76" y="2319"/>
                  <a:ext cx="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8" name="Line 2008">
                  <a:extLst>
                    <a:ext uri="{FF2B5EF4-FFF2-40B4-BE49-F238E27FC236}">
                      <a16:creationId xmlns:a16="http://schemas.microsoft.com/office/drawing/2014/main" id="{8A615E5B-C199-4049-A169-93286BE041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84" y="2319"/>
                  <a:ext cx="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9" name="Line 2009">
                  <a:extLst>
                    <a:ext uri="{FF2B5EF4-FFF2-40B4-BE49-F238E27FC236}">
                      <a16:creationId xmlns:a16="http://schemas.microsoft.com/office/drawing/2014/main" id="{38F0CE9B-97F5-C243-A3E8-AABFE1CB61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92" y="2314"/>
                  <a:ext cx="0" cy="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0" name="Line 2010">
                  <a:extLst>
                    <a:ext uri="{FF2B5EF4-FFF2-40B4-BE49-F238E27FC236}">
                      <a16:creationId xmlns:a16="http://schemas.microsoft.com/office/drawing/2014/main" id="{196F7F8B-1B52-1447-8E97-EFB9A1FA91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92" y="2314"/>
                  <a:ext cx="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1" name="Line 2011">
                  <a:extLst>
                    <a:ext uri="{FF2B5EF4-FFF2-40B4-BE49-F238E27FC236}">
                      <a16:creationId xmlns:a16="http://schemas.microsoft.com/office/drawing/2014/main" id="{CE42F4C8-FB58-D241-B157-67C53AF8C9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300" y="2308"/>
                  <a:ext cx="0" cy="6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2" name="Line 2012">
                  <a:extLst>
                    <a:ext uri="{FF2B5EF4-FFF2-40B4-BE49-F238E27FC236}">
                      <a16:creationId xmlns:a16="http://schemas.microsoft.com/office/drawing/2014/main" id="{057B29F7-4490-3946-9B72-CBF98F0386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00" y="2308"/>
                  <a:ext cx="16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3" name="Line 2013">
                  <a:extLst>
                    <a:ext uri="{FF2B5EF4-FFF2-40B4-BE49-F238E27FC236}">
                      <a16:creationId xmlns:a16="http://schemas.microsoft.com/office/drawing/2014/main" id="{8B6E80DD-6168-7749-BD8E-5EA5203B55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316" y="2303"/>
                  <a:ext cx="0" cy="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4" name="Line 2014">
                  <a:extLst>
                    <a:ext uri="{FF2B5EF4-FFF2-40B4-BE49-F238E27FC236}">
                      <a16:creationId xmlns:a16="http://schemas.microsoft.com/office/drawing/2014/main" id="{5B9D571D-03DB-774E-AF30-FE40588AD6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17" y="2303"/>
                  <a:ext cx="32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5" name="Line 2015">
                  <a:extLst>
                    <a:ext uri="{FF2B5EF4-FFF2-40B4-BE49-F238E27FC236}">
                      <a16:creationId xmlns:a16="http://schemas.microsoft.com/office/drawing/2014/main" id="{9BBF16F6-CF84-DD4A-82B7-7412B4726D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349" y="2298"/>
                  <a:ext cx="0" cy="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6" name="Line 2016">
                  <a:extLst>
                    <a:ext uri="{FF2B5EF4-FFF2-40B4-BE49-F238E27FC236}">
                      <a16:creationId xmlns:a16="http://schemas.microsoft.com/office/drawing/2014/main" id="{F015FDBD-4F0E-0245-A004-14895B2015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49" y="2298"/>
                  <a:ext cx="16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7" name="Line 2017">
                  <a:extLst>
                    <a:ext uri="{FF2B5EF4-FFF2-40B4-BE49-F238E27FC236}">
                      <a16:creationId xmlns:a16="http://schemas.microsoft.com/office/drawing/2014/main" id="{5B29760A-4352-B244-8B94-87B778A706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365" y="2293"/>
                  <a:ext cx="0" cy="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8" name="Line 2018">
                  <a:extLst>
                    <a:ext uri="{FF2B5EF4-FFF2-40B4-BE49-F238E27FC236}">
                      <a16:creationId xmlns:a16="http://schemas.microsoft.com/office/drawing/2014/main" id="{617BFD74-D39B-AB44-A265-F0F70A6ACE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65" y="2293"/>
                  <a:ext cx="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9" name="Line 2019">
                  <a:extLst>
                    <a:ext uri="{FF2B5EF4-FFF2-40B4-BE49-F238E27FC236}">
                      <a16:creationId xmlns:a16="http://schemas.microsoft.com/office/drawing/2014/main" id="{8181D5B7-7650-C04D-9441-BEEDBB9B23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373" y="2287"/>
                  <a:ext cx="0" cy="6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0" name="Line 2020">
                  <a:extLst>
                    <a:ext uri="{FF2B5EF4-FFF2-40B4-BE49-F238E27FC236}">
                      <a16:creationId xmlns:a16="http://schemas.microsoft.com/office/drawing/2014/main" id="{36B090E0-35F6-7F4A-9423-66CC48E3F5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73" y="2287"/>
                  <a:ext cx="24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1" name="Line 2021">
                  <a:extLst>
                    <a:ext uri="{FF2B5EF4-FFF2-40B4-BE49-F238E27FC236}">
                      <a16:creationId xmlns:a16="http://schemas.microsoft.com/office/drawing/2014/main" id="{A3FD875E-5DA9-A345-8D36-3E4EEEA64B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397" y="2282"/>
                  <a:ext cx="0" cy="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2" name="Line 2022">
                  <a:extLst>
                    <a:ext uri="{FF2B5EF4-FFF2-40B4-BE49-F238E27FC236}">
                      <a16:creationId xmlns:a16="http://schemas.microsoft.com/office/drawing/2014/main" id="{98859B41-A673-ED4A-ADED-96F14C1F87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97" y="2282"/>
                  <a:ext cx="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3" name="Line 2023">
                  <a:extLst>
                    <a:ext uri="{FF2B5EF4-FFF2-40B4-BE49-F238E27FC236}">
                      <a16:creationId xmlns:a16="http://schemas.microsoft.com/office/drawing/2014/main" id="{0F8AF2D5-3C3C-264A-A8EF-665855767D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05" y="2282"/>
                  <a:ext cx="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4" name="Line 2024">
                  <a:extLst>
                    <a:ext uri="{FF2B5EF4-FFF2-40B4-BE49-F238E27FC236}">
                      <a16:creationId xmlns:a16="http://schemas.microsoft.com/office/drawing/2014/main" id="{CF2EED47-9CEC-B240-A547-CAA9ADC0F2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413" y="2277"/>
                  <a:ext cx="0" cy="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5" name="Line 2025">
                  <a:extLst>
                    <a:ext uri="{FF2B5EF4-FFF2-40B4-BE49-F238E27FC236}">
                      <a16:creationId xmlns:a16="http://schemas.microsoft.com/office/drawing/2014/main" id="{12941314-702C-ED4C-A6A6-D2DE8189C0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13" y="2277"/>
                  <a:ext cx="16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6" name="Line 2026">
                  <a:extLst>
                    <a:ext uri="{FF2B5EF4-FFF2-40B4-BE49-F238E27FC236}">
                      <a16:creationId xmlns:a16="http://schemas.microsoft.com/office/drawing/2014/main" id="{88E8F6F9-9489-4448-AA99-921B1903A0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429" y="2271"/>
                  <a:ext cx="0" cy="6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7" name="Line 2027">
                  <a:extLst>
                    <a:ext uri="{FF2B5EF4-FFF2-40B4-BE49-F238E27FC236}">
                      <a16:creationId xmlns:a16="http://schemas.microsoft.com/office/drawing/2014/main" id="{A6F9BD13-4CBF-E244-9FAB-7045FBCFFF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29" y="2271"/>
                  <a:ext cx="24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8" name="Line 2028">
                  <a:extLst>
                    <a:ext uri="{FF2B5EF4-FFF2-40B4-BE49-F238E27FC236}">
                      <a16:creationId xmlns:a16="http://schemas.microsoft.com/office/drawing/2014/main" id="{24C3351B-ED64-AA4B-9592-56F900B46A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453" y="2266"/>
                  <a:ext cx="0" cy="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9" name="Line 2029">
                  <a:extLst>
                    <a:ext uri="{FF2B5EF4-FFF2-40B4-BE49-F238E27FC236}">
                      <a16:creationId xmlns:a16="http://schemas.microsoft.com/office/drawing/2014/main" id="{1C3F7CF0-9FCC-B748-87BE-EE1BF75BBD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53" y="2266"/>
                  <a:ext cx="9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0" name="Line 2030">
                  <a:extLst>
                    <a:ext uri="{FF2B5EF4-FFF2-40B4-BE49-F238E27FC236}">
                      <a16:creationId xmlns:a16="http://schemas.microsoft.com/office/drawing/2014/main" id="{C212967F-AE0C-1845-B69B-7AEBDE0EF3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462" y="2261"/>
                  <a:ext cx="0" cy="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1" name="Line 2031">
                  <a:extLst>
                    <a:ext uri="{FF2B5EF4-FFF2-40B4-BE49-F238E27FC236}">
                      <a16:creationId xmlns:a16="http://schemas.microsoft.com/office/drawing/2014/main" id="{63731DD8-1E6A-4A46-970C-286E25E94B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62" y="2261"/>
                  <a:ext cx="32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2" name="Line 2032">
                  <a:extLst>
                    <a:ext uri="{FF2B5EF4-FFF2-40B4-BE49-F238E27FC236}">
                      <a16:creationId xmlns:a16="http://schemas.microsoft.com/office/drawing/2014/main" id="{FE8EE18A-50F4-DC48-9987-91506F2C63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494" y="2256"/>
                  <a:ext cx="0" cy="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3" name="Line 2033">
                  <a:extLst>
                    <a:ext uri="{FF2B5EF4-FFF2-40B4-BE49-F238E27FC236}">
                      <a16:creationId xmlns:a16="http://schemas.microsoft.com/office/drawing/2014/main" id="{5D6C2F7C-62B0-AB43-940E-3776DD4F3C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94" y="2256"/>
                  <a:ext cx="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4" name="Line 2034">
                  <a:extLst>
                    <a:ext uri="{FF2B5EF4-FFF2-40B4-BE49-F238E27FC236}">
                      <a16:creationId xmlns:a16="http://schemas.microsoft.com/office/drawing/2014/main" id="{64ECF2A5-744D-EE4C-8F88-193956198E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02" y="2256"/>
                  <a:ext cx="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5" name="Line 2035">
                  <a:extLst>
                    <a:ext uri="{FF2B5EF4-FFF2-40B4-BE49-F238E27FC236}">
                      <a16:creationId xmlns:a16="http://schemas.microsoft.com/office/drawing/2014/main" id="{A27D90B5-F5EF-0147-AE8E-7BB1F5F414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510" y="2250"/>
                  <a:ext cx="0" cy="6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6" name="Line 2036">
                  <a:extLst>
                    <a:ext uri="{FF2B5EF4-FFF2-40B4-BE49-F238E27FC236}">
                      <a16:creationId xmlns:a16="http://schemas.microsoft.com/office/drawing/2014/main" id="{5A5D260A-009C-7D41-8253-B5D49CBA2F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10" y="2250"/>
                  <a:ext cx="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7" name="Line 2037">
                  <a:extLst>
                    <a:ext uri="{FF2B5EF4-FFF2-40B4-BE49-F238E27FC236}">
                      <a16:creationId xmlns:a16="http://schemas.microsoft.com/office/drawing/2014/main" id="{F56B80F1-517A-634E-AACC-B5CC1F9204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518" y="2245"/>
                  <a:ext cx="0" cy="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8" name="Line 2038">
                  <a:extLst>
                    <a:ext uri="{FF2B5EF4-FFF2-40B4-BE49-F238E27FC236}">
                      <a16:creationId xmlns:a16="http://schemas.microsoft.com/office/drawing/2014/main" id="{E1AA7801-3DBF-CB47-B92D-F1AA71DC6D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18" y="2245"/>
                  <a:ext cx="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9" name="Line 2039">
                  <a:extLst>
                    <a:ext uri="{FF2B5EF4-FFF2-40B4-BE49-F238E27FC236}">
                      <a16:creationId xmlns:a16="http://schemas.microsoft.com/office/drawing/2014/main" id="{6B709B34-8D13-2941-A3EB-CB17FD5A5C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26" y="2245"/>
                  <a:ext cx="24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0" name="Line 2040">
                  <a:extLst>
                    <a:ext uri="{FF2B5EF4-FFF2-40B4-BE49-F238E27FC236}">
                      <a16:creationId xmlns:a16="http://schemas.microsoft.com/office/drawing/2014/main" id="{06217137-8078-B448-8619-BF269A477D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550" y="2240"/>
                  <a:ext cx="0" cy="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1" name="Line 2041">
                  <a:extLst>
                    <a:ext uri="{FF2B5EF4-FFF2-40B4-BE49-F238E27FC236}">
                      <a16:creationId xmlns:a16="http://schemas.microsoft.com/office/drawing/2014/main" id="{24D8C220-1961-A944-9195-7A8636B33A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50" y="2240"/>
                  <a:ext cx="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2" name="Line 2042">
                  <a:extLst>
                    <a:ext uri="{FF2B5EF4-FFF2-40B4-BE49-F238E27FC236}">
                      <a16:creationId xmlns:a16="http://schemas.microsoft.com/office/drawing/2014/main" id="{A6063C3D-5953-A443-AE50-3CABC92290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58" y="2240"/>
                  <a:ext cx="16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3" name="Line 2043">
                  <a:extLst>
                    <a:ext uri="{FF2B5EF4-FFF2-40B4-BE49-F238E27FC236}">
                      <a16:creationId xmlns:a16="http://schemas.microsoft.com/office/drawing/2014/main" id="{443C31F6-EFD5-A341-B326-7A92A75C01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574" y="2235"/>
                  <a:ext cx="0" cy="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4" name="Line 2044">
                  <a:extLst>
                    <a:ext uri="{FF2B5EF4-FFF2-40B4-BE49-F238E27FC236}">
                      <a16:creationId xmlns:a16="http://schemas.microsoft.com/office/drawing/2014/main" id="{881CC021-DDB0-CE46-8DD9-F937602444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74" y="2235"/>
                  <a:ext cx="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5" name="Line 2045">
                  <a:extLst>
                    <a:ext uri="{FF2B5EF4-FFF2-40B4-BE49-F238E27FC236}">
                      <a16:creationId xmlns:a16="http://schemas.microsoft.com/office/drawing/2014/main" id="{8F515B58-D193-0644-ACCA-5CA4FBE8E8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582" y="2229"/>
                  <a:ext cx="0" cy="6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6" name="Line 2046">
                  <a:extLst>
                    <a:ext uri="{FF2B5EF4-FFF2-40B4-BE49-F238E27FC236}">
                      <a16:creationId xmlns:a16="http://schemas.microsoft.com/office/drawing/2014/main" id="{5A2A8251-AEA6-8544-94E5-675818F562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82" y="2229"/>
                  <a:ext cx="16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7" name="Line 2047">
                  <a:extLst>
                    <a:ext uri="{FF2B5EF4-FFF2-40B4-BE49-F238E27FC236}">
                      <a16:creationId xmlns:a16="http://schemas.microsoft.com/office/drawing/2014/main" id="{9A582180-5886-AC47-91C0-B9385E0A2F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98" y="2229"/>
                  <a:ext cx="57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8" name="Line 2048">
                  <a:extLst>
                    <a:ext uri="{FF2B5EF4-FFF2-40B4-BE49-F238E27FC236}">
                      <a16:creationId xmlns:a16="http://schemas.microsoft.com/office/drawing/2014/main" id="{D6166D45-78F9-4443-9DEB-C3DE24B4D6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655" y="2224"/>
                  <a:ext cx="0" cy="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9" name="Line 2049">
                  <a:extLst>
                    <a:ext uri="{FF2B5EF4-FFF2-40B4-BE49-F238E27FC236}">
                      <a16:creationId xmlns:a16="http://schemas.microsoft.com/office/drawing/2014/main" id="{36F00151-5954-744D-BE4C-806EAA2496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55" y="2224"/>
                  <a:ext cx="16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0" name="Line 2050">
                  <a:extLst>
                    <a:ext uri="{FF2B5EF4-FFF2-40B4-BE49-F238E27FC236}">
                      <a16:creationId xmlns:a16="http://schemas.microsoft.com/office/drawing/2014/main" id="{2802C697-5453-A74A-8B37-1072D39AEA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71" y="2224"/>
                  <a:ext cx="32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1" name="Line 2051">
                  <a:extLst>
                    <a:ext uri="{FF2B5EF4-FFF2-40B4-BE49-F238E27FC236}">
                      <a16:creationId xmlns:a16="http://schemas.microsoft.com/office/drawing/2014/main" id="{81987F11-C8EC-3C47-8598-00B887D7BF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03" y="2224"/>
                  <a:ext cx="33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2" name="Line 2052">
                  <a:extLst>
                    <a:ext uri="{FF2B5EF4-FFF2-40B4-BE49-F238E27FC236}">
                      <a16:creationId xmlns:a16="http://schemas.microsoft.com/office/drawing/2014/main" id="{23EB2E6D-FCF0-CE4A-A189-FADC18CB7A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36" y="2224"/>
                  <a:ext cx="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3" name="Line 2053">
                  <a:extLst>
                    <a:ext uri="{FF2B5EF4-FFF2-40B4-BE49-F238E27FC236}">
                      <a16:creationId xmlns:a16="http://schemas.microsoft.com/office/drawing/2014/main" id="{7C6935B6-4EF4-9249-BCD8-75CF8AFE1E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744" y="2219"/>
                  <a:ext cx="0" cy="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4" name="Line 2054">
                  <a:extLst>
                    <a:ext uri="{FF2B5EF4-FFF2-40B4-BE49-F238E27FC236}">
                      <a16:creationId xmlns:a16="http://schemas.microsoft.com/office/drawing/2014/main" id="{DBA93114-EAB0-394B-A80E-8F24CEB26A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44" y="2219"/>
                  <a:ext cx="24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5" name="Line 2055">
                  <a:extLst>
                    <a:ext uri="{FF2B5EF4-FFF2-40B4-BE49-F238E27FC236}">
                      <a16:creationId xmlns:a16="http://schemas.microsoft.com/office/drawing/2014/main" id="{990BE3A4-AF31-4843-B730-3DFD51BEE1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768" y="2213"/>
                  <a:ext cx="0" cy="6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6" name="Line 2056">
                  <a:extLst>
                    <a:ext uri="{FF2B5EF4-FFF2-40B4-BE49-F238E27FC236}">
                      <a16:creationId xmlns:a16="http://schemas.microsoft.com/office/drawing/2014/main" id="{0C86CC1E-C564-DE46-9FF4-C4FD7CFF60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68" y="2213"/>
                  <a:ext cx="4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7" name="Line 2057">
                  <a:extLst>
                    <a:ext uri="{FF2B5EF4-FFF2-40B4-BE49-F238E27FC236}">
                      <a16:creationId xmlns:a16="http://schemas.microsoft.com/office/drawing/2014/main" id="{2CF45A90-D0F4-484D-A2AD-43502CA8F5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808" y="2208"/>
                  <a:ext cx="0" cy="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8" name="Line 2058">
                  <a:extLst>
                    <a:ext uri="{FF2B5EF4-FFF2-40B4-BE49-F238E27FC236}">
                      <a16:creationId xmlns:a16="http://schemas.microsoft.com/office/drawing/2014/main" id="{108B17F1-91CC-A448-B482-DC30DDA665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08" y="2208"/>
                  <a:ext cx="16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9" name="Line 2059">
                  <a:extLst>
                    <a:ext uri="{FF2B5EF4-FFF2-40B4-BE49-F238E27FC236}">
                      <a16:creationId xmlns:a16="http://schemas.microsoft.com/office/drawing/2014/main" id="{EBBE67E5-FCCC-904E-AC58-EF15D9E506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824" y="2203"/>
                  <a:ext cx="0" cy="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0" name="Line 2060">
                  <a:extLst>
                    <a:ext uri="{FF2B5EF4-FFF2-40B4-BE49-F238E27FC236}">
                      <a16:creationId xmlns:a16="http://schemas.microsoft.com/office/drawing/2014/main" id="{FB103B64-04E6-6941-847A-326952DDE2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24" y="2203"/>
                  <a:ext cx="24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1" name="Line 2061">
                  <a:extLst>
                    <a:ext uri="{FF2B5EF4-FFF2-40B4-BE49-F238E27FC236}">
                      <a16:creationId xmlns:a16="http://schemas.microsoft.com/office/drawing/2014/main" id="{623433BE-40A3-6744-9EC8-1806FF0E99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848" y="2197"/>
                  <a:ext cx="0" cy="6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2" name="Line 2062">
                  <a:extLst>
                    <a:ext uri="{FF2B5EF4-FFF2-40B4-BE49-F238E27FC236}">
                      <a16:creationId xmlns:a16="http://schemas.microsoft.com/office/drawing/2014/main" id="{9C91A098-A390-524D-ADD2-A5D004AF17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48" y="2197"/>
                  <a:ext cx="16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3" name="Line 2063">
                  <a:extLst>
                    <a:ext uri="{FF2B5EF4-FFF2-40B4-BE49-F238E27FC236}">
                      <a16:creationId xmlns:a16="http://schemas.microsoft.com/office/drawing/2014/main" id="{F984F19D-D211-C64F-B157-E9811311ED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864" y="2192"/>
                  <a:ext cx="0" cy="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4" name="Line 2064">
                  <a:extLst>
                    <a:ext uri="{FF2B5EF4-FFF2-40B4-BE49-F238E27FC236}">
                      <a16:creationId xmlns:a16="http://schemas.microsoft.com/office/drawing/2014/main" id="{5645D6F6-0E85-D34C-8ABA-FAB7D19E19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64" y="2192"/>
                  <a:ext cx="9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5" name="Line 2065">
                  <a:extLst>
                    <a:ext uri="{FF2B5EF4-FFF2-40B4-BE49-F238E27FC236}">
                      <a16:creationId xmlns:a16="http://schemas.microsoft.com/office/drawing/2014/main" id="{7BCFD03B-08C8-9144-982A-AFEB5FFE19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873" y="2187"/>
                  <a:ext cx="0" cy="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" name="Line 2066">
                  <a:extLst>
                    <a:ext uri="{FF2B5EF4-FFF2-40B4-BE49-F238E27FC236}">
                      <a16:creationId xmlns:a16="http://schemas.microsoft.com/office/drawing/2014/main" id="{BDBF3E51-7E22-6647-A138-779EFD7526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73" y="2187"/>
                  <a:ext cx="4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7" name="Line 2067">
                  <a:extLst>
                    <a:ext uri="{FF2B5EF4-FFF2-40B4-BE49-F238E27FC236}">
                      <a16:creationId xmlns:a16="http://schemas.microsoft.com/office/drawing/2014/main" id="{9BE24B56-85EC-E045-AF90-C1C9A01CE0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13" y="2187"/>
                  <a:ext cx="24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8" name="Line 2068">
                  <a:extLst>
                    <a:ext uri="{FF2B5EF4-FFF2-40B4-BE49-F238E27FC236}">
                      <a16:creationId xmlns:a16="http://schemas.microsoft.com/office/drawing/2014/main" id="{C6134AE8-F4E1-FD4D-A4AF-82ED990616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937" y="2182"/>
                  <a:ext cx="0" cy="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9" name="Line 2069">
                  <a:extLst>
                    <a:ext uri="{FF2B5EF4-FFF2-40B4-BE49-F238E27FC236}">
                      <a16:creationId xmlns:a16="http://schemas.microsoft.com/office/drawing/2014/main" id="{1A957A36-CEEB-9B4F-8C4A-352FFF1062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37" y="2182"/>
                  <a:ext cx="16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0" name="Line 2070">
                  <a:extLst>
                    <a:ext uri="{FF2B5EF4-FFF2-40B4-BE49-F238E27FC236}">
                      <a16:creationId xmlns:a16="http://schemas.microsoft.com/office/drawing/2014/main" id="{7BE92E85-EDBF-C54A-A206-7F65FD5A75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953" y="2176"/>
                  <a:ext cx="0" cy="6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42" name="Line 2072">
                <a:extLst>
                  <a:ext uri="{FF2B5EF4-FFF2-40B4-BE49-F238E27FC236}">
                    <a16:creationId xmlns:a16="http://schemas.microsoft.com/office/drawing/2014/main" id="{937EF42C-F227-B946-8DC3-5979A06572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62888" y="3454400"/>
                <a:ext cx="25400" cy="0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3" name="Line 2073">
                <a:extLst>
                  <a:ext uri="{FF2B5EF4-FFF2-40B4-BE49-F238E27FC236}">
                    <a16:creationId xmlns:a16="http://schemas.microsoft.com/office/drawing/2014/main" id="{276D6272-072C-6540-9C35-BAFBDA77B5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888288" y="3446463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4" name="Line 2074">
                <a:extLst>
                  <a:ext uri="{FF2B5EF4-FFF2-40B4-BE49-F238E27FC236}">
                    <a16:creationId xmlns:a16="http://schemas.microsoft.com/office/drawing/2014/main" id="{616D3641-E8FE-4A49-A91B-4626E01E4F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88288" y="3446463"/>
                <a:ext cx="38100" cy="0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5" name="Line 2075">
                <a:extLst>
                  <a:ext uri="{FF2B5EF4-FFF2-40B4-BE49-F238E27FC236}">
                    <a16:creationId xmlns:a16="http://schemas.microsoft.com/office/drawing/2014/main" id="{B7817AE6-505E-614B-B460-BD8353032F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926388" y="3438525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6" name="Line 2076">
                <a:extLst>
                  <a:ext uri="{FF2B5EF4-FFF2-40B4-BE49-F238E27FC236}">
                    <a16:creationId xmlns:a16="http://schemas.microsoft.com/office/drawing/2014/main" id="{2E8EB0BC-A073-D04D-B8ED-9AE7D5868A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26388" y="3438525"/>
                <a:ext cx="26988" cy="0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7" name="Line 2077">
                <a:extLst>
                  <a:ext uri="{FF2B5EF4-FFF2-40B4-BE49-F238E27FC236}">
                    <a16:creationId xmlns:a16="http://schemas.microsoft.com/office/drawing/2014/main" id="{5CF47DD4-3C1B-EE43-B7EA-D3CBB929DE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953376" y="3421063"/>
                <a:ext cx="0" cy="17463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8" name="Line 2078">
                <a:extLst>
                  <a:ext uri="{FF2B5EF4-FFF2-40B4-BE49-F238E27FC236}">
                    <a16:creationId xmlns:a16="http://schemas.microsoft.com/office/drawing/2014/main" id="{3E72CE06-1957-9C40-9516-81B412ACFD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53376" y="3421063"/>
                <a:ext cx="38100" cy="0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9" name="Line 2079">
                <a:extLst>
                  <a:ext uri="{FF2B5EF4-FFF2-40B4-BE49-F238E27FC236}">
                    <a16:creationId xmlns:a16="http://schemas.microsoft.com/office/drawing/2014/main" id="{3152909E-C8A9-FC4E-8F9D-5428A56133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991476" y="3403600"/>
                <a:ext cx="0" cy="17463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0" name="Line 2080">
                <a:extLst>
                  <a:ext uri="{FF2B5EF4-FFF2-40B4-BE49-F238E27FC236}">
                    <a16:creationId xmlns:a16="http://schemas.microsoft.com/office/drawing/2014/main" id="{4D0F00FF-7F4A-8B44-BC92-ECF6A3C417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91476" y="3403600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1" name="Line 2081">
                <a:extLst>
                  <a:ext uri="{FF2B5EF4-FFF2-40B4-BE49-F238E27FC236}">
                    <a16:creationId xmlns:a16="http://schemas.microsoft.com/office/drawing/2014/main" id="{05EC0954-7BDC-C545-93E7-DEC287C91B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04176" y="3403600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2" name="Line 2082">
                <a:extLst>
                  <a:ext uri="{FF2B5EF4-FFF2-40B4-BE49-F238E27FC236}">
                    <a16:creationId xmlns:a16="http://schemas.microsoft.com/office/drawing/2014/main" id="{18650CB5-17D0-304F-A807-A6C1B55E90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016876" y="3370263"/>
                <a:ext cx="0" cy="33338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3" name="Line 2083">
                <a:extLst>
                  <a:ext uri="{FF2B5EF4-FFF2-40B4-BE49-F238E27FC236}">
                    <a16:creationId xmlns:a16="http://schemas.microsoft.com/office/drawing/2014/main" id="{A77283C2-C07F-1B40-98EA-65301963F5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16876" y="3370263"/>
                <a:ext cx="88900" cy="0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4" name="Line 2084">
                <a:extLst>
                  <a:ext uri="{FF2B5EF4-FFF2-40B4-BE49-F238E27FC236}">
                    <a16:creationId xmlns:a16="http://schemas.microsoft.com/office/drawing/2014/main" id="{9BF2D0F9-B7D7-C044-B36F-44C63E6AC3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105776" y="3362325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5" name="Line 2085">
                <a:extLst>
                  <a:ext uri="{FF2B5EF4-FFF2-40B4-BE49-F238E27FC236}">
                    <a16:creationId xmlns:a16="http://schemas.microsoft.com/office/drawing/2014/main" id="{859C3412-B156-7F4D-9E93-348DA4CFE8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05776" y="3362325"/>
                <a:ext cx="38100" cy="0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6" name="Line 2086">
                <a:extLst>
                  <a:ext uri="{FF2B5EF4-FFF2-40B4-BE49-F238E27FC236}">
                    <a16:creationId xmlns:a16="http://schemas.microsoft.com/office/drawing/2014/main" id="{F83B8707-8588-3842-88F6-0C06F51729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143876" y="3354388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" name="Line 2087">
                <a:extLst>
                  <a:ext uri="{FF2B5EF4-FFF2-40B4-BE49-F238E27FC236}">
                    <a16:creationId xmlns:a16="http://schemas.microsoft.com/office/drawing/2014/main" id="{81E2520E-FD64-8349-AA97-877F81F993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43876" y="3354388"/>
                <a:ext cx="14288" cy="0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8" name="Line 2088">
                <a:extLst>
                  <a:ext uri="{FF2B5EF4-FFF2-40B4-BE49-F238E27FC236}">
                    <a16:creationId xmlns:a16="http://schemas.microsoft.com/office/drawing/2014/main" id="{1C5BD9F7-C09B-D74A-9EAD-7EA38F6666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158163" y="3336925"/>
                <a:ext cx="0" cy="17463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9" name="Line 2089">
                <a:extLst>
                  <a:ext uri="{FF2B5EF4-FFF2-40B4-BE49-F238E27FC236}">
                    <a16:creationId xmlns:a16="http://schemas.microsoft.com/office/drawing/2014/main" id="{C773F276-6B15-5348-80AF-2A1D748CD8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58163" y="3336925"/>
                <a:ext cx="63500" cy="0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0" name="Line 2090">
                <a:extLst>
                  <a:ext uri="{FF2B5EF4-FFF2-40B4-BE49-F238E27FC236}">
                    <a16:creationId xmlns:a16="http://schemas.microsoft.com/office/drawing/2014/main" id="{3027A177-9631-164C-9385-6797548FC3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221663" y="3328988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" name="Line 2091">
                <a:extLst>
                  <a:ext uri="{FF2B5EF4-FFF2-40B4-BE49-F238E27FC236}">
                    <a16:creationId xmlns:a16="http://schemas.microsoft.com/office/drawing/2014/main" id="{34AC6A48-3B2A-6E4E-BA26-D9C7EC5017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21663" y="3328988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2" name="Line 2092">
                <a:extLst>
                  <a:ext uri="{FF2B5EF4-FFF2-40B4-BE49-F238E27FC236}">
                    <a16:creationId xmlns:a16="http://schemas.microsoft.com/office/drawing/2014/main" id="{E0165C2D-D9CF-154B-98CD-25F19ACC53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234363" y="3319463"/>
                <a:ext cx="0" cy="9525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3" name="Line 2093">
                <a:extLst>
                  <a:ext uri="{FF2B5EF4-FFF2-40B4-BE49-F238E27FC236}">
                    <a16:creationId xmlns:a16="http://schemas.microsoft.com/office/drawing/2014/main" id="{59BF8846-103A-A944-A8D4-80DD177391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34363" y="3319463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4" name="Line 2094">
                <a:extLst>
                  <a:ext uri="{FF2B5EF4-FFF2-40B4-BE49-F238E27FC236}">
                    <a16:creationId xmlns:a16="http://schemas.microsoft.com/office/drawing/2014/main" id="{D077BAFB-1C7A-9440-AB2C-89AA40D813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247063" y="3303588"/>
                <a:ext cx="0" cy="15875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5" name="Line 2095">
                <a:extLst>
                  <a:ext uri="{FF2B5EF4-FFF2-40B4-BE49-F238E27FC236}">
                    <a16:creationId xmlns:a16="http://schemas.microsoft.com/office/drawing/2014/main" id="{5080F71D-A965-4445-A396-E8E7613ABF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47063" y="3303588"/>
                <a:ext cx="114300" cy="0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6" name="Line 2096">
                <a:extLst>
                  <a:ext uri="{FF2B5EF4-FFF2-40B4-BE49-F238E27FC236}">
                    <a16:creationId xmlns:a16="http://schemas.microsoft.com/office/drawing/2014/main" id="{6C5982D1-A617-4646-935C-29134E41FF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361363" y="3294063"/>
                <a:ext cx="0" cy="9525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7" name="Line 2097">
                <a:extLst>
                  <a:ext uri="{FF2B5EF4-FFF2-40B4-BE49-F238E27FC236}">
                    <a16:creationId xmlns:a16="http://schemas.microsoft.com/office/drawing/2014/main" id="{372021B9-D7F6-7746-8AAD-B677FDA26F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61363" y="3294063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8" name="Line 2098">
                <a:extLst>
                  <a:ext uri="{FF2B5EF4-FFF2-40B4-BE49-F238E27FC236}">
                    <a16:creationId xmlns:a16="http://schemas.microsoft.com/office/drawing/2014/main" id="{A1B67411-FD06-9A4E-8B0E-092007F3EF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374063" y="3278188"/>
                <a:ext cx="0" cy="15875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9" name="Line 2099">
                <a:extLst>
                  <a:ext uri="{FF2B5EF4-FFF2-40B4-BE49-F238E27FC236}">
                    <a16:creationId xmlns:a16="http://schemas.microsoft.com/office/drawing/2014/main" id="{47346253-64D4-2A48-A22F-4202D66217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74063" y="3278188"/>
                <a:ext cx="52388" cy="0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0" name="Line 2100">
                <a:extLst>
                  <a:ext uri="{FF2B5EF4-FFF2-40B4-BE49-F238E27FC236}">
                    <a16:creationId xmlns:a16="http://schemas.microsoft.com/office/drawing/2014/main" id="{5BAA6CA3-2717-3243-96EB-87A8710ED4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426451" y="3270250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" name="Line 2101">
                <a:extLst>
                  <a:ext uri="{FF2B5EF4-FFF2-40B4-BE49-F238E27FC236}">
                    <a16:creationId xmlns:a16="http://schemas.microsoft.com/office/drawing/2014/main" id="{AA5673F8-2358-E947-96FC-C2F36375DF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26451" y="3270250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2" name="Line 2102">
                <a:extLst>
                  <a:ext uri="{FF2B5EF4-FFF2-40B4-BE49-F238E27FC236}">
                    <a16:creationId xmlns:a16="http://schemas.microsoft.com/office/drawing/2014/main" id="{542BBA40-1775-5747-B70D-7159E1E1D7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439151" y="3260725"/>
                <a:ext cx="0" cy="9525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" name="Line 2103">
                <a:extLst>
                  <a:ext uri="{FF2B5EF4-FFF2-40B4-BE49-F238E27FC236}">
                    <a16:creationId xmlns:a16="http://schemas.microsoft.com/office/drawing/2014/main" id="{48370D96-8100-FB43-8A04-3C59ED3415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39151" y="3260725"/>
                <a:ext cx="76200" cy="0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4" name="Line 2104">
                <a:extLst>
                  <a:ext uri="{FF2B5EF4-FFF2-40B4-BE49-F238E27FC236}">
                    <a16:creationId xmlns:a16="http://schemas.microsoft.com/office/drawing/2014/main" id="{200ADB4E-841F-9544-BE38-0261D90D34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515351" y="3252788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5" name="Line 2105">
                <a:extLst>
                  <a:ext uri="{FF2B5EF4-FFF2-40B4-BE49-F238E27FC236}">
                    <a16:creationId xmlns:a16="http://schemas.microsoft.com/office/drawing/2014/main" id="{E02450DC-28BA-0642-9A37-FEF2E0AEC2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15351" y="3252788"/>
                <a:ext cx="25400" cy="0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6" name="Line 2106">
                <a:extLst>
                  <a:ext uri="{FF2B5EF4-FFF2-40B4-BE49-F238E27FC236}">
                    <a16:creationId xmlns:a16="http://schemas.microsoft.com/office/drawing/2014/main" id="{1815464E-151B-5A4F-8951-792860BA10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540751" y="3244850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7" name="Line 2107">
                <a:extLst>
                  <a:ext uri="{FF2B5EF4-FFF2-40B4-BE49-F238E27FC236}">
                    <a16:creationId xmlns:a16="http://schemas.microsoft.com/office/drawing/2014/main" id="{BD69D242-7940-A64A-8C5F-C78ADE4816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40751" y="3244850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8" name="Line 2108">
                <a:extLst>
                  <a:ext uri="{FF2B5EF4-FFF2-40B4-BE49-F238E27FC236}">
                    <a16:creationId xmlns:a16="http://schemas.microsoft.com/office/drawing/2014/main" id="{479966B0-529E-1E48-B67F-D068841BAD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553451" y="3235325"/>
                <a:ext cx="0" cy="9525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9" name="Line 2109">
                <a:extLst>
                  <a:ext uri="{FF2B5EF4-FFF2-40B4-BE49-F238E27FC236}">
                    <a16:creationId xmlns:a16="http://schemas.microsoft.com/office/drawing/2014/main" id="{69A265A6-C9C2-564E-AB49-4041BD89F1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53451" y="3235325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0" name="Line 2110">
                <a:extLst>
                  <a:ext uri="{FF2B5EF4-FFF2-40B4-BE49-F238E27FC236}">
                    <a16:creationId xmlns:a16="http://schemas.microsoft.com/office/drawing/2014/main" id="{27A471C5-5128-7442-9728-B1342DBBBA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566151" y="3227388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" name="Line 2111">
                <a:extLst>
                  <a:ext uri="{FF2B5EF4-FFF2-40B4-BE49-F238E27FC236}">
                    <a16:creationId xmlns:a16="http://schemas.microsoft.com/office/drawing/2014/main" id="{1040381D-C992-1749-BD71-978C34ADE8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66151" y="3227388"/>
                <a:ext cx="38100" cy="0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2" name="Line 2112">
                <a:extLst>
                  <a:ext uri="{FF2B5EF4-FFF2-40B4-BE49-F238E27FC236}">
                    <a16:creationId xmlns:a16="http://schemas.microsoft.com/office/drawing/2014/main" id="{05CF3A8C-44FC-3044-A706-BD6FDAA296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604251" y="3219450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3" name="Line 2113">
                <a:extLst>
                  <a:ext uri="{FF2B5EF4-FFF2-40B4-BE49-F238E27FC236}">
                    <a16:creationId xmlns:a16="http://schemas.microsoft.com/office/drawing/2014/main" id="{68B202E9-5C2B-1F4C-A192-14E1866DBF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04251" y="3219450"/>
                <a:ext cx="90488" cy="0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4" name="Line 2114">
                <a:extLst>
                  <a:ext uri="{FF2B5EF4-FFF2-40B4-BE49-F238E27FC236}">
                    <a16:creationId xmlns:a16="http://schemas.microsoft.com/office/drawing/2014/main" id="{102C3579-4EDF-4042-9857-18DA0C6E13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94738" y="3219450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5" name="Line 2115">
                <a:extLst>
                  <a:ext uri="{FF2B5EF4-FFF2-40B4-BE49-F238E27FC236}">
                    <a16:creationId xmlns:a16="http://schemas.microsoft.com/office/drawing/2014/main" id="{22023FD6-72C1-F748-9F8B-FDE5012C90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707438" y="3209925"/>
                <a:ext cx="0" cy="9525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6" name="Line 2116">
                <a:extLst>
                  <a:ext uri="{FF2B5EF4-FFF2-40B4-BE49-F238E27FC236}">
                    <a16:creationId xmlns:a16="http://schemas.microsoft.com/office/drawing/2014/main" id="{44C50BEA-4AB2-F54F-B606-D909CA1686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07438" y="3209925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7" name="Line 2117">
                <a:extLst>
                  <a:ext uri="{FF2B5EF4-FFF2-40B4-BE49-F238E27FC236}">
                    <a16:creationId xmlns:a16="http://schemas.microsoft.com/office/drawing/2014/main" id="{05382CF9-288D-1843-B9B2-A2614CA029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20138" y="3209925"/>
                <a:ext cx="63500" cy="0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8" name="Line 2118">
                <a:extLst>
                  <a:ext uri="{FF2B5EF4-FFF2-40B4-BE49-F238E27FC236}">
                    <a16:creationId xmlns:a16="http://schemas.microsoft.com/office/drawing/2014/main" id="{E7E5F974-FFF3-FF46-9C44-E10D7F7194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783638" y="3201988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9" name="Line 2119">
                <a:extLst>
                  <a:ext uri="{FF2B5EF4-FFF2-40B4-BE49-F238E27FC236}">
                    <a16:creationId xmlns:a16="http://schemas.microsoft.com/office/drawing/2014/main" id="{2FFA17BE-2A6B-2843-8A89-65FADDA574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83638" y="3201988"/>
                <a:ext cx="25400" cy="0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0" name="Line 2120">
                <a:extLst>
                  <a:ext uri="{FF2B5EF4-FFF2-40B4-BE49-F238E27FC236}">
                    <a16:creationId xmlns:a16="http://schemas.microsoft.com/office/drawing/2014/main" id="{031930F6-FF3A-F041-B77C-C9930475B5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809038" y="3194050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1" name="Line 2121">
                <a:extLst>
                  <a:ext uri="{FF2B5EF4-FFF2-40B4-BE49-F238E27FC236}">
                    <a16:creationId xmlns:a16="http://schemas.microsoft.com/office/drawing/2014/main" id="{4CEBED01-F2D7-5241-B2D5-333595CD8B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09038" y="3194050"/>
                <a:ext cx="65088" cy="0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2" name="Line 2122">
                <a:extLst>
                  <a:ext uri="{FF2B5EF4-FFF2-40B4-BE49-F238E27FC236}">
                    <a16:creationId xmlns:a16="http://schemas.microsoft.com/office/drawing/2014/main" id="{B01CABC7-9F0A-124B-B1E0-EB54DFAF0B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74126" y="3194050"/>
                <a:ext cx="25400" cy="0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3" name="Line 2123">
                <a:extLst>
                  <a:ext uri="{FF2B5EF4-FFF2-40B4-BE49-F238E27FC236}">
                    <a16:creationId xmlns:a16="http://schemas.microsoft.com/office/drawing/2014/main" id="{54E1354A-7A1E-B844-8DB2-144B2D545F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899526" y="3186113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4" name="Line 2124">
                <a:extLst>
                  <a:ext uri="{FF2B5EF4-FFF2-40B4-BE49-F238E27FC236}">
                    <a16:creationId xmlns:a16="http://schemas.microsoft.com/office/drawing/2014/main" id="{283B12ED-7DFD-4B49-99F1-07C34049B1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99526" y="3186113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5" name="Line 2125">
                <a:extLst>
                  <a:ext uri="{FF2B5EF4-FFF2-40B4-BE49-F238E27FC236}">
                    <a16:creationId xmlns:a16="http://schemas.microsoft.com/office/drawing/2014/main" id="{E04EA513-5647-E545-9DA5-79ECF366F2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912226" y="3168650"/>
                <a:ext cx="0" cy="17463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6" name="Line 2126">
                <a:extLst>
                  <a:ext uri="{FF2B5EF4-FFF2-40B4-BE49-F238E27FC236}">
                    <a16:creationId xmlns:a16="http://schemas.microsoft.com/office/drawing/2014/main" id="{2A9D4434-7FD1-A145-9C23-CA517B6DDA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12226" y="3168650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7" name="Line 2127">
                <a:extLst>
                  <a:ext uri="{FF2B5EF4-FFF2-40B4-BE49-F238E27FC236}">
                    <a16:creationId xmlns:a16="http://schemas.microsoft.com/office/drawing/2014/main" id="{1B85743E-4805-F74B-9934-5BFB09418A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24926" y="3168650"/>
                <a:ext cx="38100" cy="0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8" name="Line 2128">
                <a:extLst>
                  <a:ext uri="{FF2B5EF4-FFF2-40B4-BE49-F238E27FC236}">
                    <a16:creationId xmlns:a16="http://schemas.microsoft.com/office/drawing/2014/main" id="{3A24E7B1-BF5F-E047-8BA9-31121306D3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63026" y="3168650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9" name="Line 2129">
                <a:extLst>
                  <a:ext uri="{FF2B5EF4-FFF2-40B4-BE49-F238E27FC236}">
                    <a16:creationId xmlns:a16="http://schemas.microsoft.com/office/drawing/2014/main" id="{B887A672-9047-2B45-B0C2-8AEC462238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975726" y="3160713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0" name="Line 2130">
                <a:extLst>
                  <a:ext uri="{FF2B5EF4-FFF2-40B4-BE49-F238E27FC236}">
                    <a16:creationId xmlns:a16="http://schemas.microsoft.com/office/drawing/2014/main" id="{D61F5F45-690E-CF45-B2EC-F0043B1A69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75726" y="3160713"/>
                <a:ext cx="88900" cy="0"/>
              </a:xfrm>
              <a:prstGeom prst="line">
                <a:avLst/>
              </a:prstGeom>
              <a:noFill/>
              <a:ln w="28575" cap="rnd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cxnSp>
          <p:nvCxnSpPr>
            <p:cNvPr id="440" name="Straight Connector 439">
              <a:extLst>
                <a:ext uri="{FF2B5EF4-FFF2-40B4-BE49-F238E27FC236}">
                  <a16:creationId xmlns:a16="http://schemas.microsoft.com/office/drawing/2014/main" id="{31EC98FE-804B-8A40-AFDC-BC2FF8EFAA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36512" y="4397570"/>
              <a:ext cx="56580" cy="4618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1" name="Rectangle 2192">
            <a:extLst>
              <a:ext uri="{FF2B5EF4-FFF2-40B4-BE49-F238E27FC236}">
                <a16:creationId xmlns:a16="http://schemas.microsoft.com/office/drawing/2014/main" id="{A03ECE25-CD92-1243-910D-6E5FB8C42F7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157310" y="2872182"/>
            <a:ext cx="2394882" cy="26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dirty="0">
                <a:solidFill>
                  <a:srgbClr val="000000"/>
                </a:solidFill>
              </a:rPr>
              <a:t>Cumulative i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ncidence (%)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02" name="TextBox 701">
            <a:extLst>
              <a:ext uri="{FF2B5EF4-FFF2-40B4-BE49-F238E27FC236}">
                <a16:creationId xmlns:a16="http://schemas.microsoft.com/office/drawing/2014/main" id="{0B911525-0678-7144-9739-565183E8B9C7}"/>
              </a:ext>
            </a:extLst>
          </p:cNvPr>
          <p:cNvSpPr txBox="1"/>
          <p:nvPr/>
        </p:nvSpPr>
        <p:spPr>
          <a:xfrm>
            <a:off x="9052049" y="1790609"/>
            <a:ext cx="9144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7.1%</a:t>
            </a:r>
          </a:p>
        </p:txBody>
      </p:sp>
      <p:sp>
        <p:nvSpPr>
          <p:cNvPr id="703" name="TextBox 702">
            <a:extLst>
              <a:ext uri="{FF2B5EF4-FFF2-40B4-BE49-F238E27FC236}">
                <a16:creationId xmlns:a16="http://schemas.microsoft.com/office/drawing/2014/main" id="{2D32C2C9-9A13-3F40-A977-D967925BBC10}"/>
              </a:ext>
            </a:extLst>
          </p:cNvPr>
          <p:cNvSpPr txBox="1"/>
          <p:nvPr/>
        </p:nvSpPr>
        <p:spPr>
          <a:xfrm>
            <a:off x="9060065" y="2899468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4.0%</a:t>
            </a:r>
          </a:p>
        </p:txBody>
      </p:sp>
      <p:sp>
        <p:nvSpPr>
          <p:cNvPr id="704" name="TextBox 703"/>
          <p:cNvSpPr txBox="1"/>
          <p:nvPr/>
        </p:nvSpPr>
        <p:spPr>
          <a:xfrm>
            <a:off x="3610818" y="1958688"/>
            <a:ext cx="3265338" cy="9368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Placebo vs Aspirin</a:t>
            </a:r>
          </a:p>
          <a:p>
            <a:pPr algn="ctr">
              <a:lnSpc>
                <a:spcPct val="120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HR (95%CI): 0.56 (0.45 to 0.68)</a:t>
            </a:r>
          </a:p>
          <a:p>
            <a:pPr algn="ctr">
              <a:lnSpc>
                <a:spcPct val="120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 &lt;0.001</a:t>
            </a:r>
          </a:p>
        </p:txBody>
      </p:sp>
      <p:sp>
        <p:nvSpPr>
          <p:cNvPr id="705" name="TextBox 704">
            <a:extLst>
              <a:ext uri="{FF2B5EF4-FFF2-40B4-BE49-F238E27FC236}">
                <a16:creationId xmlns:a16="http://schemas.microsoft.com/office/drawing/2014/main" id="{AED4E7AD-9F85-984F-BBF5-8081B150722E}"/>
              </a:ext>
            </a:extLst>
          </p:cNvPr>
          <p:cNvSpPr txBox="1"/>
          <p:nvPr/>
        </p:nvSpPr>
        <p:spPr>
          <a:xfrm>
            <a:off x="0" y="84026"/>
            <a:ext cx="1219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Primary Endpoint: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 2, 3 or 5 Bleeding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ITT Cohort</a:t>
            </a:r>
          </a:p>
        </p:txBody>
      </p:sp>
      <p:sp>
        <p:nvSpPr>
          <p:cNvPr id="706" name="TextBox 705"/>
          <p:cNvSpPr txBox="1"/>
          <p:nvPr/>
        </p:nvSpPr>
        <p:spPr>
          <a:xfrm>
            <a:off x="7918124" y="3756868"/>
            <a:ext cx="4199660" cy="6832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ARD = -3.08% (-4.15% to -2.01%)</a:t>
            </a:r>
          </a:p>
          <a:p>
            <a:pPr>
              <a:lnSpc>
                <a:spcPct val="120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NNT = 33</a:t>
            </a:r>
          </a:p>
        </p:txBody>
      </p:sp>
      <p:sp>
        <p:nvSpPr>
          <p:cNvPr id="708" name="TextBox 8">
            <a:extLst>
              <a:ext uri="{FF2B5EF4-FFF2-40B4-BE49-F238E27FC236}">
                <a16:creationId xmlns:a16="http://schemas.microsoft.com/office/drawing/2014/main" id="{1F4FDAB3-8622-4A39-A3FB-051E956AE8BC}"/>
              </a:ext>
            </a:extLst>
          </p:cNvPr>
          <p:cNvSpPr txBox="1"/>
          <p:nvPr/>
        </p:nvSpPr>
        <p:spPr>
          <a:xfrm>
            <a:off x="6854" y="6456387"/>
            <a:ext cx="12191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Mehran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R al.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NEJM 2019; 381:2032-2042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42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2" grpId="0"/>
      <p:bldP spid="703" grpId="0"/>
      <p:bldP spid="704" grpId="0" animBg="1"/>
      <p:bldP spid="70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D4E7AD-9F85-984F-BBF5-8081B150722E}"/>
              </a:ext>
            </a:extLst>
          </p:cNvPr>
          <p:cNvSpPr txBox="1"/>
          <p:nvPr/>
        </p:nvSpPr>
        <p:spPr>
          <a:xfrm>
            <a:off x="-609600" y="84026"/>
            <a:ext cx="13411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Key Secondary Endpoint: 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Death, MI or Stroke 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PP Cohort</a:t>
            </a:r>
          </a:p>
        </p:txBody>
      </p:sp>
      <p:sp>
        <p:nvSpPr>
          <p:cNvPr id="572" name="Rectangle 2168">
            <a:extLst>
              <a:ext uri="{FF2B5EF4-FFF2-40B4-BE49-F238E27FC236}">
                <a16:creationId xmlns:a16="http://schemas.microsoft.com/office/drawing/2014/main" id="{9939E177-445C-E948-ACFC-D18DB0EC0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454" y="5960588"/>
            <a:ext cx="371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3524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73" name="Rectangle 2169">
            <a:extLst>
              <a:ext uri="{FF2B5EF4-FFF2-40B4-BE49-F238E27FC236}">
                <a16:creationId xmlns:a16="http://schemas.microsoft.com/office/drawing/2014/main" id="{2EEE4890-8E34-A042-9A5A-3D9D5A6F3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2693" y="5960588"/>
            <a:ext cx="371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3457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74" name="Rectangle 2170">
            <a:extLst>
              <a:ext uri="{FF2B5EF4-FFF2-40B4-BE49-F238E27FC236}">
                <a16:creationId xmlns:a16="http://schemas.microsoft.com/office/drawing/2014/main" id="{4C72A6EF-C24F-F545-BA03-2B3D0C4B89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4657" y="5960588"/>
            <a:ext cx="371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3412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75" name="Rectangle 2171">
            <a:extLst>
              <a:ext uri="{FF2B5EF4-FFF2-40B4-BE49-F238E27FC236}">
                <a16:creationId xmlns:a16="http://schemas.microsoft.com/office/drawing/2014/main" id="{2A8128CD-6E2E-3B41-AC40-4EF4E0C3F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1902" y="5960588"/>
            <a:ext cx="371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3365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76" name="Rectangle 2172">
            <a:extLst>
              <a:ext uri="{FF2B5EF4-FFF2-40B4-BE49-F238E27FC236}">
                <a16:creationId xmlns:a16="http://schemas.microsoft.com/office/drawing/2014/main" id="{82D53CD8-834F-314A-9694-C0716F675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3300" y="5960588"/>
            <a:ext cx="371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3330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77" name="Rectangle 2173">
            <a:extLst>
              <a:ext uri="{FF2B5EF4-FFF2-40B4-BE49-F238E27FC236}">
                <a16:creationId xmlns:a16="http://schemas.microsoft.com/office/drawing/2014/main" id="{0581F936-6959-AB4B-8D83-982151F83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197" y="5960588"/>
            <a:ext cx="153112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Ticagrelor +</a:t>
            </a:r>
            <a:r>
              <a:rPr kumimoji="0" lang="en-US" altLang="en-US" sz="130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Placebo</a:t>
            </a: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78" name="Rectangle 2174">
            <a:extLst>
              <a:ext uri="{FF2B5EF4-FFF2-40B4-BE49-F238E27FC236}">
                <a16:creationId xmlns:a16="http://schemas.microsoft.com/office/drawing/2014/main" id="{C3A5428A-5269-6F4B-80D2-0CCC3B728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454" y="5761003"/>
            <a:ext cx="371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3515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79" name="Rectangle 2175">
            <a:extLst>
              <a:ext uri="{FF2B5EF4-FFF2-40B4-BE49-F238E27FC236}">
                <a16:creationId xmlns:a16="http://schemas.microsoft.com/office/drawing/2014/main" id="{B4122283-906C-6149-8B19-6C77ED711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2693" y="5761003"/>
            <a:ext cx="371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3466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80" name="Rectangle 2176">
            <a:extLst>
              <a:ext uri="{FF2B5EF4-FFF2-40B4-BE49-F238E27FC236}">
                <a16:creationId xmlns:a16="http://schemas.microsoft.com/office/drawing/2014/main" id="{698AD62D-EAB9-1340-A79B-419C12FF3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4657" y="5761003"/>
            <a:ext cx="371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3415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81" name="Rectangle 2177">
            <a:extLst>
              <a:ext uri="{FF2B5EF4-FFF2-40B4-BE49-F238E27FC236}">
                <a16:creationId xmlns:a16="http://schemas.microsoft.com/office/drawing/2014/main" id="{03E82E36-131F-7841-AC56-CA97E471C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1902" y="5761003"/>
            <a:ext cx="371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3361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82" name="Rectangle 2178">
            <a:extLst>
              <a:ext uri="{FF2B5EF4-FFF2-40B4-BE49-F238E27FC236}">
                <a16:creationId xmlns:a16="http://schemas.microsoft.com/office/drawing/2014/main" id="{5D960845-898B-B24C-875A-7925916A7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3300" y="5761003"/>
            <a:ext cx="3718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3320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83" name="Rectangle 2179">
            <a:extLst>
              <a:ext uri="{FF2B5EF4-FFF2-40B4-BE49-F238E27FC236}">
                <a16:creationId xmlns:a16="http://schemas.microsoft.com/office/drawing/2014/main" id="{1694EBB0-E945-3C4B-931A-386BE217E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992" y="5761003"/>
            <a:ext cx="1428982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Ticagrelor + Aspirin</a:t>
            </a: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84" name="Rectangle 2180">
            <a:extLst>
              <a:ext uri="{FF2B5EF4-FFF2-40B4-BE49-F238E27FC236}">
                <a16:creationId xmlns:a16="http://schemas.microsoft.com/office/drawing/2014/main" id="{7D5F7D3D-CA1A-184F-A223-C15E6502D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9871" y="5555226"/>
            <a:ext cx="80791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No. at risk</a:t>
            </a: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85" name="Line 1470">
            <a:extLst>
              <a:ext uri="{FF2B5EF4-FFF2-40B4-BE49-F238E27FC236}">
                <a16:creationId xmlns:a16="http://schemas.microsoft.com/office/drawing/2014/main" id="{9582838E-8D88-F646-9464-4E3C75F85475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548" y="4775458"/>
            <a:ext cx="8837" cy="0"/>
          </a:xfrm>
          <a:prstGeom prst="line">
            <a:avLst/>
          </a:prstGeom>
          <a:noFill/>
          <a:ln w="14288" cap="rnd">
            <a:solidFill>
              <a:srgbClr val="FF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6" name="Line 1861">
            <a:extLst>
              <a:ext uri="{FF2B5EF4-FFF2-40B4-BE49-F238E27FC236}">
                <a16:creationId xmlns:a16="http://schemas.microsoft.com/office/drawing/2014/main" id="{AA61274C-C1E7-7148-BB63-1EC8A75C1232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512" y="4775458"/>
            <a:ext cx="8837" cy="0"/>
          </a:xfrm>
          <a:prstGeom prst="line">
            <a:avLst/>
          </a:prstGeom>
          <a:noFill/>
          <a:ln w="14288" cap="rnd">
            <a:solidFill>
              <a:srgbClr val="0000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7" name="Line 2131">
            <a:extLst>
              <a:ext uri="{FF2B5EF4-FFF2-40B4-BE49-F238E27FC236}">
                <a16:creationId xmlns:a16="http://schemas.microsoft.com/office/drawing/2014/main" id="{AF9535E0-2576-F44C-B642-CD60065545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36512" y="1205555"/>
            <a:ext cx="0" cy="3569903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8" name="Line 2132">
            <a:extLst>
              <a:ext uri="{FF2B5EF4-FFF2-40B4-BE49-F238E27FC236}">
                <a16:creationId xmlns:a16="http://schemas.microsoft.com/office/drawing/2014/main" id="{25F23314-24A4-844B-BEBE-C4327C6114E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41522" y="4775458"/>
            <a:ext cx="94992" cy="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0" name="Line 2134">
            <a:extLst>
              <a:ext uri="{FF2B5EF4-FFF2-40B4-BE49-F238E27FC236}">
                <a16:creationId xmlns:a16="http://schemas.microsoft.com/office/drawing/2014/main" id="{E3489662-F68F-6B49-85F3-FDE4D5585D3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41522" y="4061478"/>
            <a:ext cx="94992" cy="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2" name="Line 2136">
            <a:extLst>
              <a:ext uri="{FF2B5EF4-FFF2-40B4-BE49-F238E27FC236}">
                <a16:creationId xmlns:a16="http://schemas.microsoft.com/office/drawing/2014/main" id="{27AE1741-D1F9-FC46-8BE4-4B5AB99CC3B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41522" y="3347497"/>
            <a:ext cx="94992" cy="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4" name="Line 2138">
            <a:extLst>
              <a:ext uri="{FF2B5EF4-FFF2-40B4-BE49-F238E27FC236}">
                <a16:creationId xmlns:a16="http://schemas.microsoft.com/office/drawing/2014/main" id="{E3139B31-07B6-1046-9ED2-6D4C950B441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41522" y="2633516"/>
            <a:ext cx="94992" cy="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6" name="Line 2140">
            <a:extLst>
              <a:ext uri="{FF2B5EF4-FFF2-40B4-BE49-F238E27FC236}">
                <a16:creationId xmlns:a16="http://schemas.microsoft.com/office/drawing/2014/main" id="{0A32510D-1160-9F4D-AFF7-40ED2753493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41522" y="1919535"/>
            <a:ext cx="94992" cy="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8" name="Line 2142">
            <a:extLst>
              <a:ext uri="{FF2B5EF4-FFF2-40B4-BE49-F238E27FC236}">
                <a16:creationId xmlns:a16="http://schemas.microsoft.com/office/drawing/2014/main" id="{D7C9889C-9B34-894F-950B-B9A87051204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41522" y="1205555"/>
            <a:ext cx="94992" cy="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00" name="Group 599">
            <a:extLst>
              <a:ext uri="{FF2B5EF4-FFF2-40B4-BE49-F238E27FC236}">
                <a16:creationId xmlns:a16="http://schemas.microsoft.com/office/drawing/2014/main" id="{412B1D15-02B7-0A44-B3F6-76786E24FCE9}"/>
              </a:ext>
            </a:extLst>
          </p:cNvPr>
          <p:cNvGrpSpPr/>
          <p:nvPr/>
        </p:nvGrpSpPr>
        <p:grpSpPr>
          <a:xfrm>
            <a:off x="2065609" y="1850660"/>
            <a:ext cx="375545" cy="1535671"/>
            <a:chOff x="3698081" y="1910557"/>
            <a:chExt cx="269875" cy="1256532"/>
          </a:xfrm>
        </p:grpSpPr>
        <p:sp>
          <p:nvSpPr>
            <p:cNvPr id="601" name="Rectangle 2151">
              <a:extLst>
                <a:ext uri="{FF2B5EF4-FFF2-40B4-BE49-F238E27FC236}">
                  <a16:creationId xmlns:a16="http://schemas.microsoft.com/office/drawing/2014/main" id="{E84554AB-B368-DC44-9CE9-C4CBA238D89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832991" y="3061286"/>
              <a:ext cx="55" cy="211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2" name="Rectangle 2164">
              <a:extLst>
                <a:ext uri="{FF2B5EF4-FFF2-40B4-BE49-F238E27FC236}">
                  <a16:creationId xmlns:a16="http://schemas.microsoft.com/office/drawing/2014/main" id="{2BF23F93-3E16-AC42-AA6C-F38647559E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759200" y="1849438"/>
              <a:ext cx="147638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03" name="Line 2181">
            <a:extLst>
              <a:ext uri="{FF2B5EF4-FFF2-40B4-BE49-F238E27FC236}">
                <a16:creationId xmlns:a16="http://schemas.microsoft.com/office/drawing/2014/main" id="{F4FC3154-9F91-BF47-A3C9-9D26E1808C89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512" y="4775458"/>
            <a:ext cx="6499153" cy="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" name="Line 2182">
            <a:extLst>
              <a:ext uri="{FF2B5EF4-FFF2-40B4-BE49-F238E27FC236}">
                <a16:creationId xmlns:a16="http://schemas.microsoft.com/office/drawing/2014/main" id="{4041AA64-4C22-1148-95C2-1FFA572760A4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512" y="4775458"/>
            <a:ext cx="0" cy="81487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5" name="Rectangle 2183">
            <a:extLst>
              <a:ext uri="{FF2B5EF4-FFF2-40B4-BE49-F238E27FC236}">
                <a16:creationId xmlns:a16="http://schemas.microsoft.com/office/drawing/2014/main" id="{4381F478-72B1-5D4D-A066-37FE8EEAB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6985" y="4901569"/>
            <a:ext cx="282764" cy="32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6" name="Rectangle 2185">
            <a:extLst>
              <a:ext uri="{FF2B5EF4-FFF2-40B4-BE49-F238E27FC236}">
                <a16:creationId xmlns:a16="http://schemas.microsoft.com/office/drawing/2014/main" id="{3AF58D9B-7F2A-E643-96A8-2B9EE4055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9478" y="4901569"/>
            <a:ext cx="11381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7" name="Rectangle 2187">
            <a:extLst>
              <a:ext uri="{FF2B5EF4-FFF2-40B4-BE49-F238E27FC236}">
                <a16:creationId xmlns:a16="http://schemas.microsoft.com/office/drawing/2014/main" id="{D04A6116-5DE4-DF4A-AB1A-630DB799E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162" y="4901569"/>
            <a:ext cx="11381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8" name="Rectangle 2189">
            <a:extLst>
              <a:ext uri="{FF2B5EF4-FFF2-40B4-BE49-F238E27FC236}">
                <a16:creationId xmlns:a16="http://schemas.microsoft.com/office/drawing/2014/main" id="{7E9CDF49-41CA-8F46-8F11-32E4C3513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6846" y="4901569"/>
            <a:ext cx="11381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9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9" name="Rectangle 2191">
            <a:extLst>
              <a:ext uri="{FF2B5EF4-FFF2-40B4-BE49-F238E27FC236}">
                <a16:creationId xmlns:a16="http://schemas.microsoft.com/office/drawing/2014/main" id="{0E084179-FFD7-FC44-9459-89460D746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4094" y="4901569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12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0" name="Rectangle 2192">
            <a:extLst>
              <a:ext uri="{FF2B5EF4-FFF2-40B4-BE49-F238E27FC236}">
                <a16:creationId xmlns:a16="http://schemas.microsoft.com/office/drawing/2014/main" id="{C2069E3F-4183-BA49-A999-DC0107507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2121" y="5260499"/>
            <a:ext cx="25535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Months since randomization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1" name="Line 2193">
            <a:extLst>
              <a:ext uri="{FF2B5EF4-FFF2-40B4-BE49-F238E27FC236}">
                <a16:creationId xmlns:a16="http://schemas.microsoft.com/office/drawing/2014/main" id="{D699BA00-840F-B14C-856D-808DA7F394D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2076" y="1471357"/>
            <a:ext cx="444029" cy="0"/>
          </a:xfrm>
          <a:prstGeom prst="line">
            <a:avLst/>
          </a:prstGeom>
          <a:noFill/>
          <a:ln w="28575" cap="flat">
            <a:solidFill>
              <a:srgbClr val="C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2" name="Line 2184">
            <a:extLst>
              <a:ext uri="{FF2B5EF4-FFF2-40B4-BE49-F238E27FC236}">
                <a16:creationId xmlns:a16="http://schemas.microsoft.com/office/drawing/2014/main" id="{BA736AC8-DFAC-7340-B549-B5B8753903C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62406" y="4775458"/>
            <a:ext cx="0" cy="81487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3" name="Line 2186">
            <a:extLst>
              <a:ext uri="{FF2B5EF4-FFF2-40B4-BE49-F238E27FC236}">
                <a16:creationId xmlns:a16="http://schemas.microsoft.com/office/drawing/2014/main" id="{DEBE341C-8805-514D-83F0-A09F1A0D5A9B}"/>
              </a:ext>
            </a:extLst>
          </p:cNvPr>
          <p:cNvSpPr>
            <a:spLocks noChangeShapeType="1"/>
          </p:cNvSpPr>
          <p:nvPr/>
        </p:nvSpPr>
        <p:spPr bwMode="auto">
          <a:xfrm>
            <a:off x="6286090" y="4775458"/>
            <a:ext cx="0" cy="81487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" name="Line 2188">
            <a:extLst>
              <a:ext uri="{FF2B5EF4-FFF2-40B4-BE49-F238E27FC236}">
                <a16:creationId xmlns:a16="http://schemas.microsoft.com/office/drawing/2014/main" id="{5CBF74FF-B345-2242-8D09-F57C7EF4D03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09773" y="4775458"/>
            <a:ext cx="0" cy="81487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" name="Line 2190">
            <a:extLst>
              <a:ext uri="{FF2B5EF4-FFF2-40B4-BE49-F238E27FC236}">
                <a16:creationId xmlns:a16="http://schemas.microsoft.com/office/drawing/2014/main" id="{F0DEAC84-4E22-D642-BB39-26DBC168D4AD}"/>
              </a:ext>
            </a:extLst>
          </p:cNvPr>
          <p:cNvSpPr>
            <a:spLocks noChangeShapeType="1"/>
          </p:cNvSpPr>
          <p:nvPr/>
        </p:nvSpPr>
        <p:spPr bwMode="auto">
          <a:xfrm>
            <a:off x="9535665" y="4775458"/>
            <a:ext cx="0" cy="81487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" name="Line 2194">
            <a:extLst>
              <a:ext uri="{FF2B5EF4-FFF2-40B4-BE49-F238E27FC236}">
                <a16:creationId xmlns:a16="http://schemas.microsoft.com/office/drawing/2014/main" id="{A86F3586-D6A3-BB48-A1C3-43A05BEF0A8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2076" y="1762382"/>
            <a:ext cx="444029" cy="0"/>
          </a:xfrm>
          <a:prstGeom prst="line">
            <a:avLst/>
          </a:prstGeom>
          <a:noFill/>
          <a:ln w="28575" cap="flat">
            <a:solidFill>
              <a:srgbClr val="0070C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7" name="Rectangle 2195">
            <a:extLst>
              <a:ext uri="{FF2B5EF4-FFF2-40B4-BE49-F238E27FC236}">
                <a16:creationId xmlns:a16="http://schemas.microsoft.com/office/drawing/2014/main" id="{BB563009-7EB8-5F46-B491-4C13C60CA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7486" y="1366588"/>
            <a:ext cx="1740902" cy="244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Ticagrelor + ASA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8" name="Rectangle 2196">
            <a:extLst>
              <a:ext uri="{FF2B5EF4-FFF2-40B4-BE49-F238E27FC236}">
                <a16:creationId xmlns:a16="http://schemas.microsoft.com/office/drawing/2014/main" id="{537DAF82-9E14-824C-9650-4BA373448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7486" y="1655674"/>
            <a:ext cx="153112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Ticagrelor + Placebo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9" name="Rectangle 2192">
            <a:extLst>
              <a:ext uri="{FF2B5EF4-FFF2-40B4-BE49-F238E27FC236}">
                <a16:creationId xmlns:a16="http://schemas.microsoft.com/office/drawing/2014/main" id="{A03ECE25-CD92-1243-910D-6E5FB8C42F7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157310" y="2876142"/>
            <a:ext cx="2394882" cy="26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dirty="0">
                <a:solidFill>
                  <a:srgbClr val="000000"/>
                </a:solidFill>
              </a:rPr>
              <a:t>Cumulative i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ncidence (%)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0" name="TextBox 619">
            <a:extLst>
              <a:ext uri="{FF2B5EF4-FFF2-40B4-BE49-F238E27FC236}">
                <a16:creationId xmlns:a16="http://schemas.microsoft.com/office/drawing/2014/main" id="{0B911525-0678-7144-9739-565183E8B9C7}"/>
              </a:ext>
            </a:extLst>
          </p:cNvPr>
          <p:cNvSpPr txBox="1"/>
          <p:nvPr/>
        </p:nvSpPr>
        <p:spPr>
          <a:xfrm>
            <a:off x="9052049" y="3401534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3.9%</a:t>
            </a:r>
          </a:p>
        </p:txBody>
      </p:sp>
      <p:sp>
        <p:nvSpPr>
          <p:cNvPr id="621" name="TextBox 620">
            <a:extLst>
              <a:ext uri="{FF2B5EF4-FFF2-40B4-BE49-F238E27FC236}">
                <a16:creationId xmlns:a16="http://schemas.microsoft.com/office/drawing/2014/main" id="{2D32C2C9-9A13-3F40-A977-D967925BBC10}"/>
              </a:ext>
            </a:extLst>
          </p:cNvPr>
          <p:cNvSpPr txBox="1"/>
          <p:nvPr/>
        </p:nvSpPr>
        <p:spPr>
          <a:xfrm>
            <a:off x="9060065" y="2952356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3.9%</a:t>
            </a:r>
          </a:p>
        </p:txBody>
      </p:sp>
      <p:grpSp>
        <p:nvGrpSpPr>
          <p:cNvPr id="622" name="Group 621">
            <a:extLst>
              <a:ext uri="{FF2B5EF4-FFF2-40B4-BE49-F238E27FC236}">
                <a16:creationId xmlns:a16="http://schemas.microsoft.com/office/drawing/2014/main" id="{C5429A87-9111-4D4F-89B6-8C529E6B2429}"/>
              </a:ext>
            </a:extLst>
          </p:cNvPr>
          <p:cNvGrpSpPr/>
          <p:nvPr/>
        </p:nvGrpSpPr>
        <p:grpSpPr>
          <a:xfrm>
            <a:off x="3039118" y="3375710"/>
            <a:ext cx="6458262" cy="1384551"/>
            <a:chOff x="4437063" y="3109913"/>
            <a:chExt cx="4660923" cy="1122363"/>
          </a:xfrm>
        </p:grpSpPr>
        <p:grpSp>
          <p:nvGrpSpPr>
            <p:cNvPr id="623" name="Group 622">
              <a:extLst>
                <a:ext uri="{FF2B5EF4-FFF2-40B4-BE49-F238E27FC236}">
                  <a16:creationId xmlns:a16="http://schemas.microsoft.com/office/drawing/2014/main" id="{E926F40B-07D0-0749-90C4-AD82AA8FEC48}"/>
                </a:ext>
              </a:extLst>
            </p:cNvPr>
            <p:cNvGrpSpPr/>
            <p:nvPr/>
          </p:nvGrpSpPr>
          <p:grpSpPr>
            <a:xfrm>
              <a:off x="4437063" y="3424238"/>
              <a:ext cx="3344862" cy="808038"/>
              <a:chOff x="4437063" y="3424238"/>
              <a:chExt cx="3344862" cy="808038"/>
            </a:xfrm>
          </p:grpSpPr>
          <p:sp>
            <p:nvSpPr>
              <p:cNvPr id="687" name="Line 1172">
                <a:extLst>
                  <a:ext uri="{FF2B5EF4-FFF2-40B4-BE49-F238E27FC236}">
                    <a16:creationId xmlns:a16="http://schemas.microsoft.com/office/drawing/2014/main" id="{EF77FBDD-B6AD-B645-A662-19722E3728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37063" y="4232276"/>
                <a:ext cx="635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8" name="Line 1173">
                <a:extLst>
                  <a:ext uri="{FF2B5EF4-FFF2-40B4-BE49-F238E27FC236}">
                    <a16:creationId xmlns:a16="http://schemas.microsoft.com/office/drawing/2014/main" id="{DF4F0FD2-9B9E-464F-8CB3-8831A10914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3413" y="4232276"/>
                <a:ext cx="635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9" name="Line 1174">
                <a:extLst>
                  <a:ext uri="{FF2B5EF4-FFF2-40B4-BE49-F238E27FC236}">
                    <a16:creationId xmlns:a16="http://schemas.microsoft.com/office/drawing/2014/main" id="{42B195F8-90BC-1443-9F41-2E1A84C490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9763" y="4232276"/>
                <a:ext cx="381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0" name="Line 1175">
                <a:extLst>
                  <a:ext uri="{FF2B5EF4-FFF2-40B4-BE49-F238E27FC236}">
                    <a16:creationId xmlns:a16="http://schemas.microsoft.com/office/drawing/2014/main" id="{22ACC18B-8009-EC4F-A9F8-364FE2C8D6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87863" y="4224338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1" name="Line 1176">
                <a:extLst>
                  <a:ext uri="{FF2B5EF4-FFF2-40B4-BE49-F238E27FC236}">
                    <a16:creationId xmlns:a16="http://schemas.microsoft.com/office/drawing/2014/main" id="{50A88E57-8565-1D4B-B482-D0754710E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87863" y="4224338"/>
                <a:ext cx="381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2" name="Line 1177">
                <a:extLst>
                  <a:ext uri="{FF2B5EF4-FFF2-40B4-BE49-F238E27FC236}">
                    <a16:creationId xmlns:a16="http://schemas.microsoft.com/office/drawing/2014/main" id="{1E2329E4-C55C-0E4E-8479-30F5F4F544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25963" y="4216401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3" name="Line 1178">
                <a:extLst>
                  <a:ext uri="{FF2B5EF4-FFF2-40B4-BE49-F238E27FC236}">
                    <a16:creationId xmlns:a16="http://schemas.microsoft.com/office/drawing/2014/main" id="{3DF227EC-0DD7-6D4A-A3FE-CEB476481B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25963" y="4216401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4" name="Line 1179">
                <a:extLst>
                  <a:ext uri="{FF2B5EF4-FFF2-40B4-BE49-F238E27FC236}">
                    <a16:creationId xmlns:a16="http://schemas.microsoft.com/office/drawing/2014/main" id="{6577246C-5EB4-474D-BAE4-AAD401EB20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38663" y="4208463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5" name="Line 1180">
                <a:extLst>
                  <a:ext uri="{FF2B5EF4-FFF2-40B4-BE49-F238E27FC236}">
                    <a16:creationId xmlns:a16="http://schemas.microsoft.com/office/drawing/2014/main" id="{34B5B81E-EE8C-0144-8E8D-F413831F07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38663" y="4208463"/>
                <a:ext cx="254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6" name="Line 1181">
                <a:extLst>
                  <a:ext uri="{FF2B5EF4-FFF2-40B4-BE49-F238E27FC236}">
                    <a16:creationId xmlns:a16="http://schemas.microsoft.com/office/drawing/2014/main" id="{56AB9162-C4D8-6642-96BA-AE58F964C5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64063" y="4198938"/>
                <a:ext cx="0" cy="9525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7" name="Line 1182">
                <a:extLst>
                  <a:ext uri="{FF2B5EF4-FFF2-40B4-BE49-F238E27FC236}">
                    <a16:creationId xmlns:a16="http://schemas.microsoft.com/office/drawing/2014/main" id="{172A79B6-7A4E-044B-93BD-2B6EB980F5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64063" y="4198938"/>
                <a:ext cx="254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8" name="Line 1183">
                <a:extLst>
                  <a:ext uri="{FF2B5EF4-FFF2-40B4-BE49-F238E27FC236}">
                    <a16:creationId xmlns:a16="http://schemas.microsoft.com/office/drawing/2014/main" id="{FE47A6D8-D043-BB45-BD69-9992BDC1C6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89463" y="4198938"/>
                <a:ext cx="254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9" name="Line 1184">
                <a:extLst>
                  <a:ext uri="{FF2B5EF4-FFF2-40B4-BE49-F238E27FC236}">
                    <a16:creationId xmlns:a16="http://schemas.microsoft.com/office/drawing/2014/main" id="{1CA46163-82A4-1545-AC0D-69B5A8AA23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14863" y="4183063"/>
                <a:ext cx="0" cy="15875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0" name="Line 1185">
                <a:extLst>
                  <a:ext uri="{FF2B5EF4-FFF2-40B4-BE49-F238E27FC236}">
                    <a16:creationId xmlns:a16="http://schemas.microsoft.com/office/drawing/2014/main" id="{3495830A-95D7-8F4C-9C46-EAAF97289F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14863" y="4183063"/>
                <a:ext cx="254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1" name="Line 1186">
                <a:extLst>
                  <a:ext uri="{FF2B5EF4-FFF2-40B4-BE49-F238E27FC236}">
                    <a16:creationId xmlns:a16="http://schemas.microsoft.com/office/drawing/2014/main" id="{AD080CBC-32E0-7849-8EC3-CBAB6A1F87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40263" y="4175126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2" name="Line 1187">
                <a:extLst>
                  <a:ext uri="{FF2B5EF4-FFF2-40B4-BE49-F238E27FC236}">
                    <a16:creationId xmlns:a16="http://schemas.microsoft.com/office/drawing/2014/main" id="{12386E5C-2458-C443-BFAD-FFA98C4DE0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40263" y="4175126"/>
                <a:ext cx="254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3" name="Line 1188">
                <a:extLst>
                  <a:ext uri="{FF2B5EF4-FFF2-40B4-BE49-F238E27FC236}">
                    <a16:creationId xmlns:a16="http://schemas.microsoft.com/office/drawing/2014/main" id="{806E2516-56D6-C84A-A19B-FB5AF1727A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65663" y="4175126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4" name="Line 1189">
                <a:extLst>
                  <a:ext uri="{FF2B5EF4-FFF2-40B4-BE49-F238E27FC236}">
                    <a16:creationId xmlns:a16="http://schemas.microsoft.com/office/drawing/2014/main" id="{A912D39A-4253-9A43-A550-3696EA4188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78363" y="4175126"/>
                <a:ext cx="26988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5" name="Line 1190">
                <a:extLst>
                  <a:ext uri="{FF2B5EF4-FFF2-40B4-BE49-F238E27FC236}">
                    <a16:creationId xmlns:a16="http://schemas.microsoft.com/office/drawing/2014/main" id="{CAADFD0C-021A-114A-BA1D-46D40F5D1A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05350" y="4175126"/>
                <a:ext cx="254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" name="Line 1191">
                <a:extLst>
                  <a:ext uri="{FF2B5EF4-FFF2-40B4-BE49-F238E27FC236}">
                    <a16:creationId xmlns:a16="http://schemas.microsoft.com/office/drawing/2014/main" id="{F9280853-0B8E-954C-9FD4-C26D3F6101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30750" y="4167188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" name="Line 1192">
                <a:extLst>
                  <a:ext uri="{FF2B5EF4-FFF2-40B4-BE49-F238E27FC236}">
                    <a16:creationId xmlns:a16="http://schemas.microsoft.com/office/drawing/2014/main" id="{1CFF781F-613D-894F-8687-A44FF23A48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30750" y="4167188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" name="Line 1193">
                <a:extLst>
                  <a:ext uri="{FF2B5EF4-FFF2-40B4-BE49-F238E27FC236}">
                    <a16:creationId xmlns:a16="http://schemas.microsoft.com/office/drawing/2014/main" id="{2C44B190-1CF3-F849-8122-BE324BBCE7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43450" y="4167188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9" name="Line 1194">
                <a:extLst>
                  <a:ext uri="{FF2B5EF4-FFF2-40B4-BE49-F238E27FC236}">
                    <a16:creationId xmlns:a16="http://schemas.microsoft.com/office/drawing/2014/main" id="{5911BD62-8BF1-5548-8D92-71DE4ADA55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56150" y="4167188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0" name="Line 1195">
                <a:extLst>
                  <a:ext uri="{FF2B5EF4-FFF2-40B4-BE49-F238E27FC236}">
                    <a16:creationId xmlns:a16="http://schemas.microsoft.com/office/drawing/2014/main" id="{11679205-DB7D-6C4B-B7BB-AC5957E179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68850" y="4151313"/>
                <a:ext cx="0" cy="15875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1" name="Line 1196">
                <a:extLst>
                  <a:ext uri="{FF2B5EF4-FFF2-40B4-BE49-F238E27FC236}">
                    <a16:creationId xmlns:a16="http://schemas.microsoft.com/office/drawing/2014/main" id="{42D7E242-BE36-4B4F-844B-FAA0A1D0BF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68850" y="4151313"/>
                <a:ext cx="381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2" name="Line 1197">
                <a:extLst>
                  <a:ext uri="{FF2B5EF4-FFF2-40B4-BE49-F238E27FC236}">
                    <a16:creationId xmlns:a16="http://schemas.microsoft.com/office/drawing/2014/main" id="{7351DBEF-F58B-074E-9767-A068F898AD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06950" y="4151313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3" name="Line 1198">
                <a:extLst>
                  <a:ext uri="{FF2B5EF4-FFF2-40B4-BE49-F238E27FC236}">
                    <a16:creationId xmlns:a16="http://schemas.microsoft.com/office/drawing/2014/main" id="{18DBC898-98F5-9843-A183-0D92C07634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19650" y="4151313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4" name="Line 1199">
                <a:extLst>
                  <a:ext uri="{FF2B5EF4-FFF2-40B4-BE49-F238E27FC236}">
                    <a16:creationId xmlns:a16="http://schemas.microsoft.com/office/drawing/2014/main" id="{E89B82E1-AE1C-9743-8D1F-973CF2365C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32350" y="4151313"/>
                <a:ext cx="254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5" name="Line 1200">
                <a:extLst>
                  <a:ext uri="{FF2B5EF4-FFF2-40B4-BE49-F238E27FC236}">
                    <a16:creationId xmlns:a16="http://schemas.microsoft.com/office/drawing/2014/main" id="{438ECBEE-5699-9841-9F6B-2EEB17D953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57750" y="4151313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6" name="Line 1201">
                <a:extLst>
                  <a:ext uri="{FF2B5EF4-FFF2-40B4-BE49-F238E27FC236}">
                    <a16:creationId xmlns:a16="http://schemas.microsoft.com/office/drawing/2014/main" id="{0E55695B-1E6A-FD47-92D0-AE58D7F275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70450" y="4141788"/>
                <a:ext cx="0" cy="9525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7" name="Line 1202">
                <a:extLst>
                  <a:ext uri="{FF2B5EF4-FFF2-40B4-BE49-F238E27FC236}">
                    <a16:creationId xmlns:a16="http://schemas.microsoft.com/office/drawing/2014/main" id="{1B01AC40-19C2-7B4F-A6F8-A1DD062A0D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70450" y="4141788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8" name="Line 1203">
                <a:extLst>
                  <a:ext uri="{FF2B5EF4-FFF2-40B4-BE49-F238E27FC236}">
                    <a16:creationId xmlns:a16="http://schemas.microsoft.com/office/drawing/2014/main" id="{A54EA967-A17F-404D-B745-937C9689FA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83150" y="4141788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9" name="Line 1204">
                <a:extLst>
                  <a:ext uri="{FF2B5EF4-FFF2-40B4-BE49-F238E27FC236}">
                    <a16:creationId xmlns:a16="http://schemas.microsoft.com/office/drawing/2014/main" id="{87C8A35F-5E8B-944C-BE5A-C1CDD58712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95850" y="4141788"/>
                <a:ext cx="635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0" name="Line 1205">
                <a:extLst>
                  <a:ext uri="{FF2B5EF4-FFF2-40B4-BE49-F238E27FC236}">
                    <a16:creationId xmlns:a16="http://schemas.microsoft.com/office/drawing/2014/main" id="{928DC006-6380-3F4F-BFD9-2C9188FE13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59350" y="4133851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1" name="Line 1206">
                <a:extLst>
                  <a:ext uri="{FF2B5EF4-FFF2-40B4-BE49-F238E27FC236}">
                    <a16:creationId xmlns:a16="http://schemas.microsoft.com/office/drawing/2014/main" id="{122C3AB1-C1B3-CD44-AD00-03C223966C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59350" y="4133851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2" name="Line 1207">
                <a:extLst>
                  <a:ext uri="{FF2B5EF4-FFF2-40B4-BE49-F238E27FC236}">
                    <a16:creationId xmlns:a16="http://schemas.microsoft.com/office/drawing/2014/main" id="{CAB3948F-0D63-8C4D-97B3-ABF9092B58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72050" y="4133851"/>
                <a:ext cx="52388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3" name="Line 1208">
                <a:extLst>
                  <a:ext uri="{FF2B5EF4-FFF2-40B4-BE49-F238E27FC236}">
                    <a16:creationId xmlns:a16="http://schemas.microsoft.com/office/drawing/2014/main" id="{D9D9FAFE-CACD-B943-8910-69746491D7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24438" y="4125913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4" name="Line 1209">
                <a:extLst>
                  <a:ext uri="{FF2B5EF4-FFF2-40B4-BE49-F238E27FC236}">
                    <a16:creationId xmlns:a16="http://schemas.microsoft.com/office/drawing/2014/main" id="{264FEAE7-A10C-D941-B64B-82F9D77239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24438" y="4125913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5" name="Line 1210">
                <a:extLst>
                  <a:ext uri="{FF2B5EF4-FFF2-40B4-BE49-F238E27FC236}">
                    <a16:creationId xmlns:a16="http://schemas.microsoft.com/office/drawing/2014/main" id="{236C9B7A-17F6-024E-BD4E-F4D581E9DC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37138" y="4110038"/>
                <a:ext cx="0" cy="15875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6" name="Line 1211">
                <a:extLst>
                  <a:ext uri="{FF2B5EF4-FFF2-40B4-BE49-F238E27FC236}">
                    <a16:creationId xmlns:a16="http://schemas.microsoft.com/office/drawing/2014/main" id="{D6CFEDC1-05D8-B846-AB23-D3A5F93C0C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37138" y="4110038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" name="Line 1212">
                <a:extLst>
                  <a:ext uri="{FF2B5EF4-FFF2-40B4-BE49-F238E27FC236}">
                    <a16:creationId xmlns:a16="http://schemas.microsoft.com/office/drawing/2014/main" id="{F54E6D86-7A13-2147-8CC7-D359D6155E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49838" y="4092576"/>
                <a:ext cx="0" cy="17463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8" name="Line 1213">
                <a:extLst>
                  <a:ext uri="{FF2B5EF4-FFF2-40B4-BE49-F238E27FC236}">
                    <a16:creationId xmlns:a16="http://schemas.microsoft.com/office/drawing/2014/main" id="{AC92CEA0-C056-7B43-BB8C-6D707536E0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49838" y="4092576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9" name="Line 1214">
                <a:extLst>
                  <a:ext uri="{FF2B5EF4-FFF2-40B4-BE49-F238E27FC236}">
                    <a16:creationId xmlns:a16="http://schemas.microsoft.com/office/drawing/2014/main" id="{A59F8865-D021-0B40-8F5F-4A6A8A5BA7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62538" y="4084638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0" name="Line 1215">
                <a:extLst>
                  <a:ext uri="{FF2B5EF4-FFF2-40B4-BE49-F238E27FC236}">
                    <a16:creationId xmlns:a16="http://schemas.microsoft.com/office/drawing/2014/main" id="{B33A76B1-B5A3-7945-B1BA-0E93299AD5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62538" y="4084638"/>
                <a:ext cx="1143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1" name="Line 1216">
                <a:extLst>
                  <a:ext uri="{FF2B5EF4-FFF2-40B4-BE49-F238E27FC236}">
                    <a16:creationId xmlns:a16="http://schemas.microsoft.com/office/drawing/2014/main" id="{D7E8DB1E-CDB0-1E4B-86C9-3E6E2655BD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76838" y="4076701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2" name="Line 1217">
                <a:extLst>
                  <a:ext uri="{FF2B5EF4-FFF2-40B4-BE49-F238E27FC236}">
                    <a16:creationId xmlns:a16="http://schemas.microsoft.com/office/drawing/2014/main" id="{B5AAE70D-0343-D84D-BB88-B7DBE98706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76838" y="4076701"/>
                <a:ext cx="77788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3" name="Line 1218">
                <a:extLst>
                  <a:ext uri="{FF2B5EF4-FFF2-40B4-BE49-F238E27FC236}">
                    <a16:creationId xmlns:a16="http://schemas.microsoft.com/office/drawing/2014/main" id="{418C9FDD-C42B-0F44-BE54-948B4F1CBD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54625" y="4068763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4" name="Line 1219">
                <a:extLst>
                  <a:ext uri="{FF2B5EF4-FFF2-40B4-BE49-F238E27FC236}">
                    <a16:creationId xmlns:a16="http://schemas.microsoft.com/office/drawing/2014/main" id="{B70A835B-EA0A-8B4C-8EFD-FBFDA1D088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54625" y="4068763"/>
                <a:ext cx="508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5" name="Line 1220">
                <a:extLst>
                  <a:ext uri="{FF2B5EF4-FFF2-40B4-BE49-F238E27FC236}">
                    <a16:creationId xmlns:a16="http://schemas.microsoft.com/office/drawing/2014/main" id="{331CB824-B518-8548-B584-CAC19FE343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05425" y="4060826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6" name="Line 1221">
                <a:extLst>
                  <a:ext uri="{FF2B5EF4-FFF2-40B4-BE49-F238E27FC236}">
                    <a16:creationId xmlns:a16="http://schemas.microsoft.com/office/drawing/2014/main" id="{40EE32FB-02CB-754E-BABA-BDB5AC2CAC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05425" y="4060826"/>
                <a:ext cx="1016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7" name="Line 1222">
                <a:extLst>
                  <a:ext uri="{FF2B5EF4-FFF2-40B4-BE49-F238E27FC236}">
                    <a16:creationId xmlns:a16="http://schemas.microsoft.com/office/drawing/2014/main" id="{7995B227-94B4-E545-8578-A61B4DE373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07025" y="4051301"/>
                <a:ext cx="0" cy="9525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8" name="Line 1223">
                <a:extLst>
                  <a:ext uri="{FF2B5EF4-FFF2-40B4-BE49-F238E27FC236}">
                    <a16:creationId xmlns:a16="http://schemas.microsoft.com/office/drawing/2014/main" id="{2B39B414-A48A-E74E-A3A0-F33FE9D598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07025" y="4051301"/>
                <a:ext cx="381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9" name="Line 1224">
                <a:extLst>
                  <a:ext uri="{FF2B5EF4-FFF2-40B4-BE49-F238E27FC236}">
                    <a16:creationId xmlns:a16="http://schemas.microsoft.com/office/drawing/2014/main" id="{27F3262A-0A34-0544-8B04-A2505887FC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45125" y="4043363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0" name="Line 1225">
                <a:extLst>
                  <a:ext uri="{FF2B5EF4-FFF2-40B4-BE49-F238E27FC236}">
                    <a16:creationId xmlns:a16="http://schemas.microsoft.com/office/drawing/2014/main" id="{1D25786C-868D-BC4E-BE38-D8DA51EA89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45125" y="4043363"/>
                <a:ext cx="508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1" name="Line 1226">
                <a:extLst>
                  <a:ext uri="{FF2B5EF4-FFF2-40B4-BE49-F238E27FC236}">
                    <a16:creationId xmlns:a16="http://schemas.microsoft.com/office/drawing/2014/main" id="{1D7FEF33-6C72-D446-8036-AA6D9FCAAE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95925" y="4035426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2" name="Line 1227">
                <a:extLst>
                  <a:ext uri="{FF2B5EF4-FFF2-40B4-BE49-F238E27FC236}">
                    <a16:creationId xmlns:a16="http://schemas.microsoft.com/office/drawing/2014/main" id="{2F1CFF41-B753-F04C-93CF-13D327BB0C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95925" y="4035426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3" name="Line 1228">
                <a:extLst>
                  <a:ext uri="{FF2B5EF4-FFF2-40B4-BE49-F238E27FC236}">
                    <a16:creationId xmlns:a16="http://schemas.microsoft.com/office/drawing/2014/main" id="{8B004DB7-FC4E-1845-A21F-3D07ABC941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508625" y="4027488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4" name="Line 1229">
                <a:extLst>
                  <a:ext uri="{FF2B5EF4-FFF2-40B4-BE49-F238E27FC236}">
                    <a16:creationId xmlns:a16="http://schemas.microsoft.com/office/drawing/2014/main" id="{522B63C2-36B7-8943-B367-FEDE4A2595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08625" y="4027488"/>
                <a:ext cx="65088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5" name="Line 1230">
                <a:extLst>
                  <a:ext uri="{FF2B5EF4-FFF2-40B4-BE49-F238E27FC236}">
                    <a16:creationId xmlns:a16="http://schemas.microsoft.com/office/drawing/2014/main" id="{F8818C31-D59F-1C4E-8BE1-B4A57DC9FC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573713" y="4019551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6" name="Line 1231">
                <a:extLst>
                  <a:ext uri="{FF2B5EF4-FFF2-40B4-BE49-F238E27FC236}">
                    <a16:creationId xmlns:a16="http://schemas.microsoft.com/office/drawing/2014/main" id="{1F6E75D8-86C2-C84A-9B0E-68077D7C2E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73713" y="4019551"/>
                <a:ext cx="254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7" name="Line 1232">
                <a:extLst>
                  <a:ext uri="{FF2B5EF4-FFF2-40B4-BE49-F238E27FC236}">
                    <a16:creationId xmlns:a16="http://schemas.microsoft.com/office/drawing/2014/main" id="{97335F2C-78AF-1049-983A-1474416095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599113" y="4011613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8" name="Line 1233">
                <a:extLst>
                  <a:ext uri="{FF2B5EF4-FFF2-40B4-BE49-F238E27FC236}">
                    <a16:creationId xmlns:a16="http://schemas.microsoft.com/office/drawing/2014/main" id="{49F80D5E-E8C8-784D-8FD8-B3951DAECD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99113" y="4011613"/>
                <a:ext cx="508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9" name="Line 1234">
                <a:extLst>
                  <a:ext uri="{FF2B5EF4-FFF2-40B4-BE49-F238E27FC236}">
                    <a16:creationId xmlns:a16="http://schemas.microsoft.com/office/drawing/2014/main" id="{CD1D8014-5F6E-6941-9DE4-E071A7CE0A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49913" y="4002088"/>
                <a:ext cx="0" cy="9525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0" name="Line 1235">
                <a:extLst>
                  <a:ext uri="{FF2B5EF4-FFF2-40B4-BE49-F238E27FC236}">
                    <a16:creationId xmlns:a16="http://schemas.microsoft.com/office/drawing/2014/main" id="{905C3D7E-7BF4-9149-B2EB-57A0F1E396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49913" y="4002088"/>
                <a:ext cx="381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1" name="Line 1236">
                <a:extLst>
                  <a:ext uri="{FF2B5EF4-FFF2-40B4-BE49-F238E27FC236}">
                    <a16:creationId xmlns:a16="http://schemas.microsoft.com/office/drawing/2014/main" id="{616C8556-0536-3F43-B9DA-0FA99A3A8B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88013" y="3986213"/>
                <a:ext cx="0" cy="15875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2" name="Line 1237">
                <a:extLst>
                  <a:ext uri="{FF2B5EF4-FFF2-40B4-BE49-F238E27FC236}">
                    <a16:creationId xmlns:a16="http://schemas.microsoft.com/office/drawing/2014/main" id="{74094C74-DFCB-B74B-83B5-AF545827B6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88013" y="3986213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3" name="Line 1238">
                <a:extLst>
                  <a:ext uri="{FF2B5EF4-FFF2-40B4-BE49-F238E27FC236}">
                    <a16:creationId xmlns:a16="http://schemas.microsoft.com/office/drawing/2014/main" id="{76D32549-F146-6C4C-AAC2-3A412B605F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00713" y="3968751"/>
                <a:ext cx="0" cy="17463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4" name="Line 1239">
                <a:extLst>
                  <a:ext uri="{FF2B5EF4-FFF2-40B4-BE49-F238E27FC236}">
                    <a16:creationId xmlns:a16="http://schemas.microsoft.com/office/drawing/2014/main" id="{0D51135F-82E2-C743-827C-6E23B99951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00713" y="3968751"/>
                <a:ext cx="254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5" name="Line 1240">
                <a:extLst>
                  <a:ext uri="{FF2B5EF4-FFF2-40B4-BE49-F238E27FC236}">
                    <a16:creationId xmlns:a16="http://schemas.microsoft.com/office/drawing/2014/main" id="{67F95C35-6505-1B48-B512-6F6166BBC8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26113" y="3960813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6" name="Line 1241">
                <a:extLst>
                  <a:ext uri="{FF2B5EF4-FFF2-40B4-BE49-F238E27FC236}">
                    <a16:creationId xmlns:a16="http://schemas.microsoft.com/office/drawing/2014/main" id="{A7A25E64-A188-C846-A792-DC55FB7810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26113" y="3960813"/>
                <a:ext cx="381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7" name="Line 1242">
                <a:extLst>
                  <a:ext uri="{FF2B5EF4-FFF2-40B4-BE49-F238E27FC236}">
                    <a16:creationId xmlns:a16="http://schemas.microsoft.com/office/drawing/2014/main" id="{3270C636-239E-654C-ADCA-FE1187001D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64213" y="3952876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8" name="Line 1243">
                <a:extLst>
                  <a:ext uri="{FF2B5EF4-FFF2-40B4-BE49-F238E27FC236}">
                    <a16:creationId xmlns:a16="http://schemas.microsoft.com/office/drawing/2014/main" id="{B3624DDB-6ECA-004D-82E1-DFBDC33BC2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4213" y="3952876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9" name="Line 1244">
                <a:extLst>
                  <a:ext uri="{FF2B5EF4-FFF2-40B4-BE49-F238E27FC236}">
                    <a16:creationId xmlns:a16="http://schemas.microsoft.com/office/drawing/2014/main" id="{95CE6B22-50FB-0A4F-9AB9-759F82714B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76913" y="3944938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0" name="Line 1245">
                <a:extLst>
                  <a:ext uri="{FF2B5EF4-FFF2-40B4-BE49-F238E27FC236}">
                    <a16:creationId xmlns:a16="http://schemas.microsoft.com/office/drawing/2014/main" id="{C4A1D52A-95EE-4A45-B0DA-4C312C7EFC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76913" y="3944938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1" name="Line 1246">
                <a:extLst>
                  <a:ext uri="{FF2B5EF4-FFF2-40B4-BE49-F238E27FC236}">
                    <a16:creationId xmlns:a16="http://schemas.microsoft.com/office/drawing/2014/main" id="{771B96D6-8C46-7949-BB7A-CDA12C2BBD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89613" y="3929063"/>
                <a:ext cx="0" cy="15875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2" name="Line 1247">
                <a:extLst>
                  <a:ext uri="{FF2B5EF4-FFF2-40B4-BE49-F238E27FC236}">
                    <a16:creationId xmlns:a16="http://schemas.microsoft.com/office/drawing/2014/main" id="{4CCE6DE5-1756-1143-8E89-C49BA52BFF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89613" y="3929063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3" name="Line 1248">
                <a:extLst>
                  <a:ext uri="{FF2B5EF4-FFF2-40B4-BE49-F238E27FC236}">
                    <a16:creationId xmlns:a16="http://schemas.microsoft.com/office/drawing/2014/main" id="{34E50170-8FFD-5D46-B408-B4083616AC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802313" y="3919538"/>
                <a:ext cx="0" cy="9525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4" name="Line 1249">
                <a:extLst>
                  <a:ext uri="{FF2B5EF4-FFF2-40B4-BE49-F238E27FC236}">
                    <a16:creationId xmlns:a16="http://schemas.microsoft.com/office/drawing/2014/main" id="{EA6931E9-2837-FF47-9604-A70DB3FEA5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02313" y="3919538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5" name="Line 1250">
                <a:extLst>
                  <a:ext uri="{FF2B5EF4-FFF2-40B4-BE49-F238E27FC236}">
                    <a16:creationId xmlns:a16="http://schemas.microsoft.com/office/drawing/2014/main" id="{E5F676DE-4C77-5E43-AE9E-4A82A1B038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815013" y="3911601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6" name="Line 1251">
                <a:extLst>
                  <a:ext uri="{FF2B5EF4-FFF2-40B4-BE49-F238E27FC236}">
                    <a16:creationId xmlns:a16="http://schemas.microsoft.com/office/drawing/2014/main" id="{9AAAD096-61AA-F340-A0F0-9AA4695A85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15013" y="3911601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7" name="Line 1252">
                <a:extLst>
                  <a:ext uri="{FF2B5EF4-FFF2-40B4-BE49-F238E27FC236}">
                    <a16:creationId xmlns:a16="http://schemas.microsoft.com/office/drawing/2014/main" id="{F39E96A4-9F3F-2A4A-9822-DA358F4B4F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827713" y="3903663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8" name="Line 1253">
                <a:extLst>
                  <a:ext uri="{FF2B5EF4-FFF2-40B4-BE49-F238E27FC236}">
                    <a16:creationId xmlns:a16="http://schemas.microsoft.com/office/drawing/2014/main" id="{D9E0AAE2-0624-EF40-8329-EE464E94C1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27713" y="3903663"/>
                <a:ext cx="14288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9" name="Line 1254">
                <a:extLst>
                  <a:ext uri="{FF2B5EF4-FFF2-40B4-BE49-F238E27FC236}">
                    <a16:creationId xmlns:a16="http://schemas.microsoft.com/office/drawing/2014/main" id="{BCCC5F3D-805F-D74E-8E40-856ECD233D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842000" y="3895726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0" name="Line 1255">
                <a:extLst>
                  <a:ext uri="{FF2B5EF4-FFF2-40B4-BE49-F238E27FC236}">
                    <a16:creationId xmlns:a16="http://schemas.microsoft.com/office/drawing/2014/main" id="{FF2470E4-3F2D-2142-941D-BE87D7D1FD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42000" y="3895726"/>
                <a:ext cx="254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1" name="Line 1256">
                <a:extLst>
                  <a:ext uri="{FF2B5EF4-FFF2-40B4-BE49-F238E27FC236}">
                    <a16:creationId xmlns:a16="http://schemas.microsoft.com/office/drawing/2014/main" id="{E3F3D872-0989-F042-9EE5-42A5319684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867400" y="3878263"/>
                <a:ext cx="0" cy="17463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2" name="Line 1257">
                <a:extLst>
                  <a:ext uri="{FF2B5EF4-FFF2-40B4-BE49-F238E27FC236}">
                    <a16:creationId xmlns:a16="http://schemas.microsoft.com/office/drawing/2014/main" id="{78504D40-B8A8-ED41-BDD9-1DDD9858AE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67400" y="3878263"/>
                <a:ext cx="381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3" name="Line 1258">
                <a:extLst>
                  <a:ext uri="{FF2B5EF4-FFF2-40B4-BE49-F238E27FC236}">
                    <a16:creationId xmlns:a16="http://schemas.microsoft.com/office/drawing/2014/main" id="{98A3AA16-7BEA-164C-9542-FC9BD908CB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905500" y="3870326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4" name="Line 1259">
                <a:extLst>
                  <a:ext uri="{FF2B5EF4-FFF2-40B4-BE49-F238E27FC236}">
                    <a16:creationId xmlns:a16="http://schemas.microsoft.com/office/drawing/2014/main" id="{2797468F-2A2D-0044-B20F-E6E02179D4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05500" y="3870326"/>
                <a:ext cx="381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5" name="Line 1260">
                <a:extLst>
                  <a:ext uri="{FF2B5EF4-FFF2-40B4-BE49-F238E27FC236}">
                    <a16:creationId xmlns:a16="http://schemas.microsoft.com/office/drawing/2014/main" id="{29FAC64D-9E2E-A540-9F3C-18B85AC26D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43600" y="3870326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6" name="Line 1261">
                <a:extLst>
                  <a:ext uri="{FF2B5EF4-FFF2-40B4-BE49-F238E27FC236}">
                    <a16:creationId xmlns:a16="http://schemas.microsoft.com/office/drawing/2014/main" id="{08F83EDD-B457-3143-8C81-10E233B0E1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956300" y="3862388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7" name="Line 1262">
                <a:extLst>
                  <a:ext uri="{FF2B5EF4-FFF2-40B4-BE49-F238E27FC236}">
                    <a16:creationId xmlns:a16="http://schemas.microsoft.com/office/drawing/2014/main" id="{0D5262A8-9BCB-5A4E-B953-AFCB5ED76C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56300" y="3862388"/>
                <a:ext cx="381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8" name="Line 1263">
                <a:extLst>
                  <a:ext uri="{FF2B5EF4-FFF2-40B4-BE49-F238E27FC236}">
                    <a16:creationId xmlns:a16="http://schemas.microsoft.com/office/drawing/2014/main" id="{1844C972-CDCA-E647-B11D-A4CA9054DB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994400" y="3854451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9" name="Line 1264">
                <a:extLst>
                  <a:ext uri="{FF2B5EF4-FFF2-40B4-BE49-F238E27FC236}">
                    <a16:creationId xmlns:a16="http://schemas.microsoft.com/office/drawing/2014/main" id="{F8937F5E-E5F7-C040-BA15-DBCD0F15A5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94400" y="3854451"/>
                <a:ext cx="381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0" name="Line 1265">
                <a:extLst>
                  <a:ext uri="{FF2B5EF4-FFF2-40B4-BE49-F238E27FC236}">
                    <a16:creationId xmlns:a16="http://schemas.microsoft.com/office/drawing/2014/main" id="{845E9B02-B1B9-1449-86B7-4D55367FBD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032500" y="3846513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1" name="Line 1266">
                <a:extLst>
                  <a:ext uri="{FF2B5EF4-FFF2-40B4-BE49-F238E27FC236}">
                    <a16:creationId xmlns:a16="http://schemas.microsoft.com/office/drawing/2014/main" id="{E82ADD80-99EE-B04F-9BA8-3A878995B5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32500" y="3846513"/>
                <a:ext cx="254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2" name="Line 1267">
                <a:extLst>
                  <a:ext uri="{FF2B5EF4-FFF2-40B4-BE49-F238E27FC236}">
                    <a16:creationId xmlns:a16="http://schemas.microsoft.com/office/drawing/2014/main" id="{E3DAC281-8867-1848-AD98-CCE926F0EB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057900" y="3838576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3" name="Line 1268">
                <a:extLst>
                  <a:ext uri="{FF2B5EF4-FFF2-40B4-BE49-F238E27FC236}">
                    <a16:creationId xmlns:a16="http://schemas.microsoft.com/office/drawing/2014/main" id="{CB5FFF8E-FBA8-1F44-BDAA-EDC992CA49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57900" y="3838576"/>
                <a:ext cx="381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4" name="Line 1269">
                <a:extLst>
                  <a:ext uri="{FF2B5EF4-FFF2-40B4-BE49-F238E27FC236}">
                    <a16:creationId xmlns:a16="http://schemas.microsoft.com/office/drawing/2014/main" id="{93A2D79F-2457-7441-B378-1AEDD5DCFD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096000" y="3829051"/>
                <a:ext cx="0" cy="9525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5" name="Line 1270">
                <a:extLst>
                  <a:ext uri="{FF2B5EF4-FFF2-40B4-BE49-F238E27FC236}">
                    <a16:creationId xmlns:a16="http://schemas.microsoft.com/office/drawing/2014/main" id="{3C97E7AF-7863-1942-A8B1-E93C8DB268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96000" y="3829051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6" name="Line 1271">
                <a:extLst>
                  <a:ext uri="{FF2B5EF4-FFF2-40B4-BE49-F238E27FC236}">
                    <a16:creationId xmlns:a16="http://schemas.microsoft.com/office/drawing/2014/main" id="{B73178AC-4D67-3E47-80CC-11922F908B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08700" y="3821113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7" name="Line 1272">
                <a:extLst>
                  <a:ext uri="{FF2B5EF4-FFF2-40B4-BE49-F238E27FC236}">
                    <a16:creationId xmlns:a16="http://schemas.microsoft.com/office/drawing/2014/main" id="{922A7E71-03B1-CC4F-AF4D-4407CC6E0E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08700" y="3821113"/>
                <a:ext cx="39688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" name="Line 1273">
                <a:extLst>
                  <a:ext uri="{FF2B5EF4-FFF2-40B4-BE49-F238E27FC236}">
                    <a16:creationId xmlns:a16="http://schemas.microsoft.com/office/drawing/2014/main" id="{6349A0C7-F509-B14D-B85A-6226CB4262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48388" y="3813176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9" name="Line 1274">
                <a:extLst>
                  <a:ext uri="{FF2B5EF4-FFF2-40B4-BE49-F238E27FC236}">
                    <a16:creationId xmlns:a16="http://schemas.microsoft.com/office/drawing/2014/main" id="{B1591E5C-EA4A-CD4E-BF94-FC5CFEC819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48388" y="3813176"/>
                <a:ext cx="254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0" name="Line 1275">
                <a:extLst>
                  <a:ext uri="{FF2B5EF4-FFF2-40B4-BE49-F238E27FC236}">
                    <a16:creationId xmlns:a16="http://schemas.microsoft.com/office/drawing/2014/main" id="{087DBD7E-C616-324C-82C2-3487406D39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73788" y="3805238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1" name="Line 1276">
                <a:extLst>
                  <a:ext uri="{FF2B5EF4-FFF2-40B4-BE49-F238E27FC236}">
                    <a16:creationId xmlns:a16="http://schemas.microsoft.com/office/drawing/2014/main" id="{6EFF4A76-C7FE-1D49-9DE3-B81A2EB483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73788" y="3805238"/>
                <a:ext cx="254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" name="Line 1277">
                <a:extLst>
                  <a:ext uri="{FF2B5EF4-FFF2-40B4-BE49-F238E27FC236}">
                    <a16:creationId xmlns:a16="http://schemas.microsoft.com/office/drawing/2014/main" id="{939265BD-8977-2E45-8ADC-D3D7C3E805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99188" y="3797301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3" name="Line 1278">
                <a:extLst>
                  <a:ext uri="{FF2B5EF4-FFF2-40B4-BE49-F238E27FC236}">
                    <a16:creationId xmlns:a16="http://schemas.microsoft.com/office/drawing/2014/main" id="{80A59CE9-0ED5-534E-912B-339F144871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99188" y="3797301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4" name="Line 1279">
                <a:extLst>
                  <a:ext uri="{FF2B5EF4-FFF2-40B4-BE49-F238E27FC236}">
                    <a16:creationId xmlns:a16="http://schemas.microsoft.com/office/drawing/2014/main" id="{7A713882-E1DA-6749-9AA6-3562BFC21B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11888" y="3787776"/>
                <a:ext cx="0" cy="9525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5" name="Line 1280">
                <a:extLst>
                  <a:ext uri="{FF2B5EF4-FFF2-40B4-BE49-F238E27FC236}">
                    <a16:creationId xmlns:a16="http://schemas.microsoft.com/office/drawing/2014/main" id="{AC58586A-B842-FA48-B52B-D01632A060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11888" y="3787776"/>
                <a:ext cx="508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6" name="Line 1281">
                <a:extLst>
                  <a:ext uri="{FF2B5EF4-FFF2-40B4-BE49-F238E27FC236}">
                    <a16:creationId xmlns:a16="http://schemas.microsoft.com/office/drawing/2014/main" id="{AD6D8434-3A8B-DD48-9AD5-E515BA62CC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62688" y="3779838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7" name="Line 1282">
                <a:extLst>
                  <a:ext uri="{FF2B5EF4-FFF2-40B4-BE49-F238E27FC236}">
                    <a16:creationId xmlns:a16="http://schemas.microsoft.com/office/drawing/2014/main" id="{16AC9A0E-50E4-EE4B-9463-54B42DEAA6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62688" y="3779838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8" name="Line 1283">
                <a:extLst>
                  <a:ext uri="{FF2B5EF4-FFF2-40B4-BE49-F238E27FC236}">
                    <a16:creationId xmlns:a16="http://schemas.microsoft.com/office/drawing/2014/main" id="{F5F3AE60-6DF0-C142-BAB7-33CA72022B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75388" y="3771901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9" name="Line 1284">
                <a:extLst>
                  <a:ext uri="{FF2B5EF4-FFF2-40B4-BE49-F238E27FC236}">
                    <a16:creationId xmlns:a16="http://schemas.microsoft.com/office/drawing/2014/main" id="{8E71271D-4E5E-534E-B406-DDB99A1DD8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75388" y="3771901"/>
                <a:ext cx="254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0" name="Line 1285">
                <a:extLst>
                  <a:ext uri="{FF2B5EF4-FFF2-40B4-BE49-F238E27FC236}">
                    <a16:creationId xmlns:a16="http://schemas.microsoft.com/office/drawing/2014/main" id="{C88954E1-CBAB-E94D-8D2D-CBB98A3E07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00788" y="3763963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1" name="Line 1286">
                <a:extLst>
                  <a:ext uri="{FF2B5EF4-FFF2-40B4-BE49-F238E27FC236}">
                    <a16:creationId xmlns:a16="http://schemas.microsoft.com/office/drawing/2014/main" id="{7BD7A9CD-D8B6-DA48-A092-D3CE81533E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00788" y="3763963"/>
                <a:ext cx="508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2" name="Line 1287">
                <a:extLst>
                  <a:ext uri="{FF2B5EF4-FFF2-40B4-BE49-F238E27FC236}">
                    <a16:creationId xmlns:a16="http://schemas.microsoft.com/office/drawing/2014/main" id="{4D18FE85-746E-8E44-B47E-CFFB6BB89F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51588" y="3756026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3" name="Line 1288">
                <a:extLst>
                  <a:ext uri="{FF2B5EF4-FFF2-40B4-BE49-F238E27FC236}">
                    <a16:creationId xmlns:a16="http://schemas.microsoft.com/office/drawing/2014/main" id="{608C95CB-54FC-9447-A1A6-5E49B986B3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1588" y="3756026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4" name="Line 1289">
                <a:extLst>
                  <a:ext uri="{FF2B5EF4-FFF2-40B4-BE49-F238E27FC236}">
                    <a16:creationId xmlns:a16="http://schemas.microsoft.com/office/drawing/2014/main" id="{5156A0AE-BCB0-5941-B5DE-A7CB3B11B9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64288" y="3746501"/>
                <a:ext cx="0" cy="9525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5" name="Line 1290">
                <a:extLst>
                  <a:ext uri="{FF2B5EF4-FFF2-40B4-BE49-F238E27FC236}">
                    <a16:creationId xmlns:a16="http://schemas.microsoft.com/office/drawing/2014/main" id="{131B30C3-163B-8142-A2DA-129C16792C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64288" y="3746501"/>
                <a:ext cx="254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6" name="Line 1291">
                <a:extLst>
                  <a:ext uri="{FF2B5EF4-FFF2-40B4-BE49-F238E27FC236}">
                    <a16:creationId xmlns:a16="http://schemas.microsoft.com/office/drawing/2014/main" id="{CAB8DBE0-B253-804B-AB5F-DD5E4866A2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89688" y="3738563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7" name="Line 1292">
                <a:extLst>
                  <a:ext uri="{FF2B5EF4-FFF2-40B4-BE49-F238E27FC236}">
                    <a16:creationId xmlns:a16="http://schemas.microsoft.com/office/drawing/2014/main" id="{84253902-0D71-8848-B1D1-4DE1440FDA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89688" y="3738563"/>
                <a:ext cx="52388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8" name="Line 1293">
                <a:extLst>
                  <a:ext uri="{FF2B5EF4-FFF2-40B4-BE49-F238E27FC236}">
                    <a16:creationId xmlns:a16="http://schemas.microsoft.com/office/drawing/2014/main" id="{D761E0FA-272B-4042-8FDF-4DB6DE20BB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42075" y="3738563"/>
                <a:ext cx="254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9" name="Line 1294">
                <a:extLst>
                  <a:ext uri="{FF2B5EF4-FFF2-40B4-BE49-F238E27FC236}">
                    <a16:creationId xmlns:a16="http://schemas.microsoft.com/office/drawing/2014/main" id="{45FD5C89-ACB1-774D-934B-CD61A56FA3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67475" y="3730626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0" name="Line 1295">
                <a:extLst>
                  <a:ext uri="{FF2B5EF4-FFF2-40B4-BE49-F238E27FC236}">
                    <a16:creationId xmlns:a16="http://schemas.microsoft.com/office/drawing/2014/main" id="{32EBF1E8-9E20-8B45-9F30-C28FBA6608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67475" y="3730626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1" name="Line 1296">
                <a:extLst>
                  <a:ext uri="{FF2B5EF4-FFF2-40B4-BE49-F238E27FC236}">
                    <a16:creationId xmlns:a16="http://schemas.microsoft.com/office/drawing/2014/main" id="{F6979205-420C-6A48-BB39-85FFBFCAC1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80175" y="3722688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2" name="Line 1297">
                <a:extLst>
                  <a:ext uri="{FF2B5EF4-FFF2-40B4-BE49-F238E27FC236}">
                    <a16:creationId xmlns:a16="http://schemas.microsoft.com/office/drawing/2014/main" id="{D3F226BF-4BDC-3F4B-A1A1-BA374EA293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80175" y="3722688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3" name="Line 1298">
                <a:extLst>
                  <a:ext uri="{FF2B5EF4-FFF2-40B4-BE49-F238E27FC236}">
                    <a16:creationId xmlns:a16="http://schemas.microsoft.com/office/drawing/2014/main" id="{3392A1EE-F742-B44C-BEC3-DB4C2D50FC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92875" y="3722688"/>
                <a:ext cx="508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4" name="Line 1299">
                <a:extLst>
                  <a:ext uri="{FF2B5EF4-FFF2-40B4-BE49-F238E27FC236}">
                    <a16:creationId xmlns:a16="http://schemas.microsoft.com/office/drawing/2014/main" id="{7593A978-BF21-0542-A120-4DD1C6F2B2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43675" y="3706813"/>
                <a:ext cx="0" cy="15875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5" name="Line 1300">
                <a:extLst>
                  <a:ext uri="{FF2B5EF4-FFF2-40B4-BE49-F238E27FC236}">
                    <a16:creationId xmlns:a16="http://schemas.microsoft.com/office/drawing/2014/main" id="{558E2B93-4763-914D-8DA5-E0EE271271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43675" y="3706813"/>
                <a:ext cx="508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6" name="Line 1301">
                <a:extLst>
                  <a:ext uri="{FF2B5EF4-FFF2-40B4-BE49-F238E27FC236}">
                    <a16:creationId xmlns:a16="http://schemas.microsoft.com/office/drawing/2014/main" id="{53AD9985-F642-1146-B3E9-AC2AAEDA01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94475" y="3697288"/>
                <a:ext cx="0" cy="9525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7" name="Line 1302">
                <a:extLst>
                  <a:ext uri="{FF2B5EF4-FFF2-40B4-BE49-F238E27FC236}">
                    <a16:creationId xmlns:a16="http://schemas.microsoft.com/office/drawing/2014/main" id="{9D2E7C4E-614C-914C-994F-16EA091CF9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94475" y="3697288"/>
                <a:ext cx="381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8" name="Line 1303">
                <a:extLst>
                  <a:ext uri="{FF2B5EF4-FFF2-40B4-BE49-F238E27FC236}">
                    <a16:creationId xmlns:a16="http://schemas.microsoft.com/office/drawing/2014/main" id="{103F369D-1015-7C49-8027-03BBF6F21A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32575" y="3681413"/>
                <a:ext cx="0" cy="15875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9" name="Line 1304">
                <a:extLst>
                  <a:ext uri="{FF2B5EF4-FFF2-40B4-BE49-F238E27FC236}">
                    <a16:creationId xmlns:a16="http://schemas.microsoft.com/office/drawing/2014/main" id="{0571D20A-D33A-DA48-9DD7-1564B844F7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32575" y="3681413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0" name="Line 1305">
                <a:extLst>
                  <a:ext uri="{FF2B5EF4-FFF2-40B4-BE49-F238E27FC236}">
                    <a16:creationId xmlns:a16="http://schemas.microsoft.com/office/drawing/2014/main" id="{113F3D1F-1C78-9447-A3A8-E80A395A8D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45275" y="3673476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1" name="Line 1306">
                <a:extLst>
                  <a:ext uri="{FF2B5EF4-FFF2-40B4-BE49-F238E27FC236}">
                    <a16:creationId xmlns:a16="http://schemas.microsoft.com/office/drawing/2014/main" id="{604A7768-F5A8-E943-BFA6-C1BC7EFE3D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45275" y="3673476"/>
                <a:ext cx="254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2" name="Line 1307">
                <a:extLst>
                  <a:ext uri="{FF2B5EF4-FFF2-40B4-BE49-F238E27FC236}">
                    <a16:creationId xmlns:a16="http://schemas.microsoft.com/office/drawing/2014/main" id="{481A2006-BA3F-0F48-8BBA-EE316C1E94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70675" y="3673476"/>
                <a:ext cx="65088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3" name="Line 1308">
                <a:extLst>
                  <a:ext uri="{FF2B5EF4-FFF2-40B4-BE49-F238E27FC236}">
                    <a16:creationId xmlns:a16="http://schemas.microsoft.com/office/drawing/2014/main" id="{1BE26130-EF10-B04D-B445-BF290D41DC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35763" y="3673476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4" name="Line 1309">
                <a:extLst>
                  <a:ext uri="{FF2B5EF4-FFF2-40B4-BE49-F238E27FC236}">
                    <a16:creationId xmlns:a16="http://schemas.microsoft.com/office/drawing/2014/main" id="{AF34237E-E53A-C844-B4DE-CAEE56AE94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48463" y="3665538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5" name="Line 1310">
                <a:extLst>
                  <a:ext uri="{FF2B5EF4-FFF2-40B4-BE49-F238E27FC236}">
                    <a16:creationId xmlns:a16="http://schemas.microsoft.com/office/drawing/2014/main" id="{C27C3705-DD06-7544-AFA0-FFE9EB059B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48463" y="3665538"/>
                <a:ext cx="254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6" name="Line 1311">
                <a:extLst>
                  <a:ext uri="{FF2B5EF4-FFF2-40B4-BE49-F238E27FC236}">
                    <a16:creationId xmlns:a16="http://schemas.microsoft.com/office/drawing/2014/main" id="{70DB77C2-B0FC-FE4B-AC58-CD0E357986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73863" y="3656013"/>
                <a:ext cx="0" cy="9525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7" name="Line 1312">
                <a:extLst>
                  <a:ext uri="{FF2B5EF4-FFF2-40B4-BE49-F238E27FC236}">
                    <a16:creationId xmlns:a16="http://schemas.microsoft.com/office/drawing/2014/main" id="{BC7A3F27-E01A-6749-A0BE-94FAC6C007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73863" y="3656013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8" name="Line 1313">
                <a:extLst>
                  <a:ext uri="{FF2B5EF4-FFF2-40B4-BE49-F238E27FC236}">
                    <a16:creationId xmlns:a16="http://schemas.microsoft.com/office/drawing/2014/main" id="{5DFBCFD6-B1DE-3646-AC52-3F84A71D17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86563" y="3648076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9" name="Line 1314">
                <a:extLst>
                  <a:ext uri="{FF2B5EF4-FFF2-40B4-BE49-F238E27FC236}">
                    <a16:creationId xmlns:a16="http://schemas.microsoft.com/office/drawing/2014/main" id="{4F52917D-E85D-5E4B-842B-475180380E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86563" y="3648076"/>
                <a:ext cx="381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0" name="Line 1315">
                <a:extLst>
                  <a:ext uri="{FF2B5EF4-FFF2-40B4-BE49-F238E27FC236}">
                    <a16:creationId xmlns:a16="http://schemas.microsoft.com/office/drawing/2014/main" id="{2D516FD5-A1B4-1344-BF85-520584BE9F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824663" y="3640138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1" name="Line 1316">
                <a:extLst>
                  <a:ext uri="{FF2B5EF4-FFF2-40B4-BE49-F238E27FC236}">
                    <a16:creationId xmlns:a16="http://schemas.microsoft.com/office/drawing/2014/main" id="{1886C36D-13AE-F04E-A469-69AF715791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24663" y="3640138"/>
                <a:ext cx="254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2" name="Line 1317">
                <a:extLst>
                  <a:ext uri="{FF2B5EF4-FFF2-40B4-BE49-F238E27FC236}">
                    <a16:creationId xmlns:a16="http://schemas.microsoft.com/office/drawing/2014/main" id="{7E4EE70F-1711-914E-9174-7EC261C883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850063" y="3632201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3" name="Line 1318">
                <a:extLst>
                  <a:ext uri="{FF2B5EF4-FFF2-40B4-BE49-F238E27FC236}">
                    <a16:creationId xmlns:a16="http://schemas.microsoft.com/office/drawing/2014/main" id="{AB2F3065-F99B-7E4B-868F-A664058FAB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50063" y="3632201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4" name="Line 1319">
                <a:extLst>
                  <a:ext uri="{FF2B5EF4-FFF2-40B4-BE49-F238E27FC236}">
                    <a16:creationId xmlns:a16="http://schemas.microsoft.com/office/drawing/2014/main" id="{F31CA026-B157-654B-9FFA-E646A4F22F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862763" y="3624263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5" name="Line 1320">
                <a:extLst>
                  <a:ext uri="{FF2B5EF4-FFF2-40B4-BE49-F238E27FC236}">
                    <a16:creationId xmlns:a16="http://schemas.microsoft.com/office/drawing/2014/main" id="{2CF62E7A-94D4-A04A-AC8A-B4152A8F12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62763" y="3624263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6" name="Line 1321">
                <a:extLst>
                  <a:ext uri="{FF2B5EF4-FFF2-40B4-BE49-F238E27FC236}">
                    <a16:creationId xmlns:a16="http://schemas.microsoft.com/office/drawing/2014/main" id="{FE6034A0-6C10-3047-84D4-238761CB43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875463" y="3614738"/>
                <a:ext cx="0" cy="9525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7" name="Line 1322">
                <a:extLst>
                  <a:ext uri="{FF2B5EF4-FFF2-40B4-BE49-F238E27FC236}">
                    <a16:creationId xmlns:a16="http://schemas.microsoft.com/office/drawing/2014/main" id="{0EDF7A1D-1579-C449-9FD9-A89D961B40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75463" y="3614738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8" name="Line 1323">
                <a:extLst>
                  <a:ext uri="{FF2B5EF4-FFF2-40B4-BE49-F238E27FC236}">
                    <a16:creationId xmlns:a16="http://schemas.microsoft.com/office/drawing/2014/main" id="{AD1CC580-E6FF-8A48-AEC4-BBE7412D6A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88163" y="3614738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9" name="Line 1324">
                <a:extLst>
                  <a:ext uri="{FF2B5EF4-FFF2-40B4-BE49-F238E27FC236}">
                    <a16:creationId xmlns:a16="http://schemas.microsoft.com/office/drawing/2014/main" id="{71397136-80A6-0D4E-BE85-057E0947B5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00863" y="3614738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0" name="Line 1325">
                <a:extLst>
                  <a:ext uri="{FF2B5EF4-FFF2-40B4-BE49-F238E27FC236}">
                    <a16:creationId xmlns:a16="http://schemas.microsoft.com/office/drawing/2014/main" id="{D185186F-C36A-E746-A8B2-6406514469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13563" y="3606801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1" name="Line 1326">
                <a:extLst>
                  <a:ext uri="{FF2B5EF4-FFF2-40B4-BE49-F238E27FC236}">
                    <a16:creationId xmlns:a16="http://schemas.microsoft.com/office/drawing/2014/main" id="{F7ECDE87-95F4-B944-9375-6DA8648DEB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13563" y="3606801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2" name="Line 1327">
                <a:extLst>
                  <a:ext uri="{FF2B5EF4-FFF2-40B4-BE49-F238E27FC236}">
                    <a16:creationId xmlns:a16="http://schemas.microsoft.com/office/drawing/2014/main" id="{2ABF5A7E-925D-FE4A-8B87-B6A367D24F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26263" y="3606801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3" name="Line 1328">
                <a:extLst>
                  <a:ext uri="{FF2B5EF4-FFF2-40B4-BE49-F238E27FC236}">
                    <a16:creationId xmlns:a16="http://schemas.microsoft.com/office/drawing/2014/main" id="{64CB8031-24B1-FC44-9349-B471142586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38963" y="3606801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4" name="Line 1329">
                <a:extLst>
                  <a:ext uri="{FF2B5EF4-FFF2-40B4-BE49-F238E27FC236}">
                    <a16:creationId xmlns:a16="http://schemas.microsoft.com/office/drawing/2014/main" id="{D21B05D3-5B8D-1547-A260-4866285D49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51663" y="3598863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5" name="Line 1330">
                <a:extLst>
                  <a:ext uri="{FF2B5EF4-FFF2-40B4-BE49-F238E27FC236}">
                    <a16:creationId xmlns:a16="http://schemas.microsoft.com/office/drawing/2014/main" id="{1ECC0EA4-454E-314C-AFDE-76E88F6234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51663" y="3598863"/>
                <a:ext cx="14288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6" name="Line 1331">
                <a:extLst>
                  <a:ext uri="{FF2B5EF4-FFF2-40B4-BE49-F238E27FC236}">
                    <a16:creationId xmlns:a16="http://schemas.microsoft.com/office/drawing/2014/main" id="{0E562831-6E84-DB41-88BF-ED62E7BF60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65950" y="3598863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7" name="Line 1332">
                <a:extLst>
                  <a:ext uri="{FF2B5EF4-FFF2-40B4-BE49-F238E27FC236}">
                    <a16:creationId xmlns:a16="http://schemas.microsoft.com/office/drawing/2014/main" id="{63AE1C48-98BC-1640-A06B-6A1AD0175D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78650" y="3598863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8" name="Line 1333">
                <a:extLst>
                  <a:ext uri="{FF2B5EF4-FFF2-40B4-BE49-F238E27FC236}">
                    <a16:creationId xmlns:a16="http://schemas.microsoft.com/office/drawing/2014/main" id="{4A65A4BE-59EA-BB43-92C2-7FA97F0C1C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91350" y="3590926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9" name="Line 1334">
                <a:extLst>
                  <a:ext uri="{FF2B5EF4-FFF2-40B4-BE49-F238E27FC236}">
                    <a16:creationId xmlns:a16="http://schemas.microsoft.com/office/drawing/2014/main" id="{CF7D16C3-33FF-034F-B3AA-AF180EB7F7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91350" y="3590926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0" name="Line 1335">
                <a:extLst>
                  <a:ext uri="{FF2B5EF4-FFF2-40B4-BE49-F238E27FC236}">
                    <a16:creationId xmlns:a16="http://schemas.microsoft.com/office/drawing/2014/main" id="{0FCB42AE-D569-2946-8760-518CE9F6B0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04050" y="3590926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1" name="Line 1336">
                <a:extLst>
                  <a:ext uri="{FF2B5EF4-FFF2-40B4-BE49-F238E27FC236}">
                    <a16:creationId xmlns:a16="http://schemas.microsoft.com/office/drawing/2014/main" id="{98DE7DAE-EF66-FD48-8E9F-373322A68F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16750" y="3590926"/>
                <a:ext cx="508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2" name="Line 1337">
                <a:extLst>
                  <a:ext uri="{FF2B5EF4-FFF2-40B4-BE49-F238E27FC236}">
                    <a16:creationId xmlns:a16="http://schemas.microsoft.com/office/drawing/2014/main" id="{5BE7E0F4-7140-934D-8CC0-548A918CFA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067550" y="3582988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3" name="Line 1338">
                <a:extLst>
                  <a:ext uri="{FF2B5EF4-FFF2-40B4-BE49-F238E27FC236}">
                    <a16:creationId xmlns:a16="http://schemas.microsoft.com/office/drawing/2014/main" id="{73758300-D44D-0043-948F-7BDB575581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67550" y="3582988"/>
                <a:ext cx="254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4" name="Line 1339">
                <a:extLst>
                  <a:ext uri="{FF2B5EF4-FFF2-40B4-BE49-F238E27FC236}">
                    <a16:creationId xmlns:a16="http://schemas.microsoft.com/office/drawing/2014/main" id="{EF9C91C6-71F7-1044-8B03-87DA9B8678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92950" y="3582988"/>
                <a:ext cx="889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5" name="Line 1340">
                <a:extLst>
                  <a:ext uri="{FF2B5EF4-FFF2-40B4-BE49-F238E27FC236}">
                    <a16:creationId xmlns:a16="http://schemas.microsoft.com/office/drawing/2014/main" id="{03E2C13A-EE1C-8143-9D47-E4786AD599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181850" y="3573463"/>
                <a:ext cx="0" cy="9525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6" name="Line 1341">
                <a:extLst>
                  <a:ext uri="{FF2B5EF4-FFF2-40B4-BE49-F238E27FC236}">
                    <a16:creationId xmlns:a16="http://schemas.microsoft.com/office/drawing/2014/main" id="{68436864-EB28-4B48-BCC2-9D6B7BF809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81850" y="3573463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7" name="Line 1342">
                <a:extLst>
                  <a:ext uri="{FF2B5EF4-FFF2-40B4-BE49-F238E27FC236}">
                    <a16:creationId xmlns:a16="http://schemas.microsoft.com/office/drawing/2014/main" id="{87D5652B-CF99-3642-BD93-881F48A3AE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94550" y="3573463"/>
                <a:ext cx="381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8" name="Line 1343">
                <a:extLst>
                  <a:ext uri="{FF2B5EF4-FFF2-40B4-BE49-F238E27FC236}">
                    <a16:creationId xmlns:a16="http://schemas.microsoft.com/office/drawing/2014/main" id="{CCEB570F-BD31-2B49-B3CB-A9D727119B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232650" y="3565526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9" name="Line 1344">
                <a:extLst>
                  <a:ext uri="{FF2B5EF4-FFF2-40B4-BE49-F238E27FC236}">
                    <a16:creationId xmlns:a16="http://schemas.microsoft.com/office/drawing/2014/main" id="{9010FD1E-C819-7542-AC64-447BD7A1EA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32650" y="3565526"/>
                <a:ext cx="65088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0" name="Line 1345">
                <a:extLst>
                  <a:ext uri="{FF2B5EF4-FFF2-40B4-BE49-F238E27FC236}">
                    <a16:creationId xmlns:a16="http://schemas.microsoft.com/office/drawing/2014/main" id="{D0688E1F-F689-E34D-829C-7FBCBF3D09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297738" y="3557588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1" name="Line 1346">
                <a:extLst>
                  <a:ext uri="{FF2B5EF4-FFF2-40B4-BE49-F238E27FC236}">
                    <a16:creationId xmlns:a16="http://schemas.microsoft.com/office/drawing/2014/main" id="{54F8FD0C-6E5F-E940-AAE9-C880E6E2ED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97738" y="3557588"/>
                <a:ext cx="889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2" name="Line 1347">
                <a:extLst>
                  <a:ext uri="{FF2B5EF4-FFF2-40B4-BE49-F238E27FC236}">
                    <a16:creationId xmlns:a16="http://schemas.microsoft.com/office/drawing/2014/main" id="{FA110D09-A53C-844A-A54B-74AAB90366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86638" y="3540126"/>
                <a:ext cx="0" cy="17463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3" name="Line 1348">
                <a:extLst>
                  <a:ext uri="{FF2B5EF4-FFF2-40B4-BE49-F238E27FC236}">
                    <a16:creationId xmlns:a16="http://schemas.microsoft.com/office/drawing/2014/main" id="{28F01601-5631-6D40-A725-F848426126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86638" y="3540126"/>
                <a:ext cx="635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4" name="Line 1349">
                <a:extLst>
                  <a:ext uri="{FF2B5EF4-FFF2-40B4-BE49-F238E27FC236}">
                    <a16:creationId xmlns:a16="http://schemas.microsoft.com/office/drawing/2014/main" id="{E53F885D-AB28-F147-A909-1601DE5F54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450138" y="3532188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5" name="Line 1350">
                <a:extLst>
                  <a:ext uri="{FF2B5EF4-FFF2-40B4-BE49-F238E27FC236}">
                    <a16:creationId xmlns:a16="http://schemas.microsoft.com/office/drawing/2014/main" id="{87D1A770-A472-7843-8C35-9E7AE6D6D1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50138" y="3532188"/>
                <a:ext cx="254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6" name="Line 1351">
                <a:extLst>
                  <a:ext uri="{FF2B5EF4-FFF2-40B4-BE49-F238E27FC236}">
                    <a16:creationId xmlns:a16="http://schemas.microsoft.com/office/drawing/2014/main" id="{313FD7CE-EA43-F544-B0D0-34F62366D5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475538" y="3524251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7" name="Line 1352">
                <a:extLst>
                  <a:ext uri="{FF2B5EF4-FFF2-40B4-BE49-F238E27FC236}">
                    <a16:creationId xmlns:a16="http://schemas.microsoft.com/office/drawing/2014/main" id="{A235C48A-6574-2448-BBBA-3B48E8F9C6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75538" y="3524251"/>
                <a:ext cx="254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8" name="Line 1353">
                <a:extLst>
                  <a:ext uri="{FF2B5EF4-FFF2-40B4-BE49-F238E27FC236}">
                    <a16:creationId xmlns:a16="http://schemas.microsoft.com/office/drawing/2014/main" id="{815DAE33-6A97-BC4A-91BF-6F1CDE6674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500938" y="3516313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9" name="Line 1354">
                <a:extLst>
                  <a:ext uri="{FF2B5EF4-FFF2-40B4-BE49-F238E27FC236}">
                    <a16:creationId xmlns:a16="http://schemas.microsoft.com/office/drawing/2014/main" id="{8A40BD52-B9BD-E64F-9461-11FE2AF99D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00938" y="3516313"/>
                <a:ext cx="254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0" name="Line 1355">
                <a:extLst>
                  <a:ext uri="{FF2B5EF4-FFF2-40B4-BE49-F238E27FC236}">
                    <a16:creationId xmlns:a16="http://schemas.microsoft.com/office/drawing/2014/main" id="{D67F39D2-DFD1-514B-B2B4-ADF70F82E0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526338" y="3508376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1" name="Line 1356">
                <a:extLst>
                  <a:ext uri="{FF2B5EF4-FFF2-40B4-BE49-F238E27FC236}">
                    <a16:creationId xmlns:a16="http://schemas.microsoft.com/office/drawing/2014/main" id="{5824B844-4DD7-5F4D-A4A5-14DB2AC5CB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26338" y="3508376"/>
                <a:ext cx="26988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2" name="Line 1357">
                <a:extLst>
                  <a:ext uri="{FF2B5EF4-FFF2-40B4-BE49-F238E27FC236}">
                    <a16:creationId xmlns:a16="http://schemas.microsoft.com/office/drawing/2014/main" id="{57DF6C21-FB55-CE44-A7FC-3484E2C9E4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553325" y="3498851"/>
                <a:ext cx="0" cy="9525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3" name="Line 1358">
                <a:extLst>
                  <a:ext uri="{FF2B5EF4-FFF2-40B4-BE49-F238E27FC236}">
                    <a16:creationId xmlns:a16="http://schemas.microsoft.com/office/drawing/2014/main" id="{0A973B67-24D8-1D43-83E3-88ABCEB865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53325" y="3498851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4" name="Line 1359">
                <a:extLst>
                  <a:ext uri="{FF2B5EF4-FFF2-40B4-BE49-F238E27FC236}">
                    <a16:creationId xmlns:a16="http://schemas.microsoft.com/office/drawing/2014/main" id="{9CF83A6F-2CEE-9148-A3E4-A061EE3E60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566025" y="3482976"/>
                <a:ext cx="0" cy="15875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5" name="Line 1360">
                <a:extLst>
                  <a:ext uri="{FF2B5EF4-FFF2-40B4-BE49-F238E27FC236}">
                    <a16:creationId xmlns:a16="http://schemas.microsoft.com/office/drawing/2014/main" id="{C10A1C24-4E19-0447-A1D6-0AF2053EC0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66025" y="3482976"/>
                <a:ext cx="254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6" name="Line 1361">
                <a:extLst>
                  <a:ext uri="{FF2B5EF4-FFF2-40B4-BE49-F238E27FC236}">
                    <a16:creationId xmlns:a16="http://schemas.microsoft.com/office/drawing/2014/main" id="{1BFED292-CDA5-054E-A9AF-1027BA6F1C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591425" y="3475038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7" name="Line 1362">
                <a:extLst>
                  <a:ext uri="{FF2B5EF4-FFF2-40B4-BE49-F238E27FC236}">
                    <a16:creationId xmlns:a16="http://schemas.microsoft.com/office/drawing/2014/main" id="{FB7C7188-D0F9-3545-8AE6-44CF5236A2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91425" y="3475038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8" name="Line 1363">
                <a:extLst>
                  <a:ext uri="{FF2B5EF4-FFF2-40B4-BE49-F238E27FC236}">
                    <a16:creationId xmlns:a16="http://schemas.microsoft.com/office/drawing/2014/main" id="{1726BBDF-48BE-A84C-9F2B-F89751EC53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604125" y="3465513"/>
                <a:ext cx="0" cy="9525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9" name="Line 1364">
                <a:extLst>
                  <a:ext uri="{FF2B5EF4-FFF2-40B4-BE49-F238E27FC236}">
                    <a16:creationId xmlns:a16="http://schemas.microsoft.com/office/drawing/2014/main" id="{44C93BA7-1C41-9F46-B085-40755C10C8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04125" y="3465513"/>
                <a:ext cx="508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0" name="Line 1365">
                <a:extLst>
                  <a:ext uri="{FF2B5EF4-FFF2-40B4-BE49-F238E27FC236}">
                    <a16:creationId xmlns:a16="http://schemas.microsoft.com/office/drawing/2014/main" id="{16B0B44A-D0BA-A54D-B6D6-8AD0B1AF76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654925" y="3449638"/>
                <a:ext cx="0" cy="15875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1" name="Line 1366">
                <a:extLst>
                  <a:ext uri="{FF2B5EF4-FFF2-40B4-BE49-F238E27FC236}">
                    <a16:creationId xmlns:a16="http://schemas.microsoft.com/office/drawing/2014/main" id="{18D3BE93-A917-F147-A133-8F4D8C6F69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54925" y="3449638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2" name="Line 1367">
                <a:extLst>
                  <a:ext uri="{FF2B5EF4-FFF2-40B4-BE49-F238E27FC236}">
                    <a16:creationId xmlns:a16="http://schemas.microsoft.com/office/drawing/2014/main" id="{0B785B50-6243-454A-8526-A70FC6E14C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667625" y="3441701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3" name="Line 1368">
                <a:extLst>
                  <a:ext uri="{FF2B5EF4-FFF2-40B4-BE49-F238E27FC236}">
                    <a16:creationId xmlns:a16="http://schemas.microsoft.com/office/drawing/2014/main" id="{B6C05173-BCDB-0A48-BD49-C87E7E27A1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67625" y="3441701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4" name="Line 1369">
                <a:extLst>
                  <a:ext uri="{FF2B5EF4-FFF2-40B4-BE49-F238E27FC236}">
                    <a16:creationId xmlns:a16="http://schemas.microsoft.com/office/drawing/2014/main" id="{AB95611D-1579-A949-B1C1-AF0C78487B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680325" y="3424238"/>
                <a:ext cx="0" cy="17463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5" name="Line 1370">
                <a:extLst>
                  <a:ext uri="{FF2B5EF4-FFF2-40B4-BE49-F238E27FC236}">
                    <a16:creationId xmlns:a16="http://schemas.microsoft.com/office/drawing/2014/main" id="{0A261119-5630-EA49-8074-69550C952B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80325" y="3424238"/>
                <a:ext cx="1016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24" name="Group 623">
              <a:extLst>
                <a:ext uri="{FF2B5EF4-FFF2-40B4-BE49-F238E27FC236}">
                  <a16:creationId xmlns:a16="http://schemas.microsoft.com/office/drawing/2014/main" id="{D26E442C-C2F6-5143-8B88-F13323F43BC3}"/>
                </a:ext>
              </a:extLst>
            </p:cNvPr>
            <p:cNvGrpSpPr/>
            <p:nvPr/>
          </p:nvGrpSpPr>
          <p:grpSpPr>
            <a:xfrm>
              <a:off x="7781946" y="3109913"/>
              <a:ext cx="1316040" cy="314326"/>
              <a:chOff x="7781946" y="2331977"/>
              <a:chExt cx="1316040" cy="314326"/>
            </a:xfrm>
          </p:grpSpPr>
          <p:sp>
            <p:nvSpPr>
              <p:cNvPr id="625" name="Line 1372">
                <a:extLst>
                  <a:ext uri="{FF2B5EF4-FFF2-40B4-BE49-F238E27FC236}">
                    <a16:creationId xmlns:a16="http://schemas.microsoft.com/office/drawing/2014/main" id="{923F31FA-2D30-2A4B-8226-FA433E4586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781946" y="2638365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6" name="Line 1373">
                <a:extLst>
                  <a:ext uri="{FF2B5EF4-FFF2-40B4-BE49-F238E27FC236}">
                    <a16:creationId xmlns:a16="http://schemas.microsoft.com/office/drawing/2014/main" id="{B05B9770-F409-764A-BE5C-C5244744CE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81946" y="2638365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7" name="Line 1374">
                <a:extLst>
                  <a:ext uri="{FF2B5EF4-FFF2-40B4-BE49-F238E27FC236}">
                    <a16:creationId xmlns:a16="http://schemas.microsoft.com/office/drawing/2014/main" id="{5A7F6F95-A634-0441-BF6A-A562A654BC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794646" y="2622490"/>
                <a:ext cx="0" cy="15875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8" name="Line 1375">
                <a:extLst>
                  <a:ext uri="{FF2B5EF4-FFF2-40B4-BE49-F238E27FC236}">
                    <a16:creationId xmlns:a16="http://schemas.microsoft.com/office/drawing/2014/main" id="{14AEF4DF-E340-D143-9FF3-807E862245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94646" y="2622490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9" name="Line 1376">
                <a:extLst>
                  <a:ext uri="{FF2B5EF4-FFF2-40B4-BE49-F238E27FC236}">
                    <a16:creationId xmlns:a16="http://schemas.microsoft.com/office/drawing/2014/main" id="{19B1DDD5-F254-F64B-8D23-DF8BD3D7FA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07346" y="2622490"/>
                <a:ext cx="26988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0" name="Line 1377">
                <a:extLst>
                  <a:ext uri="{FF2B5EF4-FFF2-40B4-BE49-F238E27FC236}">
                    <a16:creationId xmlns:a16="http://schemas.microsoft.com/office/drawing/2014/main" id="{E8D532D7-3E66-C84D-882D-32541FFB4A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834333" y="2614552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1" name="Line 1378">
                <a:extLst>
                  <a:ext uri="{FF2B5EF4-FFF2-40B4-BE49-F238E27FC236}">
                    <a16:creationId xmlns:a16="http://schemas.microsoft.com/office/drawing/2014/main" id="{8F2C91C1-1CC5-424E-ACF8-E2737DDD4D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34333" y="2614552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2" name="Line 1379">
                <a:extLst>
                  <a:ext uri="{FF2B5EF4-FFF2-40B4-BE49-F238E27FC236}">
                    <a16:creationId xmlns:a16="http://schemas.microsoft.com/office/drawing/2014/main" id="{E1A405BA-74E5-3742-AEE5-A9F457BA47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847033" y="2605027"/>
                <a:ext cx="0" cy="9525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3" name="Line 1380">
                <a:extLst>
                  <a:ext uri="{FF2B5EF4-FFF2-40B4-BE49-F238E27FC236}">
                    <a16:creationId xmlns:a16="http://schemas.microsoft.com/office/drawing/2014/main" id="{AEBA3348-AED6-0240-99BB-5845E83180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47033" y="2605027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4" name="Line 1381">
                <a:extLst>
                  <a:ext uri="{FF2B5EF4-FFF2-40B4-BE49-F238E27FC236}">
                    <a16:creationId xmlns:a16="http://schemas.microsoft.com/office/drawing/2014/main" id="{21A54F5C-5B2F-FD41-B938-488A54DED2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859733" y="2597090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" name="Line 1382">
                <a:extLst>
                  <a:ext uri="{FF2B5EF4-FFF2-40B4-BE49-F238E27FC236}">
                    <a16:creationId xmlns:a16="http://schemas.microsoft.com/office/drawing/2014/main" id="{71FBA3A8-A4A8-364A-89B2-337CA52724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59733" y="2597090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6" name="Line 1383">
                <a:extLst>
                  <a:ext uri="{FF2B5EF4-FFF2-40B4-BE49-F238E27FC236}">
                    <a16:creationId xmlns:a16="http://schemas.microsoft.com/office/drawing/2014/main" id="{F591E4AB-B23C-4B42-BAA1-BC14B2670D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872433" y="2589152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7" name="Line 1384">
                <a:extLst>
                  <a:ext uri="{FF2B5EF4-FFF2-40B4-BE49-F238E27FC236}">
                    <a16:creationId xmlns:a16="http://schemas.microsoft.com/office/drawing/2014/main" id="{61690CAA-B335-BF4C-A146-9E5BF1C02E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72433" y="2589152"/>
                <a:ext cx="508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8" name="Line 1385">
                <a:extLst>
                  <a:ext uri="{FF2B5EF4-FFF2-40B4-BE49-F238E27FC236}">
                    <a16:creationId xmlns:a16="http://schemas.microsoft.com/office/drawing/2014/main" id="{77449119-BB9A-334E-9824-74578AD8AE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923233" y="2563752"/>
                <a:ext cx="0" cy="2540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9" name="Line 1386">
                <a:extLst>
                  <a:ext uri="{FF2B5EF4-FFF2-40B4-BE49-F238E27FC236}">
                    <a16:creationId xmlns:a16="http://schemas.microsoft.com/office/drawing/2014/main" id="{776BC8D5-E37D-3643-ACBC-766A1A9F49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23233" y="2563752"/>
                <a:ext cx="889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0" name="Line 1387">
                <a:extLst>
                  <a:ext uri="{FF2B5EF4-FFF2-40B4-BE49-F238E27FC236}">
                    <a16:creationId xmlns:a16="http://schemas.microsoft.com/office/drawing/2014/main" id="{FCD70C45-7804-F644-8B22-3256D2539D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012134" y="2555815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1" name="Line 1388">
                <a:extLst>
                  <a:ext uri="{FF2B5EF4-FFF2-40B4-BE49-F238E27FC236}">
                    <a16:creationId xmlns:a16="http://schemas.microsoft.com/office/drawing/2014/main" id="{2912BE9C-BF55-6447-9CBF-71F9EF6526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12134" y="2555815"/>
                <a:ext cx="90488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2" name="Line 1389">
                <a:extLst>
                  <a:ext uri="{FF2B5EF4-FFF2-40B4-BE49-F238E27FC236}">
                    <a16:creationId xmlns:a16="http://schemas.microsoft.com/office/drawing/2014/main" id="{15FA2DC4-59FE-4C4B-8C6E-84C4B09370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102621" y="2538352"/>
                <a:ext cx="0" cy="17463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3" name="Line 1390">
                <a:extLst>
                  <a:ext uri="{FF2B5EF4-FFF2-40B4-BE49-F238E27FC236}">
                    <a16:creationId xmlns:a16="http://schemas.microsoft.com/office/drawing/2014/main" id="{634DD3D5-9826-ED49-94D7-A44EC98B89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02621" y="2538352"/>
                <a:ext cx="11113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4" name="Line 1391">
                <a:extLst>
                  <a:ext uri="{FF2B5EF4-FFF2-40B4-BE49-F238E27FC236}">
                    <a16:creationId xmlns:a16="http://schemas.microsoft.com/office/drawing/2014/main" id="{AE8929A2-5F80-EA46-8DEE-9AED3D6E14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113734" y="2530415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" name="Line 1392">
                <a:extLst>
                  <a:ext uri="{FF2B5EF4-FFF2-40B4-BE49-F238E27FC236}">
                    <a16:creationId xmlns:a16="http://schemas.microsoft.com/office/drawing/2014/main" id="{BC8FE5E2-938F-234B-8771-184FA797E9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13734" y="2530415"/>
                <a:ext cx="90488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" name="Line 1393">
                <a:extLst>
                  <a:ext uri="{FF2B5EF4-FFF2-40B4-BE49-F238E27FC236}">
                    <a16:creationId xmlns:a16="http://schemas.microsoft.com/office/drawing/2014/main" id="{138CA592-F3B9-EE4E-A6AF-0F0863B1B7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204222" y="2514540"/>
                <a:ext cx="0" cy="15875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7" name="Line 1394">
                <a:extLst>
                  <a:ext uri="{FF2B5EF4-FFF2-40B4-BE49-F238E27FC236}">
                    <a16:creationId xmlns:a16="http://schemas.microsoft.com/office/drawing/2014/main" id="{5EBCE06B-FC45-4848-9DEC-3414A31574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04222" y="2514540"/>
                <a:ext cx="1270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8" name="Line 1395">
                <a:extLst>
                  <a:ext uri="{FF2B5EF4-FFF2-40B4-BE49-F238E27FC236}">
                    <a16:creationId xmlns:a16="http://schemas.microsoft.com/office/drawing/2014/main" id="{8B0B0A16-E887-D946-8F37-65E9EC639D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31222" y="2514540"/>
                <a:ext cx="381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9" name="Line 1396">
                <a:extLst>
                  <a:ext uri="{FF2B5EF4-FFF2-40B4-BE49-F238E27FC236}">
                    <a16:creationId xmlns:a16="http://schemas.microsoft.com/office/drawing/2014/main" id="{63618CE3-7F9B-BF45-87BF-3BCB6C1716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369322" y="2497077"/>
                <a:ext cx="0" cy="17463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0" name="Line 1397">
                <a:extLst>
                  <a:ext uri="{FF2B5EF4-FFF2-40B4-BE49-F238E27FC236}">
                    <a16:creationId xmlns:a16="http://schemas.microsoft.com/office/drawing/2014/main" id="{A1B15968-E39F-4647-95D5-6C011EA8E5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69322" y="2497077"/>
                <a:ext cx="115888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" name="Line 1398">
                <a:extLst>
                  <a:ext uri="{FF2B5EF4-FFF2-40B4-BE49-F238E27FC236}">
                    <a16:creationId xmlns:a16="http://schemas.microsoft.com/office/drawing/2014/main" id="{4E4F31F3-1472-0F41-984C-DC9D884754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485210" y="2489140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" name="Line 1399">
                <a:extLst>
                  <a:ext uri="{FF2B5EF4-FFF2-40B4-BE49-F238E27FC236}">
                    <a16:creationId xmlns:a16="http://schemas.microsoft.com/office/drawing/2014/main" id="{C67D42D6-4946-F443-A17E-58D9939021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85210" y="2489140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" name="Line 1400">
                <a:extLst>
                  <a:ext uri="{FF2B5EF4-FFF2-40B4-BE49-F238E27FC236}">
                    <a16:creationId xmlns:a16="http://schemas.microsoft.com/office/drawing/2014/main" id="{102A4ADB-355B-A540-8D9F-9E04054B19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497910" y="2481202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" name="Line 1401">
                <a:extLst>
                  <a:ext uri="{FF2B5EF4-FFF2-40B4-BE49-F238E27FC236}">
                    <a16:creationId xmlns:a16="http://schemas.microsoft.com/office/drawing/2014/main" id="{4B9EFCB7-2F9B-1442-9D06-12A54EDFA7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97910" y="2481202"/>
                <a:ext cx="381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" name="Line 1402">
                <a:extLst>
                  <a:ext uri="{FF2B5EF4-FFF2-40B4-BE49-F238E27FC236}">
                    <a16:creationId xmlns:a16="http://schemas.microsoft.com/office/drawing/2014/main" id="{464F5F92-12D7-3D45-8CD7-B9D878ACF9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536010" y="2473265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" name="Line 1403">
                <a:extLst>
                  <a:ext uri="{FF2B5EF4-FFF2-40B4-BE49-F238E27FC236}">
                    <a16:creationId xmlns:a16="http://schemas.microsoft.com/office/drawing/2014/main" id="{543CB917-0E8B-3C44-87A0-33B225D024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36010" y="2473265"/>
                <a:ext cx="254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" name="Line 1404">
                <a:extLst>
                  <a:ext uri="{FF2B5EF4-FFF2-40B4-BE49-F238E27FC236}">
                    <a16:creationId xmlns:a16="http://schemas.microsoft.com/office/drawing/2014/main" id="{2E1319C6-1EA7-304B-91EA-527C66ED35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61410" y="2473265"/>
                <a:ext cx="508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" name="Line 1405">
                <a:extLst>
                  <a:ext uri="{FF2B5EF4-FFF2-40B4-BE49-F238E27FC236}">
                    <a16:creationId xmlns:a16="http://schemas.microsoft.com/office/drawing/2014/main" id="{465583A9-C2F7-0C45-9E88-EE3025D8B4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12210" y="2473265"/>
                <a:ext cx="254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" name="Line 1406">
                <a:extLst>
                  <a:ext uri="{FF2B5EF4-FFF2-40B4-BE49-F238E27FC236}">
                    <a16:creationId xmlns:a16="http://schemas.microsoft.com/office/drawing/2014/main" id="{0C4690B5-BD4D-8546-8504-3E9EA1CF59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37610" y="2473265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" name="Line 1407">
                <a:extLst>
                  <a:ext uri="{FF2B5EF4-FFF2-40B4-BE49-F238E27FC236}">
                    <a16:creationId xmlns:a16="http://schemas.microsoft.com/office/drawing/2014/main" id="{DA9012BE-369F-404D-A5E7-594FB348F5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650310" y="2447865"/>
                <a:ext cx="0" cy="2540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" name="Line 1408">
                <a:extLst>
                  <a:ext uri="{FF2B5EF4-FFF2-40B4-BE49-F238E27FC236}">
                    <a16:creationId xmlns:a16="http://schemas.microsoft.com/office/drawing/2014/main" id="{37066581-D98C-0B49-B29C-182A19D8F3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50310" y="2447865"/>
                <a:ext cx="65088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" name="Line 1409">
                <a:extLst>
                  <a:ext uri="{FF2B5EF4-FFF2-40B4-BE49-F238E27FC236}">
                    <a16:creationId xmlns:a16="http://schemas.microsoft.com/office/drawing/2014/main" id="{00DBC468-9059-2B4E-932C-558786071F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15398" y="2447865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" name="Line 1410">
                <a:extLst>
                  <a:ext uri="{FF2B5EF4-FFF2-40B4-BE49-F238E27FC236}">
                    <a16:creationId xmlns:a16="http://schemas.microsoft.com/office/drawing/2014/main" id="{5D934B7D-DAAE-F341-A4D1-4DBE4BD07B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728098" y="2439927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" name="Line 1411">
                <a:extLst>
                  <a:ext uri="{FF2B5EF4-FFF2-40B4-BE49-F238E27FC236}">
                    <a16:creationId xmlns:a16="http://schemas.microsoft.com/office/drawing/2014/main" id="{FCE011CF-3572-6740-9485-D656C050FE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28098" y="2439927"/>
                <a:ext cx="381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" name="Line 1412">
                <a:extLst>
                  <a:ext uri="{FF2B5EF4-FFF2-40B4-BE49-F238E27FC236}">
                    <a16:creationId xmlns:a16="http://schemas.microsoft.com/office/drawing/2014/main" id="{91986058-F394-934E-97DC-EA426D8D1A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766198" y="2430402"/>
                <a:ext cx="0" cy="9525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" name="Line 1413">
                <a:extLst>
                  <a:ext uri="{FF2B5EF4-FFF2-40B4-BE49-F238E27FC236}">
                    <a16:creationId xmlns:a16="http://schemas.microsoft.com/office/drawing/2014/main" id="{DD30CDA4-1932-0B42-AE94-BFF74BF607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66198" y="2430402"/>
                <a:ext cx="635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" name="Line 1414">
                <a:extLst>
                  <a:ext uri="{FF2B5EF4-FFF2-40B4-BE49-F238E27FC236}">
                    <a16:creationId xmlns:a16="http://schemas.microsoft.com/office/drawing/2014/main" id="{9812E079-19BA-DC49-BA78-6DB19B9914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829698" y="2414527"/>
                <a:ext cx="0" cy="15875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" name="Line 1415">
                <a:extLst>
                  <a:ext uri="{FF2B5EF4-FFF2-40B4-BE49-F238E27FC236}">
                    <a16:creationId xmlns:a16="http://schemas.microsoft.com/office/drawing/2014/main" id="{B28A2A1D-EC13-4E41-B191-E3DA4C74F4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29698" y="2414527"/>
                <a:ext cx="508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" name="Line 1416">
                <a:extLst>
                  <a:ext uri="{FF2B5EF4-FFF2-40B4-BE49-F238E27FC236}">
                    <a16:creationId xmlns:a16="http://schemas.microsoft.com/office/drawing/2014/main" id="{B7D4C938-1E5E-6641-A5ED-1C930206D6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80498" y="2414527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" name="Line 1417">
                <a:extLst>
                  <a:ext uri="{FF2B5EF4-FFF2-40B4-BE49-F238E27FC236}">
                    <a16:creationId xmlns:a16="http://schemas.microsoft.com/office/drawing/2014/main" id="{70FADC08-25F4-454C-8E45-B92D66B94A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893198" y="2406590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" name="Line 1418">
                <a:extLst>
                  <a:ext uri="{FF2B5EF4-FFF2-40B4-BE49-F238E27FC236}">
                    <a16:creationId xmlns:a16="http://schemas.microsoft.com/office/drawing/2014/main" id="{E821E909-1D4B-ED43-A946-BCE96E7501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93198" y="2406590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" name="Line 1419">
                <a:extLst>
                  <a:ext uri="{FF2B5EF4-FFF2-40B4-BE49-F238E27FC236}">
                    <a16:creationId xmlns:a16="http://schemas.microsoft.com/office/drawing/2014/main" id="{FB7A8BA5-4B4B-B042-BB1A-BE848F975B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905898" y="2398652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" name="Line 1420">
                <a:extLst>
                  <a:ext uri="{FF2B5EF4-FFF2-40B4-BE49-F238E27FC236}">
                    <a16:creationId xmlns:a16="http://schemas.microsoft.com/office/drawing/2014/main" id="{AD122BBB-1060-5F47-A4FA-00FFC5DF59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05898" y="2398652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" name="Line 1421">
                <a:extLst>
                  <a:ext uri="{FF2B5EF4-FFF2-40B4-BE49-F238E27FC236}">
                    <a16:creationId xmlns:a16="http://schemas.microsoft.com/office/drawing/2014/main" id="{F612D522-B8C7-C345-94A2-DA908B11B1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18598" y="2398652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" name="Line 1422">
                <a:extLst>
                  <a:ext uri="{FF2B5EF4-FFF2-40B4-BE49-F238E27FC236}">
                    <a16:creationId xmlns:a16="http://schemas.microsoft.com/office/drawing/2014/main" id="{AE128610-9610-C340-AC7C-8B7A7A3293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31298" y="2398652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" name="Line 1423">
                <a:extLst>
                  <a:ext uri="{FF2B5EF4-FFF2-40B4-BE49-F238E27FC236}">
                    <a16:creationId xmlns:a16="http://schemas.microsoft.com/office/drawing/2014/main" id="{E7AA297F-46D3-4E46-B58E-08533B6343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943998" y="2389127"/>
                <a:ext cx="0" cy="9525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" name="Line 1424">
                <a:extLst>
                  <a:ext uri="{FF2B5EF4-FFF2-40B4-BE49-F238E27FC236}">
                    <a16:creationId xmlns:a16="http://schemas.microsoft.com/office/drawing/2014/main" id="{ADEC1DC2-9293-BB4B-AAE2-449369209D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43998" y="2389127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" name="Line 1425">
                <a:extLst>
                  <a:ext uri="{FF2B5EF4-FFF2-40B4-BE49-F238E27FC236}">
                    <a16:creationId xmlns:a16="http://schemas.microsoft.com/office/drawing/2014/main" id="{AF6A9ABB-3290-974C-A331-6F6962B64A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956698" y="2381190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" name="Line 1426">
                <a:extLst>
                  <a:ext uri="{FF2B5EF4-FFF2-40B4-BE49-F238E27FC236}">
                    <a16:creationId xmlns:a16="http://schemas.microsoft.com/office/drawing/2014/main" id="{38915CC0-810A-384F-B754-BF3114FAE9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56698" y="2381190"/>
                <a:ext cx="39688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0" name="Line 1427">
                <a:extLst>
                  <a:ext uri="{FF2B5EF4-FFF2-40B4-BE49-F238E27FC236}">
                    <a16:creationId xmlns:a16="http://schemas.microsoft.com/office/drawing/2014/main" id="{D312A8E6-FAF9-D44C-80EA-397B22A352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996386" y="2373252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1" name="Line 1428">
                <a:extLst>
                  <a:ext uri="{FF2B5EF4-FFF2-40B4-BE49-F238E27FC236}">
                    <a16:creationId xmlns:a16="http://schemas.microsoft.com/office/drawing/2014/main" id="{77F4DBC3-FE3F-8242-83D4-666EC16B13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96386" y="2373252"/>
                <a:ext cx="635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2" name="Line 1429">
                <a:extLst>
                  <a:ext uri="{FF2B5EF4-FFF2-40B4-BE49-F238E27FC236}">
                    <a16:creationId xmlns:a16="http://schemas.microsoft.com/office/drawing/2014/main" id="{583AF4F3-D051-784D-8A62-B43700676C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059886" y="2355790"/>
                <a:ext cx="0" cy="17463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3" name="Line 1430">
                <a:extLst>
                  <a:ext uri="{FF2B5EF4-FFF2-40B4-BE49-F238E27FC236}">
                    <a16:creationId xmlns:a16="http://schemas.microsoft.com/office/drawing/2014/main" id="{7871A694-6A80-D748-B960-302331BD96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059886" y="2355790"/>
                <a:ext cx="127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4" name="Line 1431">
                <a:extLst>
                  <a:ext uri="{FF2B5EF4-FFF2-40B4-BE49-F238E27FC236}">
                    <a16:creationId xmlns:a16="http://schemas.microsoft.com/office/drawing/2014/main" id="{89E7E5A5-6601-3346-B2C7-7AFC6E26A2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072586" y="2347852"/>
                <a:ext cx="0" cy="7938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5" name="Line 1432">
                <a:extLst>
                  <a:ext uri="{FF2B5EF4-FFF2-40B4-BE49-F238E27FC236}">
                    <a16:creationId xmlns:a16="http://schemas.microsoft.com/office/drawing/2014/main" id="{F9CA9A4E-FDA4-7943-BF23-3A1BEBA171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072586" y="2347852"/>
                <a:ext cx="25400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6" name="Line 1433">
                <a:extLst>
                  <a:ext uri="{FF2B5EF4-FFF2-40B4-BE49-F238E27FC236}">
                    <a16:creationId xmlns:a16="http://schemas.microsoft.com/office/drawing/2014/main" id="{0E43B12A-4D5B-854C-B0FA-8F53C71691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097986" y="2331977"/>
                <a:ext cx="0" cy="15875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886" name="Group 885">
            <a:extLst>
              <a:ext uri="{FF2B5EF4-FFF2-40B4-BE49-F238E27FC236}">
                <a16:creationId xmlns:a16="http://schemas.microsoft.com/office/drawing/2014/main" id="{532F3DD0-361E-6648-9E37-3C60F4F8ADCB}"/>
              </a:ext>
            </a:extLst>
          </p:cNvPr>
          <p:cNvGrpSpPr/>
          <p:nvPr/>
        </p:nvGrpSpPr>
        <p:grpSpPr>
          <a:xfrm>
            <a:off x="3029348" y="3404052"/>
            <a:ext cx="6479805" cy="1360239"/>
            <a:chOff x="4437076" y="3171826"/>
            <a:chExt cx="4660887" cy="1060450"/>
          </a:xfrm>
        </p:grpSpPr>
        <p:grpSp>
          <p:nvGrpSpPr>
            <p:cNvPr id="887" name="Group 886">
              <a:extLst>
                <a:ext uri="{FF2B5EF4-FFF2-40B4-BE49-F238E27FC236}">
                  <a16:creationId xmlns:a16="http://schemas.microsoft.com/office/drawing/2014/main" id="{75D8550D-5064-2947-A1DE-731A7D23DEE0}"/>
                </a:ext>
              </a:extLst>
            </p:cNvPr>
            <p:cNvGrpSpPr/>
            <p:nvPr/>
          </p:nvGrpSpPr>
          <p:grpSpPr>
            <a:xfrm>
              <a:off x="4437076" y="3171826"/>
              <a:ext cx="4660887" cy="1060450"/>
              <a:chOff x="4437076" y="2953458"/>
              <a:chExt cx="4660887" cy="1060450"/>
            </a:xfrm>
          </p:grpSpPr>
          <p:grpSp>
            <p:nvGrpSpPr>
              <p:cNvPr id="889" name="Group 888">
                <a:extLst>
                  <a:ext uri="{FF2B5EF4-FFF2-40B4-BE49-F238E27FC236}">
                    <a16:creationId xmlns:a16="http://schemas.microsoft.com/office/drawing/2014/main" id="{EF41697F-7C40-3341-B4ED-B477891EBAF7}"/>
                  </a:ext>
                </a:extLst>
              </p:cNvPr>
              <p:cNvGrpSpPr/>
              <p:nvPr/>
            </p:nvGrpSpPr>
            <p:grpSpPr>
              <a:xfrm>
                <a:off x="4437076" y="3402720"/>
                <a:ext cx="2260605" cy="611188"/>
                <a:chOff x="4437076" y="2843152"/>
                <a:chExt cx="2260605" cy="611188"/>
              </a:xfrm>
            </p:grpSpPr>
            <p:sp>
              <p:nvSpPr>
                <p:cNvPr id="1001" name="Line 1434">
                  <a:extLst>
                    <a:ext uri="{FF2B5EF4-FFF2-40B4-BE49-F238E27FC236}">
                      <a16:creationId xmlns:a16="http://schemas.microsoft.com/office/drawing/2014/main" id="{765598DF-0642-2E4B-86CE-0A40F196B6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37076" y="3454340"/>
                  <a:ext cx="635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02" name="Line 1435">
                  <a:extLst>
                    <a:ext uri="{FF2B5EF4-FFF2-40B4-BE49-F238E27FC236}">
                      <a16:creationId xmlns:a16="http://schemas.microsoft.com/office/drawing/2014/main" id="{1A4AF710-234D-BB45-BDB5-BD67354C5D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43426" y="3454340"/>
                  <a:ext cx="3175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03" name="Line 1436">
                  <a:extLst>
                    <a:ext uri="{FF2B5EF4-FFF2-40B4-BE49-F238E27FC236}">
                      <a16:creationId xmlns:a16="http://schemas.microsoft.com/office/drawing/2014/main" id="{6B79EC61-8065-7D45-B77D-5876D0ECB2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75176" y="3454340"/>
                  <a:ext cx="889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04" name="Line 1437">
                  <a:extLst>
                    <a:ext uri="{FF2B5EF4-FFF2-40B4-BE49-F238E27FC236}">
                      <a16:creationId xmlns:a16="http://schemas.microsoft.com/office/drawing/2014/main" id="{46B6629F-6B1A-404A-BCA1-A4EDC6C763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564076" y="3446402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05" name="Line 1438">
                  <a:extLst>
                    <a:ext uri="{FF2B5EF4-FFF2-40B4-BE49-F238E27FC236}">
                      <a16:creationId xmlns:a16="http://schemas.microsoft.com/office/drawing/2014/main" id="{2F1AB683-CE3C-1A47-88F7-3C5C8E05C2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64076" y="3446402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06" name="Line 1439">
                  <a:extLst>
                    <a:ext uri="{FF2B5EF4-FFF2-40B4-BE49-F238E27FC236}">
                      <a16:creationId xmlns:a16="http://schemas.microsoft.com/office/drawing/2014/main" id="{7B0BFB74-571E-EF40-8F77-68963E9E3C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589476" y="3438465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07" name="Line 1440">
                  <a:extLst>
                    <a:ext uri="{FF2B5EF4-FFF2-40B4-BE49-F238E27FC236}">
                      <a16:creationId xmlns:a16="http://schemas.microsoft.com/office/drawing/2014/main" id="{EACF304F-AC5A-5049-A82C-9FD6882630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89476" y="3438465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08" name="Line 1441">
                  <a:extLst>
                    <a:ext uri="{FF2B5EF4-FFF2-40B4-BE49-F238E27FC236}">
                      <a16:creationId xmlns:a16="http://schemas.microsoft.com/office/drawing/2014/main" id="{E76D38E2-18DA-944C-9AC2-E11ECD2083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602176" y="3430527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09" name="Line 1442">
                  <a:extLst>
                    <a:ext uri="{FF2B5EF4-FFF2-40B4-BE49-F238E27FC236}">
                      <a16:creationId xmlns:a16="http://schemas.microsoft.com/office/drawing/2014/main" id="{241119AC-E97D-3F44-AC72-2B36563A26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02176" y="3430527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10" name="Line 1443">
                  <a:extLst>
                    <a:ext uri="{FF2B5EF4-FFF2-40B4-BE49-F238E27FC236}">
                      <a16:creationId xmlns:a16="http://schemas.microsoft.com/office/drawing/2014/main" id="{E4E0FED5-A35A-AE4B-BB6C-A737D349B0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627576" y="3413065"/>
                  <a:ext cx="0" cy="17463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11" name="Line 1444">
                  <a:extLst>
                    <a:ext uri="{FF2B5EF4-FFF2-40B4-BE49-F238E27FC236}">
                      <a16:creationId xmlns:a16="http://schemas.microsoft.com/office/drawing/2014/main" id="{6DE153EA-DCDC-0F4B-ACC7-171B9D7489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27576" y="3413065"/>
                  <a:ext cx="635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12" name="Line 1445">
                  <a:extLst>
                    <a:ext uri="{FF2B5EF4-FFF2-40B4-BE49-F238E27FC236}">
                      <a16:creationId xmlns:a16="http://schemas.microsoft.com/office/drawing/2014/main" id="{51B4FBBF-DE39-B740-B600-E59AEA139B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691077" y="3389252"/>
                  <a:ext cx="0" cy="23813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13" name="Line 1446">
                  <a:extLst>
                    <a:ext uri="{FF2B5EF4-FFF2-40B4-BE49-F238E27FC236}">
                      <a16:creationId xmlns:a16="http://schemas.microsoft.com/office/drawing/2014/main" id="{7049F0B3-037A-0844-9A3A-52DB16C90F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91077" y="3389252"/>
                  <a:ext cx="3968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14" name="Line 1447">
                  <a:extLst>
                    <a:ext uri="{FF2B5EF4-FFF2-40B4-BE49-F238E27FC236}">
                      <a16:creationId xmlns:a16="http://schemas.microsoft.com/office/drawing/2014/main" id="{EC7BD214-05AE-4340-951D-990AC782AE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730764" y="3381315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15" name="Line 1448">
                  <a:extLst>
                    <a:ext uri="{FF2B5EF4-FFF2-40B4-BE49-F238E27FC236}">
                      <a16:creationId xmlns:a16="http://schemas.microsoft.com/office/drawing/2014/main" id="{26888C35-EBA5-0C4D-A7E5-577484475A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30764" y="3381315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16" name="Line 1449">
                  <a:extLst>
                    <a:ext uri="{FF2B5EF4-FFF2-40B4-BE49-F238E27FC236}">
                      <a16:creationId xmlns:a16="http://schemas.microsoft.com/office/drawing/2014/main" id="{55692BF9-A40E-7747-A467-7923E6F6A9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43464" y="3381315"/>
                  <a:ext cx="381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17" name="Line 1450">
                  <a:extLst>
                    <a:ext uri="{FF2B5EF4-FFF2-40B4-BE49-F238E27FC236}">
                      <a16:creationId xmlns:a16="http://schemas.microsoft.com/office/drawing/2014/main" id="{75B15528-2911-F74E-9DD4-3073BED965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81564" y="3381315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18" name="Line 1451">
                  <a:extLst>
                    <a:ext uri="{FF2B5EF4-FFF2-40B4-BE49-F238E27FC236}">
                      <a16:creationId xmlns:a16="http://schemas.microsoft.com/office/drawing/2014/main" id="{00EF77B2-C0CB-B34A-B3B4-961C289518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794264" y="3371790"/>
                  <a:ext cx="0" cy="952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19" name="Line 1452">
                  <a:extLst>
                    <a:ext uri="{FF2B5EF4-FFF2-40B4-BE49-F238E27FC236}">
                      <a16:creationId xmlns:a16="http://schemas.microsoft.com/office/drawing/2014/main" id="{6186CE82-3BF9-3444-AB1B-956B2E4857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94264" y="3371790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20" name="Line 1453">
                  <a:extLst>
                    <a:ext uri="{FF2B5EF4-FFF2-40B4-BE49-F238E27FC236}">
                      <a16:creationId xmlns:a16="http://schemas.microsoft.com/office/drawing/2014/main" id="{B61E3873-73D3-2741-A95F-CD17D04F9D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06964" y="3371790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21" name="Line 1454">
                  <a:extLst>
                    <a:ext uri="{FF2B5EF4-FFF2-40B4-BE49-F238E27FC236}">
                      <a16:creationId xmlns:a16="http://schemas.microsoft.com/office/drawing/2014/main" id="{5E5A3D74-A755-5848-BAC9-2FEDFC9252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819664" y="3363852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22" name="Line 1455">
                  <a:extLst>
                    <a:ext uri="{FF2B5EF4-FFF2-40B4-BE49-F238E27FC236}">
                      <a16:creationId xmlns:a16="http://schemas.microsoft.com/office/drawing/2014/main" id="{60D48220-4095-C949-AFD0-8CA00982CB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19664" y="3363852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23" name="Line 1456">
                  <a:extLst>
                    <a:ext uri="{FF2B5EF4-FFF2-40B4-BE49-F238E27FC236}">
                      <a16:creationId xmlns:a16="http://schemas.microsoft.com/office/drawing/2014/main" id="{28B481B7-03B4-4E48-B8F6-2F59FB2ABD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32364" y="3363852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24" name="Line 1457">
                  <a:extLst>
                    <a:ext uri="{FF2B5EF4-FFF2-40B4-BE49-F238E27FC236}">
                      <a16:creationId xmlns:a16="http://schemas.microsoft.com/office/drawing/2014/main" id="{C1ACE030-7DF6-0543-B829-667A0C4C17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857764" y="3355915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25" name="Line 1458">
                  <a:extLst>
                    <a:ext uri="{FF2B5EF4-FFF2-40B4-BE49-F238E27FC236}">
                      <a16:creationId xmlns:a16="http://schemas.microsoft.com/office/drawing/2014/main" id="{5DA61592-091F-A84F-8799-B19E5411C2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57764" y="3355915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26" name="Line 1459">
                  <a:extLst>
                    <a:ext uri="{FF2B5EF4-FFF2-40B4-BE49-F238E27FC236}">
                      <a16:creationId xmlns:a16="http://schemas.microsoft.com/office/drawing/2014/main" id="{12DB8F31-7A68-A549-9BCF-EB53F4AA7E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870464" y="3347977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27" name="Line 1460">
                  <a:extLst>
                    <a:ext uri="{FF2B5EF4-FFF2-40B4-BE49-F238E27FC236}">
                      <a16:creationId xmlns:a16="http://schemas.microsoft.com/office/drawing/2014/main" id="{D28F991F-5765-504D-887D-D4BE11C1FE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70464" y="3347977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28" name="Line 1461">
                  <a:extLst>
                    <a:ext uri="{FF2B5EF4-FFF2-40B4-BE49-F238E27FC236}">
                      <a16:creationId xmlns:a16="http://schemas.microsoft.com/office/drawing/2014/main" id="{DE569C9F-05F4-1943-A158-BFD60743DC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883164" y="3330515"/>
                  <a:ext cx="0" cy="17463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29" name="Line 1462">
                  <a:extLst>
                    <a:ext uri="{FF2B5EF4-FFF2-40B4-BE49-F238E27FC236}">
                      <a16:creationId xmlns:a16="http://schemas.microsoft.com/office/drawing/2014/main" id="{02F7CD40-ACB8-204B-BE57-E562C50621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83164" y="3330515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30" name="Line 1463">
                  <a:extLst>
                    <a:ext uri="{FF2B5EF4-FFF2-40B4-BE49-F238E27FC236}">
                      <a16:creationId xmlns:a16="http://schemas.microsoft.com/office/drawing/2014/main" id="{F6B45D5A-CA1E-6B47-BFC3-C786E90929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895864" y="3322577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31" name="Line 1464">
                  <a:extLst>
                    <a:ext uri="{FF2B5EF4-FFF2-40B4-BE49-F238E27FC236}">
                      <a16:creationId xmlns:a16="http://schemas.microsoft.com/office/drawing/2014/main" id="{4D5A3A42-A050-4D49-8EDE-79DC257285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95864" y="3322577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32" name="Line 1465">
                  <a:extLst>
                    <a:ext uri="{FF2B5EF4-FFF2-40B4-BE49-F238E27FC236}">
                      <a16:creationId xmlns:a16="http://schemas.microsoft.com/office/drawing/2014/main" id="{E02A54C7-BAAA-DB47-9633-E99FA1FE24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08565" y="3322577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33" name="Line 1466">
                  <a:extLst>
                    <a:ext uri="{FF2B5EF4-FFF2-40B4-BE49-F238E27FC236}">
                      <a16:creationId xmlns:a16="http://schemas.microsoft.com/office/drawing/2014/main" id="{18FCF525-3206-4D40-B060-D007EDAC7F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933965" y="3306702"/>
                  <a:ext cx="0" cy="1587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34" name="Line 1467">
                  <a:extLst>
                    <a:ext uri="{FF2B5EF4-FFF2-40B4-BE49-F238E27FC236}">
                      <a16:creationId xmlns:a16="http://schemas.microsoft.com/office/drawing/2014/main" id="{98575F0D-DAA3-554B-BF2D-F1F3174A1D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33965" y="3306702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35" name="Line 1468">
                  <a:extLst>
                    <a:ext uri="{FF2B5EF4-FFF2-40B4-BE49-F238E27FC236}">
                      <a16:creationId xmlns:a16="http://schemas.microsoft.com/office/drawing/2014/main" id="{5D0C4688-B52C-2543-9E12-26670488FA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46665" y="3306702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36" name="Line 1469">
                  <a:extLst>
                    <a:ext uri="{FF2B5EF4-FFF2-40B4-BE49-F238E27FC236}">
                      <a16:creationId xmlns:a16="http://schemas.microsoft.com/office/drawing/2014/main" id="{BCEA41AF-6F70-1947-A018-A38805464A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972065" y="3298765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37" name="Line 1470">
                  <a:extLst>
                    <a:ext uri="{FF2B5EF4-FFF2-40B4-BE49-F238E27FC236}">
                      <a16:creationId xmlns:a16="http://schemas.microsoft.com/office/drawing/2014/main" id="{D455ED32-36A5-9C44-972F-6A72DB0632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72065" y="3298765"/>
                  <a:ext cx="1428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38" name="Line 1471">
                  <a:extLst>
                    <a:ext uri="{FF2B5EF4-FFF2-40B4-BE49-F238E27FC236}">
                      <a16:creationId xmlns:a16="http://schemas.microsoft.com/office/drawing/2014/main" id="{47462133-DFA2-4549-90EE-492C410874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86352" y="3298765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39" name="Line 1472">
                  <a:extLst>
                    <a:ext uri="{FF2B5EF4-FFF2-40B4-BE49-F238E27FC236}">
                      <a16:creationId xmlns:a16="http://schemas.microsoft.com/office/drawing/2014/main" id="{DE9DB06B-C74B-BB4A-8206-3074EBC383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999052" y="3290827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40" name="Line 1473">
                  <a:extLst>
                    <a:ext uri="{FF2B5EF4-FFF2-40B4-BE49-F238E27FC236}">
                      <a16:creationId xmlns:a16="http://schemas.microsoft.com/office/drawing/2014/main" id="{38D2C4C1-C6BC-6147-A4B5-9977DE9E40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99052" y="3290827"/>
                  <a:ext cx="381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41" name="Line 1474">
                  <a:extLst>
                    <a:ext uri="{FF2B5EF4-FFF2-40B4-BE49-F238E27FC236}">
                      <a16:creationId xmlns:a16="http://schemas.microsoft.com/office/drawing/2014/main" id="{55DB6668-A52B-5E4A-8D48-FAF874A3DC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037152" y="3281302"/>
                  <a:ext cx="0" cy="952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42" name="Line 1475">
                  <a:extLst>
                    <a:ext uri="{FF2B5EF4-FFF2-40B4-BE49-F238E27FC236}">
                      <a16:creationId xmlns:a16="http://schemas.microsoft.com/office/drawing/2014/main" id="{E6CD4089-4077-874F-B71C-E9CF35C8D8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37152" y="3281302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43" name="Line 1476">
                  <a:extLst>
                    <a:ext uri="{FF2B5EF4-FFF2-40B4-BE49-F238E27FC236}">
                      <a16:creationId xmlns:a16="http://schemas.microsoft.com/office/drawing/2014/main" id="{093573D9-B59D-0442-A906-F270F15F5B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49852" y="3281302"/>
                  <a:ext cx="508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44" name="Line 1477">
                  <a:extLst>
                    <a:ext uri="{FF2B5EF4-FFF2-40B4-BE49-F238E27FC236}">
                      <a16:creationId xmlns:a16="http://schemas.microsoft.com/office/drawing/2014/main" id="{079C86DC-9298-4341-9290-26418E4A7A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100652" y="3265427"/>
                  <a:ext cx="0" cy="1587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45" name="Line 1478">
                  <a:extLst>
                    <a:ext uri="{FF2B5EF4-FFF2-40B4-BE49-F238E27FC236}">
                      <a16:creationId xmlns:a16="http://schemas.microsoft.com/office/drawing/2014/main" id="{8B4E1388-8CD4-154C-B7E7-7F35669C2E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00652" y="3265427"/>
                  <a:ext cx="635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46" name="Line 1479">
                  <a:extLst>
                    <a:ext uri="{FF2B5EF4-FFF2-40B4-BE49-F238E27FC236}">
                      <a16:creationId xmlns:a16="http://schemas.microsoft.com/office/drawing/2014/main" id="{F30CB7A8-3504-674F-B3C8-753034B8C1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164153" y="3257490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47" name="Line 1480">
                  <a:extLst>
                    <a:ext uri="{FF2B5EF4-FFF2-40B4-BE49-F238E27FC236}">
                      <a16:creationId xmlns:a16="http://schemas.microsoft.com/office/drawing/2014/main" id="{9A0AEB03-B7B4-D843-9B3F-367DB5F743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64153" y="3257490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48" name="Line 1481">
                  <a:extLst>
                    <a:ext uri="{FF2B5EF4-FFF2-40B4-BE49-F238E27FC236}">
                      <a16:creationId xmlns:a16="http://schemas.microsoft.com/office/drawing/2014/main" id="{EACBCA7E-9FAD-6145-BB07-5C90F30D5C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176853" y="3247965"/>
                  <a:ext cx="0" cy="952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49" name="Line 1482">
                  <a:extLst>
                    <a:ext uri="{FF2B5EF4-FFF2-40B4-BE49-F238E27FC236}">
                      <a16:creationId xmlns:a16="http://schemas.microsoft.com/office/drawing/2014/main" id="{3124E3CD-51A5-4C43-B8E8-DFD1DCEE51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76853" y="3247965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50" name="Line 1483">
                  <a:extLst>
                    <a:ext uri="{FF2B5EF4-FFF2-40B4-BE49-F238E27FC236}">
                      <a16:creationId xmlns:a16="http://schemas.microsoft.com/office/drawing/2014/main" id="{58BBEA74-0CF7-D042-A536-E47D2345AF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189553" y="3240027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51" name="Line 1484">
                  <a:extLst>
                    <a:ext uri="{FF2B5EF4-FFF2-40B4-BE49-F238E27FC236}">
                      <a16:creationId xmlns:a16="http://schemas.microsoft.com/office/drawing/2014/main" id="{DA7000AA-4982-AB46-B261-AFCFF852B1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89553" y="3240027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52" name="Line 1485">
                  <a:extLst>
                    <a:ext uri="{FF2B5EF4-FFF2-40B4-BE49-F238E27FC236}">
                      <a16:creationId xmlns:a16="http://schemas.microsoft.com/office/drawing/2014/main" id="{C7200831-7CD1-554A-8CAB-6A6BDB289F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202253" y="3232090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53" name="Line 1486">
                  <a:extLst>
                    <a:ext uri="{FF2B5EF4-FFF2-40B4-BE49-F238E27FC236}">
                      <a16:creationId xmlns:a16="http://schemas.microsoft.com/office/drawing/2014/main" id="{EC878E57-3C58-FE44-A441-5CA7E74F8C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02253" y="3232090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54" name="Line 1487">
                  <a:extLst>
                    <a:ext uri="{FF2B5EF4-FFF2-40B4-BE49-F238E27FC236}">
                      <a16:creationId xmlns:a16="http://schemas.microsoft.com/office/drawing/2014/main" id="{0EC33838-D3AB-BD46-A735-215A595ABD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214953" y="3224152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55" name="Line 1488">
                  <a:extLst>
                    <a:ext uri="{FF2B5EF4-FFF2-40B4-BE49-F238E27FC236}">
                      <a16:creationId xmlns:a16="http://schemas.microsoft.com/office/drawing/2014/main" id="{80A7AA0E-4931-754A-9CAA-E78F1202A5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14953" y="3224152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56" name="Line 1489">
                  <a:extLst>
                    <a:ext uri="{FF2B5EF4-FFF2-40B4-BE49-F238E27FC236}">
                      <a16:creationId xmlns:a16="http://schemas.microsoft.com/office/drawing/2014/main" id="{ACE7432E-9866-0841-A103-52DC9C8747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227653" y="3216215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57" name="Line 1490">
                  <a:extLst>
                    <a:ext uri="{FF2B5EF4-FFF2-40B4-BE49-F238E27FC236}">
                      <a16:creationId xmlns:a16="http://schemas.microsoft.com/office/drawing/2014/main" id="{1D21A0DB-0DE7-034B-9764-32DFB4D5C1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27653" y="3216215"/>
                  <a:ext cx="2698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58" name="Line 1491">
                  <a:extLst>
                    <a:ext uri="{FF2B5EF4-FFF2-40B4-BE49-F238E27FC236}">
                      <a16:creationId xmlns:a16="http://schemas.microsoft.com/office/drawing/2014/main" id="{AD5FB2CA-BB4F-1740-AE05-7AE231E396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254640" y="3206690"/>
                  <a:ext cx="0" cy="952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59" name="Line 1492">
                  <a:extLst>
                    <a:ext uri="{FF2B5EF4-FFF2-40B4-BE49-F238E27FC236}">
                      <a16:creationId xmlns:a16="http://schemas.microsoft.com/office/drawing/2014/main" id="{32585D7B-4F13-5948-9EFE-71B2199630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54640" y="3206690"/>
                  <a:ext cx="11113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60" name="Line 1493">
                  <a:extLst>
                    <a:ext uri="{FF2B5EF4-FFF2-40B4-BE49-F238E27FC236}">
                      <a16:creationId xmlns:a16="http://schemas.microsoft.com/office/drawing/2014/main" id="{098FB6BB-4675-5D41-8C12-0C96C9115B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265753" y="3198752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61" name="Line 1494">
                  <a:extLst>
                    <a:ext uri="{FF2B5EF4-FFF2-40B4-BE49-F238E27FC236}">
                      <a16:creationId xmlns:a16="http://schemas.microsoft.com/office/drawing/2014/main" id="{8550F7DA-F3F2-E04D-8D37-C72A847CC8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65753" y="3198752"/>
                  <a:ext cx="2698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62" name="Line 1495">
                  <a:extLst>
                    <a:ext uri="{FF2B5EF4-FFF2-40B4-BE49-F238E27FC236}">
                      <a16:creationId xmlns:a16="http://schemas.microsoft.com/office/drawing/2014/main" id="{C668CEAF-B9B6-444B-9935-D635F199EF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292740" y="3190815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63" name="Line 1496">
                  <a:extLst>
                    <a:ext uri="{FF2B5EF4-FFF2-40B4-BE49-F238E27FC236}">
                      <a16:creationId xmlns:a16="http://schemas.microsoft.com/office/drawing/2014/main" id="{A530F165-BF0D-684B-A262-3D18A1073C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92740" y="3190815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64" name="Line 1497">
                  <a:extLst>
                    <a:ext uri="{FF2B5EF4-FFF2-40B4-BE49-F238E27FC236}">
                      <a16:creationId xmlns:a16="http://schemas.microsoft.com/office/drawing/2014/main" id="{A8F77168-B27E-D54A-A760-405EC2981B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318140" y="3182877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65" name="Line 1498">
                  <a:extLst>
                    <a:ext uri="{FF2B5EF4-FFF2-40B4-BE49-F238E27FC236}">
                      <a16:creationId xmlns:a16="http://schemas.microsoft.com/office/drawing/2014/main" id="{91CC117C-D0B0-9247-9215-F1160F6EFB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318140" y="3182877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66" name="Line 1499">
                  <a:extLst>
                    <a:ext uri="{FF2B5EF4-FFF2-40B4-BE49-F238E27FC236}">
                      <a16:creationId xmlns:a16="http://schemas.microsoft.com/office/drawing/2014/main" id="{DD67FEC5-BE43-9A41-B82A-B03D09293D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330840" y="3182877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67" name="Line 1500">
                  <a:extLst>
                    <a:ext uri="{FF2B5EF4-FFF2-40B4-BE49-F238E27FC236}">
                      <a16:creationId xmlns:a16="http://schemas.microsoft.com/office/drawing/2014/main" id="{088F92DF-C340-6B44-8741-1CE7E291CE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343540" y="3182877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68" name="Line 1501">
                  <a:extLst>
                    <a:ext uri="{FF2B5EF4-FFF2-40B4-BE49-F238E27FC236}">
                      <a16:creationId xmlns:a16="http://schemas.microsoft.com/office/drawing/2014/main" id="{761013F4-6284-B24F-9757-A38E264F5A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356240" y="3165415"/>
                  <a:ext cx="0" cy="17463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69" name="Line 1502">
                  <a:extLst>
                    <a:ext uri="{FF2B5EF4-FFF2-40B4-BE49-F238E27FC236}">
                      <a16:creationId xmlns:a16="http://schemas.microsoft.com/office/drawing/2014/main" id="{23EEBD29-1335-6143-AF37-70329789F0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356240" y="3165415"/>
                  <a:ext cx="381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70" name="Line 1503">
                  <a:extLst>
                    <a:ext uri="{FF2B5EF4-FFF2-40B4-BE49-F238E27FC236}">
                      <a16:creationId xmlns:a16="http://schemas.microsoft.com/office/drawing/2014/main" id="{348B0E27-EE37-7E47-B1DA-E2D735894B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394341" y="3157477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71" name="Line 1504">
                  <a:extLst>
                    <a:ext uri="{FF2B5EF4-FFF2-40B4-BE49-F238E27FC236}">
                      <a16:creationId xmlns:a16="http://schemas.microsoft.com/office/drawing/2014/main" id="{12395132-8A7A-034C-A69E-992AD47A8C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394341" y="3157477"/>
                  <a:ext cx="635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72" name="Line 1505">
                  <a:extLst>
                    <a:ext uri="{FF2B5EF4-FFF2-40B4-BE49-F238E27FC236}">
                      <a16:creationId xmlns:a16="http://schemas.microsoft.com/office/drawing/2014/main" id="{E73A4801-9C5B-EF40-BF02-EBC921C989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457841" y="3149540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73" name="Line 1506">
                  <a:extLst>
                    <a:ext uri="{FF2B5EF4-FFF2-40B4-BE49-F238E27FC236}">
                      <a16:creationId xmlns:a16="http://schemas.microsoft.com/office/drawing/2014/main" id="{78A07CE2-4DEF-B148-A416-BC30003777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57841" y="3149540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74" name="Line 1507">
                  <a:extLst>
                    <a:ext uri="{FF2B5EF4-FFF2-40B4-BE49-F238E27FC236}">
                      <a16:creationId xmlns:a16="http://schemas.microsoft.com/office/drawing/2014/main" id="{7D3BC48D-C37D-4744-8D7B-C570C0F298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470541" y="3141602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75" name="Line 1508">
                  <a:extLst>
                    <a:ext uri="{FF2B5EF4-FFF2-40B4-BE49-F238E27FC236}">
                      <a16:creationId xmlns:a16="http://schemas.microsoft.com/office/drawing/2014/main" id="{C7741818-1ED8-3B4E-BA1B-D674B05306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70541" y="3141602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76" name="Line 1509">
                  <a:extLst>
                    <a:ext uri="{FF2B5EF4-FFF2-40B4-BE49-F238E27FC236}">
                      <a16:creationId xmlns:a16="http://schemas.microsoft.com/office/drawing/2014/main" id="{DEFA7FDF-BFF8-C24A-987D-D2754D4244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483241" y="3133665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77" name="Line 1510">
                  <a:extLst>
                    <a:ext uri="{FF2B5EF4-FFF2-40B4-BE49-F238E27FC236}">
                      <a16:creationId xmlns:a16="http://schemas.microsoft.com/office/drawing/2014/main" id="{FA21E38B-1FB2-5846-AA05-40FD8D237C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83241" y="3133665"/>
                  <a:ext cx="508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78" name="Line 1511">
                  <a:extLst>
                    <a:ext uri="{FF2B5EF4-FFF2-40B4-BE49-F238E27FC236}">
                      <a16:creationId xmlns:a16="http://schemas.microsoft.com/office/drawing/2014/main" id="{E93807A8-32CF-F240-8B09-057D88B0FA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534041" y="3124140"/>
                  <a:ext cx="0" cy="952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79" name="Line 1512">
                  <a:extLst>
                    <a:ext uri="{FF2B5EF4-FFF2-40B4-BE49-F238E27FC236}">
                      <a16:creationId xmlns:a16="http://schemas.microsoft.com/office/drawing/2014/main" id="{71CD9C0D-5D67-6247-AAAD-35B6F9C044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34041" y="3124140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80" name="Line 1513">
                  <a:extLst>
                    <a:ext uri="{FF2B5EF4-FFF2-40B4-BE49-F238E27FC236}">
                      <a16:creationId xmlns:a16="http://schemas.microsoft.com/office/drawing/2014/main" id="{B098753D-4B23-1F4B-82EC-8E853F1D3A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559441" y="3116202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81" name="Line 1514">
                  <a:extLst>
                    <a:ext uri="{FF2B5EF4-FFF2-40B4-BE49-F238E27FC236}">
                      <a16:creationId xmlns:a16="http://schemas.microsoft.com/office/drawing/2014/main" id="{67FC5857-2074-7F44-A3EC-17E21F496F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59441" y="3116202"/>
                  <a:ext cx="1428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82" name="Line 1515">
                  <a:extLst>
                    <a:ext uri="{FF2B5EF4-FFF2-40B4-BE49-F238E27FC236}">
                      <a16:creationId xmlns:a16="http://schemas.microsoft.com/office/drawing/2014/main" id="{97E44F71-F63C-8E4B-A100-117B2DEE45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573728" y="3108265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83" name="Line 1516">
                  <a:extLst>
                    <a:ext uri="{FF2B5EF4-FFF2-40B4-BE49-F238E27FC236}">
                      <a16:creationId xmlns:a16="http://schemas.microsoft.com/office/drawing/2014/main" id="{5D75DDE7-3388-5341-B227-2BA29E457A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73728" y="3108265"/>
                  <a:ext cx="635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84" name="Line 1517">
                  <a:extLst>
                    <a:ext uri="{FF2B5EF4-FFF2-40B4-BE49-F238E27FC236}">
                      <a16:creationId xmlns:a16="http://schemas.microsoft.com/office/drawing/2014/main" id="{10C16823-632D-8245-A201-50583242BE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637229" y="3100327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85" name="Line 1518">
                  <a:extLst>
                    <a:ext uri="{FF2B5EF4-FFF2-40B4-BE49-F238E27FC236}">
                      <a16:creationId xmlns:a16="http://schemas.microsoft.com/office/drawing/2014/main" id="{3EFE1152-1E19-7643-AE62-CC2CF424EA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37229" y="3100327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86" name="Line 1519">
                  <a:extLst>
                    <a:ext uri="{FF2B5EF4-FFF2-40B4-BE49-F238E27FC236}">
                      <a16:creationId xmlns:a16="http://schemas.microsoft.com/office/drawing/2014/main" id="{DD977A36-7B74-3E45-B769-693938552D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662629" y="3092390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87" name="Line 1520">
                  <a:extLst>
                    <a:ext uri="{FF2B5EF4-FFF2-40B4-BE49-F238E27FC236}">
                      <a16:creationId xmlns:a16="http://schemas.microsoft.com/office/drawing/2014/main" id="{7A3559F2-FC13-A149-966C-01FDF0B67D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62629" y="3092390"/>
                  <a:ext cx="508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88" name="Line 1521">
                  <a:extLst>
                    <a:ext uri="{FF2B5EF4-FFF2-40B4-BE49-F238E27FC236}">
                      <a16:creationId xmlns:a16="http://schemas.microsoft.com/office/drawing/2014/main" id="{F8CA3B8E-9DC1-9A4B-AEC0-08D51B635D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713429" y="3082865"/>
                  <a:ext cx="0" cy="952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89" name="Line 1522">
                  <a:extLst>
                    <a:ext uri="{FF2B5EF4-FFF2-40B4-BE49-F238E27FC236}">
                      <a16:creationId xmlns:a16="http://schemas.microsoft.com/office/drawing/2014/main" id="{D6DCFB38-C001-3744-985E-5A879B2F33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13429" y="3082865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90" name="Line 1523">
                  <a:extLst>
                    <a:ext uri="{FF2B5EF4-FFF2-40B4-BE49-F238E27FC236}">
                      <a16:creationId xmlns:a16="http://schemas.microsoft.com/office/drawing/2014/main" id="{37135413-71CA-8649-BAB0-D0D578D57A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738829" y="3074927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91" name="Line 1524">
                  <a:extLst>
                    <a:ext uri="{FF2B5EF4-FFF2-40B4-BE49-F238E27FC236}">
                      <a16:creationId xmlns:a16="http://schemas.microsoft.com/office/drawing/2014/main" id="{092C3CA2-4F31-224E-83BB-1ECA72B174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38829" y="3074927"/>
                  <a:ext cx="508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92" name="Line 1525">
                  <a:extLst>
                    <a:ext uri="{FF2B5EF4-FFF2-40B4-BE49-F238E27FC236}">
                      <a16:creationId xmlns:a16="http://schemas.microsoft.com/office/drawing/2014/main" id="{0AE8AB21-DA3C-B54C-8980-D1117ADDB4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789629" y="3066990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93" name="Line 1526">
                  <a:extLst>
                    <a:ext uri="{FF2B5EF4-FFF2-40B4-BE49-F238E27FC236}">
                      <a16:creationId xmlns:a16="http://schemas.microsoft.com/office/drawing/2014/main" id="{64927240-C708-CE4F-8432-9B7A9B7338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89629" y="3066990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94" name="Line 1527">
                  <a:extLst>
                    <a:ext uri="{FF2B5EF4-FFF2-40B4-BE49-F238E27FC236}">
                      <a16:creationId xmlns:a16="http://schemas.microsoft.com/office/drawing/2014/main" id="{5EB1654C-A7B4-4740-9837-2D5E5C05EF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802329" y="3059052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95" name="Line 1528">
                  <a:extLst>
                    <a:ext uri="{FF2B5EF4-FFF2-40B4-BE49-F238E27FC236}">
                      <a16:creationId xmlns:a16="http://schemas.microsoft.com/office/drawing/2014/main" id="{8A19F0FB-2C2B-B343-80BA-82838BE1C9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802329" y="3059052"/>
                  <a:ext cx="7778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96" name="Line 1529">
                  <a:extLst>
                    <a:ext uri="{FF2B5EF4-FFF2-40B4-BE49-F238E27FC236}">
                      <a16:creationId xmlns:a16="http://schemas.microsoft.com/office/drawing/2014/main" id="{173A636E-3965-6F4D-B1C2-96471C5D0C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880117" y="3051115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97" name="Line 1530">
                  <a:extLst>
                    <a:ext uri="{FF2B5EF4-FFF2-40B4-BE49-F238E27FC236}">
                      <a16:creationId xmlns:a16="http://schemas.microsoft.com/office/drawing/2014/main" id="{5964EF08-7B30-914A-8689-F0B636F1B8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880117" y="3051115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98" name="Line 1531">
                  <a:extLst>
                    <a:ext uri="{FF2B5EF4-FFF2-40B4-BE49-F238E27FC236}">
                      <a16:creationId xmlns:a16="http://schemas.microsoft.com/office/drawing/2014/main" id="{05C19EE6-DEB7-CC42-9ADC-47E77BCE66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905517" y="3041590"/>
                  <a:ext cx="0" cy="952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99" name="Line 1532">
                  <a:extLst>
                    <a:ext uri="{FF2B5EF4-FFF2-40B4-BE49-F238E27FC236}">
                      <a16:creationId xmlns:a16="http://schemas.microsoft.com/office/drawing/2014/main" id="{218D1F8B-570D-E540-B6FB-0B0E39EA47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05517" y="3041590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00" name="Line 1533">
                  <a:extLst>
                    <a:ext uri="{FF2B5EF4-FFF2-40B4-BE49-F238E27FC236}">
                      <a16:creationId xmlns:a16="http://schemas.microsoft.com/office/drawing/2014/main" id="{320D216F-FAB9-DD41-B498-CAE9C23DEF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918217" y="3025715"/>
                  <a:ext cx="0" cy="1587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01" name="Line 1534">
                  <a:extLst>
                    <a:ext uri="{FF2B5EF4-FFF2-40B4-BE49-F238E27FC236}">
                      <a16:creationId xmlns:a16="http://schemas.microsoft.com/office/drawing/2014/main" id="{11A63DBB-807B-D740-9EA8-4BE6E420DB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18217" y="3025715"/>
                  <a:ext cx="381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02" name="Line 1535">
                  <a:extLst>
                    <a:ext uri="{FF2B5EF4-FFF2-40B4-BE49-F238E27FC236}">
                      <a16:creationId xmlns:a16="http://schemas.microsoft.com/office/drawing/2014/main" id="{03C68EB8-0077-EF4E-AFD3-E8947CA2E6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956317" y="3009840"/>
                  <a:ext cx="0" cy="1587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03" name="Line 1536">
                  <a:extLst>
                    <a:ext uri="{FF2B5EF4-FFF2-40B4-BE49-F238E27FC236}">
                      <a16:creationId xmlns:a16="http://schemas.microsoft.com/office/drawing/2014/main" id="{79A80700-921F-AE46-AA68-CB4C5637EB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56317" y="3009840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04" name="Line 1537">
                  <a:extLst>
                    <a:ext uri="{FF2B5EF4-FFF2-40B4-BE49-F238E27FC236}">
                      <a16:creationId xmlns:a16="http://schemas.microsoft.com/office/drawing/2014/main" id="{04E8D905-3229-0B41-B308-2742ACA3DD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969017" y="3000315"/>
                  <a:ext cx="0" cy="952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05" name="Line 1538">
                  <a:extLst>
                    <a:ext uri="{FF2B5EF4-FFF2-40B4-BE49-F238E27FC236}">
                      <a16:creationId xmlns:a16="http://schemas.microsoft.com/office/drawing/2014/main" id="{D3417CBA-2CF5-B942-B310-61D149F771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69017" y="3000315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06" name="Line 1539">
                  <a:extLst>
                    <a:ext uri="{FF2B5EF4-FFF2-40B4-BE49-F238E27FC236}">
                      <a16:creationId xmlns:a16="http://schemas.microsoft.com/office/drawing/2014/main" id="{ABC27C15-881F-D542-B628-44F22F830D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994417" y="2992377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07" name="Line 1540">
                  <a:extLst>
                    <a:ext uri="{FF2B5EF4-FFF2-40B4-BE49-F238E27FC236}">
                      <a16:creationId xmlns:a16="http://schemas.microsoft.com/office/drawing/2014/main" id="{3B94231A-BC7C-954D-996F-5C62DF59FA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94417" y="2992377"/>
                  <a:ext cx="381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08" name="Line 1541">
                  <a:extLst>
                    <a:ext uri="{FF2B5EF4-FFF2-40B4-BE49-F238E27FC236}">
                      <a16:creationId xmlns:a16="http://schemas.microsoft.com/office/drawing/2014/main" id="{50929926-5E33-B947-95A6-66F1CD1688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032517" y="2984440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09" name="Line 1542">
                  <a:extLst>
                    <a:ext uri="{FF2B5EF4-FFF2-40B4-BE49-F238E27FC236}">
                      <a16:creationId xmlns:a16="http://schemas.microsoft.com/office/drawing/2014/main" id="{EDA0CA3D-DA29-D643-B237-01D5EBC0AC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032517" y="2984440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0" name="Line 1543">
                  <a:extLst>
                    <a:ext uri="{FF2B5EF4-FFF2-40B4-BE49-F238E27FC236}">
                      <a16:creationId xmlns:a16="http://schemas.microsoft.com/office/drawing/2014/main" id="{8278679B-D169-5543-B172-35AAF536B6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057917" y="2976502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1" name="Line 1544">
                  <a:extLst>
                    <a:ext uri="{FF2B5EF4-FFF2-40B4-BE49-F238E27FC236}">
                      <a16:creationId xmlns:a16="http://schemas.microsoft.com/office/drawing/2014/main" id="{C62857C9-DF67-0943-990A-2AB7086991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057917" y="2976502"/>
                  <a:ext cx="508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2" name="Line 1545">
                  <a:extLst>
                    <a:ext uri="{FF2B5EF4-FFF2-40B4-BE49-F238E27FC236}">
                      <a16:creationId xmlns:a16="http://schemas.microsoft.com/office/drawing/2014/main" id="{FA7DF9D0-5F17-1049-94BB-548D97567D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108717" y="2951102"/>
                  <a:ext cx="0" cy="2540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3" name="Line 1546">
                  <a:extLst>
                    <a:ext uri="{FF2B5EF4-FFF2-40B4-BE49-F238E27FC236}">
                      <a16:creationId xmlns:a16="http://schemas.microsoft.com/office/drawing/2014/main" id="{ED09153D-D6E7-E14B-BAE9-B0E3DE78DE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108717" y="2951102"/>
                  <a:ext cx="5238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4" name="Line 1547">
                  <a:extLst>
                    <a:ext uri="{FF2B5EF4-FFF2-40B4-BE49-F238E27FC236}">
                      <a16:creationId xmlns:a16="http://schemas.microsoft.com/office/drawing/2014/main" id="{6B8066B8-0E8B-774F-84CD-620EA3E399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161105" y="2917765"/>
                  <a:ext cx="0" cy="333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5" name="Line 1548">
                  <a:extLst>
                    <a:ext uri="{FF2B5EF4-FFF2-40B4-BE49-F238E27FC236}">
                      <a16:creationId xmlns:a16="http://schemas.microsoft.com/office/drawing/2014/main" id="{7F6628A3-6383-6648-BA8D-E003E4AEDD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161105" y="2917765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6" name="Line 1549">
                  <a:extLst>
                    <a:ext uri="{FF2B5EF4-FFF2-40B4-BE49-F238E27FC236}">
                      <a16:creationId xmlns:a16="http://schemas.microsoft.com/office/drawing/2014/main" id="{7F87472E-61AC-1046-832F-11F100615D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186505" y="2909827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7" name="Line 1550">
                  <a:extLst>
                    <a:ext uri="{FF2B5EF4-FFF2-40B4-BE49-F238E27FC236}">
                      <a16:creationId xmlns:a16="http://schemas.microsoft.com/office/drawing/2014/main" id="{2CCB7180-0391-9C47-B16A-01E542459F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186505" y="2909827"/>
                  <a:ext cx="762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8" name="Line 1551">
                  <a:extLst>
                    <a:ext uri="{FF2B5EF4-FFF2-40B4-BE49-F238E27FC236}">
                      <a16:creationId xmlns:a16="http://schemas.microsoft.com/office/drawing/2014/main" id="{61D0FB50-1C80-D14B-A075-19D5444BAC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262705" y="2901890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9" name="Line 1552">
                  <a:extLst>
                    <a:ext uri="{FF2B5EF4-FFF2-40B4-BE49-F238E27FC236}">
                      <a16:creationId xmlns:a16="http://schemas.microsoft.com/office/drawing/2014/main" id="{435665E7-9FFB-D049-9555-4E19AE7573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262705" y="2901890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20" name="Line 1553">
                  <a:extLst>
                    <a:ext uri="{FF2B5EF4-FFF2-40B4-BE49-F238E27FC236}">
                      <a16:creationId xmlns:a16="http://schemas.microsoft.com/office/drawing/2014/main" id="{0A17E682-56A9-A149-85A1-BE313B80C4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275405" y="2893952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21" name="Line 1554">
                  <a:extLst>
                    <a:ext uri="{FF2B5EF4-FFF2-40B4-BE49-F238E27FC236}">
                      <a16:creationId xmlns:a16="http://schemas.microsoft.com/office/drawing/2014/main" id="{47C4DB2A-4999-3B4B-9DF0-8512297CFD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275405" y="2893952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22" name="Line 1555">
                  <a:extLst>
                    <a:ext uri="{FF2B5EF4-FFF2-40B4-BE49-F238E27FC236}">
                      <a16:creationId xmlns:a16="http://schemas.microsoft.com/office/drawing/2014/main" id="{35FFFF11-0B85-4741-B6F6-3FE327A5C4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00805" y="2893952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23" name="Line 1556">
                  <a:extLst>
                    <a:ext uri="{FF2B5EF4-FFF2-40B4-BE49-F238E27FC236}">
                      <a16:creationId xmlns:a16="http://schemas.microsoft.com/office/drawing/2014/main" id="{76A40D53-97F1-F44A-A2B8-09510556F7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326205" y="2884427"/>
                  <a:ext cx="0" cy="952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24" name="Line 1557">
                  <a:extLst>
                    <a:ext uri="{FF2B5EF4-FFF2-40B4-BE49-F238E27FC236}">
                      <a16:creationId xmlns:a16="http://schemas.microsoft.com/office/drawing/2014/main" id="{6667459E-E96D-EE40-879D-29517C0BE9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26205" y="2884427"/>
                  <a:ext cx="7778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25" name="Line 1558">
                  <a:extLst>
                    <a:ext uri="{FF2B5EF4-FFF2-40B4-BE49-F238E27FC236}">
                      <a16:creationId xmlns:a16="http://schemas.microsoft.com/office/drawing/2014/main" id="{E43A1D77-7363-2349-8C31-7CF10BD1C7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403993" y="2876490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26" name="Line 1559">
                  <a:extLst>
                    <a:ext uri="{FF2B5EF4-FFF2-40B4-BE49-F238E27FC236}">
                      <a16:creationId xmlns:a16="http://schemas.microsoft.com/office/drawing/2014/main" id="{66A9BCFD-1759-1949-8612-293FF9BEEA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403993" y="2876490"/>
                  <a:ext cx="381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27" name="Line 1560">
                  <a:extLst>
                    <a:ext uri="{FF2B5EF4-FFF2-40B4-BE49-F238E27FC236}">
                      <a16:creationId xmlns:a16="http://schemas.microsoft.com/office/drawing/2014/main" id="{61F60118-F880-E448-9BC8-CC1CD289B9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442093" y="2868552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28" name="Line 1561">
                  <a:extLst>
                    <a:ext uri="{FF2B5EF4-FFF2-40B4-BE49-F238E27FC236}">
                      <a16:creationId xmlns:a16="http://schemas.microsoft.com/office/drawing/2014/main" id="{BE2CB6A8-B233-D54E-A94C-46C59618F7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442093" y="2868552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29" name="Line 1562">
                  <a:extLst>
                    <a:ext uri="{FF2B5EF4-FFF2-40B4-BE49-F238E27FC236}">
                      <a16:creationId xmlns:a16="http://schemas.microsoft.com/office/drawing/2014/main" id="{035AB358-06BA-3A4C-A460-F0F6F808A6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467493" y="2868552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0" name="Line 1563">
                  <a:extLst>
                    <a:ext uri="{FF2B5EF4-FFF2-40B4-BE49-F238E27FC236}">
                      <a16:creationId xmlns:a16="http://schemas.microsoft.com/office/drawing/2014/main" id="{84FA39DB-0329-3545-827B-2A6BB8D258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480193" y="2860615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1" name="Line 1564">
                  <a:extLst>
                    <a:ext uri="{FF2B5EF4-FFF2-40B4-BE49-F238E27FC236}">
                      <a16:creationId xmlns:a16="http://schemas.microsoft.com/office/drawing/2014/main" id="{60B69A79-6278-704A-9027-81F4308E40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480193" y="2860615"/>
                  <a:ext cx="1016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2" name="Line 1565">
                  <a:extLst>
                    <a:ext uri="{FF2B5EF4-FFF2-40B4-BE49-F238E27FC236}">
                      <a16:creationId xmlns:a16="http://schemas.microsoft.com/office/drawing/2014/main" id="{682E62B8-CB3E-994C-881A-75C4C9FC9C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581793" y="2860615"/>
                  <a:ext cx="381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3" name="Line 1566">
                  <a:extLst>
                    <a:ext uri="{FF2B5EF4-FFF2-40B4-BE49-F238E27FC236}">
                      <a16:creationId xmlns:a16="http://schemas.microsoft.com/office/drawing/2014/main" id="{8E1A2076-31E4-A74E-B4AE-1DB5DE1A3F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619893" y="2852677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4" name="Line 1567">
                  <a:extLst>
                    <a:ext uri="{FF2B5EF4-FFF2-40B4-BE49-F238E27FC236}">
                      <a16:creationId xmlns:a16="http://schemas.microsoft.com/office/drawing/2014/main" id="{509EDA22-6681-6C48-AFB0-7EB7E5576A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619893" y="2852677"/>
                  <a:ext cx="508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5" name="Line 1568">
                  <a:extLst>
                    <a:ext uri="{FF2B5EF4-FFF2-40B4-BE49-F238E27FC236}">
                      <a16:creationId xmlns:a16="http://schemas.microsoft.com/office/drawing/2014/main" id="{2448190E-307C-0348-B5A9-5C757C57B8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670693" y="2843152"/>
                  <a:ext cx="0" cy="952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6" name="Line 1569">
                  <a:extLst>
                    <a:ext uri="{FF2B5EF4-FFF2-40B4-BE49-F238E27FC236}">
                      <a16:creationId xmlns:a16="http://schemas.microsoft.com/office/drawing/2014/main" id="{DAA8AD89-B975-E343-B3F7-6F7BC9A151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670693" y="2843152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7" name="Line 1570">
                  <a:extLst>
                    <a:ext uri="{FF2B5EF4-FFF2-40B4-BE49-F238E27FC236}">
                      <a16:creationId xmlns:a16="http://schemas.microsoft.com/office/drawing/2014/main" id="{F356852A-DDDF-7244-9C0C-B83F3489A4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683393" y="2843152"/>
                  <a:ext cx="1428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90" name="Group 889">
                <a:extLst>
                  <a:ext uri="{FF2B5EF4-FFF2-40B4-BE49-F238E27FC236}">
                    <a16:creationId xmlns:a16="http://schemas.microsoft.com/office/drawing/2014/main" id="{D41C80C6-EBED-CA4F-8E57-9DAF19494C2F}"/>
                  </a:ext>
                </a:extLst>
              </p:cNvPr>
              <p:cNvGrpSpPr/>
              <p:nvPr/>
            </p:nvGrpSpPr>
            <p:grpSpPr>
              <a:xfrm>
                <a:off x="6735763" y="2953458"/>
                <a:ext cx="2362200" cy="449263"/>
                <a:chOff x="6735763" y="3171826"/>
                <a:chExt cx="2362200" cy="449263"/>
              </a:xfrm>
            </p:grpSpPr>
            <p:sp>
              <p:nvSpPr>
                <p:cNvPr id="891" name="Line 1573">
                  <a:extLst>
                    <a:ext uri="{FF2B5EF4-FFF2-40B4-BE49-F238E27FC236}">
                      <a16:creationId xmlns:a16="http://schemas.microsoft.com/office/drawing/2014/main" id="{7BF62269-F400-8642-961A-23790E6E56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735763" y="3621088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" name="Line 1574">
                  <a:extLst>
                    <a:ext uri="{FF2B5EF4-FFF2-40B4-BE49-F238E27FC236}">
                      <a16:creationId xmlns:a16="http://schemas.microsoft.com/office/drawing/2014/main" id="{A579F011-6FB0-DB4C-9DC4-E6698D0AF7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748463" y="3613151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3" name="Line 1575">
                  <a:extLst>
                    <a:ext uri="{FF2B5EF4-FFF2-40B4-BE49-F238E27FC236}">
                      <a16:creationId xmlns:a16="http://schemas.microsoft.com/office/drawing/2014/main" id="{82F5838D-922B-574C-9F7A-A0380395A7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748463" y="3613151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4" name="Line 1576">
                  <a:extLst>
                    <a:ext uri="{FF2B5EF4-FFF2-40B4-BE49-F238E27FC236}">
                      <a16:creationId xmlns:a16="http://schemas.microsoft.com/office/drawing/2014/main" id="{3D9C4AE9-4240-3F4E-9DFA-7C88162DB6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761163" y="3613151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5" name="Line 1577">
                  <a:extLst>
                    <a:ext uri="{FF2B5EF4-FFF2-40B4-BE49-F238E27FC236}">
                      <a16:creationId xmlns:a16="http://schemas.microsoft.com/office/drawing/2014/main" id="{A0D94E8B-10B6-8F4D-B3A9-A6C0A51BB4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786563" y="3613151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6" name="Line 1578">
                  <a:extLst>
                    <a:ext uri="{FF2B5EF4-FFF2-40B4-BE49-F238E27FC236}">
                      <a16:creationId xmlns:a16="http://schemas.microsoft.com/office/drawing/2014/main" id="{F9D1C61B-42CB-414D-81C0-D103BB18EA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799263" y="3613151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7" name="Line 1579">
                  <a:extLst>
                    <a:ext uri="{FF2B5EF4-FFF2-40B4-BE49-F238E27FC236}">
                      <a16:creationId xmlns:a16="http://schemas.microsoft.com/office/drawing/2014/main" id="{6D331BFE-1B36-2142-A70A-52DF341A9E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811963" y="3605213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8" name="Line 1580">
                  <a:extLst>
                    <a:ext uri="{FF2B5EF4-FFF2-40B4-BE49-F238E27FC236}">
                      <a16:creationId xmlns:a16="http://schemas.microsoft.com/office/drawing/2014/main" id="{40F58ED1-0608-6446-8132-F4A8A4031E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811963" y="3605213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9" name="Line 1581">
                  <a:extLst>
                    <a:ext uri="{FF2B5EF4-FFF2-40B4-BE49-F238E27FC236}">
                      <a16:creationId xmlns:a16="http://schemas.microsoft.com/office/drawing/2014/main" id="{0AF33060-4909-2140-B2BD-C8F2379063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837363" y="3597276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00" name="Line 1582">
                  <a:extLst>
                    <a:ext uri="{FF2B5EF4-FFF2-40B4-BE49-F238E27FC236}">
                      <a16:creationId xmlns:a16="http://schemas.microsoft.com/office/drawing/2014/main" id="{F0707343-F268-EA49-B5DB-B55BE0B875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837363" y="3597276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01" name="Line 1583">
                  <a:extLst>
                    <a:ext uri="{FF2B5EF4-FFF2-40B4-BE49-F238E27FC236}">
                      <a16:creationId xmlns:a16="http://schemas.microsoft.com/office/drawing/2014/main" id="{A980F469-2A3A-4143-B39A-CD6DB7C31C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850063" y="3587751"/>
                  <a:ext cx="0" cy="952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02" name="Line 1584">
                  <a:extLst>
                    <a:ext uri="{FF2B5EF4-FFF2-40B4-BE49-F238E27FC236}">
                      <a16:creationId xmlns:a16="http://schemas.microsoft.com/office/drawing/2014/main" id="{DC0512E9-B02C-D349-A485-8C36E12DE4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850063" y="3587751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03" name="Line 1585">
                  <a:extLst>
                    <a:ext uri="{FF2B5EF4-FFF2-40B4-BE49-F238E27FC236}">
                      <a16:creationId xmlns:a16="http://schemas.microsoft.com/office/drawing/2014/main" id="{15721755-821B-514A-B7E5-38E83F748D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862763" y="3587751"/>
                  <a:ext cx="762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04" name="Line 1586">
                  <a:extLst>
                    <a:ext uri="{FF2B5EF4-FFF2-40B4-BE49-F238E27FC236}">
                      <a16:creationId xmlns:a16="http://schemas.microsoft.com/office/drawing/2014/main" id="{50159B79-26A0-5F44-9BF6-8C760DBCFA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938963" y="3579813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05" name="Line 1587">
                  <a:extLst>
                    <a:ext uri="{FF2B5EF4-FFF2-40B4-BE49-F238E27FC236}">
                      <a16:creationId xmlns:a16="http://schemas.microsoft.com/office/drawing/2014/main" id="{4DE62BDE-C989-7846-B635-1244296004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938963" y="3579813"/>
                  <a:ext cx="2698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06" name="Line 1588">
                  <a:extLst>
                    <a:ext uri="{FF2B5EF4-FFF2-40B4-BE49-F238E27FC236}">
                      <a16:creationId xmlns:a16="http://schemas.microsoft.com/office/drawing/2014/main" id="{AE924B4B-9688-FE4A-8C95-1087B44311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965950" y="3579813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07" name="Line 1589">
                  <a:extLst>
                    <a:ext uri="{FF2B5EF4-FFF2-40B4-BE49-F238E27FC236}">
                      <a16:creationId xmlns:a16="http://schemas.microsoft.com/office/drawing/2014/main" id="{EB45C679-EF59-ED46-83D7-ED26A14596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978650" y="3579813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08" name="Line 1590">
                  <a:extLst>
                    <a:ext uri="{FF2B5EF4-FFF2-40B4-BE49-F238E27FC236}">
                      <a16:creationId xmlns:a16="http://schemas.microsoft.com/office/drawing/2014/main" id="{C645307F-D46E-9040-806F-52275CC506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991350" y="3571876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09" name="Line 1591">
                  <a:extLst>
                    <a:ext uri="{FF2B5EF4-FFF2-40B4-BE49-F238E27FC236}">
                      <a16:creationId xmlns:a16="http://schemas.microsoft.com/office/drawing/2014/main" id="{4EA26CA4-77FF-5D43-A909-FEEBC66240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991350" y="3571876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0" name="Line 1592">
                  <a:extLst>
                    <a:ext uri="{FF2B5EF4-FFF2-40B4-BE49-F238E27FC236}">
                      <a16:creationId xmlns:a16="http://schemas.microsoft.com/office/drawing/2014/main" id="{0FB863CD-DCAB-D847-AC3E-85A2DC44D4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004050" y="3563938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1" name="Line 1593">
                  <a:extLst>
                    <a:ext uri="{FF2B5EF4-FFF2-40B4-BE49-F238E27FC236}">
                      <a16:creationId xmlns:a16="http://schemas.microsoft.com/office/drawing/2014/main" id="{B4F2E592-72B8-6540-B301-2BCD61D47F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004050" y="3563938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2" name="Line 1594">
                  <a:extLst>
                    <a:ext uri="{FF2B5EF4-FFF2-40B4-BE49-F238E27FC236}">
                      <a16:creationId xmlns:a16="http://schemas.microsoft.com/office/drawing/2014/main" id="{26A2163B-407A-4D40-B82F-A67D221AC9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016750" y="3563938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3" name="Line 1595">
                  <a:extLst>
                    <a:ext uri="{FF2B5EF4-FFF2-40B4-BE49-F238E27FC236}">
                      <a16:creationId xmlns:a16="http://schemas.microsoft.com/office/drawing/2014/main" id="{B2768CD5-CE5E-C148-A7C3-E3D0CA1B7F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029450" y="3563938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4" name="Line 1596">
                  <a:extLst>
                    <a:ext uri="{FF2B5EF4-FFF2-40B4-BE49-F238E27FC236}">
                      <a16:creationId xmlns:a16="http://schemas.microsoft.com/office/drawing/2014/main" id="{F1D57E3F-CF39-6844-92B9-648FB35A29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054850" y="3546476"/>
                  <a:ext cx="0" cy="17463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5" name="Line 1597">
                  <a:extLst>
                    <a:ext uri="{FF2B5EF4-FFF2-40B4-BE49-F238E27FC236}">
                      <a16:creationId xmlns:a16="http://schemas.microsoft.com/office/drawing/2014/main" id="{6D485975-A6D5-234F-B271-957A364C5D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054850" y="3546476"/>
                  <a:ext cx="381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6" name="Line 1598">
                  <a:extLst>
                    <a:ext uri="{FF2B5EF4-FFF2-40B4-BE49-F238E27FC236}">
                      <a16:creationId xmlns:a16="http://schemas.microsoft.com/office/drawing/2014/main" id="{D086E0E8-C524-1548-9F72-EA1108D319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092950" y="3538538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7" name="Line 1599">
                  <a:extLst>
                    <a:ext uri="{FF2B5EF4-FFF2-40B4-BE49-F238E27FC236}">
                      <a16:creationId xmlns:a16="http://schemas.microsoft.com/office/drawing/2014/main" id="{4F509594-1185-7A4A-9012-532CB6FB69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092950" y="3538538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8" name="Line 1600">
                  <a:extLst>
                    <a:ext uri="{FF2B5EF4-FFF2-40B4-BE49-F238E27FC236}">
                      <a16:creationId xmlns:a16="http://schemas.microsoft.com/office/drawing/2014/main" id="{ECF6D07D-B271-2947-984C-38239642B7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118350" y="3530601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9" name="Line 1601">
                  <a:extLst>
                    <a:ext uri="{FF2B5EF4-FFF2-40B4-BE49-F238E27FC236}">
                      <a16:creationId xmlns:a16="http://schemas.microsoft.com/office/drawing/2014/main" id="{A3183F06-4BED-974C-9C13-70430D55B4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118350" y="3530601"/>
                  <a:ext cx="635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0" name="Line 1602">
                  <a:extLst>
                    <a:ext uri="{FF2B5EF4-FFF2-40B4-BE49-F238E27FC236}">
                      <a16:creationId xmlns:a16="http://schemas.microsoft.com/office/drawing/2014/main" id="{470EBEF9-B0E0-014C-AA84-8BA5C99B3F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181850" y="3530601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1" name="Line 1603">
                  <a:extLst>
                    <a:ext uri="{FF2B5EF4-FFF2-40B4-BE49-F238E27FC236}">
                      <a16:creationId xmlns:a16="http://schemas.microsoft.com/office/drawing/2014/main" id="{0908132A-E1DA-504F-832F-73C4C75580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194550" y="3522663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2" name="Line 1604">
                  <a:extLst>
                    <a:ext uri="{FF2B5EF4-FFF2-40B4-BE49-F238E27FC236}">
                      <a16:creationId xmlns:a16="http://schemas.microsoft.com/office/drawing/2014/main" id="{ABBD76E3-08C0-4349-9A44-527EEFF2C5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194550" y="3522663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3" name="Line 1605">
                  <a:extLst>
                    <a:ext uri="{FF2B5EF4-FFF2-40B4-BE49-F238E27FC236}">
                      <a16:creationId xmlns:a16="http://schemas.microsoft.com/office/drawing/2014/main" id="{0AA4F27A-D9A5-374D-BC69-5178897187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207250" y="3505201"/>
                  <a:ext cx="0" cy="17463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4" name="Line 1606">
                  <a:extLst>
                    <a:ext uri="{FF2B5EF4-FFF2-40B4-BE49-F238E27FC236}">
                      <a16:creationId xmlns:a16="http://schemas.microsoft.com/office/drawing/2014/main" id="{4953E20C-3148-1D4C-B1A2-F2E2A3C7B7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207250" y="3505201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5" name="Line 1607">
                  <a:extLst>
                    <a:ext uri="{FF2B5EF4-FFF2-40B4-BE49-F238E27FC236}">
                      <a16:creationId xmlns:a16="http://schemas.microsoft.com/office/drawing/2014/main" id="{DCE1AA90-FA84-414F-A85E-B8E420DDB1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219950" y="3497263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6" name="Line 1608">
                  <a:extLst>
                    <a:ext uri="{FF2B5EF4-FFF2-40B4-BE49-F238E27FC236}">
                      <a16:creationId xmlns:a16="http://schemas.microsoft.com/office/drawing/2014/main" id="{94BE3E70-703A-3547-AE3F-590EE7926E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219950" y="3497263"/>
                  <a:ext cx="508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7" name="Line 1609">
                  <a:extLst>
                    <a:ext uri="{FF2B5EF4-FFF2-40B4-BE49-F238E27FC236}">
                      <a16:creationId xmlns:a16="http://schemas.microsoft.com/office/drawing/2014/main" id="{1B637AFF-63D4-B347-862F-EB70CFB207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270750" y="3489326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8" name="Line 1610">
                  <a:extLst>
                    <a:ext uri="{FF2B5EF4-FFF2-40B4-BE49-F238E27FC236}">
                      <a16:creationId xmlns:a16="http://schemas.microsoft.com/office/drawing/2014/main" id="{518A2D8C-3682-A14E-974B-7316B35065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270750" y="3489326"/>
                  <a:ext cx="2698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9" name="Line 1611">
                  <a:extLst>
                    <a:ext uri="{FF2B5EF4-FFF2-40B4-BE49-F238E27FC236}">
                      <a16:creationId xmlns:a16="http://schemas.microsoft.com/office/drawing/2014/main" id="{F6C282F8-AA9E-2A42-AB9D-0A6925DE2B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297738" y="3489326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30" name="Line 1612">
                  <a:extLst>
                    <a:ext uri="{FF2B5EF4-FFF2-40B4-BE49-F238E27FC236}">
                      <a16:creationId xmlns:a16="http://schemas.microsoft.com/office/drawing/2014/main" id="{B21F36F4-C8BC-CB48-AF81-8CF49476BF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310438" y="3479801"/>
                  <a:ext cx="0" cy="952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31" name="Line 1613">
                  <a:extLst>
                    <a:ext uri="{FF2B5EF4-FFF2-40B4-BE49-F238E27FC236}">
                      <a16:creationId xmlns:a16="http://schemas.microsoft.com/office/drawing/2014/main" id="{E03C3DB5-8EF2-8449-8D68-38739B20B7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310438" y="3479801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32" name="Line 1614">
                  <a:extLst>
                    <a:ext uri="{FF2B5EF4-FFF2-40B4-BE49-F238E27FC236}">
                      <a16:creationId xmlns:a16="http://schemas.microsoft.com/office/drawing/2014/main" id="{3FD6CF8E-4B29-C64C-BE5C-300CB3D505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335838" y="3463926"/>
                  <a:ext cx="0" cy="1587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33" name="Line 1615">
                  <a:extLst>
                    <a:ext uri="{FF2B5EF4-FFF2-40B4-BE49-F238E27FC236}">
                      <a16:creationId xmlns:a16="http://schemas.microsoft.com/office/drawing/2014/main" id="{915E1CE0-FBC4-E34C-9492-62CEA19A0D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335838" y="3463926"/>
                  <a:ext cx="381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34" name="Line 1616">
                  <a:extLst>
                    <a:ext uri="{FF2B5EF4-FFF2-40B4-BE49-F238E27FC236}">
                      <a16:creationId xmlns:a16="http://schemas.microsoft.com/office/drawing/2014/main" id="{5D491507-3D6D-8241-A031-BEF3019813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373938" y="3455988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35" name="Line 1617">
                  <a:extLst>
                    <a:ext uri="{FF2B5EF4-FFF2-40B4-BE49-F238E27FC236}">
                      <a16:creationId xmlns:a16="http://schemas.microsoft.com/office/drawing/2014/main" id="{94529910-6396-1246-8DA8-7AB50779CD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373938" y="3455988"/>
                  <a:ext cx="1016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36" name="Line 1618">
                  <a:extLst>
                    <a:ext uri="{FF2B5EF4-FFF2-40B4-BE49-F238E27FC236}">
                      <a16:creationId xmlns:a16="http://schemas.microsoft.com/office/drawing/2014/main" id="{B2819226-3B1B-8B4F-B654-80515ABB5B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475538" y="3446463"/>
                  <a:ext cx="0" cy="952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37" name="Line 1619">
                  <a:extLst>
                    <a:ext uri="{FF2B5EF4-FFF2-40B4-BE49-F238E27FC236}">
                      <a16:creationId xmlns:a16="http://schemas.microsoft.com/office/drawing/2014/main" id="{68E4E014-1432-CE46-95AA-E0CC5F53DF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475538" y="3446463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38" name="Line 1620">
                  <a:extLst>
                    <a:ext uri="{FF2B5EF4-FFF2-40B4-BE49-F238E27FC236}">
                      <a16:creationId xmlns:a16="http://schemas.microsoft.com/office/drawing/2014/main" id="{27CFCE3F-D6FC-F648-8814-7475CC93B4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500938" y="3438526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39" name="Line 1621">
                  <a:extLst>
                    <a:ext uri="{FF2B5EF4-FFF2-40B4-BE49-F238E27FC236}">
                      <a16:creationId xmlns:a16="http://schemas.microsoft.com/office/drawing/2014/main" id="{0EC177F7-1EC0-D04B-9242-9F765DA676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500938" y="3438526"/>
                  <a:ext cx="5238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40" name="Line 1622">
                  <a:extLst>
                    <a:ext uri="{FF2B5EF4-FFF2-40B4-BE49-F238E27FC236}">
                      <a16:creationId xmlns:a16="http://schemas.microsoft.com/office/drawing/2014/main" id="{8F6A210F-3395-B54A-9E6E-DCD8612C28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553325" y="3430588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41" name="Line 1623">
                  <a:extLst>
                    <a:ext uri="{FF2B5EF4-FFF2-40B4-BE49-F238E27FC236}">
                      <a16:creationId xmlns:a16="http://schemas.microsoft.com/office/drawing/2014/main" id="{A5501886-A20B-724C-A378-EDFDE8C354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553325" y="3430588"/>
                  <a:ext cx="1778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42" name="Line 1624">
                  <a:extLst>
                    <a:ext uri="{FF2B5EF4-FFF2-40B4-BE49-F238E27FC236}">
                      <a16:creationId xmlns:a16="http://schemas.microsoft.com/office/drawing/2014/main" id="{D2183387-1236-E343-AD99-8515FF1D56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731125" y="3422651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43" name="Line 1625">
                  <a:extLst>
                    <a:ext uri="{FF2B5EF4-FFF2-40B4-BE49-F238E27FC236}">
                      <a16:creationId xmlns:a16="http://schemas.microsoft.com/office/drawing/2014/main" id="{A65F5941-D8E6-E840-8036-A4C73F519F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731125" y="3422651"/>
                  <a:ext cx="381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44" name="Line 1626">
                  <a:extLst>
                    <a:ext uri="{FF2B5EF4-FFF2-40B4-BE49-F238E27FC236}">
                      <a16:creationId xmlns:a16="http://schemas.microsoft.com/office/drawing/2014/main" id="{9820A300-337D-4B45-84B5-E92567FF6B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769225" y="3413126"/>
                  <a:ext cx="0" cy="952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45" name="Line 1627">
                  <a:extLst>
                    <a:ext uri="{FF2B5EF4-FFF2-40B4-BE49-F238E27FC236}">
                      <a16:creationId xmlns:a16="http://schemas.microsoft.com/office/drawing/2014/main" id="{9F1AD54B-FC38-A94A-887D-422784DC92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769225" y="3413126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46" name="Line 1628">
                  <a:extLst>
                    <a:ext uri="{FF2B5EF4-FFF2-40B4-BE49-F238E27FC236}">
                      <a16:creationId xmlns:a16="http://schemas.microsoft.com/office/drawing/2014/main" id="{F88EA609-DEBA-D44A-8107-8CA885B828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781925" y="3405188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47" name="Line 1629">
                  <a:extLst>
                    <a:ext uri="{FF2B5EF4-FFF2-40B4-BE49-F238E27FC236}">
                      <a16:creationId xmlns:a16="http://schemas.microsoft.com/office/drawing/2014/main" id="{5E720FA9-3EF2-5E4D-9630-5F8ECCE72D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781925" y="3405188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48" name="Line 1630">
                  <a:extLst>
                    <a:ext uri="{FF2B5EF4-FFF2-40B4-BE49-F238E27FC236}">
                      <a16:creationId xmlns:a16="http://schemas.microsoft.com/office/drawing/2014/main" id="{4302D51A-E6F5-D149-91EC-917ABFDC73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794625" y="3397251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49" name="Line 1631">
                  <a:extLst>
                    <a:ext uri="{FF2B5EF4-FFF2-40B4-BE49-F238E27FC236}">
                      <a16:creationId xmlns:a16="http://schemas.microsoft.com/office/drawing/2014/main" id="{0001DD2E-BE37-6146-B000-E8CBCF68D2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794625" y="3397251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0" name="Line 1632">
                  <a:extLst>
                    <a:ext uri="{FF2B5EF4-FFF2-40B4-BE49-F238E27FC236}">
                      <a16:creationId xmlns:a16="http://schemas.microsoft.com/office/drawing/2014/main" id="{6A590B19-D31C-0645-8887-1413C94966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807325" y="3389313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1" name="Line 1633">
                  <a:extLst>
                    <a:ext uri="{FF2B5EF4-FFF2-40B4-BE49-F238E27FC236}">
                      <a16:creationId xmlns:a16="http://schemas.microsoft.com/office/drawing/2014/main" id="{D38746E5-A35D-A04F-AACF-D335AFB13A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807325" y="3389313"/>
                  <a:ext cx="2698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2" name="Line 1634">
                  <a:extLst>
                    <a:ext uri="{FF2B5EF4-FFF2-40B4-BE49-F238E27FC236}">
                      <a16:creationId xmlns:a16="http://schemas.microsoft.com/office/drawing/2014/main" id="{CC53579D-02FF-F74D-B390-29F518D339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834313" y="3379788"/>
                  <a:ext cx="0" cy="952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3" name="Line 1635">
                  <a:extLst>
                    <a:ext uri="{FF2B5EF4-FFF2-40B4-BE49-F238E27FC236}">
                      <a16:creationId xmlns:a16="http://schemas.microsoft.com/office/drawing/2014/main" id="{B3653A03-FB74-924F-BFC6-D18A1D3EC1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834313" y="3379788"/>
                  <a:ext cx="2032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4" name="Line 1636">
                  <a:extLst>
                    <a:ext uri="{FF2B5EF4-FFF2-40B4-BE49-F238E27FC236}">
                      <a16:creationId xmlns:a16="http://schemas.microsoft.com/office/drawing/2014/main" id="{974CF1D6-A32D-8141-A39A-D3A7DAC8A7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037513" y="3379788"/>
                  <a:ext cx="11588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" name="Line 1637">
                  <a:extLst>
                    <a:ext uri="{FF2B5EF4-FFF2-40B4-BE49-F238E27FC236}">
                      <a16:creationId xmlns:a16="http://schemas.microsoft.com/office/drawing/2014/main" id="{9C79807A-634B-9343-B1EF-2B037C9A7A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153400" y="3371851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6" name="Line 1638">
                  <a:extLst>
                    <a:ext uri="{FF2B5EF4-FFF2-40B4-BE49-F238E27FC236}">
                      <a16:creationId xmlns:a16="http://schemas.microsoft.com/office/drawing/2014/main" id="{BC674720-79B8-C34D-87F7-6BFA65BD9B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153400" y="3371851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7" name="Line 1639">
                  <a:extLst>
                    <a:ext uri="{FF2B5EF4-FFF2-40B4-BE49-F238E27FC236}">
                      <a16:creationId xmlns:a16="http://schemas.microsoft.com/office/drawing/2014/main" id="{AD8CF807-8DE0-2643-864A-250979D6DD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178800" y="3363913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8" name="Line 1640">
                  <a:extLst>
                    <a:ext uri="{FF2B5EF4-FFF2-40B4-BE49-F238E27FC236}">
                      <a16:creationId xmlns:a16="http://schemas.microsoft.com/office/drawing/2014/main" id="{B7633E17-7DAA-4847-997E-36D06875B9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178800" y="3363913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9" name="Line 1641">
                  <a:extLst>
                    <a:ext uri="{FF2B5EF4-FFF2-40B4-BE49-F238E27FC236}">
                      <a16:creationId xmlns:a16="http://schemas.microsoft.com/office/drawing/2014/main" id="{D7C87A4E-2F9C-DB4D-8201-9FFDD65BF0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191500" y="3355976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60" name="Line 1642">
                  <a:extLst>
                    <a:ext uri="{FF2B5EF4-FFF2-40B4-BE49-F238E27FC236}">
                      <a16:creationId xmlns:a16="http://schemas.microsoft.com/office/drawing/2014/main" id="{DFD555C1-9D9A-4D47-8C18-5378EE4813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191500" y="3355976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61" name="Line 1643">
                  <a:extLst>
                    <a:ext uri="{FF2B5EF4-FFF2-40B4-BE49-F238E27FC236}">
                      <a16:creationId xmlns:a16="http://schemas.microsoft.com/office/drawing/2014/main" id="{50038678-8CA4-464D-B948-CF1EAB5C8B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216900" y="3338513"/>
                  <a:ext cx="0" cy="17463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62" name="Line 1644">
                  <a:extLst>
                    <a:ext uri="{FF2B5EF4-FFF2-40B4-BE49-F238E27FC236}">
                      <a16:creationId xmlns:a16="http://schemas.microsoft.com/office/drawing/2014/main" id="{2108A55B-C2F5-424A-9EC8-FA9DCFEFDC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216900" y="3338513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63" name="Line 1645">
                  <a:extLst>
                    <a:ext uri="{FF2B5EF4-FFF2-40B4-BE49-F238E27FC236}">
                      <a16:creationId xmlns:a16="http://schemas.microsoft.com/office/drawing/2014/main" id="{E2F08F09-D412-564C-BF8F-BE716A85BB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229600" y="3330576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64" name="Line 1646">
                  <a:extLst>
                    <a:ext uri="{FF2B5EF4-FFF2-40B4-BE49-F238E27FC236}">
                      <a16:creationId xmlns:a16="http://schemas.microsoft.com/office/drawing/2014/main" id="{0A010D91-E6AA-6E40-A5AF-A044B6E53B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229600" y="3330576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65" name="Line 1647">
                  <a:extLst>
                    <a:ext uri="{FF2B5EF4-FFF2-40B4-BE49-F238E27FC236}">
                      <a16:creationId xmlns:a16="http://schemas.microsoft.com/office/drawing/2014/main" id="{227D59EE-0BA6-B345-B989-15DB462456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255000" y="3322638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66" name="Line 1648">
                  <a:extLst>
                    <a:ext uri="{FF2B5EF4-FFF2-40B4-BE49-F238E27FC236}">
                      <a16:creationId xmlns:a16="http://schemas.microsoft.com/office/drawing/2014/main" id="{FAE21802-4359-3242-937E-04A3833392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255000" y="3322638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67" name="Line 1649">
                  <a:extLst>
                    <a:ext uri="{FF2B5EF4-FFF2-40B4-BE49-F238E27FC236}">
                      <a16:creationId xmlns:a16="http://schemas.microsoft.com/office/drawing/2014/main" id="{AF6702A5-AF8E-814E-95A2-C111F27235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267700" y="3313113"/>
                  <a:ext cx="0" cy="952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68" name="Line 1650">
                  <a:extLst>
                    <a:ext uri="{FF2B5EF4-FFF2-40B4-BE49-F238E27FC236}">
                      <a16:creationId xmlns:a16="http://schemas.microsoft.com/office/drawing/2014/main" id="{C862968A-A0F4-7943-8F03-321A9C9DBC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267700" y="3313113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69" name="Line 1651">
                  <a:extLst>
                    <a:ext uri="{FF2B5EF4-FFF2-40B4-BE49-F238E27FC236}">
                      <a16:creationId xmlns:a16="http://schemas.microsoft.com/office/drawing/2014/main" id="{5D9117EC-5D50-7444-A521-DD40269A05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293100" y="3305176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70" name="Line 1652">
                  <a:extLst>
                    <a:ext uri="{FF2B5EF4-FFF2-40B4-BE49-F238E27FC236}">
                      <a16:creationId xmlns:a16="http://schemas.microsoft.com/office/drawing/2014/main" id="{64E19305-D3E9-6346-847E-189716D9F7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293100" y="3305176"/>
                  <a:ext cx="381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71" name="Line 1653">
                  <a:extLst>
                    <a:ext uri="{FF2B5EF4-FFF2-40B4-BE49-F238E27FC236}">
                      <a16:creationId xmlns:a16="http://schemas.microsoft.com/office/drawing/2014/main" id="{C2264839-DD45-D648-82EE-9C20F1117E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331200" y="3289301"/>
                  <a:ext cx="0" cy="1587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72" name="Line 1654">
                  <a:extLst>
                    <a:ext uri="{FF2B5EF4-FFF2-40B4-BE49-F238E27FC236}">
                      <a16:creationId xmlns:a16="http://schemas.microsoft.com/office/drawing/2014/main" id="{BDDC4DBB-BC1E-964A-BC69-002918D35E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331200" y="3289301"/>
                  <a:ext cx="508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73" name="Line 1655">
                  <a:extLst>
                    <a:ext uri="{FF2B5EF4-FFF2-40B4-BE49-F238E27FC236}">
                      <a16:creationId xmlns:a16="http://schemas.microsoft.com/office/drawing/2014/main" id="{9411C394-497E-FF4A-8369-7E4F20AF77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382000" y="3279776"/>
                  <a:ext cx="0" cy="952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74" name="Line 1656">
                  <a:extLst>
                    <a:ext uri="{FF2B5EF4-FFF2-40B4-BE49-F238E27FC236}">
                      <a16:creationId xmlns:a16="http://schemas.microsoft.com/office/drawing/2014/main" id="{9E7B4DF8-358A-314E-BE5A-DEAAA93821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382000" y="3279776"/>
                  <a:ext cx="1428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75" name="Line 1657">
                  <a:extLst>
                    <a:ext uri="{FF2B5EF4-FFF2-40B4-BE49-F238E27FC236}">
                      <a16:creationId xmlns:a16="http://schemas.microsoft.com/office/drawing/2014/main" id="{E7B5760F-211C-BC41-8B2E-F48BBC0582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396288" y="3271838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76" name="Line 1658">
                  <a:extLst>
                    <a:ext uri="{FF2B5EF4-FFF2-40B4-BE49-F238E27FC236}">
                      <a16:creationId xmlns:a16="http://schemas.microsoft.com/office/drawing/2014/main" id="{2BAE51D6-B40E-224E-9A30-09790EC394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396288" y="3271838"/>
                  <a:ext cx="11113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77" name="Line 1659">
                  <a:extLst>
                    <a:ext uri="{FF2B5EF4-FFF2-40B4-BE49-F238E27FC236}">
                      <a16:creationId xmlns:a16="http://schemas.microsoft.com/office/drawing/2014/main" id="{74DE05E7-30A7-1143-AEF3-38CC67FBBA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407400" y="3263901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78" name="Line 1660">
                  <a:extLst>
                    <a:ext uri="{FF2B5EF4-FFF2-40B4-BE49-F238E27FC236}">
                      <a16:creationId xmlns:a16="http://schemas.microsoft.com/office/drawing/2014/main" id="{BE52253F-21BE-F24D-B6F0-03E0AE9341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407400" y="3263901"/>
                  <a:ext cx="3968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79" name="Line 1661">
                  <a:extLst>
                    <a:ext uri="{FF2B5EF4-FFF2-40B4-BE49-F238E27FC236}">
                      <a16:creationId xmlns:a16="http://schemas.microsoft.com/office/drawing/2014/main" id="{0AB926D0-C09D-1644-B195-304F310E42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447088" y="3255963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80" name="Line 1662">
                  <a:extLst>
                    <a:ext uri="{FF2B5EF4-FFF2-40B4-BE49-F238E27FC236}">
                      <a16:creationId xmlns:a16="http://schemas.microsoft.com/office/drawing/2014/main" id="{72CAAA67-E8BD-C44F-A764-420EB28BB2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447088" y="3255963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81" name="Line 1663">
                  <a:extLst>
                    <a:ext uri="{FF2B5EF4-FFF2-40B4-BE49-F238E27FC236}">
                      <a16:creationId xmlns:a16="http://schemas.microsoft.com/office/drawing/2014/main" id="{4D1028C6-3EB4-AE47-868E-A84748CEEA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472488" y="3246438"/>
                  <a:ext cx="0" cy="952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82" name="Line 1664">
                  <a:extLst>
                    <a:ext uri="{FF2B5EF4-FFF2-40B4-BE49-F238E27FC236}">
                      <a16:creationId xmlns:a16="http://schemas.microsoft.com/office/drawing/2014/main" id="{B346F18A-3696-D847-85BE-C0885330E4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472488" y="3246438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83" name="Line 1665">
                  <a:extLst>
                    <a:ext uri="{FF2B5EF4-FFF2-40B4-BE49-F238E27FC236}">
                      <a16:creationId xmlns:a16="http://schemas.microsoft.com/office/drawing/2014/main" id="{FA5EB613-AE85-AD45-BF37-3F231F6532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485188" y="3238501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84" name="Line 1666">
                  <a:extLst>
                    <a:ext uri="{FF2B5EF4-FFF2-40B4-BE49-F238E27FC236}">
                      <a16:creationId xmlns:a16="http://schemas.microsoft.com/office/drawing/2014/main" id="{68CC0B3B-55BE-CD41-870B-D30B1FC79F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485188" y="3238501"/>
                  <a:ext cx="1143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85" name="Line 1667">
                  <a:extLst>
                    <a:ext uri="{FF2B5EF4-FFF2-40B4-BE49-F238E27FC236}">
                      <a16:creationId xmlns:a16="http://schemas.microsoft.com/office/drawing/2014/main" id="{BCFFA77C-4F94-EF45-A085-E175000533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599488" y="3230563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86" name="Line 1668">
                  <a:extLst>
                    <a:ext uri="{FF2B5EF4-FFF2-40B4-BE49-F238E27FC236}">
                      <a16:creationId xmlns:a16="http://schemas.microsoft.com/office/drawing/2014/main" id="{A77B42A0-4BD4-6442-9DDF-53317A3BFE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599488" y="3230563"/>
                  <a:ext cx="12858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87" name="Line 1669">
                  <a:extLst>
                    <a:ext uri="{FF2B5EF4-FFF2-40B4-BE49-F238E27FC236}">
                      <a16:creationId xmlns:a16="http://schemas.microsoft.com/office/drawing/2014/main" id="{8FD0F6D9-F6DB-BC48-8F93-81A7F6C794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728075" y="3213101"/>
                  <a:ext cx="0" cy="17463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88" name="Line 1670">
                  <a:extLst>
                    <a:ext uri="{FF2B5EF4-FFF2-40B4-BE49-F238E27FC236}">
                      <a16:creationId xmlns:a16="http://schemas.microsoft.com/office/drawing/2014/main" id="{4BAFC992-4523-2B4D-8016-C2B0F395B3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728075" y="3213101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89" name="Line 1671">
                  <a:extLst>
                    <a:ext uri="{FF2B5EF4-FFF2-40B4-BE49-F238E27FC236}">
                      <a16:creationId xmlns:a16="http://schemas.microsoft.com/office/drawing/2014/main" id="{2D784011-AF12-C644-8CAE-617A43515F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753475" y="3205163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0" name="Line 1672">
                  <a:extLst>
                    <a:ext uri="{FF2B5EF4-FFF2-40B4-BE49-F238E27FC236}">
                      <a16:creationId xmlns:a16="http://schemas.microsoft.com/office/drawing/2014/main" id="{C5C4BC3A-D821-054E-99D1-F4BE448774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753475" y="3205163"/>
                  <a:ext cx="762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1" name="Line 1673">
                  <a:extLst>
                    <a:ext uri="{FF2B5EF4-FFF2-40B4-BE49-F238E27FC236}">
                      <a16:creationId xmlns:a16="http://schemas.microsoft.com/office/drawing/2014/main" id="{D387D73D-B3F8-C64D-A150-4380257F7A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829675" y="3205163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2" name="Line 1674">
                  <a:extLst>
                    <a:ext uri="{FF2B5EF4-FFF2-40B4-BE49-F238E27FC236}">
                      <a16:creationId xmlns:a16="http://schemas.microsoft.com/office/drawing/2014/main" id="{E6E49E38-CA65-4841-B0E5-7650A73ECB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842375" y="3189288"/>
                  <a:ext cx="0" cy="1587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3" name="Line 1675">
                  <a:extLst>
                    <a:ext uri="{FF2B5EF4-FFF2-40B4-BE49-F238E27FC236}">
                      <a16:creationId xmlns:a16="http://schemas.microsoft.com/office/drawing/2014/main" id="{1DBB7AF1-6D30-5845-BBC2-2411D0BC83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842375" y="3189288"/>
                  <a:ext cx="254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4" name="Line 1676">
                  <a:extLst>
                    <a:ext uri="{FF2B5EF4-FFF2-40B4-BE49-F238E27FC236}">
                      <a16:creationId xmlns:a16="http://schemas.microsoft.com/office/drawing/2014/main" id="{86673AA6-6206-CA46-B13D-B19A50E6BD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867775" y="3179763"/>
                  <a:ext cx="0" cy="9525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5" name="Line 1677">
                  <a:extLst>
                    <a:ext uri="{FF2B5EF4-FFF2-40B4-BE49-F238E27FC236}">
                      <a16:creationId xmlns:a16="http://schemas.microsoft.com/office/drawing/2014/main" id="{647F153F-88F2-9C4B-B4CB-7A5FB77C10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867775" y="3179763"/>
                  <a:ext cx="381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6" name="Line 1678">
                  <a:extLst>
                    <a:ext uri="{FF2B5EF4-FFF2-40B4-BE49-F238E27FC236}">
                      <a16:creationId xmlns:a16="http://schemas.microsoft.com/office/drawing/2014/main" id="{A33B6B73-F0C8-C041-9A63-78E91EAF31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905875" y="3179763"/>
                  <a:ext cx="508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7" name="Line 1679">
                  <a:extLst>
                    <a:ext uri="{FF2B5EF4-FFF2-40B4-BE49-F238E27FC236}">
                      <a16:creationId xmlns:a16="http://schemas.microsoft.com/office/drawing/2014/main" id="{5BC8A733-3E9D-624C-99CF-327128F605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956675" y="3179763"/>
                  <a:ext cx="26988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8" name="Line 1680">
                  <a:extLst>
                    <a:ext uri="{FF2B5EF4-FFF2-40B4-BE49-F238E27FC236}">
                      <a16:creationId xmlns:a16="http://schemas.microsoft.com/office/drawing/2014/main" id="{55D857B2-EBF2-EA49-80EC-BE165C6616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983663" y="3171826"/>
                  <a:ext cx="0" cy="7938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9" name="Line 1681">
                  <a:extLst>
                    <a:ext uri="{FF2B5EF4-FFF2-40B4-BE49-F238E27FC236}">
                      <a16:creationId xmlns:a16="http://schemas.microsoft.com/office/drawing/2014/main" id="{81E99714-702B-644F-87E8-7EC55D4073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983663" y="3171826"/>
                  <a:ext cx="127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00" name="Line 1682">
                  <a:extLst>
                    <a:ext uri="{FF2B5EF4-FFF2-40B4-BE49-F238E27FC236}">
                      <a16:creationId xmlns:a16="http://schemas.microsoft.com/office/drawing/2014/main" id="{8BEBB4D5-AD46-B04E-BC40-900AA6DF7B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996363" y="3171826"/>
                  <a:ext cx="101600" cy="0"/>
                </a:xfrm>
                <a:prstGeom prst="line">
                  <a:avLst/>
                </a:prstGeom>
                <a:noFill/>
                <a:ln w="28575" cap="rnd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cxnSp>
          <p:nvCxnSpPr>
            <p:cNvPr id="888" name="Straight Connector 887">
              <a:extLst>
                <a:ext uri="{FF2B5EF4-FFF2-40B4-BE49-F238E27FC236}">
                  <a16:creationId xmlns:a16="http://schemas.microsoft.com/office/drawing/2014/main" id="{D89ECECB-B262-344A-AE5B-68B4383406C4}"/>
                </a:ext>
              </a:extLst>
            </p:cNvPr>
            <p:cNvCxnSpPr>
              <a:stCxn id="1137" idx="1"/>
            </p:cNvCxnSpPr>
            <p:nvPr/>
          </p:nvCxnSpPr>
          <p:spPr>
            <a:xfrm>
              <a:off x="6697681" y="3621089"/>
              <a:ext cx="38082" cy="385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138" name="TextBox 1137"/>
          <p:cNvSpPr txBox="1"/>
          <p:nvPr/>
        </p:nvSpPr>
        <p:spPr>
          <a:xfrm>
            <a:off x="4151183" y="2483432"/>
            <a:ext cx="3189415" cy="10305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Placebo vs Aspirin</a:t>
            </a:r>
          </a:p>
          <a:p>
            <a:pPr algn="ctr">
              <a:lnSpc>
                <a:spcPct val="120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HR (95%CI): 0.99 (0.78 to 1.25)</a:t>
            </a:r>
          </a:p>
          <a:p>
            <a:pPr algn="ctr">
              <a:lnSpc>
                <a:spcPct val="120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non-inferiority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&lt;0.001 </a:t>
            </a:r>
          </a:p>
        </p:txBody>
      </p:sp>
      <p:sp>
        <p:nvSpPr>
          <p:cNvPr id="570" name="TextBox 569"/>
          <p:cNvSpPr txBox="1"/>
          <p:nvPr/>
        </p:nvSpPr>
        <p:spPr>
          <a:xfrm>
            <a:off x="8145786" y="4069763"/>
            <a:ext cx="3817873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ARD = -0.06% (-0.97% to 0.84%)</a:t>
            </a:r>
          </a:p>
        </p:txBody>
      </p:sp>
      <p:sp>
        <p:nvSpPr>
          <p:cNvPr id="571" name="Rectangle 2133">
            <a:extLst>
              <a:ext uri="{FF2B5EF4-FFF2-40B4-BE49-F238E27FC236}">
                <a16:creationId xmlns:a16="http://schemas.microsoft.com/office/drawing/2014/main" id="{24D4E81C-A7DA-414E-A6DF-0090C3625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5818" y="4643447"/>
            <a:ext cx="11381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0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39" name="Rectangle 2135">
            <a:extLst>
              <a:ext uri="{FF2B5EF4-FFF2-40B4-BE49-F238E27FC236}">
                <a16:creationId xmlns:a16="http://schemas.microsoft.com/office/drawing/2014/main" id="{2D057DA0-B012-9C40-BE48-80BA3A91D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5818" y="3931406"/>
            <a:ext cx="11381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40" name="Rectangle 2137">
            <a:extLst>
              <a:ext uri="{FF2B5EF4-FFF2-40B4-BE49-F238E27FC236}">
                <a16:creationId xmlns:a16="http://schemas.microsoft.com/office/drawing/2014/main" id="{1481025D-3D24-9749-8D0E-A5D7912F7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5818" y="3215487"/>
            <a:ext cx="11381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41" name="Rectangle 2139">
            <a:extLst>
              <a:ext uri="{FF2B5EF4-FFF2-40B4-BE49-F238E27FC236}">
                <a16:creationId xmlns:a16="http://schemas.microsoft.com/office/drawing/2014/main" id="{FCC2904D-A054-414C-AB56-D6552B3CFE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5818" y="2503444"/>
            <a:ext cx="11381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42" name="Rectangle 2141">
            <a:extLst>
              <a:ext uri="{FF2B5EF4-FFF2-40B4-BE49-F238E27FC236}">
                <a16:creationId xmlns:a16="http://schemas.microsoft.com/office/drawing/2014/main" id="{8D068B4B-A790-0C4D-B1D3-E47B6B9EC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5818" y="1789464"/>
            <a:ext cx="11381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43" name="Rectangle 2143">
            <a:extLst>
              <a:ext uri="{FF2B5EF4-FFF2-40B4-BE49-F238E27FC236}">
                <a16:creationId xmlns:a16="http://schemas.microsoft.com/office/drawing/2014/main" id="{8581D91A-1E4C-8F4C-A6C1-ABFE1B55D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9798" y="1075484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91" name="TextBox 8">
            <a:extLst>
              <a:ext uri="{FF2B5EF4-FFF2-40B4-BE49-F238E27FC236}">
                <a16:creationId xmlns:a16="http://schemas.microsoft.com/office/drawing/2014/main" id="{00532241-8AF4-4FA4-9B22-24A4AAC1A33E}"/>
              </a:ext>
            </a:extLst>
          </p:cNvPr>
          <p:cNvSpPr txBox="1"/>
          <p:nvPr/>
        </p:nvSpPr>
        <p:spPr>
          <a:xfrm>
            <a:off x="7572" y="6497618"/>
            <a:ext cx="12252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Mehran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R al.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NEJM 2019; 381:2032-2042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02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" grpId="0"/>
      <p:bldP spid="621" grpId="0"/>
      <p:bldP spid="1138" grpId="0" animBg="1"/>
      <p:bldP spid="57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D4E7AD-9F85-984F-BBF5-8081B150722E}"/>
              </a:ext>
            </a:extLst>
          </p:cNvPr>
          <p:cNvSpPr txBox="1"/>
          <p:nvPr/>
        </p:nvSpPr>
        <p:spPr>
          <a:xfrm>
            <a:off x="0" y="96726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(headings)"/>
              </a:rPr>
              <a:t>TWILIGHT </a:t>
            </a:r>
            <a:r>
              <a:rPr lang="en-US" sz="4000" b="1" dirty="0">
                <a:latin typeface="Arial (headings)"/>
              </a:rPr>
              <a:t>- </a:t>
            </a:r>
            <a:r>
              <a:rPr lang="en-US" sz="4000" b="1" dirty="0">
                <a:latin typeface="Arial (headings)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7689" y="1165778"/>
            <a:ext cx="11356622" cy="40221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800" i="1" u="sng" dirty="0">
                <a:latin typeface="Arial" panose="020B0604020202020204" pitchFamily="34" charset="0"/>
                <a:cs typeface="Arial" panose="020B0604020202020204" pitchFamily="34" charset="0"/>
              </a:rPr>
              <a:t>high-risk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patients who underwent PCI and were treated with ticagrelor and aspirin for 3 months without any major adverse (bleeding or ischemic) events, an antiplatelet strategy of continuing 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ticagrelor monotherapy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resulted in:</a:t>
            </a:r>
          </a:p>
          <a:p>
            <a:pPr marL="457200" indent="-4572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substantially 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 bleeding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than ticagrelor plus aspirin</a:t>
            </a:r>
          </a:p>
          <a:p>
            <a:pPr marL="457200" indent="-4572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increasing ischemic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events over a period of 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1 year 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99FEB367-BF15-44A0-871D-E1DB4530DFE8}"/>
              </a:ext>
            </a:extLst>
          </p:cNvPr>
          <p:cNvSpPr txBox="1"/>
          <p:nvPr/>
        </p:nvSpPr>
        <p:spPr>
          <a:xfrm>
            <a:off x="0" y="6421828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Mehran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R al.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NEJM 2019; 381:2032-2042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42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59536"/>
          </a:xfrm>
        </p:spPr>
        <p:txBody>
          <a:bodyPr>
            <a:no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  <a:latin typeface="Arial (headings)"/>
              </a:rPr>
              <a:t>TICO Trial</a:t>
            </a:r>
            <a:endParaRPr lang="it-IT" b="1" dirty="0">
              <a:solidFill>
                <a:srgbClr val="FF0000"/>
              </a:solidFill>
              <a:latin typeface="Arial (headings)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91744" y="6418264"/>
            <a:ext cx="4608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Kim BK et al., JAMA, 2020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29603" y="882156"/>
            <a:ext cx="5217240" cy="3747145"/>
            <a:chOff x="335360" y="1574369"/>
            <a:chExt cx="5217240" cy="374714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5360" y="1574369"/>
              <a:ext cx="5217240" cy="3747145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 bwMode="auto">
            <a:xfrm>
              <a:off x="983432" y="1988840"/>
              <a:ext cx="2032556" cy="432048"/>
            </a:xfrm>
            <a:prstGeom prst="roundRect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돋움" pitchFamily="50" charset="-127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0" y="4903350"/>
            <a:ext cx="12192000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</a:rPr>
              <a:t>Among </a:t>
            </a:r>
            <a:r>
              <a:rPr lang="en-US" sz="1800" b="1" u="sng" dirty="0">
                <a:solidFill>
                  <a:srgbClr val="002060"/>
                </a:solidFill>
              </a:rPr>
              <a:t>patients with </a:t>
            </a:r>
            <a:r>
              <a:rPr lang="en-US" sz="1800" b="1" u="sng" dirty="0" smtClean="0">
                <a:solidFill>
                  <a:srgbClr val="002060"/>
                </a:solidFill>
              </a:rPr>
              <a:t>ACS treated with DES</a:t>
            </a:r>
            <a:r>
              <a:rPr lang="en-US" sz="1800" b="1" dirty="0" smtClean="0">
                <a:solidFill>
                  <a:srgbClr val="002060"/>
                </a:solidFill>
              </a:rPr>
              <a:t>, </a:t>
            </a:r>
            <a:r>
              <a:rPr lang="en-US" sz="1800" b="1" dirty="0" err="1">
                <a:solidFill>
                  <a:srgbClr val="002060"/>
                </a:solidFill>
              </a:rPr>
              <a:t>ticagrelor</a:t>
            </a:r>
            <a:r>
              <a:rPr lang="en-US" sz="1800" b="1" dirty="0">
                <a:solidFill>
                  <a:srgbClr val="002060"/>
                </a:solidFill>
              </a:rPr>
              <a:t> monotherapy after 3 months of </a:t>
            </a:r>
            <a:r>
              <a:rPr lang="en-US" sz="1800" b="1" dirty="0" smtClean="0">
                <a:solidFill>
                  <a:srgbClr val="002060"/>
                </a:solidFill>
              </a:rPr>
              <a:t>DAPT, </a:t>
            </a:r>
            <a:r>
              <a:rPr lang="en-US" sz="1800" b="1" dirty="0">
                <a:solidFill>
                  <a:srgbClr val="002060"/>
                </a:solidFill>
              </a:rPr>
              <a:t>compared with </a:t>
            </a:r>
            <a:r>
              <a:rPr lang="en-US" sz="1800" b="1" dirty="0" err="1">
                <a:solidFill>
                  <a:srgbClr val="002060"/>
                </a:solidFill>
              </a:rPr>
              <a:t>ticagrelor</a:t>
            </a:r>
            <a:r>
              <a:rPr lang="en-US" sz="1800" b="1" dirty="0">
                <a:solidFill>
                  <a:srgbClr val="002060"/>
                </a:solidFill>
              </a:rPr>
              <a:t>-based 12-month </a:t>
            </a:r>
            <a:r>
              <a:rPr lang="en-US" sz="1800" b="1" dirty="0" smtClean="0">
                <a:solidFill>
                  <a:srgbClr val="002060"/>
                </a:solidFill>
              </a:rPr>
              <a:t>DAPT, </a:t>
            </a:r>
            <a:r>
              <a:rPr lang="en-US" sz="1800" b="1" dirty="0">
                <a:solidFill>
                  <a:srgbClr val="002060"/>
                </a:solidFill>
              </a:rPr>
              <a:t>resulted in </a:t>
            </a:r>
            <a:r>
              <a:rPr lang="en-US" sz="1800" b="1" u="sng" dirty="0">
                <a:solidFill>
                  <a:srgbClr val="C00000"/>
                </a:solidFill>
              </a:rPr>
              <a:t>a modest but statistically significant reduction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en-US" sz="1800" b="1" dirty="0">
                <a:solidFill>
                  <a:srgbClr val="002060"/>
                </a:solidFill>
              </a:rPr>
              <a:t>in a composite outcome of major bleeding and </a:t>
            </a:r>
            <a:r>
              <a:rPr lang="en-US" sz="1800" b="1" dirty="0" smtClean="0">
                <a:solidFill>
                  <a:srgbClr val="002060"/>
                </a:solidFill>
              </a:rPr>
              <a:t>CV </a:t>
            </a:r>
            <a:r>
              <a:rPr lang="en-US" sz="1800" b="1" dirty="0">
                <a:solidFill>
                  <a:srgbClr val="002060"/>
                </a:solidFill>
              </a:rPr>
              <a:t>events at 1 year.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735960" y="2155143"/>
            <a:ext cx="6183213" cy="1601753"/>
            <a:chOff x="5951981" y="2115279"/>
            <a:chExt cx="5967192" cy="128867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984" y="2115279"/>
              <a:ext cx="5967189" cy="60129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51981" y="2942435"/>
              <a:ext cx="5967191" cy="46151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51983" y="2735059"/>
              <a:ext cx="5967189" cy="207936"/>
            </a:xfrm>
            <a:prstGeom prst="rect">
              <a:avLst/>
            </a:prstGeom>
          </p:spPr>
        </p:pic>
      </p:grpSp>
      <p:sp>
        <p:nvSpPr>
          <p:cNvPr id="15" name="Rounded Rectangle 14"/>
          <p:cNvSpPr/>
          <p:nvPr/>
        </p:nvSpPr>
        <p:spPr bwMode="auto">
          <a:xfrm>
            <a:off x="10416480" y="3314696"/>
            <a:ext cx="1368152" cy="504056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돋움" pitchFamily="50" charset="-127"/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5552600" y="3423314"/>
            <a:ext cx="399384" cy="28682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돋움" pitchFamily="50" charset="-127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6955358" y="3818752"/>
            <a:ext cx="3744416" cy="94530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2000" b="1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effectLst/>
                <a:latin typeface="Times New Roman" pitchFamily="18" charset="0"/>
                <a:ea typeface="돋움" pitchFamily="50" charset="-127"/>
              </a:rPr>
              <a:t>Mainly driven by </a:t>
            </a:r>
            <a:r>
              <a:rPr lang="en-US" sz="2000" dirty="0" smtClean="0">
                <a:solidFill>
                  <a:srgbClr val="003366"/>
                </a:solidFill>
              </a:rPr>
              <a:t>a </a:t>
            </a:r>
            <a:r>
              <a:rPr kumimoji="1" lang="en-US" sz="2000" b="1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effectLst/>
                <a:latin typeface="Times New Roman" pitchFamily="18" charset="0"/>
                <a:ea typeface="돋움" pitchFamily="50" charset="-127"/>
              </a:rPr>
              <a:t>reduction in bleeding!</a:t>
            </a:r>
          </a:p>
        </p:txBody>
      </p:sp>
    </p:spTree>
    <p:extLst>
      <p:ext uri="{BB962C8B-B14F-4D97-AF65-F5344CB8AC3E}">
        <p14:creationId xmlns:p14="http://schemas.microsoft.com/office/powerpoint/2010/main" val="283804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565105" y="3676413"/>
            <a:ext cx="2614862" cy="18047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Diagramma 2">
            <a:extLst>
              <a:ext uri="{FF2B5EF4-FFF2-40B4-BE49-F238E27FC236}">
                <a16:creationId xmlns:a16="http://schemas.microsoft.com/office/drawing/2014/main" id="{E1F892E0-578E-3847-8339-69F7B938BE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9845502"/>
              </p:ext>
            </p:extLst>
          </p:nvPr>
        </p:nvGraphicFramePr>
        <p:xfrm>
          <a:off x="-1" y="-27709"/>
          <a:ext cx="1205132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CasellaDiTesto 6">
            <a:extLst>
              <a:ext uri="{FF2B5EF4-FFF2-40B4-BE49-F238E27FC236}">
                <a16:creationId xmlns:a16="http://schemas.microsoft.com/office/drawing/2014/main" id="{60A4EA17-F582-2C4A-9B4E-FCD5A5E9312A}"/>
              </a:ext>
            </a:extLst>
          </p:cNvPr>
          <p:cNvSpPr txBox="1"/>
          <p:nvPr/>
        </p:nvSpPr>
        <p:spPr>
          <a:xfrm>
            <a:off x="580505" y="627284"/>
            <a:ext cx="670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600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1</a:t>
            </a:r>
          </a:p>
        </p:txBody>
      </p:sp>
      <p:sp>
        <p:nvSpPr>
          <p:cNvPr id="13" name="CasellaDiTesto 7">
            <a:extLst>
              <a:ext uri="{FF2B5EF4-FFF2-40B4-BE49-F238E27FC236}">
                <a16:creationId xmlns:a16="http://schemas.microsoft.com/office/drawing/2014/main" id="{DBBF9AD2-CB90-F248-A120-1BEECCB8FDD9}"/>
              </a:ext>
            </a:extLst>
          </p:cNvPr>
          <p:cNvSpPr txBox="1"/>
          <p:nvPr/>
        </p:nvSpPr>
        <p:spPr>
          <a:xfrm>
            <a:off x="580505" y="3009121"/>
            <a:ext cx="11069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600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986696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302"/>
            <a:ext cx="12192000" cy="759587"/>
          </a:xfrm>
        </p:spPr>
        <p:txBody>
          <a:bodyPr/>
          <a:lstStyle/>
          <a:p>
            <a:pPr algn="ctr"/>
            <a:r>
              <a:rPr lang="it-IT" b="1" dirty="0" smtClean="0">
                <a:solidFill>
                  <a:schemeClr val="accent2"/>
                </a:solidFill>
                <a:latin typeface="Arial (headings)"/>
              </a:rPr>
              <a:t>PRASUGREL MONOTHERAPY </a:t>
            </a:r>
            <a:endParaRPr lang="it-IT" b="1" dirty="0">
              <a:solidFill>
                <a:schemeClr val="accent2"/>
              </a:solidFill>
              <a:latin typeface="Arial (headings)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6775" t="19082" r="29040" b="19565"/>
          <a:stretch/>
        </p:blipFill>
        <p:spPr>
          <a:xfrm>
            <a:off x="125003" y="897445"/>
            <a:ext cx="6504397" cy="349728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/>
          <a:srcRect l="8025" t="57150" r="30562" b="10290"/>
          <a:stretch/>
        </p:blipFill>
        <p:spPr>
          <a:xfrm>
            <a:off x="5088834" y="4169895"/>
            <a:ext cx="6980581" cy="2081819"/>
          </a:xfrm>
          <a:prstGeom prst="rect">
            <a:avLst/>
          </a:prstGeom>
        </p:spPr>
      </p:pic>
      <p:cxnSp>
        <p:nvCxnSpPr>
          <p:cNvPr id="12" name="Connettore diritto 11"/>
          <p:cNvCxnSpPr/>
          <p:nvPr/>
        </p:nvCxnSpPr>
        <p:spPr>
          <a:xfrm>
            <a:off x="7410449" y="4772025"/>
            <a:ext cx="21960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5"/>
          <a:srcRect l="20906" t="23333" r="41812"/>
          <a:stretch/>
        </p:blipFill>
        <p:spPr>
          <a:xfrm>
            <a:off x="7554266" y="1133475"/>
            <a:ext cx="3590283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25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4989" y="1537119"/>
            <a:ext cx="28078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 flipH="1">
            <a:off x="380126" y="1276045"/>
            <a:ext cx="4614863" cy="3857625"/>
            <a:chOff x="1446" y="1252"/>
            <a:chExt cx="2907" cy="2430"/>
          </a:xfrm>
        </p:grpSpPr>
        <p:sp>
          <p:nvSpPr>
            <p:cNvPr id="6" name="Freeform 8"/>
            <p:cNvSpPr>
              <a:spLocks/>
            </p:cNvSpPr>
            <p:nvPr/>
          </p:nvSpPr>
          <p:spPr bwMode="auto">
            <a:xfrm>
              <a:off x="1774" y="3068"/>
              <a:ext cx="33" cy="226"/>
            </a:xfrm>
            <a:custGeom>
              <a:avLst/>
              <a:gdLst>
                <a:gd name="T0" fmla="*/ 27 w 33"/>
                <a:gd name="T1" fmla="*/ 0 h 226"/>
                <a:gd name="T2" fmla="*/ 0 w 33"/>
                <a:gd name="T3" fmla="*/ 226 h 226"/>
                <a:gd name="T4" fmla="*/ 4 w 33"/>
                <a:gd name="T5" fmla="*/ 226 h 226"/>
                <a:gd name="T6" fmla="*/ 9 w 33"/>
                <a:gd name="T7" fmla="*/ 226 h 226"/>
                <a:gd name="T8" fmla="*/ 12 w 33"/>
                <a:gd name="T9" fmla="*/ 226 h 226"/>
                <a:gd name="T10" fmla="*/ 15 w 33"/>
                <a:gd name="T11" fmla="*/ 226 h 226"/>
                <a:gd name="T12" fmla="*/ 33 w 33"/>
                <a:gd name="T13" fmla="*/ 0 h 226"/>
                <a:gd name="T14" fmla="*/ 27 w 33"/>
                <a:gd name="T15" fmla="*/ 0 h 2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3"/>
                <a:gd name="T25" fmla="*/ 0 h 226"/>
                <a:gd name="T26" fmla="*/ 33 w 33"/>
                <a:gd name="T27" fmla="*/ 226 h 22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3" h="226">
                  <a:moveTo>
                    <a:pt x="27" y="0"/>
                  </a:moveTo>
                  <a:lnTo>
                    <a:pt x="0" y="226"/>
                  </a:lnTo>
                  <a:lnTo>
                    <a:pt x="4" y="226"/>
                  </a:lnTo>
                  <a:lnTo>
                    <a:pt x="9" y="226"/>
                  </a:lnTo>
                  <a:lnTo>
                    <a:pt x="12" y="226"/>
                  </a:lnTo>
                  <a:lnTo>
                    <a:pt x="15" y="226"/>
                  </a:lnTo>
                  <a:lnTo>
                    <a:pt x="33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8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872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3858" y="3045"/>
              <a:ext cx="32" cy="228"/>
            </a:xfrm>
            <a:custGeom>
              <a:avLst/>
              <a:gdLst>
                <a:gd name="T0" fmla="*/ 10 w 32"/>
                <a:gd name="T1" fmla="*/ 0 h 228"/>
                <a:gd name="T2" fmla="*/ 0 w 32"/>
                <a:gd name="T3" fmla="*/ 228 h 228"/>
                <a:gd name="T4" fmla="*/ 9 w 32"/>
                <a:gd name="T5" fmla="*/ 228 h 228"/>
                <a:gd name="T6" fmla="*/ 15 w 32"/>
                <a:gd name="T7" fmla="*/ 228 h 228"/>
                <a:gd name="T8" fmla="*/ 23 w 32"/>
                <a:gd name="T9" fmla="*/ 228 h 228"/>
                <a:gd name="T10" fmla="*/ 32 w 32"/>
                <a:gd name="T11" fmla="*/ 228 h 228"/>
                <a:gd name="T12" fmla="*/ 25 w 32"/>
                <a:gd name="T13" fmla="*/ 0 h 228"/>
                <a:gd name="T14" fmla="*/ 10 w 32"/>
                <a:gd name="T15" fmla="*/ 0 h 2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2"/>
                <a:gd name="T25" fmla="*/ 0 h 228"/>
                <a:gd name="T26" fmla="*/ 32 w 32"/>
                <a:gd name="T27" fmla="*/ 228 h 2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2" h="228">
                  <a:moveTo>
                    <a:pt x="10" y="0"/>
                  </a:moveTo>
                  <a:lnTo>
                    <a:pt x="0" y="228"/>
                  </a:lnTo>
                  <a:lnTo>
                    <a:pt x="9" y="228"/>
                  </a:lnTo>
                  <a:lnTo>
                    <a:pt x="15" y="228"/>
                  </a:lnTo>
                  <a:lnTo>
                    <a:pt x="23" y="228"/>
                  </a:lnTo>
                  <a:lnTo>
                    <a:pt x="32" y="228"/>
                  </a:lnTo>
                  <a:lnTo>
                    <a:pt x="2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8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872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8" name="Freeform 10"/>
            <p:cNvSpPr>
              <a:spLocks/>
            </p:cNvSpPr>
            <p:nvPr/>
          </p:nvSpPr>
          <p:spPr bwMode="auto">
            <a:xfrm>
              <a:off x="1761" y="1676"/>
              <a:ext cx="2242" cy="276"/>
            </a:xfrm>
            <a:custGeom>
              <a:avLst/>
              <a:gdLst>
                <a:gd name="T0" fmla="*/ 2831 w 1778"/>
                <a:gd name="T1" fmla="*/ 0 h 217"/>
                <a:gd name="T2" fmla="*/ 2656 w 1778"/>
                <a:gd name="T3" fmla="*/ 8 h 217"/>
                <a:gd name="T4" fmla="*/ 2454 w 1778"/>
                <a:gd name="T5" fmla="*/ 13 h 217"/>
                <a:gd name="T6" fmla="*/ 2231 w 1778"/>
                <a:gd name="T7" fmla="*/ 28 h 217"/>
                <a:gd name="T8" fmla="*/ 2004 w 1778"/>
                <a:gd name="T9" fmla="*/ 47 h 217"/>
                <a:gd name="T10" fmla="*/ 1754 w 1778"/>
                <a:gd name="T11" fmla="*/ 64 h 217"/>
                <a:gd name="T12" fmla="*/ 1504 w 1778"/>
                <a:gd name="T13" fmla="*/ 84 h 217"/>
                <a:gd name="T14" fmla="*/ 1261 w 1778"/>
                <a:gd name="T15" fmla="*/ 117 h 217"/>
                <a:gd name="T16" fmla="*/ 1028 w 1778"/>
                <a:gd name="T17" fmla="*/ 137 h 217"/>
                <a:gd name="T18" fmla="*/ 802 w 1778"/>
                <a:gd name="T19" fmla="*/ 181 h 217"/>
                <a:gd name="T20" fmla="*/ 590 w 1778"/>
                <a:gd name="T21" fmla="*/ 204 h 217"/>
                <a:gd name="T22" fmla="*/ 401 w 1778"/>
                <a:gd name="T23" fmla="*/ 243 h 217"/>
                <a:gd name="T24" fmla="*/ 243 w 1778"/>
                <a:gd name="T25" fmla="*/ 272 h 217"/>
                <a:gd name="T26" fmla="*/ 122 w 1778"/>
                <a:gd name="T27" fmla="*/ 315 h 217"/>
                <a:gd name="T28" fmla="*/ 38 w 1778"/>
                <a:gd name="T29" fmla="*/ 350 h 217"/>
                <a:gd name="T30" fmla="*/ 0 w 1778"/>
                <a:gd name="T31" fmla="*/ 415 h 217"/>
                <a:gd name="T32" fmla="*/ 74 w 1778"/>
                <a:gd name="T33" fmla="*/ 463 h 217"/>
                <a:gd name="T34" fmla="*/ 183 w 1778"/>
                <a:gd name="T35" fmla="*/ 499 h 217"/>
                <a:gd name="T36" fmla="*/ 340 w 1778"/>
                <a:gd name="T37" fmla="*/ 528 h 217"/>
                <a:gd name="T38" fmla="*/ 530 w 1778"/>
                <a:gd name="T39" fmla="*/ 552 h 217"/>
                <a:gd name="T40" fmla="*/ 745 w 1778"/>
                <a:gd name="T41" fmla="*/ 584 h 217"/>
                <a:gd name="T42" fmla="*/ 989 w 1778"/>
                <a:gd name="T43" fmla="*/ 608 h 217"/>
                <a:gd name="T44" fmla="*/ 1243 w 1778"/>
                <a:gd name="T45" fmla="*/ 627 h 217"/>
                <a:gd name="T46" fmla="*/ 1499 w 1778"/>
                <a:gd name="T47" fmla="*/ 652 h 217"/>
                <a:gd name="T48" fmla="*/ 1760 w 1778"/>
                <a:gd name="T49" fmla="*/ 673 h 217"/>
                <a:gd name="T50" fmla="*/ 2015 w 1778"/>
                <a:gd name="T51" fmla="*/ 686 h 217"/>
                <a:gd name="T52" fmla="*/ 2258 w 1778"/>
                <a:gd name="T53" fmla="*/ 698 h 217"/>
                <a:gd name="T54" fmla="*/ 2468 w 1778"/>
                <a:gd name="T55" fmla="*/ 710 h 217"/>
                <a:gd name="T56" fmla="*/ 2663 w 1778"/>
                <a:gd name="T57" fmla="*/ 714 h 217"/>
                <a:gd name="T58" fmla="*/ 2811 w 1778"/>
                <a:gd name="T59" fmla="*/ 721 h 217"/>
                <a:gd name="T60" fmla="*/ 2933 w 1778"/>
                <a:gd name="T61" fmla="*/ 721 h 217"/>
                <a:gd name="T62" fmla="*/ 3020 w 1778"/>
                <a:gd name="T63" fmla="*/ 714 h 217"/>
                <a:gd name="T64" fmla="*/ 3151 w 1778"/>
                <a:gd name="T65" fmla="*/ 710 h 217"/>
                <a:gd name="T66" fmla="*/ 3310 w 1778"/>
                <a:gd name="T67" fmla="*/ 698 h 217"/>
                <a:gd name="T68" fmla="*/ 3504 w 1778"/>
                <a:gd name="T69" fmla="*/ 698 h 217"/>
                <a:gd name="T70" fmla="*/ 3711 w 1778"/>
                <a:gd name="T71" fmla="*/ 686 h 217"/>
                <a:gd name="T72" fmla="*/ 3934 w 1778"/>
                <a:gd name="T73" fmla="*/ 673 h 217"/>
                <a:gd name="T74" fmla="*/ 4169 w 1778"/>
                <a:gd name="T75" fmla="*/ 665 h 217"/>
                <a:gd name="T76" fmla="*/ 4407 w 1778"/>
                <a:gd name="T77" fmla="*/ 652 h 217"/>
                <a:gd name="T78" fmla="*/ 4640 w 1778"/>
                <a:gd name="T79" fmla="*/ 627 h 217"/>
                <a:gd name="T80" fmla="*/ 4862 w 1778"/>
                <a:gd name="T81" fmla="*/ 608 h 217"/>
                <a:gd name="T82" fmla="*/ 5069 w 1778"/>
                <a:gd name="T83" fmla="*/ 589 h 217"/>
                <a:gd name="T84" fmla="*/ 5257 w 1778"/>
                <a:gd name="T85" fmla="*/ 575 h 217"/>
                <a:gd name="T86" fmla="*/ 5415 w 1778"/>
                <a:gd name="T87" fmla="*/ 547 h 217"/>
                <a:gd name="T88" fmla="*/ 5541 w 1778"/>
                <a:gd name="T89" fmla="*/ 513 h 217"/>
                <a:gd name="T90" fmla="*/ 5623 w 1778"/>
                <a:gd name="T91" fmla="*/ 490 h 217"/>
                <a:gd name="T92" fmla="*/ 5660 w 1778"/>
                <a:gd name="T93" fmla="*/ 426 h 217"/>
                <a:gd name="T94" fmla="*/ 5595 w 1778"/>
                <a:gd name="T95" fmla="*/ 383 h 217"/>
                <a:gd name="T96" fmla="*/ 5502 w 1778"/>
                <a:gd name="T97" fmla="*/ 343 h 217"/>
                <a:gd name="T98" fmla="*/ 5378 w 1778"/>
                <a:gd name="T99" fmla="*/ 308 h 217"/>
                <a:gd name="T100" fmla="*/ 5225 w 1778"/>
                <a:gd name="T101" fmla="*/ 267 h 217"/>
                <a:gd name="T102" fmla="*/ 5045 w 1778"/>
                <a:gd name="T103" fmla="*/ 234 h 217"/>
                <a:gd name="T104" fmla="*/ 4842 w 1778"/>
                <a:gd name="T105" fmla="*/ 196 h 217"/>
                <a:gd name="T106" fmla="*/ 4632 w 1778"/>
                <a:gd name="T107" fmla="*/ 167 h 217"/>
                <a:gd name="T108" fmla="*/ 4411 w 1778"/>
                <a:gd name="T109" fmla="*/ 135 h 217"/>
                <a:gd name="T110" fmla="*/ 4181 w 1778"/>
                <a:gd name="T111" fmla="*/ 103 h 217"/>
                <a:gd name="T112" fmla="*/ 3959 w 1778"/>
                <a:gd name="T113" fmla="*/ 70 h 217"/>
                <a:gd name="T114" fmla="*/ 3727 w 1778"/>
                <a:gd name="T115" fmla="*/ 52 h 217"/>
                <a:gd name="T116" fmla="*/ 3517 w 1778"/>
                <a:gd name="T117" fmla="*/ 36 h 217"/>
                <a:gd name="T118" fmla="*/ 3314 w 1778"/>
                <a:gd name="T119" fmla="*/ 13 h 217"/>
                <a:gd name="T120" fmla="*/ 3140 w 1778"/>
                <a:gd name="T121" fmla="*/ 0 h 217"/>
                <a:gd name="T122" fmla="*/ 2978 w 1778"/>
                <a:gd name="T123" fmla="*/ 0 h 21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778"/>
                <a:gd name="T187" fmla="*/ 0 h 217"/>
                <a:gd name="T188" fmla="*/ 1778 w 1778"/>
                <a:gd name="T189" fmla="*/ 217 h 21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778" h="217">
                  <a:moveTo>
                    <a:pt x="924" y="0"/>
                  </a:moveTo>
                  <a:lnTo>
                    <a:pt x="913" y="0"/>
                  </a:lnTo>
                  <a:lnTo>
                    <a:pt x="901" y="0"/>
                  </a:lnTo>
                  <a:lnTo>
                    <a:pt x="888" y="0"/>
                  </a:lnTo>
                  <a:lnTo>
                    <a:pt x="877" y="0"/>
                  </a:lnTo>
                  <a:lnTo>
                    <a:pt x="862" y="0"/>
                  </a:lnTo>
                  <a:lnTo>
                    <a:pt x="846" y="0"/>
                  </a:lnTo>
                  <a:lnTo>
                    <a:pt x="833" y="2"/>
                  </a:lnTo>
                  <a:lnTo>
                    <a:pt x="818" y="2"/>
                  </a:lnTo>
                  <a:lnTo>
                    <a:pt x="801" y="2"/>
                  </a:lnTo>
                  <a:lnTo>
                    <a:pt x="785" y="2"/>
                  </a:lnTo>
                  <a:lnTo>
                    <a:pt x="770" y="4"/>
                  </a:lnTo>
                  <a:lnTo>
                    <a:pt x="753" y="4"/>
                  </a:lnTo>
                  <a:lnTo>
                    <a:pt x="736" y="6"/>
                  </a:lnTo>
                  <a:lnTo>
                    <a:pt x="717" y="6"/>
                  </a:lnTo>
                  <a:lnTo>
                    <a:pt x="700" y="8"/>
                  </a:lnTo>
                  <a:lnTo>
                    <a:pt x="683" y="10"/>
                  </a:lnTo>
                  <a:lnTo>
                    <a:pt x="664" y="10"/>
                  </a:lnTo>
                  <a:lnTo>
                    <a:pt x="647" y="12"/>
                  </a:lnTo>
                  <a:lnTo>
                    <a:pt x="628" y="14"/>
                  </a:lnTo>
                  <a:lnTo>
                    <a:pt x="609" y="14"/>
                  </a:lnTo>
                  <a:lnTo>
                    <a:pt x="588" y="16"/>
                  </a:lnTo>
                  <a:lnTo>
                    <a:pt x="569" y="18"/>
                  </a:lnTo>
                  <a:lnTo>
                    <a:pt x="550" y="19"/>
                  </a:lnTo>
                  <a:lnTo>
                    <a:pt x="531" y="21"/>
                  </a:lnTo>
                  <a:lnTo>
                    <a:pt x="512" y="23"/>
                  </a:lnTo>
                  <a:lnTo>
                    <a:pt x="493" y="23"/>
                  </a:lnTo>
                  <a:lnTo>
                    <a:pt x="472" y="25"/>
                  </a:lnTo>
                  <a:lnTo>
                    <a:pt x="453" y="29"/>
                  </a:lnTo>
                  <a:lnTo>
                    <a:pt x="434" y="31"/>
                  </a:lnTo>
                  <a:lnTo>
                    <a:pt x="415" y="33"/>
                  </a:lnTo>
                  <a:lnTo>
                    <a:pt x="396" y="35"/>
                  </a:lnTo>
                  <a:lnTo>
                    <a:pt x="379" y="37"/>
                  </a:lnTo>
                  <a:lnTo>
                    <a:pt x="360" y="38"/>
                  </a:lnTo>
                  <a:lnTo>
                    <a:pt x="341" y="40"/>
                  </a:lnTo>
                  <a:lnTo>
                    <a:pt x="322" y="42"/>
                  </a:lnTo>
                  <a:lnTo>
                    <a:pt x="305" y="46"/>
                  </a:lnTo>
                  <a:lnTo>
                    <a:pt x="286" y="48"/>
                  </a:lnTo>
                  <a:lnTo>
                    <a:pt x="268" y="50"/>
                  </a:lnTo>
                  <a:lnTo>
                    <a:pt x="251" y="54"/>
                  </a:lnTo>
                  <a:lnTo>
                    <a:pt x="234" y="56"/>
                  </a:lnTo>
                  <a:lnTo>
                    <a:pt x="217" y="58"/>
                  </a:lnTo>
                  <a:lnTo>
                    <a:pt x="200" y="59"/>
                  </a:lnTo>
                  <a:lnTo>
                    <a:pt x="185" y="61"/>
                  </a:lnTo>
                  <a:lnTo>
                    <a:pt x="170" y="65"/>
                  </a:lnTo>
                  <a:lnTo>
                    <a:pt x="154" y="67"/>
                  </a:lnTo>
                  <a:lnTo>
                    <a:pt x="141" y="71"/>
                  </a:lnTo>
                  <a:lnTo>
                    <a:pt x="126" y="73"/>
                  </a:lnTo>
                  <a:lnTo>
                    <a:pt x="114" y="77"/>
                  </a:lnTo>
                  <a:lnTo>
                    <a:pt x="99" y="78"/>
                  </a:lnTo>
                  <a:lnTo>
                    <a:pt x="88" y="80"/>
                  </a:lnTo>
                  <a:lnTo>
                    <a:pt x="76" y="82"/>
                  </a:lnTo>
                  <a:lnTo>
                    <a:pt x="67" y="86"/>
                  </a:lnTo>
                  <a:lnTo>
                    <a:pt x="56" y="88"/>
                  </a:lnTo>
                  <a:lnTo>
                    <a:pt x="48" y="92"/>
                  </a:lnTo>
                  <a:lnTo>
                    <a:pt x="38" y="94"/>
                  </a:lnTo>
                  <a:lnTo>
                    <a:pt x="33" y="97"/>
                  </a:lnTo>
                  <a:lnTo>
                    <a:pt x="23" y="101"/>
                  </a:lnTo>
                  <a:lnTo>
                    <a:pt x="18" y="103"/>
                  </a:lnTo>
                  <a:lnTo>
                    <a:pt x="12" y="105"/>
                  </a:lnTo>
                  <a:lnTo>
                    <a:pt x="8" y="109"/>
                  </a:lnTo>
                  <a:lnTo>
                    <a:pt x="0" y="115"/>
                  </a:lnTo>
                  <a:lnTo>
                    <a:pt x="0" y="120"/>
                  </a:lnTo>
                  <a:lnTo>
                    <a:pt x="0" y="124"/>
                  </a:lnTo>
                  <a:lnTo>
                    <a:pt x="6" y="132"/>
                  </a:lnTo>
                  <a:lnTo>
                    <a:pt x="10" y="134"/>
                  </a:lnTo>
                  <a:lnTo>
                    <a:pt x="16" y="135"/>
                  </a:lnTo>
                  <a:lnTo>
                    <a:pt x="23" y="139"/>
                  </a:lnTo>
                  <a:lnTo>
                    <a:pt x="31" y="141"/>
                  </a:lnTo>
                  <a:lnTo>
                    <a:pt x="38" y="143"/>
                  </a:lnTo>
                  <a:lnTo>
                    <a:pt x="48" y="145"/>
                  </a:lnTo>
                  <a:lnTo>
                    <a:pt x="57" y="149"/>
                  </a:lnTo>
                  <a:lnTo>
                    <a:pt x="69" y="151"/>
                  </a:lnTo>
                  <a:lnTo>
                    <a:pt x="80" y="153"/>
                  </a:lnTo>
                  <a:lnTo>
                    <a:pt x="94" y="154"/>
                  </a:lnTo>
                  <a:lnTo>
                    <a:pt x="107" y="158"/>
                  </a:lnTo>
                  <a:lnTo>
                    <a:pt x="122" y="160"/>
                  </a:lnTo>
                  <a:lnTo>
                    <a:pt x="137" y="162"/>
                  </a:lnTo>
                  <a:lnTo>
                    <a:pt x="151" y="164"/>
                  </a:lnTo>
                  <a:lnTo>
                    <a:pt x="166" y="166"/>
                  </a:lnTo>
                  <a:lnTo>
                    <a:pt x="183" y="168"/>
                  </a:lnTo>
                  <a:lnTo>
                    <a:pt x="200" y="170"/>
                  </a:lnTo>
                  <a:lnTo>
                    <a:pt x="217" y="173"/>
                  </a:lnTo>
                  <a:lnTo>
                    <a:pt x="234" y="175"/>
                  </a:lnTo>
                  <a:lnTo>
                    <a:pt x="253" y="177"/>
                  </a:lnTo>
                  <a:lnTo>
                    <a:pt x="272" y="179"/>
                  </a:lnTo>
                  <a:lnTo>
                    <a:pt x="291" y="181"/>
                  </a:lnTo>
                  <a:lnTo>
                    <a:pt x="310" y="183"/>
                  </a:lnTo>
                  <a:lnTo>
                    <a:pt x="329" y="185"/>
                  </a:lnTo>
                  <a:lnTo>
                    <a:pt x="348" y="185"/>
                  </a:lnTo>
                  <a:lnTo>
                    <a:pt x="369" y="189"/>
                  </a:lnTo>
                  <a:lnTo>
                    <a:pt x="390" y="189"/>
                  </a:lnTo>
                  <a:lnTo>
                    <a:pt x="411" y="192"/>
                  </a:lnTo>
                  <a:lnTo>
                    <a:pt x="430" y="192"/>
                  </a:lnTo>
                  <a:lnTo>
                    <a:pt x="449" y="194"/>
                  </a:lnTo>
                  <a:lnTo>
                    <a:pt x="470" y="196"/>
                  </a:lnTo>
                  <a:lnTo>
                    <a:pt x="491" y="198"/>
                  </a:lnTo>
                  <a:lnTo>
                    <a:pt x="512" y="198"/>
                  </a:lnTo>
                  <a:lnTo>
                    <a:pt x="531" y="200"/>
                  </a:lnTo>
                  <a:lnTo>
                    <a:pt x="552" y="202"/>
                  </a:lnTo>
                  <a:lnTo>
                    <a:pt x="573" y="202"/>
                  </a:lnTo>
                  <a:lnTo>
                    <a:pt x="592" y="204"/>
                  </a:lnTo>
                  <a:lnTo>
                    <a:pt x="613" y="206"/>
                  </a:lnTo>
                  <a:lnTo>
                    <a:pt x="632" y="206"/>
                  </a:lnTo>
                  <a:lnTo>
                    <a:pt x="651" y="208"/>
                  </a:lnTo>
                  <a:lnTo>
                    <a:pt x="670" y="208"/>
                  </a:lnTo>
                  <a:lnTo>
                    <a:pt x="689" y="210"/>
                  </a:lnTo>
                  <a:lnTo>
                    <a:pt x="708" y="210"/>
                  </a:lnTo>
                  <a:lnTo>
                    <a:pt x="725" y="211"/>
                  </a:lnTo>
                  <a:lnTo>
                    <a:pt x="742" y="211"/>
                  </a:lnTo>
                  <a:lnTo>
                    <a:pt x="759" y="213"/>
                  </a:lnTo>
                  <a:lnTo>
                    <a:pt x="774" y="213"/>
                  </a:lnTo>
                  <a:lnTo>
                    <a:pt x="791" y="213"/>
                  </a:lnTo>
                  <a:lnTo>
                    <a:pt x="804" y="213"/>
                  </a:lnTo>
                  <a:lnTo>
                    <a:pt x="820" y="215"/>
                  </a:lnTo>
                  <a:lnTo>
                    <a:pt x="835" y="215"/>
                  </a:lnTo>
                  <a:lnTo>
                    <a:pt x="848" y="217"/>
                  </a:lnTo>
                  <a:lnTo>
                    <a:pt x="860" y="217"/>
                  </a:lnTo>
                  <a:lnTo>
                    <a:pt x="873" y="217"/>
                  </a:lnTo>
                  <a:lnTo>
                    <a:pt x="882" y="217"/>
                  </a:lnTo>
                  <a:lnTo>
                    <a:pt x="894" y="217"/>
                  </a:lnTo>
                  <a:lnTo>
                    <a:pt x="903" y="217"/>
                  </a:lnTo>
                  <a:lnTo>
                    <a:pt x="913" y="217"/>
                  </a:lnTo>
                  <a:lnTo>
                    <a:pt x="920" y="217"/>
                  </a:lnTo>
                  <a:lnTo>
                    <a:pt x="926" y="217"/>
                  </a:lnTo>
                  <a:lnTo>
                    <a:pt x="934" y="217"/>
                  </a:lnTo>
                  <a:lnTo>
                    <a:pt x="939" y="215"/>
                  </a:lnTo>
                  <a:lnTo>
                    <a:pt x="947" y="215"/>
                  </a:lnTo>
                  <a:lnTo>
                    <a:pt x="957" y="215"/>
                  </a:lnTo>
                  <a:lnTo>
                    <a:pt x="966" y="213"/>
                  </a:lnTo>
                  <a:lnTo>
                    <a:pt x="977" y="213"/>
                  </a:lnTo>
                  <a:lnTo>
                    <a:pt x="989" y="213"/>
                  </a:lnTo>
                  <a:lnTo>
                    <a:pt x="1000" y="213"/>
                  </a:lnTo>
                  <a:lnTo>
                    <a:pt x="1014" y="213"/>
                  </a:lnTo>
                  <a:lnTo>
                    <a:pt x="1025" y="211"/>
                  </a:lnTo>
                  <a:lnTo>
                    <a:pt x="1038" y="210"/>
                  </a:lnTo>
                  <a:lnTo>
                    <a:pt x="1052" y="210"/>
                  </a:lnTo>
                  <a:lnTo>
                    <a:pt x="1067" y="210"/>
                  </a:lnTo>
                  <a:lnTo>
                    <a:pt x="1082" y="210"/>
                  </a:lnTo>
                  <a:lnTo>
                    <a:pt x="1099" y="210"/>
                  </a:lnTo>
                  <a:lnTo>
                    <a:pt x="1116" y="210"/>
                  </a:lnTo>
                  <a:lnTo>
                    <a:pt x="1130" y="208"/>
                  </a:lnTo>
                  <a:lnTo>
                    <a:pt x="1147" y="206"/>
                  </a:lnTo>
                  <a:lnTo>
                    <a:pt x="1164" y="206"/>
                  </a:lnTo>
                  <a:lnTo>
                    <a:pt x="1181" y="206"/>
                  </a:lnTo>
                  <a:lnTo>
                    <a:pt x="1198" y="204"/>
                  </a:lnTo>
                  <a:lnTo>
                    <a:pt x="1217" y="204"/>
                  </a:lnTo>
                  <a:lnTo>
                    <a:pt x="1234" y="202"/>
                  </a:lnTo>
                  <a:lnTo>
                    <a:pt x="1253" y="202"/>
                  </a:lnTo>
                  <a:lnTo>
                    <a:pt x="1270" y="200"/>
                  </a:lnTo>
                  <a:lnTo>
                    <a:pt x="1289" y="200"/>
                  </a:lnTo>
                  <a:lnTo>
                    <a:pt x="1308" y="200"/>
                  </a:lnTo>
                  <a:lnTo>
                    <a:pt x="1325" y="198"/>
                  </a:lnTo>
                  <a:lnTo>
                    <a:pt x="1346" y="196"/>
                  </a:lnTo>
                  <a:lnTo>
                    <a:pt x="1363" y="196"/>
                  </a:lnTo>
                  <a:lnTo>
                    <a:pt x="1382" y="196"/>
                  </a:lnTo>
                  <a:lnTo>
                    <a:pt x="1401" y="194"/>
                  </a:lnTo>
                  <a:lnTo>
                    <a:pt x="1418" y="192"/>
                  </a:lnTo>
                  <a:lnTo>
                    <a:pt x="1436" y="192"/>
                  </a:lnTo>
                  <a:lnTo>
                    <a:pt x="1455" y="189"/>
                  </a:lnTo>
                  <a:lnTo>
                    <a:pt x="1474" y="189"/>
                  </a:lnTo>
                  <a:lnTo>
                    <a:pt x="1491" y="187"/>
                  </a:lnTo>
                  <a:lnTo>
                    <a:pt x="1508" y="185"/>
                  </a:lnTo>
                  <a:lnTo>
                    <a:pt x="1525" y="183"/>
                  </a:lnTo>
                  <a:lnTo>
                    <a:pt x="1542" y="183"/>
                  </a:lnTo>
                  <a:lnTo>
                    <a:pt x="1557" y="181"/>
                  </a:lnTo>
                  <a:lnTo>
                    <a:pt x="1574" y="179"/>
                  </a:lnTo>
                  <a:lnTo>
                    <a:pt x="1590" y="177"/>
                  </a:lnTo>
                  <a:lnTo>
                    <a:pt x="1607" y="175"/>
                  </a:lnTo>
                  <a:lnTo>
                    <a:pt x="1620" y="175"/>
                  </a:lnTo>
                  <a:lnTo>
                    <a:pt x="1635" y="173"/>
                  </a:lnTo>
                  <a:lnTo>
                    <a:pt x="1649" y="172"/>
                  </a:lnTo>
                  <a:lnTo>
                    <a:pt x="1662" y="170"/>
                  </a:lnTo>
                  <a:lnTo>
                    <a:pt x="1675" y="168"/>
                  </a:lnTo>
                  <a:lnTo>
                    <a:pt x="1687" y="166"/>
                  </a:lnTo>
                  <a:lnTo>
                    <a:pt x="1698" y="164"/>
                  </a:lnTo>
                  <a:lnTo>
                    <a:pt x="1711" y="162"/>
                  </a:lnTo>
                  <a:lnTo>
                    <a:pt x="1719" y="160"/>
                  </a:lnTo>
                  <a:lnTo>
                    <a:pt x="1730" y="158"/>
                  </a:lnTo>
                  <a:lnTo>
                    <a:pt x="1738" y="154"/>
                  </a:lnTo>
                  <a:lnTo>
                    <a:pt x="1745" y="154"/>
                  </a:lnTo>
                  <a:lnTo>
                    <a:pt x="1753" y="153"/>
                  </a:lnTo>
                  <a:lnTo>
                    <a:pt x="1759" y="149"/>
                  </a:lnTo>
                  <a:lnTo>
                    <a:pt x="1764" y="147"/>
                  </a:lnTo>
                  <a:lnTo>
                    <a:pt x="1770" y="145"/>
                  </a:lnTo>
                  <a:lnTo>
                    <a:pt x="1776" y="139"/>
                  </a:lnTo>
                  <a:lnTo>
                    <a:pt x="1778" y="135"/>
                  </a:lnTo>
                  <a:lnTo>
                    <a:pt x="1776" y="128"/>
                  </a:lnTo>
                  <a:lnTo>
                    <a:pt x="1770" y="124"/>
                  </a:lnTo>
                  <a:lnTo>
                    <a:pt x="1764" y="120"/>
                  </a:lnTo>
                  <a:lnTo>
                    <a:pt x="1761" y="118"/>
                  </a:lnTo>
                  <a:lnTo>
                    <a:pt x="1755" y="115"/>
                  </a:lnTo>
                  <a:lnTo>
                    <a:pt x="1751" y="113"/>
                  </a:lnTo>
                  <a:lnTo>
                    <a:pt x="1742" y="109"/>
                  </a:lnTo>
                  <a:lnTo>
                    <a:pt x="1734" y="107"/>
                  </a:lnTo>
                  <a:lnTo>
                    <a:pt x="1726" y="103"/>
                  </a:lnTo>
                  <a:lnTo>
                    <a:pt x="1717" y="101"/>
                  </a:lnTo>
                  <a:lnTo>
                    <a:pt x="1707" y="97"/>
                  </a:lnTo>
                  <a:lnTo>
                    <a:pt x="1698" y="96"/>
                  </a:lnTo>
                  <a:lnTo>
                    <a:pt x="1687" y="92"/>
                  </a:lnTo>
                  <a:lnTo>
                    <a:pt x="1675" y="90"/>
                  </a:lnTo>
                  <a:lnTo>
                    <a:pt x="1664" y="86"/>
                  </a:lnTo>
                  <a:lnTo>
                    <a:pt x="1652" y="84"/>
                  </a:lnTo>
                  <a:lnTo>
                    <a:pt x="1639" y="80"/>
                  </a:lnTo>
                  <a:lnTo>
                    <a:pt x="1626" y="78"/>
                  </a:lnTo>
                  <a:lnTo>
                    <a:pt x="1612" y="75"/>
                  </a:lnTo>
                  <a:lnTo>
                    <a:pt x="1597" y="73"/>
                  </a:lnTo>
                  <a:lnTo>
                    <a:pt x="1582" y="71"/>
                  </a:lnTo>
                  <a:lnTo>
                    <a:pt x="1569" y="67"/>
                  </a:lnTo>
                  <a:lnTo>
                    <a:pt x="1552" y="63"/>
                  </a:lnTo>
                  <a:lnTo>
                    <a:pt x="1536" y="61"/>
                  </a:lnTo>
                  <a:lnTo>
                    <a:pt x="1519" y="59"/>
                  </a:lnTo>
                  <a:lnTo>
                    <a:pt x="1504" y="58"/>
                  </a:lnTo>
                  <a:lnTo>
                    <a:pt x="1487" y="54"/>
                  </a:lnTo>
                  <a:lnTo>
                    <a:pt x="1470" y="52"/>
                  </a:lnTo>
                  <a:lnTo>
                    <a:pt x="1453" y="50"/>
                  </a:lnTo>
                  <a:lnTo>
                    <a:pt x="1436" y="46"/>
                  </a:lnTo>
                  <a:lnTo>
                    <a:pt x="1418" y="44"/>
                  </a:lnTo>
                  <a:lnTo>
                    <a:pt x="1401" y="42"/>
                  </a:lnTo>
                  <a:lnTo>
                    <a:pt x="1384" y="40"/>
                  </a:lnTo>
                  <a:lnTo>
                    <a:pt x="1365" y="37"/>
                  </a:lnTo>
                  <a:lnTo>
                    <a:pt x="1348" y="35"/>
                  </a:lnTo>
                  <a:lnTo>
                    <a:pt x="1329" y="33"/>
                  </a:lnTo>
                  <a:lnTo>
                    <a:pt x="1312" y="31"/>
                  </a:lnTo>
                  <a:lnTo>
                    <a:pt x="1293" y="29"/>
                  </a:lnTo>
                  <a:lnTo>
                    <a:pt x="1276" y="25"/>
                  </a:lnTo>
                  <a:lnTo>
                    <a:pt x="1259" y="23"/>
                  </a:lnTo>
                  <a:lnTo>
                    <a:pt x="1242" y="21"/>
                  </a:lnTo>
                  <a:lnTo>
                    <a:pt x="1225" y="19"/>
                  </a:lnTo>
                  <a:lnTo>
                    <a:pt x="1206" y="18"/>
                  </a:lnTo>
                  <a:lnTo>
                    <a:pt x="1188" y="16"/>
                  </a:lnTo>
                  <a:lnTo>
                    <a:pt x="1169" y="16"/>
                  </a:lnTo>
                  <a:lnTo>
                    <a:pt x="1154" y="14"/>
                  </a:lnTo>
                  <a:lnTo>
                    <a:pt x="1137" y="12"/>
                  </a:lnTo>
                  <a:lnTo>
                    <a:pt x="1120" y="12"/>
                  </a:lnTo>
                  <a:lnTo>
                    <a:pt x="1103" y="10"/>
                  </a:lnTo>
                  <a:lnTo>
                    <a:pt x="1088" y="8"/>
                  </a:lnTo>
                  <a:lnTo>
                    <a:pt x="1071" y="6"/>
                  </a:lnTo>
                  <a:lnTo>
                    <a:pt x="1055" y="6"/>
                  </a:lnTo>
                  <a:lnTo>
                    <a:pt x="1040" y="4"/>
                  </a:lnTo>
                  <a:lnTo>
                    <a:pt x="1027" y="4"/>
                  </a:lnTo>
                  <a:lnTo>
                    <a:pt x="1012" y="2"/>
                  </a:lnTo>
                  <a:lnTo>
                    <a:pt x="998" y="2"/>
                  </a:lnTo>
                  <a:lnTo>
                    <a:pt x="985" y="0"/>
                  </a:lnTo>
                  <a:lnTo>
                    <a:pt x="972" y="0"/>
                  </a:lnTo>
                  <a:lnTo>
                    <a:pt x="958" y="0"/>
                  </a:lnTo>
                  <a:lnTo>
                    <a:pt x="945" y="0"/>
                  </a:lnTo>
                  <a:lnTo>
                    <a:pt x="934" y="0"/>
                  </a:lnTo>
                  <a:lnTo>
                    <a:pt x="9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872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auto">
            <a:xfrm>
              <a:off x="2778" y="1252"/>
              <a:ext cx="225" cy="407"/>
            </a:xfrm>
            <a:custGeom>
              <a:avLst/>
              <a:gdLst>
                <a:gd name="T0" fmla="*/ 45 w 179"/>
                <a:gd name="T1" fmla="*/ 1028 h 321"/>
                <a:gd name="T2" fmla="*/ 91 w 179"/>
                <a:gd name="T3" fmla="*/ 1036 h 321"/>
                <a:gd name="T4" fmla="*/ 148 w 179"/>
                <a:gd name="T5" fmla="*/ 1040 h 321"/>
                <a:gd name="T6" fmla="*/ 216 w 179"/>
                <a:gd name="T7" fmla="*/ 1043 h 321"/>
                <a:gd name="T8" fmla="*/ 282 w 179"/>
                <a:gd name="T9" fmla="*/ 1051 h 321"/>
                <a:gd name="T10" fmla="*/ 349 w 179"/>
                <a:gd name="T11" fmla="*/ 1051 h 321"/>
                <a:gd name="T12" fmla="*/ 417 w 179"/>
                <a:gd name="T13" fmla="*/ 1043 h 321"/>
                <a:gd name="T14" fmla="*/ 474 w 179"/>
                <a:gd name="T15" fmla="*/ 1043 h 321"/>
                <a:gd name="T16" fmla="*/ 527 w 179"/>
                <a:gd name="T17" fmla="*/ 1040 h 321"/>
                <a:gd name="T18" fmla="*/ 562 w 179"/>
                <a:gd name="T19" fmla="*/ 1022 h 321"/>
                <a:gd name="T20" fmla="*/ 562 w 179"/>
                <a:gd name="T21" fmla="*/ 974 h 321"/>
                <a:gd name="T22" fmla="*/ 562 w 179"/>
                <a:gd name="T23" fmla="*/ 934 h 321"/>
                <a:gd name="T24" fmla="*/ 554 w 179"/>
                <a:gd name="T25" fmla="*/ 884 h 321"/>
                <a:gd name="T26" fmla="*/ 549 w 179"/>
                <a:gd name="T27" fmla="*/ 836 h 321"/>
                <a:gd name="T28" fmla="*/ 535 w 179"/>
                <a:gd name="T29" fmla="*/ 781 h 321"/>
                <a:gd name="T30" fmla="*/ 527 w 179"/>
                <a:gd name="T31" fmla="*/ 716 h 321"/>
                <a:gd name="T32" fmla="*/ 509 w 179"/>
                <a:gd name="T33" fmla="*/ 648 h 321"/>
                <a:gd name="T34" fmla="*/ 488 w 179"/>
                <a:gd name="T35" fmla="*/ 578 h 321"/>
                <a:gd name="T36" fmla="*/ 478 w 179"/>
                <a:gd name="T37" fmla="*/ 517 h 321"/>
                <a:gd name="T38" fmla="*/ 463 w 179"/>
                <a:gd name="T39" fmla="*/ 443 h 321"/>
                <a:gd name="T40" fmla="*/ 441 w 179"/>
                <a:gd name="T41" fmla="*/ 374 h 321"/>
                <a:gd name="T42" fmla="*/ 425 w 179"/>
                <a:gd name="T43" fmla="*/ 311 h 321"/>
                <a:gd name="T44" fmla="*/ 407 w 179"/>
                <a:gd name="T45" fmla="*/ 250 h 321"/>
                <a:gd name="T46" fmla="*/ 381 w 179"/>
                <a:gd name="T47" fmla="*/ 193 h 321"/>
                <a:gd name="T48" fmla="*/ 365 w 179"/>
                <a:gd name="T49" fmla="*/ 137 h 321"/>
                <a:gd name="T50" fmla="*/ 342 w 179"/>
                <a:gd name="T51" fmla="*/ 84 h 321"/>
                <a:gd name="T52" fmla="*/ 303 w 179"/>
                <a:gd name="T53" fmla="*/ 20 h 321"/>
                <a:gd name="T54" fmla="*/ 278 w 179"/>
                <a:gd name="T55" fmla="*/ 0 h 321"/>
                <a:gd name="T56" fmla="*/ 240 w 179"/>
                <a:gd name="T57" fmla="*/ 25 h 321"/>
                <a:gd name="T58" fmla="*/ 210 w 179"/>
                <a:gd name="T59" fmla="*/ 84 h 321"/>
                <a:gd name="T60" fmla="*/ 192 w 179"/>
                <a:gd name="T61" fmla="*/ 132 h 321"/>
                <a:gd name="T62" fmla="*/ 168 w 179"/>
                <a:gd name="T63" fmla="*/ 181 h 321"/>
                <a:gd name="T64" fmla="*/ 148 w 179"/>
                <a:gd name="T65" fmla="*/ 242 h 321"/>
                <a:gd name="T66" fmla="*/ 124 w 179"/>
                <a:gd name="T67" fmla="*/ 306 h 321"/>
                <a:gd name="T68" fmla="*/ 109 w 179"/>
                <a:gd name="T69" fmla="*/ 374 h 321"/>
                <a:gd name="T70" fmla="*/ 98 w 179"/>
                <a:gd name="T71" fmla="*/ 450 h 321"/>
                <a:gd name="T72" fmla="*/ 78 w 179"/>
                <a:gd name="T73" fmla="*/ 517 h 321"/>
                <a:gd name="T74" fmla="*/ 57 w 179"/>
                <a:gd name="T75" fmla="*/ 592 h 321"/>
                <a:gd name="T76" fmla="*/ 49 w 179"/>
                <a:gd name="T77" fmla="*/ 664 h 321"/>
                <a:gd name="T78" fmla="*/ 31 w 179"/>
                <a:gd name="T79" fmla="*/ 733 h 321"/>
                <a:gd name="T80" fmla="*/ 25 w 179"/>
                <a:gd name="T81" fmla="*/ 798 h 321"/>
                <a:gd name="T82" fmla="*/ 13 w 179"/>
                <a:gd name="T83" fmla="*/ 852 h 321"/>
                <a:gd name="T84" fmla="*/ 8 w 179"/>
                <a:gd name="T85" fmla="*/ 905 h 321"/>
                <a:gd name="T86" fmla="*/ 0 w 179"/>
                <a:gd name="T87" fmla="*/ 946 h 321"/>
                <a:gd name="T88" fmla="*/ 0 w 179"/>
                <a:gd name="T89" fmla="*/ 995 h 321"/>
                <a:gd name="T90" fmla="*/ 13 w 179"/>
                <a:gd name="T91" fmla="*/ 1022 h 32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79"/>
                <a:gd name="T139" fmla="*/ 0 h 321"/>
                <a:gd name="T140" fmla="*/ 179 w 179"/>
                <a:gd name="T141" fmla="*/ 321 h 321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79" h="321">
                  <a:moveTo>
                    <a:pt x="4" y="312"/>
                  </a:moveTo>
                  <a:lnTo>
                    <a:pt x="8" y="312"/>
                  </a:lnTo>
                  <a:lnTo>
                    <a:pt x="14" y="314"/>
                  </a:lnTo>
                  <a:lnTo>
                    <a:pt x="18" y="316"/>
                  </a:lnTo>
                  <a:lnTo>
                    <a:pt x="23" y="316"/>
                  </a:lnTo>
                  <a:lnTo>
                    <a:pt x="29" y="316"/>
                  </a:lnTo>
                  <a:lnTo>
                    <a:pt x="35" y="317"/>
                  </a:lnTo>
                  <a:lnTo>
                    <a:pt x="38" y="317"/>
                  </a:lnTo>
                  <a:lnTo>
                    <a:pt x="48" y="317"/>
                  </a:lnTo>
                  <a:lnTo>
                    <a:pt x="54" y="317"/>
                  </a:lnTo>
                  <a:lnTo>
                    <a:pt x="61" y="319"/>
                  </a:lnTo>
                  <a:lnTo>
                    <a:pt x="69" y="319"/>
                  </a:lnTo>
                  <a:lnTo>
                    <a:pt x="75" y="319"/>
                  </a:lnTo>
                  <a:lnTo>
                    <a:pt x="82" y="319"/>
                  </a:lnTo>
                  <a:lnTo>
                    <a:pt x="90" y="321"/>
                  </a:lnTo>
                  <a:lnTo>
                    <a:pt x="97" y="321"/>
                  </a:lnTo>
                  <a:lnTo>
                    <a:pt x="105" y="321"/>
                  </a:lnTo>
                  <a:lnTo>
                    <a:pt x="111" y="321"/>
                  </a:lnTo>
                  <a:lnTo>
                    <a:pt x="118" y="321"/>
                  </a:lnTo>
                  <a:lnTo>
                    <a:pt x="126" y="319"/>
                  </a:lnTo>
                  <a:lnTo>
                    <a:pt x="133" y="319"/>
                  </a:lnTo>
                  <a:lnTo>
                    <a:pt x="139" y="319"/>
                  </a:lnTo>
                  <a:lnTo>
                    <a:pt x="147" y="319"/>
                  </a:lnTo>
                  <a:lnTo>
                    <a:pt x="151" y="319"/>
                  </a:lnTo>
                  <a:lnTo>
                    <a:pt x="156" y="317"/>
                  </a:lnTo>
                  <a:lnTo>
                    <a:pt x="160" y="317"/>
                  </a:lnTo>
                  <a:lnTo>
                    <a:pt x="168" y="317"/>
                  </a:lnTo>
                  <a:lnTo>
                    <a:pt x="173" y="316"/>
                  </a:lnTo>
                  <a:lnTo>
                    <a:pt x="179" y="316"/>
                  </a:lnTo>
                  <a:lnTo>
                    <a:pt x="179" y="312"/>
                  </a:lnTo>
                  <a:lnTo>
                    <a:pt x="179" y="308"/>
                  </a:lnTo>
                  <a:lnTo>
                    <a:pt x="179" y="302"/>
                  </a:lnTo>
                  <a:lnTo>
                    <a:pt x="179" y="297"/>
                  </a:lnTo>
                  <a:lnTo>
                    <a:pt x="179" y="293"/>
                  </a:lnTo>
                  <a:lnTo>
                    <a:pt x="179" y="289"/>
                  </a:lnTo>
                  <a:lnTo>
                    <a:pt x="179" y="285"/>
                  </a:lnTo>
                  <a:lnTo>
                    <a:pt x="179" y="279"/>
                  </a:lnTo>
                  <a:lnTo>
                    <a:pt x="177" y="276"/>
                  </a:lnTo>
                  <a:lnTo>
                    <a:pt x="177" y="270"/>
                  </a:lnTo>
                  <a:lnTo>
                    <a:pt x="175" y="266"/>
                  </a:lnTo>
                  <a:lnTo>
                    <a:pt x="175" y="260"/>
                  </a:lnTo>
                  <a:lnTo>
                    <a:pt x="175" y="255"/>
                  </a:lnTo>
                  <a:lnTo>
                    <a:pt x="173" y="249"/>
                  </a:lnTo>
                  <a:lnTo>
                    <a:pt x="171" y="243"/>
                  </a:lnTo>
                  <a:lnTo>
                    <a:pt x="171" y="238"/>
                  </a:lnTo>
                  <a:lnTo>
                    <a:pt x="170" y="230"/>
                  </a:lnTo>
                  <a:lnTo>
                    <a:pt x="168" y="224"/>
                  </a:lnTo>
                  <a:lnTo>
                    <a:pt x="168" y="219"/>
                  </a:lnTo>
                  <a:lnTo>
                    <a:pt x="166" y="213"/>
                  </a:lnTo>
                  <a:lnTo>
                    <a:pt x="162" y="205"/>
                  </a:lnTo>
                  <a:lnTo>
                    <a:pt x="162" y="198"/>
                  </a:lnTo>
                  <a:lnTo>
                    <a:pt x="160" y="192"/>
                  </a:lnTo>
                  <a:lnTo>
                    <a:pt x="158" y="184"/>
                  </a:lnTo>
                  <a:lnTo>
                    <a:pt x="156" y="177"/>
                  </a:lnTo>
                  <a:lnTo>
                    <a:pt x="156" y="171"/>
                  </a:lnTo>
                  <a:lnTo>
                    <a:pt x="154" y="163"/>
                  </a:lnTo>
                  <a:lnTo>
                    <a:pt x="152" y="158"/>
                  </a:lnTo>
                  <a:lnTo>
                    <a:pt x="151" y="150"/>
                  </a:lnTo>
                  <a:lnTo>
                    <a:pt x="149" y="143"/>
                  </a:lnTo>
                  <a:lnTo>
                    <a:pt x="147" y="135"/>
                  </a:lnTo>
                  <a:lnTo>
                    <a:pt x="145" y="129"/>
                  </a:lnTo>
                  <a:lnTo>
                    <a:pt x="143" y="122"/>
                  </a:lnTo>
                  <a:lnTo>
                    <a:pt x="141" y="114"/>
                  </a:lnTo>
                  <a:lnTo>
                    <a:pt x="139" y="108"/>
                  </a:lnTo>
                  <a:lnTo>
                    <a:pt x="137" y="103"/>
                  </a:lnTo>
                  <a:lnTo>
                    <a:pt x="135" y="95"/>
                  </a:lnTo>
                  <a:lnTo>
                    <a:pt x="133" y="89"/>
                  </a:lnTo>
                  <a:lnTo>
                    <a:pt x="130" y="84"/>
                  </a:lnTo>
                  <a:lnTo>
                    <a:pt x="130" y="76"/>
                  </a:lnTo>
                  <a:lnTo>
                    <a:pt x="128" y="70"/>
                  </a:lnTo>
                  <a:lnTo>
                    <a:pt x="126" y="65"/>
                  </a:lnTo>
                  <a:lnTo>
                    <a:pt x="122" y="59"/>
                  </a:lnTo>
                  <a:lnTo>
                    <a:pt x="120" y="53"/>
                  </a:lnTo>
                  <a:lnTo>
                    <a:pt x="118" y="48"/>
                  </a:lnTo>
                  <a:lnTo>
                    <a:pt x="116" y="42"/>
                  </a:lnTo>
                  <a:lnTo>
                    <a:pt x="114" y="38"/>
                  </a:lnTo>
                  <a:lnTo>
                    <a:pt x="113" y="32"/>
                  </a:lnTo>
                  <a:lnTo>
                    <a:pt x="109" y="25"/>
                  </a:lnTo>
                  <a:lnTo>
                    <a:pt x="105" y="17"/>
                  </a:lnTo>
                  <a:lnTo>
                    <a:pt x="101" y="10"/>
                  </a:lnTo>
                  <a:lnTo>
                    <a:pt x="97" y="6"/>
                  </a:lnTo>
                  <a:lnTo>
                    <a:pt x="94" y="2"/>
                  </a:lnTo>
                  <a:lnTo>
                    <a:pt x="92" y="0"/>
                  </a:lnTo>
                  <a:lnTo>
                    <a:pt x="88" y="0"/>
                  </a:lnTo>
                  <a:lnTo>
                    <a:pt x="84" y="0"/>
                  </a:lnTo>
                  <a:lnTo>
                    <a:pt x="80" y="2"/>
                  </a:lnTo>
                  <a:lnTo>
                    <a:pt x="76" y="8"/>
                  </a:lnTo>
                  <a:lnTo>
                    <a:pt x="73" y="13"/>
                  </a:lnTo>
                  <a:lnTo>
                    <a:pt x="69" y="21"/>
                  </a:lnTo>
                  <a:lnTo>
                    <a:pt x="67" y="25"/>
                  </a:lnTo>
                  <a:lnTo>
                    <a:pt x="65" y="29"/>
                  </a:lnTo>
                  <a:lnTo>
                    <a:pt x="63" y="34"/>
                  </a:lnTo>
                  <a:lnTo>
                    <a:pt x="61" y="40"/>
                  </a:lnTo>
                  <a:lnTo>
                    <a:pt x="59" y="44"/>
                  </a:lnTo>
                  <a:lnTo>
                    <a:pt x="57" y="49"/>
                  </a:lnTo>
                  <a:lnTo>
                    <a:pt x="54" y="55"/>
                  </a:lnTo>
                  <a:lnTo>
                    <a:pt x="54" y="63"/>
                  </a:lnTo>
                  <a:lnTo>
                    <a:pt x="50" y="68"/>
                  </a:lnTo>
                  <a:lnTo>
                    <a:pt x="48" y="74"/>
                  </a:lnTo>
                  <a:lnTo>
                    <a:pt x="46" y="82"/>
                  </a:lnTo>
                  <a:lnTo>
                    <a:pt x="44" y="87"/>
                  </a:lnTo>
                  <a:lnTo>
                    <a:pt x="40" y="93"/>
                  </a:lnTo>
                  <a:lnTo>
                    <a:pt x="38" y="101"/>
                  </a:lnTo>
                  <a:lnTo>
                    <a:pt x="37" y="108"/>
                  </a:lnTo>
                  <a:lnTo>
                    <a:pt x="35" y="114"/>
                  </a:lnTo>
                  <a:lnTo>
                    <a:pt x="33" y="122"/>
                  </a:lnTo>
                  <a:lnTo>
                    <a:pt x="33" y="129"/>
                  </a:lnTo>
                  <a:lnTo>
                    <a:pt x="31" y="137"/>
                  </a:lnTo>
                  <a:lnTo>
                    <a:pt x="29" y="144"/>
                  </a:lnTo>
                  <a:lnTo>
                    <a:pt x="27" y="152"/>
                  </a:lnTo>
                  <a:lnTo>
                    <a:pt x="25" y="158"/>
                  </a:lnTo>
                  <a:lnTo>
                    <a:pt x="23" y="165"/>
                  </a:lnTo>
                  <a:lnTo>
                    <a:pt x="21" y="173"/>
                  </a:lnTo>
                  <a:lnTo>
                    <a:pt x="18" y="181"/>
                  </a:lnTo>
                  <a:lnTo>
                    <a:pt x="18" y="188"/>
                  </a:lnTo>
                  <a:lnTo>
                    <a:pt x="16" y="196"/>
                  </a:lnTo>
                  <a:lnTo>
                    <a:pt x="16" y="203"/>
                  </a:lnTo>
                  <a:lnTo>
                    <a:pt x="12" y="209"/>
                  </a:lnTo>
                  <a:lnTo>
                    <a:pt x="12" y="217"/>
                  </a:lnTo>
                  <a:lnTo>
                    <a:pt x="10" y="224"/>
                  </a:lnTo>
                  <a:lnTo>
                    <a:pt x="10" y="230"/>
                  </a:lnTo>
                  <a:lnTo>
                    <a:pt x="8" y="236"/>
                  </a:lnTo>
                  <a:lnTo>
                    <a:pt x="8" y="243"/>
                  </a:lnTo>
                  <a:lnTo>
                    <a:pt x="6" y="249"/>
                  </a:lnTo>
                  <a:lnTo>
                    <a:pt x="6" y="255"/>
                  </a:lnTo>
                  <a:lnTo>
                    <a:pt x="4" y="260"/>
                  </a:lnTo>
                  <a:lnTo>
                    <a:pt x="4" y="266"/>
                  </a:lnTo>
                  <a:lnTo>
                    <a:pt x="2" y="270"/>
                  </a:lnTo>
                  <a:lnTo>
                    <a:pt x="2" y="276"/>
                  </a:lnTo>
                  <a:lnTo>
                    <a:pt x="2" y="279"/>
                  </a:lnTo>
                  <a:lnTo>
                    <a:pt x="0" y="285"/>
                  </a:lnTo>
                  <a:lnTo>
                    <a:pt x="0" y="289"/>
                  </a:lnTo>
                  <a:lnTo>
                    <a:pt x="0" y="293"/>
                  </a:lnTo>
                  <a:lnTo>
                    <a:pt x="0" y="298"/>
                  </a:lnTo>
                  <a:lnTo>
                    <a:pt x="0" y="304"/>
                  </a:lnTo>
                  <a:lnTo>
                    <a:pt x="2" y="308"/>
                  </a:lnTo>
                  <a:lnTo>
                    <a:pt x="4" y="3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872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auto">
            <a:xfrm>
              <a:off x="1446" y="2782"/>
              <a:ext cx="1056" cy="503"/>
            </a:xfrm>
            <a:custGeom>
              <a:avLst/>
              <a:gdLst>
                <a:gd name="T0" fmla="*/ 0 w 836"/>
                <a:gd name="T1" fmla="*/ 474 h 398"/>
                <a:gd name="T2" fmla="*/ 20 w 836"/>
                <a:gd name="T3" fmla="*/ 551 h 398"/>
                <a:gd name="T4" fmla="*/ 37 w 836"/>
                <a:gd name="T5" fmla="*/ 607 h 398"/>
                <a:gd name="T6" fmla="*/ 61 w 836"/>
                <a:gd name="T7" fmla="*/ 667 h 398"/>
                <a:gd name="T8" fmla="*/ 102 w 836"/>
                <a:gd name="T9" fmla="*/ 734 h 398"/>
                <a:gd name="T10" fmla="*/ 147 w 836"/>
                <a:gd name="T11" fmla="*/ 804 h 398"/>
                <a:gd name="T12" fmla="*/ 208 w 836"/>
                <a:gd name="T13" fmla="*/ 878 h 398"/>
                <a:gd name="T14" fmla="*/ 269 w 836"/>
                <a:gd name="T15" fmla="*/ 944 h 398"/>
                <a:gd name="T16" fmla="*/ 354 w 836"/>
                <a:gd name="T17" fmla="*/ 1012 h 398"/>
                <a:gd name="T18" fmla="*/ 447 w 836"/>
                <a:gd name="T19" fmla="*/ 1073 h 398"/>
                <a:gd name="T20" fmla="*/ 558 w 836"/>
                <a:gd name="T21" fmla="*/ 1134 h 398"/>
                <a:gd name="T22" fmla="*/ 672 w 836"/>
                <a:gd name="T23" fmla="*/ 1177 h 398"/>
                <a:gd name="T24" fmla="*/ 813 w 836"/>
                <a:gd name="T25" fmla="*/ 1218 h 398"/>
                <a:gd name="T26" fmla="*/ 965 w 836"/>
                <a:gd name="T27" fmla="*/ 1249 h 398"/>
                <a:gd name="T28" fmla="*/ 1125 w 836"/>
                <a:gd name="T29" fmla="*/ 1276 h 398"/>
                <a:gd name="T30" fmla="*/ 1290 w 836"/>
                <a:gd name="T31" fmla="*/ 1284 h 398"/>
                <a:gd name="T32" fmla="*/ 1439 w 836"/>
                <a:gd name="T33" fmla="*/ 1284 h 398"/>
                <a:gd name="T34" fmla="*/ 1576 w 836"/>
                <a:gd name="T35" fmla="*/ 1270 h 398"/>
                <a:gd name="T36" fmla="*/ 1699 w 836"/>
                <a:gd name="T37" fmla="*/ 1249 h 398"/>
                <a:gd name="T38" fmla="*/ 1809 w 836"/>
                <a:gd name="T39" fmla="*/ 1225 h 398"/>
                <a:gd name="T40" fmla="*/ 1915 w 836"/>
                <a:gd name="T41" fmla="*/ 1188 h 398"/>
                <a:gd name="T42" fmla="*/ 2008 w 836"/>
                <a:gd name="T43" fmla="*/ 1158 h 398"/>
                <a:gd name="T44" fmla="*/ 2091 w 836"/>
                <a:gd name="T45" fmla="*/ 1122 h 398"/>
                <a:gd name="T46" fmla="*/ 2165 w 836"/>
                <a:gd name="T47" fmla="*/ 1073 h 398"/>
                <a:gd name="T48" fmla="*/ 2233 w 836"/>
                <a:gd name="T49" fmla="*/ 1031 h 398"/>
                <a:gd name="T50" fmla="*/ 2285 w 836"/>
                <a:gd name="T51" fmla="*/ 987 h 398"/>
                <a:gd name="T52" fmla="*/ 2353 w 836"/>
                <a:gd name="T53" fmla="*/ 944 h 398"/>
                <a:gd name="T54" fmla="*/ 2435 w 836"/>
                <a:gd name="T55" fmla="*/ 864 h 398"/>
                <a:gd name="T56" fmla="*/ 2496 w 836"/>
                <a:gd name="T57" fmla="*/ 810 h 398"/>
                <a:gd name="T58" fmla="*/ 2536 w 836"/>
                <a:gd name="T59" fmla="*/ 747 h 398"/>
                <a:gd name="T60" fmla="*/ 2573 w 836"/>
                <a:gd name="T61" fmla="*/ 695 h 398"/>
                <a:gd name="T62" fmla="*/ 2620 w 836"/>
                <a:gd name="T63" fmla="*/ 626 h 398"/>
                <a:gd name="T64" fmla="*/ 2667 w 836"/>
                <a:gd name="T65" fmla="*/ 528 h 398"/>
                <a:gd name="T66" fmla="*/ 2680 w 836"/>
                <a:gd name="T67" fmla="*/ 461 h 398"/>
                <a:gd name="T68" fmla="*/ 2667 w 836"/>
                <a:gd name="T69" fmla="*/ 399 h 398"/>
                <a:gd name="T70" fmla="*/ 2619 w 836"/>
                <a:gd name="T71" fmla="*/ 345 h 398"/>
                <a:gd name="T72" fmla="*/ 2552 w 836"/>
                <a:gd name="T73" fmla="*/ 283 h 398"/>
                <a:gd name="T74" fmla="*/ 2496 w 836"/>
                <a:gd name="T75" fmla="*/ 240 h 398"/>
                <a:gd name="T76" fmla="*/ 2429 w 836"/>
                <a:gd name="T77" fmla="*/ 210 h 398"/>
                <a:gd name="T78" fmla="*/ 2353 w 836"/>
                <a:gd name="T79" fmla="*/ 168 h 398"/>
                <a:gd name="T80" fmla="*/ 2253 w 836"/>
                <a:gd name="T81" fmla="*/ 129 h 398"/>
                <a:gd name="T82" fmla="*/ 2151 w 836"/>
                <a:gd name="T83" fmla="*/ 99 h 398"/>
                <a:gd name="T84" fmla="*/ 2030 w 836"/>
                <a:gd name="T85" fmla="*/ 68 h 398"/>
                <a:gd name="T86" fmla="*/ 1893 w 836"/>
                <a:gd name="T87" fmla="*/ 40 h 398"/>
                <a:gd name="T88" fmla="*/ 1744 w 836"/>
                <a:gd name="T89" fmla="*/ 25 h 398"/>
                <a:gd name="T90" fmla="*/ 1575 w 836"/>
                <a:gd name="T91" fmla="*/ 8 h 398"/>
                <a:gd name="T92" fmla="*/ 1377 w 836"/>
                <a:gd name="T93" fmla="*/ 0 h 398"/>
                <a:gd name="T94" fmla="*/ 1200 w 836"/>
                <a:gd name="T95" fmla="*/ 0 h 398"/>
                <a:gd name="T96" fmla="*/ 1026 w 836"/>
                <a:gd name="T97" fmla="*/ 13 h 398"/>
                <a:gd name="T98" fmla="*/ 880 w 836"/>
                <a:gd name="T99" fmla="*/ 25 h 398"/>
                <a:gd name="T100" fmla="*/ 734 w 836"/>
                <a:gd name="T101" fmla="*/ 40 h 398"/>
                <a:gd name="T102" fmla="*/ 603 w 836"/>
                <a:gd name="T103" fmla="*/ 68 h 398"/>
                <a:gd name="T104" fmla="*/ 496 w 836"/>
                <a:gd name="T105" fmla="*/ 99 h 398"/>
                <a:gd name="T106" fmla="*/ 399 w 836"/>
                <a:gd name="T107" fmla="*/ 129 h 398"/>
                <a:gd name="T108" fmla="*/ 313 w 836"/>
                <a:gd name="T109" fmla="*/ 171 h 398"/>
                <a:gd name="T110" fmla="*/ 236 w 836"/>
                <a:gd name="T111" fmla="*/ 210 h 398"/>
                <a:gd name="T112" fmla="*/ 176 w 836"/>
                <a:gd name="T113" fmla="*/ 240 h 398"/>
                <a:gd name="T114" fmla="*/ 109 w 836"/>
                <a:gd name="T115" fmla="*/ 291 h 398"/>
                <a:gd name="T116" fmla="*/ 40 w 836"/>
                <a:gd name="T117" fmla="*/ 355 h 398"/>
                <a:gd name="T118" fmla="*/ 8 w 836"/>
                <a:gd name="T119" fmla="*/ 416 h 39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36"/>
                <a:gd name="T181" fmla="*/ 0 h 398"/>
                <a:gd name="T182" fmla="*/ 836 w 836"/>
                <a:gd name="T183" fmla="*/ 398 h 39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36" h="398">
                  <a:moveTo>
                    <a:pt x="2" y="133"/>
                  </a:moveTo>
                  <a:lnTo>
                    <a:pt x="0" y="137"/>
                  </a:lnTo>
                  <a:lnTo>
                    <a:pt x="0" y="141"/>
                  </a:lnTo>
                  <a:lnTo>
                    <a:pt x="0" y="147"/>
                  </a:lnTo>
                  <a:lnTo>
                    <a:pt x="2" y="152"/>
                  </a:lnTo>
                  <a:lnTo>
                    <a:pt x="2" y="158"/>
                  </a:lnTo>
                  <a:lnTo>
                    <a:pt x="4" y="167"/>
                  </a:lnTo>
                  <a:lnTo>
                    <a:pt x="6" y="171"/>
                  </a:lnTo>
                  <a:lnTo>
                    <a:pt x="6" y="175"/>
                  </a:lnTo>
                  <a:lnTo>
                    <a:pt x="10" y="179"/>
                  </a:lnTo>
                  <a:lnTo>
                    <a:pt x="11" y="183"/>
                  </a:lnTo>
                  <a:lnTo>
                    <a:pt x="11" y="188"/>
                  </a:lnTo>
                  <a:lnTo>
                    <a:pt x="13" y="192"/>
                  </a:lnTo>
                  <a:lnTo>
                    <a:pt x="15" y="198"/>
                  </a:lnTo>
                  <a:lnTo>
                    <a:pt x="17" y="202"/>
                  </a:lnTo>
                  <a:lnTo>
                    <a:pt x="19" y="207"/>
                  </a:lnTo>
                  <a:lnTo>
                    <a:pt x="23" y="211"/>
                  </a:lnTo>
                  <a:lnTo>
                    <a:pt x="25" y="217"/>
                  </a:lnTo>
                  <a:lnTo>
                    <a:pt x="30" y="223"/>
                  </a:lnTo>
                  <a:lnTo>
                    <a:pt x="32" y="228"/>
                  </a:lnTo>
                  <a:lnTo>
                    <a:pt x="36" y="234"/>
                  </a:lnTo>
                  <a:lnTo>
                    <a:pt x="38" y="240"/>
                  </a:lnTo>
                  <a:lnTo>
                    <a:pt x="42" y="244"/>
                  </a:lnTo>
                  <a:lnTo>
                    <a:pt x="46" y="249"/>
                  </a:lnTo>
                  <a:lnTo>
                    <a:pt x="51" y="255"/>
                  </a:lnTo>
                  <a:lnTo>
                    <a:pt x="55" y="261"/>
                  </a:lnTo>
                  <a:lnTo>
                    <a:pt x="59" y="266"/>
                  </a:lnTo>
                  <a:lnTo>
                    <a:pt x="65" y="272"/>
                  </a:lnTo>
                  <a:lnTo>
                    <a:pt x="70" y="276"/>
                  </a:lnTo>
                  <a:lnTo>
                    <a:pt x="74" y="282"/>
                  </a:lnTo>
                  <a:lnTo>
                    <a:pt x="80" y="287"/>
                  </a:lnTo>
                  <a:lnTo>
                    <a:pt x="84" y="293"/>
                  </a:lnTo>
                  <a:lnTo>
                    <a:pt x="91" y="297"/>
                  </a:lnTo>
                  <a:lnTo>
                    <a:pt x="97" y="302"/>
                  </a:lnTo>
                  <a:lnTo>
                    <a:pt x="103" y="308"/>
                  </a:lnTo>
                  <a:lnTo>
                    <a:pt x="110" y="314"/>
                  </a:lnTo>
                  <a:lnTo>
                    <a:pt x="116" y="318"/>
                  </a:lnTo>
                  <a:lnTo>
                    <a:pt x="124" y="323"/>
                  </a:lnTo>
                  <a:lnTo>
                    <a:pt x="133" y="327"/>
                  </a:lnTo>
                  <a:lnTo>
                    <a:pt x="139" y="333"/>
                  </a:lnTo>
                  <a:lnTo>
                    <a:pt x="146" y="337"/>
                  </a:lnTo>
                  <a:lnTo>
                    <a:pt x="156" y="342"/>
                  </a:lnTo>
                  <a:lnTo>
                    <a:pt x="163" y="348"/>
                  </a:lnTo>
                  <a:lnTo>
                    <a:pt x="173" y="352"/>
                  </a:lnTo>
                  <a:lnTo>
                    <a:pt x="181" y="356"/>
                  </a:lnTo>
                  <a:lnTo>
                    <a:pt x="192" y="359"/>
                  </a:lnTo>
                  <a:lnTo>
                    <a:pt x="200" y="363"/>
                  </a:lnTo>
                  <a:lnTo>
                    <a:pt x="209" y="365"/>
                  </a:lnTo>
                  <a:lnTo>
                    <a:pt x="221" y="369"/>
                  </a:lnTo>
                  <a:lnTo>
                    <a:pt x="230" y="373"/>
                  </a:lnTo>
                  <a:lnTo>
                    <a:pt x="241" y="377"/>
                  </a:lnTo>
                  <a:lnTo>
                    <a:pt x="253" y="378"/>
                  </a:lnTo>
                  <a:lnTo>
                    <a:pt x="264" y="380"/>
                  </a:lnTo>
                  <a:lnTo>
                    <a:pt x="276" y="384"/>
                  </a:lnTo>
                  <a:lnTo>
                    <a:pt x="287" y="386"/>
                  </a:lnTo>
                  <a:lnTo>
                    <a:pt x="300" y="388"/>
                  </a:lnTo>
                  <a:lnTo>
                    <a:pt x="312" y="392"/>
                  </a:lnTo>
                  <a:lnTo>
                    <a:pt x="325" y="392"/>
                  </a:lnTo>
                  <a:lnTo>
                    <a:pt x="338" y="396"/>
                  </a:lnTo>
                  <a:lnTo>
                    <a:pt x="350" y="396"/>
                  </a:lnTo>
                  <a:lnTo>
                    <a:pt x="365" y="396"/>
                  </a:lnTo>
                  <a:lnTo>
                    <a:pt x="376" y="396"/>
                  </a:lnTo>
                  <a:lnTo>
                    <a:pt x="390" y="398"/>
                  </a:lnTo>
                  <a:lnTo>
                    <a:pt x="401" y="398"/>
                  </a:lnTo>
                  <a:lnTo>
                    <a:pt x="412" y="398"/>
                  </a:lnTo>
                  <a:lnTo>
                    <a:pt x="424" y="398"/>
                  </a:lnTo>
                  <a:lnTo>
                    <a:pt x="437" y="398"/>
                  </a:lnTo>
                  <a:lnTo>
                    <a:pt x="447" y="398"/>
                  </a:lnTo>
                  <a:lnTo>
                    <a:pt x="458" y="396"/>
                  </a:lnTo>
                  <a:lnTo>
                    <a:pt x="468" y="396"/>
                  </a:lnTo>
                  <a:lnTo>
                    <a:pt x="479" y="396"/>
                  </a:lnTo>
                  <a:lnTo>
                    <a:pt x="490" y="394"/>
                  </a:lnTo>
                  <a:lnTo>
                    <a:pt x="500" y="392"/>
                  </a:lnTo>
                  <a:lnTo>
                    <a:pt x="509" y="392"/>
                  </a:lnTo>
                  <a:lnTo>
                    <a:pt x="521" y="390"/>
                  </a:lnTo>
                  <a:lnTo>
                    <a:pt x="528" y="388"/>
                  </a:lnTo>
                  <a:lnTo>
                    <a:pt x="538" y="386"/>
                  </a:lnTo>
                  <a:lnTo>
                    <a:pt x="546" y="384"/>
                  </a:lnTo>
                  <a:lnTo>
                    <a:pt x="555" y="382"/>
                  </a:lnTo>
                  <a:lnTo>
                    <a:pt x="563" y="380"/>
                  </a:lnTo>
                  <a:lnTo>
                    <a:pt x="572" y="378"/>
                  </a:lnTo>
                  <a:lnTo>
                    <a:pt x="580" y="375"/>
                  </a:lnTo>
                  <a:lnTo>
                    <a:pt x="587" y="373"/>
                  </a:lnTo>
                  <a:lnTo>
                    <a:pt x="595" y="369"/>
                  </a:lnTo>
                  <a:lnTo>
                    <a:pt x="603" y="367"/>
                  </a:lnTo>
                  <a:lnTo>
                    <a:pt x="610" y="365"/>
                  </a:lnTo>
                  <a:lnTo>
                    <a:pt x="618" y="361"/>
                  </a:lnTo>
                  <a:lnTo>
                    <a:pt x="625" y="359"/>
                  </a:lnTo>
                  <a:lnTo>
                    <a:pt x="631" y="358"/>
                  </a:lnTo>
                  <a:lnTo>
                    <a:pt x="639" y="354"/>
                  </a:lnTo>
                  <a:lnTo>
                    <a:pt x="646" y="352"/>
                  </a:lnTo>
                  <a:lnTo>
                    <a:pt x="650" y="348"/>
                  </a:lnTo>
                  <a:lnTo>
                    <a:pt x="658" y="342"/>
                  </a:lnTo>
                  <a:lnTo>
                    <a:pt x="663" y="340"/>
                  </a:lnTo>
                  <a:lnTo>
                    <a:pt x="669" y="337"/>
                  </a:lnTo>
                  <a:lnTo>
                    <a:pt x="673" y="333"/>
                  </a:lnTo>
                  <a:lnTo>
                    <a:pt x="679" y="331"/>
                  </a:lnTo>
                  <a:lnTo>
                    <a:pt x="684" y="327"/>
                  </a:lnTo>
                  <a:lnTo>
                    <a:pt x="690" y="323"/>
                  </a:lnTo>
                  <a:lnTo>
                    <a:pt x="694" y="320"/>
                  </a:lnTo>
                  <a:lnTo>
                    <a:pt x="698" y="318"/>
                  </a:lnTo>
                  <a:lnTo>
                    <a:pt x="703" y="314"/>
                  </a:lnTo>
                  <a:lnTo>
                    <a:pt x="707" y="312"/>
                  </a:lnTo>
                  <a:lnTo>
                    <a:pt x="711" y="306"/>
                  </a:lnTo>
                  <a:lnTo>
                    <a:pt x="717" y="304"/>
                  </a:lnTo>
                  <a:lnTo>
                    <a:pt x="720" y="301"/>
                  </a:lnTo>
                  <a:lnTo>
                    <a:pt x="724" y="299"/>
                  </a:lnTo>
                  <a:lnTo>
                    <a:pt x="732" y="293"/>
                  </a:lnTo>
                  <a:lnTo>
                    <a:pt x="739" y="285"/>
                  </a:lnTo>
                  <a:lnTo>
                    <a:pt x="745" y="280"/>
                  </a:lnTo>
                  <a:lnTo>
                    <a:pt x="753" y="274"/>
                  </a:lnTo>
                  <a:lnTo>
                    <a:pt x="757" y="268"/>
                  </a:lnTo>
                  <a:lnTo>
                    <a:pt x="762" y="263"/>
                  </a:lnTo>
                  <a:lnTo>
                    <a:pt x="768" y="259"/>
                  </a:lnTo>
                  <a:lnTo>
                    <a:pt x="772" y="255"/>
                  </a:lnTo>
                  <a:lnTo>
                    <a:pt x="776" y="251"/>
                  </a:lnTo>
                  <a:lnTo>
                    <a:pt x="779" y="245"/>
                  </a:lnTo>
                  <a:lnTo>
                    <a:pt x="781" y="242"/>
                  </a:lnTo>
                  <a:lnTo>
                    <a:pt x="787" y="238"/>
                  </a:lnTo>
                  <a:lnTo>
                    <a:pt x="789" y="232"/>
                  </a:lnTo>
                  <a:lnTo>
                    <a:pt x="793" y="230"/>
                  </a:lnTo>
                  <a:lnTo>
                    <a:pt x="795" y="223"/>
                  </a:lnTo>
                  <a:lnTo>
                    <a:pt x="798" y="219"/>
                  </a:lnTo>
                  <a:lnTo>
                    <a:pt x="800" y="215"/>
                  </a:lnTo>
                  <a:lnTo>
                    <a:pt x="804" y="211"/>
                  </a:lnTo>
                  <a:lnTo>
                    <a:pt x="808" y="205"/>
                  </a:lnTo>
                  <a:lnTo>
                    <a:pt x="810" y="202"/>
                  </a:lnTo>
                  <a:lnTo>
                    <a:pt x="815" y="194"/>
                  </a:lnTo>
                  <a:lnTo>
                    <a:pt x="819" y="186"/>
                  </a:lnTo>
                  <a:lnTo>
                    <a:pt x="823" y="177"/>
                  </a:lnTo>
                  <a:lnTo>
                    <a:pt x="827" y="171"/>
                  </a:lnTo>
                  <a:lnTo>
                    <a:pt x="829" y="164"/>
                  </a:lnTo>
                  <a:lnTo>
                    <a:pt x="831" y="158"/>
                  </a:lnTo>
                  <a:lnTo>
                    <a:pt x="833" y="152"/>
                  </a:lnTo>
                  <a:lnTo>
                    <a:pt x="834" y="147"/>
                  </a:lnTo>
                  <a:lnTo>
                    <a:pt x="834" y="143"/>
                  </a:lnTo>
                  <a:lnTo>
                    <a:pt x="836" y="139"/>
                  </a:lnTo>
                  <a:lnTo>
                    <a:pt x="834" y="135"/>
                  </a:lnTo>
                  <a:lnTo>
                    <a:pt x="833" y="129"/>
                  </a:lnTo>
                  <a:lnTo>
                    <a:pt x="829" y="124"/>
                  </a:lnTo>
                  <a:lnTo>
                    <a:pt x="827" y="120"/>
                  </a:lnTo>
                  <a:lnTo>
                    <a:pt x="823" y="116"/>
                  </a:lnTo>
                  <a:lnTo>
                    <a:pt x="819" y="112"/>
                  </a:lnTo>
                  <a:lnTo>
                    <a:pt x="814" y="107"/>
                  </a:lnTo>
                  <a:lnTo>
                    <a:pt x="810" y="99"/>
                  </a:lnTo>
                  <a:lnTo>
                    <a:pt x="802" y="95"/>
                  </a:lnTo>
                  <a:lnTo>
                    <a:pt x="796" y="90"/>
                  </a:lnTo>
                  <a:lnTo>
                    <a:pt x="793" y="88"/>
                  </a:lnTo>
                  <a:lnTo>
                    <a:pt x="789" y="84"/>
                  </a:lnTo>
                  <a:lnTo>
                    <a:pt x="785" y="80"/>
                  </a:lnTo>
                  <a:lnTo>
                    <a:pt x="779" y="78"/>
                  </a:lnTo>
                  <a:lnTo>
                    <a:pt x="776" y="74"/>
                  </a:lnTo>
                  <a:lnTo>
                    <a:pt x="772" y="72"/>
                  </a:lnTo>
                  <a:lnTo>
                    <a:pt x="766" y="69"/>
                  </a:lnTo>
                  <a:lnTo>
                    <a:pt x="762" y="67"/>
                  </a:lnTo>
                  <a:lnTo>
                    <a:pt x="755" y="65"/>
                  </a:lnTo>
                  <a:lnTo>
                    <a:pt x="749" y="61"/>
                  </a:lnTo>
                  <a:lnTo>
                    <a:pt x="743" y="57"/>
                  </a:lnTo>
                  <a:lnTo>
                    <a:pt x="738" y="55"/>
                  </a:lnTo>
                  <a:lnTo>
                    <a:pt x="732" y="52"/>
                  </a:lnTo>
                  <a:lnTo>
                    <a:pt x="724" y="50"/>
                  </a:lnTo>
                  <a:lnTo>
                    <a:pt x="717" y="46"/>
                  </a:lnTo>
                  <a:lnTo>
                    <a:pt x="711" y="44"/>
                  </a:lnTo>
                  <a:lnTo>
                    <a:pt x="701" y="40"/>
                  </a:lnTo>
                  <a:lnTo>
                    <a:pt x="694" y="38"/>
                  </a:lnTo>
                  <a:lnTo>
                    <a:pt x="686" y="34"/>
                  </a:lnTo>
                  <a:lnTo>
                    <a:pt x="677" y="33"/>
                  </a:lnTo>
                  <a:lnTo>
                    <a:pt x="669" y="31"/>
                  </a:lnTo>
                  <a:lnTo>
                    <a:pt x="662" y="29"/>
                  </a:lnTo>
                  <a:lnTo>
                    <a:pt x="650" y="27"/>
                  </a:lnTo>
                  <a:lnTo>
                    <a:pt x="643" y="25"/>
                  </a:lnTo>
                  <a:lnTo>
                    <a:pt x="631" y="21"/>
                  </a:lnTo>
                  <a:lnTo>
                    <a:pt x="622" y="19"/>
                  </a:lnTo>
                  <a:lnTo>
                    <a:pt x="610" y="17"/>
                  </a:lnTo>
                  <a:lnTo>
                    <a:pt x="601" y="15"/>
                  </a:lnTo>
                  <a:lnTo>
                    <a:pt x="589" y="13"/>
                  </a:lnTo>
                  <a:lnTo>
                    <a:pt x="576" y="12"/>
                  </a:lnTo>
                  <a:lnTo>
                    <a:pt x="566" y="10"/>
                  </a:lnTo>
                  <a:lnTo>
                    <a:pt x="553" y="10"/>
                  </a:lnTo>
                  <a:lnTo>
                    <a:pt x="542" y="8"/>
                  </a:lnTo>
                  <a:lnTo>
                    <a:pt x="528" y="6"/>
                  </a:lnTo>
                  <a:lnTo>
                    <a:pt x="515" y="4"/>
                  </a:lnTo>
                  <a:lnTo>
                    <a:pt x="502" y="4"/>
                  </a:lnTo>
                  <a:lnTo>
                    <a:pt x="489" y="2"/>
                  </a:lnTo>
                  <a:lnTo>
                    <a:pt x="473" y="0"/>
                  </a:lnTo>
                  <a:lnTo>
                    <a:pt x="458" y="0"/>
                  </a:lnTo>
                  <a:lnTo>
                    <a:pt x="445" y="0"/>
                  </a:lnTo>
                  <a:lnTo>
                    <a:pt x="428" y="0"/>
                  </a:lnTo>
                  <a:lnTo>
                    <a:pt x="414" y="0"/>
                  </a:lnTo>
                  <a:lnTo>
                    <a:pt x="401" y="0"/>
                  </a:lnTo>
                  <a:lnTo>
                    <a:pt x="386" y="0"/>
                  </a:lnTo>
                  <a:lnTo>
                    <a:pt x="373" y="0"/>
                  </a:lnTo>
                  <a:lnTo>
                    <a:pt x="357" y="0"/>
                  </a:lnTo>
                  <a:lnTo>
                    <a:pt x="344" y="0"/>
                  </a:lnTo>
                  <a:lnTo>
                    <a:pt x="333" y="4"/>
                  </a:lnTo>
                  <a:lnTo>
                    <a:pt x="319" y="4"/>
                  </a:lnTo>
                  <a:lnTo>
                    <a:pt x="306" y="4"/>
                  </a:lnTo>
                  <a:lnTo>
                    <a:pt x="297" y="6"/>
                  </a:lnTo>
                  <a:lnTo>
                    <a:pt x="283" y="8"/>
                  </a:lnTo>
                  <a:lnTo>
                    <a:pt x="274" y="8"/>
                  </a:lnTo>
                  <a:lnTo>
                    <a:pt x="260" y="10"/>
                  </a:lnTo>
                  <a:lnTo>
                    <a:pt x="249" y="12"/>
                  </a:lnTo>
                  <a:lnTo>
                    <a:pt x="240" y="13"/>
                  </a:lnTo>
                  <a:lnTo>
                    <a:pt x="228" y="13"/>
                  </a:lnTo>
                  <a:lnTo>
                    <a:pt x="219" y="15"/>
                  </a:lnTo>
                  <a:lnTo>
                    <a:pt x="207" y="17"/>
                  </a:lnTo>
                  <a:lnTo>
                    <a:pt x="200" y="19"/>
                  </a:lnTo>
                  <a:lnTo>
                    <a:pt x="188" y="21"/>
                  </a:lnTo>
                  <a:lnTo>
                    <a:pt x="181" y="25"/>
                  </a:lnTo>
                  <a:lnTo>
                    <a:pt x="171" y="27"/>
                  </a:lnTo>
                  <a:lnTo>
                    <a:pt x="163" y="29"/>
                  </a:lnTo>
                  <a:lnTo>
                    <a:pt x="154" y="31"/>
                  </a:lnTo>
                  <a:lnTo>
                    <a:pt x="146" y="34"/>
                  </a:lnTo>
                  <a:lnTo>
                    <a:pt x="139" y="36"/>
                  </a:lnTo>
                  <a:lnTo>
                    <a:pt x="133" y="38"/>
                  </a:lnTo>
                  <a:lnTo>
                    <a:pt x="124" y="40"/>
                  </a:lnTo>
                  <a:lnTo>
                    <a:pt x="116" y="46"/>
                  </a:lnTo>
                  <a:lnTo>
                    <a:pt x="110" y="48"/>
                  </a:lnTo>
                  <a:lnTo>
                    <a:pt x="105" y="52"/>
                  </a:lnTo>
                  <a:lnTo>
                    <a:pt x="97" y="53"/>
                  </a:lnTo>
                  <a:lnTo>
                    <a:pt x="91" y="55"/>
                  </a:lnTo>
                  <a:lnTo>
                    <a:pt x="86" y="57"/>
                  </a:lnTo>
                  <a:lnTo>
                    <a:pt x="80" y="61"/>
                  </a:lnTo>
                  <a:lnTo>
                    <a:pt x="74" y="65"/>
                  </a:lnTo>
                  <a:lnTo>
                    <a:pt x="70" y="67"/>
                  </a:lnTo>
                  <a:lnTo>
                    <a:pt x="65" y="71"/>
                  </a:lnTo>
                  <a:lnTo>
                    <a:pt x="59" y="72"/>
                  </a:lnTo>
                  <a:lnTo>
                    <a:pt x="55" y="74"/>
                  </a:lnTo>
                  <a:lnTo>
                    <a:pt x="49" y="78"/>
                  </a:lnTo>
                  <a:lnTo>
                    <a:pt x="46" y="80"/>
                  </a:lnTo>
                  <a:lnTo>
                    <a:pt x="42" y="84"/>
                  </a:lnTo>
                  <a:lnTo>
                    <a:pt x="34" y="90"/>
                  </a:lnTo>
                  <a:lnTo>
                    <a:pt x="30" y="95"/>
                  </a:lnTo>
                  <a:lnTo>
                    <a:pt x="23" y="99"/>
                  </a:lnTo>
                  <a:lnTo>
                    <a:pt x="17" y="107"/>
                  </a:lnTo>
                  <a:lnTo>
                    <a:pt x="13" y="110"/>
                  </a:lnTo>
                  <a:lnTo>
                    <a:pt x="10" y="116"/>
                  </a:lnTo>
                  <a:lnTo>
                    <a:pt x="6" y="120"/>
                  </a:lnTo>
                  <a:lnTo>
                    <a:pt x="4" y="124"/>
                  </a:lnTo>
                  <a:lnTo>
                    <a:pt x="2" y="129"/>
                  </a:lnTo>
                  <a:lnTo>
                    <a:pt x="2" y="133"/>
                  </a:ln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121872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1" name="Freeform 13"/>
            <p:cNvSpPr>
              <a:spLocks/>
            </p:cNvSpPr>
            <p:nvPr/>
          </p:nvSpPr>
          <p:spPr bwMode="auto">
            <a:xfrm>
              <a:off x="3290" y="2779"/>
              <a:ext cx="1063" cy="498"/>
            </a:xfrm>
            <a:custGeom>
              <a:avLst/>
              <a:gdLst>
                <a:gd name="T0" fmla="*/ 0 w 842"/>
                <a:gd name="T1" fmla="*/ 478 h 396"/>
                <a:gd name="T2" fmla="*/ 20 w 842"/>
                <a:gd name="T3" fmla="*/ 551 h 396"/>
                <a:gd name="T4" fmla="*/ 40 w 842"/>
                <a:gd name="T5" fmla="*/ 602 h 396"/>
                <a:gd name="T6" fmla="*/ 74 w 842"/>
                <a:gd name="T7" fmla="*/ 670 h 396"/>
                <a:gd name="T8" fmla="*/ 109 w 842"/>
                <a:gd name="T9" fmla="*/ 736 h 396"/>
                <a:gd name="T10" fmla="*/ 157 w 842"/>
                <a:gd name="T11" fmla="*/ 804 h 396"/>
                <a:gd name="T12" fmla="*/ 220 w 842"/>
                <a:gd name="T13" fmla="*/ 874 h 396"/>
                <a:gd name="T14" fmla="*/ 284 w 842"/>
                <a:gd name="T15" fmla="*/ 941 h 396"/>
                <a:gd name="T16" fmla="*/ 366 w 842"/>
                <a:gd name="T17" fmla="*/ 1006 h 396"/>
                <a:gd name="T18" fmla="*/ 462 w 842"/>
                <a:gd name="T19" fmla="*/ 1066 h 396"/>
                <a:gd name="T20" fmla="*/ 567 w 842"/>
                <a:gd name="T21" fmla="*/ 1119 h 396"/>
                <a:gd name="T22" fmla="*/ 688 w 842"/>
                <a:gd name="T23" fmla="*/ 1167 h 396"/>
                <a:gd name="T24" fmla="*/ 828 w 842"/>
                <a:gd name="T25" fmla="*/ 1205 h 396"/>
                <a:gd name="T26" fmla="*/ 980 w 842"/>
                <a:gd name="T27" fmla="*/ 1226 h 396"/>
                <a:gd name="T28" fmla="*/ 1144 w 842"/>
                <a:gd name="T29" fmla="*/ 1236 h 396"/>
                <a:gd name="T30" fmla="*/ 1305 w 842"/>
                <a:gd name="T31" fmla="*/ 1236 h 396"/>
                <a:gd name="T32" fmla="*/ 1456 w 842"/>
                <a:gd name="T33" fmla="*/ 1234 h 396"/>
                <a:gd name="T34" fmla="*/ 1589 w 842"/>
                <a:gd name="T35" fmla="*/ 1221 h 396"/>
                <a:gd name="T36" fmla="*/ 1712 w 842"/>
                <a:gd name="T37" fmla="*/ 1205 h 396"/>
                <a:gd name="T38" fmla="*/ 1822 w 842"/>
                <a:gd name="T39" fmla="*/ 1173 h 396"/>
                <a:gd name="T40" fmla="*/ 1927 w 842"/>
                <a:gd name="T41" fmla="*/ 1148 h 396"/>
                <a:gd name="T42" fmla="*/ 2016 w 842"/>
                <a:gd name="T43" fmla="*/ 1113 h 396"/>
                <a:gd name="T44" fmla="*/ 2111 w 842"/>
                <a:gd name="T45" fmla="*/ 1079 h 396"/>
                <a:gd name="T46" fmla="*/ 2178 w 842"/>
                <a:gd name="T47" fmla="*/ 1036 h 396"/>
                <a:gd name="T48" fmla="*/ 2240 w 842"/>
                <a:gd name="T49" fmla="*/ 1001 h 396"/>
                <a:gd name="T50" fmla="*/ 2301 w 842"/>
                <a:gd name="T51" fmla="*/ 960 h 396"/>
                <a:gd name="T52" fmla="*/ 2370 w 842"/>
                <a:gd name="T53" fmla="*/ 914 h 396"/>
                <a:gd name="T54" fmla="*/ 2452 w 842"/>
                <a:gd name="T55" fmla="*/ 843 h 396"/>
                <a:gd name="T56" fmla="*/ 2506 w 842"/>
                <a:gd name="T57" fmla="*/ 790 h 396"/>
                <a:gd name="T58" fmla="*/ 2545 w 842"/>
                <a:gd name="T59" fmla="*/ 736 h 396"/>
                <a:gd name="T60" fmla="*/ 2592 w 842"/>
                <a:gd name="T61" fmla="*/ 682 h 396"/>
                <a:gd name="T62" fmla="*/ 2631 w 842"/>
                <a:gd name="T63" fmla="*/ 610 h 396"/>
                <a:gd name="T64" fmla="*/ 2674 w 842"/>
                <a:gd name="T65" fmla="*/ 516 h 396"/>
                <a:gd name="T66" fmla="*/ 2700 w 842"/>
                <a:gd name="T67" fmla="*/ 449 h 396"/>
                <a:gd name="T68" fmla="*/ 2680 w 842"/>
                <a:gd name="T69" fmla="*/ 389 h 396"/>
                <a:gd name="T70" fmla="*/ 2631 w 842"/>
                <a:gd name="T71" fmla="*/ 338 h 396"/>
                <a:gd name="T72" fmla="*/ 2558 w 842"/>
                <a:gd name="T73" fmla="*/ 270 h 396"/>
                <a:gd name="T74" fmla="*/ 2506 w 842"/>
                <a:gd name="T75" fmla="*/ 240 h 396"/>
                <a:gd name="T76" fmla="*/ 2443 w 842"/>
                <a:gd name="T77" fmla="*/ 197 h 396"/>
                <a:gd name="T78" fmla="*/ 2362 w 842"/>
                <a:gd name="T79" fmla="*/ 171 h 396"/>
                <a:gd name="T80" fmla="*/ 2267 w 842"/>
                <a:gd name="T81" fmla="*/ 124 h 396"/>
                <a:gd name="T82" fmla="*/ 2164 w 842"/>
                <a:gd name="T83" fmla="*/ 98 h 396"/>
                <a:gd name="T84" fmla="*/ 2050 w 842"/>
                <a:gd name="T85" fmla="*/ 72 h 396"/>
                <a:gd name="T86" fmla="*/ 1908 w 842"/>
                <a:gd name="T87" fmla="*/ 45 h 396"/>
                <a:gd name="T88" fmla="*/ 1755 w 842"/>
                <a:gd name="T89" fmla="*/ 25 h 396"/>
                <a:gd name="T90" fmla="*/ 1586 w 842"/>
                <a:gd name="T91" fmla="*/ 8 h 396"/>
                <a:gd name="T92" fmla="*/ 1395 w 842"/>
                <a:gd name="T93" fmla="*/ 8 h 396"/>
                <a:gd name="T94" fmla="*/ 1211 w 842"/>
                <a:gd name="T95" fmla="*/ 8 h 396"/>
                <a:gd name="T96" fmla="*/ 1043 w 842"/>
                <a:gd name="T97" fmla="*/ 13 h 396"/>
                <a:gd name="T98" fmla="*/ 889 w 842"/>
                <a:gd name="T99" fmla="*/ 31 h 396"/>
                <a:gd name="T100" fmla="*/ 745 w 842"/>
                <a:gd name="T101" fmla="*/ 57 h 396"/>
                <a:gd name="T102" fmla="*/ 621 w 842"/>
                <a:gd name="T103" fmla="*/ 78 h 396"/>
                <a:gd name="T104" fmla="*/ 505 w 842"/>
                <a:gd name="T105" fmla="*/ 117 h 396"/>
                <a:gd name="T106" fmla="*/ 407 w 842"/>
                <a:gd name="T107" fmla="*/ 146 h 396"/>
                <a:gd name="T108" fmla="*/ 317 w 842"/>
                <a:gd name="T109" fmla="*/ 185 h 396"/>
                <a:gd name="T110" fmla="*/ 236 w 842"/>
                <a:gd name="T111" fmla="*/ 223 h 396"/>
                <a:gd name="T112" fmla="*/ 175 w 842"/>
                <a:gd name="T113" fmla="*/ 258 h 396"/>
                <a:gd name="T114" fmla="*/ 109 w 842"/>
                <a:gd name="T115" fmla="*/ 312 h 396"/>
                <a:gd name="T116" fmla="*/ 37 w 842"/>
                <a:gd name="T117" fmla="*/ 379 h 396"/>
                <a:gd name="T118" fmla="*/ 8 w 842"/>
                <a:gd name="T119" fmla="*/ 430 h 39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42"/>
                <a:gd name="T181" fmla="*/ 0 h 396"/>
                <a:gd name="T182" fmla="*/ 842 w 842"/>
                <a:gd name="T183" fmla="*/ 396 h 39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42" h="396">
                  <a:moveTo>
                    <a:pt x="2" y="141"/>
                  </a:moveTo>
                  <a:lnTo>
                    <a:pt x="0" y="143"/>
                  </a:lnTo>
                  <a:lnTo>
                    <a:pt x="0" y="147"/>
                  </a:lnTo>
                  <a:lnTo>
                    <a:pt x="0" y="152"/>
                  </a:lnTo>
                  <a:lnTo>
                    <a:pt x="2" y="158"/>
                  </a:lnTo>
                  <a:lnTo>
                    <a:pt x="4" y="164"/>
                  </a:lnTo>
                  <a:lnTo>
                    <a:pt x="6" y="173"/>
                  </a:lnTo>
                  <a:lnTo>
                    <a:pt x="6" y="175"/>
                  </a:lnTo>
                  <a:lnTo>
                    <a:pt x="8" y="179"/>
                  </a:lnTo>
                  <a:lnTo>
                    <a:pt x="9" y="185"/>
                  </a:lnTo>
                  <a:lnTo>
                    <a:pt x="11" y="189"/>
                  </a:lnTo>
                  <a:lnTo>
                    <a:pt x="13" y="192"/>
                  </a:lnTo>
                  <a:lnTo>
                    <a:pt x="15" y="198"/>
                  </a:lnTo>
                  <a:lnTo>
                    <a:pt x="17" y="202"/>
                  </a:lnTo>
                  <a:lnTo>
                    <a:pt x="21" y="206"/>
                  </a:lnTo>
                  <a:lnTo>
                    <a:pt x="23" y="213"/>
                  </a:lnTo>
                  <a:lnTo>
                    <a:pt x="25" y="217"/>
                  </a:lnTo>
                  <a:lnTo>
                    <a:pt x="28" y="223"/>
                  </a:lnTo>
                  <a:lnTo>
                    <a:pt x="32" y="229"/>
                  </a:lnTo>
                  <a:lnTo>
                    <a:pt x="34" y="234"/>
                  </a:lnTo>
                  <a:lnTo>
                    <a:pt x="38" y="240"/>
                  </a:lnTo>
                  <a:lnTo>
                    <a:pt x="42" y="244"/>
                  </a:lnTo>
                  <a:lnTo>
                    <a:pt x="46" y="249"/>
                  </a:lnTo>
                  <a:lnTo>
                    <a:pt x="49" y="255"/>
                  </a:lnTo>
                  <a:lnTo>
                    <a:pt x="53" y="261"/>
                  </a:lnTo>
                  <a:lnTo>
                    <a:pt x="59" y="267"/>
                  </a:lnTo>
                  <a:lnTo>
                    <a:pt x="65" y="272"/>
                  </a:lnTo>
                  <a:lnTo>
                    <a:pt x="68" y="278"/>
                  </a:lnTo>
                  <a:lnTo>
                    <a:pt x="72" y="282"/>
                  </a:lnTo>
                  <a:lnTo>
                    <a:pt x="78" y="287"/>
                  </a:lnTo>
                  <a:lnTo>
                    <a:pt x="84" y="293"/>
                  </a:lnTo>
                  <a:lnTo>
                    <a:pt x="89" y="299"/>
                  </a:lnTo>
                  <a:lnTo>
                    <a:pt x="95" y="305"/>
                  </a:lnTo>
                  <a:lnTo>
                    <a:pt x="103" y="308"/>
                  </a:lnTo>
                  <a:lnTo>
                    <a:pt x="108" y="314"/>
                  </a:lnTo>
                  <a:lnTo>
                    <a:pt x="114" y="320"/>
                  </a:lnTo>
                  <a:lnTo>
                    <a:pt x="123" y="324"/>
                  </a:lnTo>
                  <a:lnTo>
                    <a:pt x="129" y="327"/>
                  </a:lnTo>
                  <a:lnTo>
                    <a:pt x="137" y="335"/>
                  </a:lnTo>
                  <a:lnTo>
                    <a:pt x="144" y="339"/>
                  </a:lnTo>
                  <a:lnTo>
                    <a:pt x="154" y="344"/>
                  </a:lnTo>
                  <a:lnTo>
                    <a:pt x="160" y="348"/>
                  </a:lnTo>
                  <a:lnTo>
                    <a:pt x="171" y="352"/>
                  </a:lnTo>
                  <a:lnTo>
                    <a:pt x="177" y="356"/>
                  </a:lnTo>
                  <a:lnTo>
                    <a:pt x="186" y="360"/>
                  </a:lnTo>
                  <a:lnTo>
                    <a:pt x="196" y="363"/>
                  </a:lnTo>
                  <a:lnTo>
                    <a:pt x="207" y="367"/>
                  </a:lnTo>
                  <a:lnTo>
                    <a:pt x="215" y="371"/>
                  </a:lnTo>
                  <a:lnTo>
                    <a:pt x="226" y="373"/>
                  </a:lnTo>
                  <a:lnTo>
                    <a:pt x="236" y="377"/>
                  </a:lnTo>
                  <a:lnTo>
                    <a:pt x="249" y="381"/>
                  </a:lnTo>
                  <a:lnTo>
                    <a:pt x="258" y="383"/>
                  </a:lnTo>
                  <a:lnTo>
                    <a:pt x="270" y="384"/>
                  </a:lnTo>
                  <a:lnTo>
                    <a:pt x="281" y="386"/>
                  </a:lnTo>
                  <a:lnTo>
                    <a:pt x="295" y="390"/>
                  </a:lnTo>
                  <a:lnTo>
                    <a:pt x="306" y="390"/>
                  </a:lnTo>
                  <a:lnTo>
                    <a:pt x="319" y="392"/>
                  </a:lnTo>
                  <a:lnTo>
                    <a:pt x="331" y="392"/>
                  </a:lnTo>
                  <a:lnTo>
                    <a:pt x="346" y="394"/>
                  </a:lnTo>
                  <a:lnTo>
                    <a:pt x="357" y="394"/>
                  </a:lnTo>
                  <a:lnTo>
                    <a:pt x="371" y="394"/>
                  </a:lnTo>
                  <a:lnTo>
                    <a:pt x="382" y="394"/>
                  </a:lnTo>
                  <a:lnTo>
                    <a:pt x="395" y="396"/>
                  </a:lnTo>
                  <a:lnTo>
                    <a:pt x="407" y="394"/>
                  </a:lnTo>
                  <a:lnTo>
                    <a:pt x="418" y="394"/>
                  </a:lnTo>
                  <a:lnTo>
                    <a:pt x="430" y="394"/>
                  </a:lnTo>
                  <a:lnTo>
                    <a:pt x="443" y="394"/>
                  </a:lnTo>
                  <a:lnTo>
                    <a:pt x="454" y="392"/>
                  </a:lnTo>
                  <a:lnTo>
                    <a:pt x="464" y="392"/>
                  </a:lnTo>
                  <a:lnTo>
                    <a:pt x="473" y="390"/>
                  </a:lnTo>
                  <a:lnTo>
                    <a:pt x="485" y="390"/>
                  </a:lnTo>
                  <a:lnTo>
                    <a:pt x="496" y="388"/>
                  </a:lnTo>
                  <a:lnTo>
                    <a:pt x="506" y="386"/>
                  </a:lnTo>
                  <a:lnTo>
                    <a:pt x="515" y="384"/>
                  </a:lnTo>
                  <a:lnTo>
                    <a:pt x="525" y="384"/>
                  </a:lnTo>
                  <a:lnTo>
                    <a:pt x="534" y="383"/>
                  </a:lnTo>
                  <a:lnTo>
                    <a:pt x="544" y="381"/>
                  </a:lnTo>
                  <a:lnTo>
                    <a:pt x="551" y="379"/>
                  </a:lnTo>
                  <a:lnTo>
                    <a:pt x="561" y="377"/>
                  </a:lnTo>
                  <a:lnTo>
                    <a:pt x="568" y="373"/>
                  </a:lnTo>
                  <a:lnTo>
                    <a:pt x="578" y="371"/>
                  </a:lnTo>
                  <a:lnTo>
                    <a:pt x="585" y="369"/>
                  </a:lnTo>
                  <a:lnTo>
                    <a:pt x="593" y="367"/>
                  </a:lnTo>
                  <a:lnTo>
                    <a:pt x="601" y="365"/>
                  </a:lnTo>
                  <a:lnTo>
                    <a:pt x="608" y="363"/>
                  </a:lnTo>
                  <a:lnTo>
                    <a:pt x="616" y="360"/>
                  </a:lnTo>
                  <a:lnTo>
                    <a:pt x="623" y="358"/>
                  </a:lnTo>
                  <a:lnTo>
                    <a:pt x="629" y="354"/>
                  </a:lnTo>
                  <a:lnTo>
                    <a:pt x="637" y="352"/>
                  </a:lnTo>
                  <a:lnTo>
                    <a:pt x="644" y="350"/>
                  </a:lnTo>
                  <a:lnTo>
                    <a:pt x="650" y="346"/>
                  </a:lnTo>
                  <a:lnTo>
                    <a:pt x="658" y="343"/>
                  </a:lnTo>
                  <a:lnTo>
                    <a:pt x="663" y="341"/>
                  </a:lnTo>
                  <a:lnTo>
                    <a:pt x="667" y="337"/>
                  </a:lnTo>
                  <a:lnTo>
                    <a:pt x="675" y="335"/>
                  </a:lnTo>
                  <a:lnTo>
                    <a:pt x="679" y="329"/>
                  </a:lnTo>
                  <a:lnTo>
                    <a:pt x="684" y="327"/>
                  </a:lnTo>
                  <a:lnTo>
                    <a:pt x="690" y="324"/>
                  </a:lnTo>
                  <a:lnTo>
                    <a:pt x="696" y="322"/>
                  </a:lnTo>
                  <a:lnTo>
                    <a:pt x="699" y="318"/>
                  </a:lnTo>
                  <a:lnTo>
                    <a:pt x="705" y="314"/>
                  </a:lnTo>
                  <a:lnTo>
                    <a:pt x="709" y="310"/>
                  </a:lnTo>
                  <a:lnTo>
                    <a:pt x="715" y="308"/>
                  </a:lnTo>
                  <a:lnTo>
                    <a:pt x="718" y="305"/>
                  </a:lnTo>
                  <a:lnTo>
                    <a:pt x="722" y="303"/>
                  </a:lnTo>
                  <a:lnTo>
                    <a:pt x="728" y="299"/>
                  </a:lnTo>
                  <a:lnTo>
                    <a:pt x="732" y="297"/>
                  </a:lnTo>
                  <a:lnTo>
                    <a:pt x="739" y="291"/>
                  </a:lnTo>
                  <a:lnTo>
                    <a:pt x="745" y="286"/>
                  </a:lnTo>
                  <a:lnTo>
                    <a:pt x="751" y="280"/>
                  </a:lnTo>
                  <a:lnTo>
                    <a:pt x="758" y="274"/>
                  </a:lnTo>
                  <a:lnTo>
                    <a:pt x="764" y="268"/>
                  </a:lnTo>
                  <a:lnTo>
                    <a:pt x="768" y="265"/>
                  </a:lnTo>
                  <a:lnTo>
                    <a:pt x="774" y="259"/>
                  </a:lnTo>
                  <a:lnTo>
                    <a:pt x="779" y="255"/>
                  </a:lnTo>
                  <a:lnTo>
                    <a:pt x="781" y="251"/>
                  </a:lnTo>
                  <a:lnTo>
                    <a:pt x="785" y="246"/>
                  </a:lnTo>
                  <a:lnTo>
                    <a:pt x="789" y="242"/>
                  </a:lnTo>
                  <a:lnTo>
                    <a:pt x="791" y="238"/>
                  </a:lnTo>
                  <a:lnTo>
                    <a:pt x="794" y="234"/>
                  </a:lnTo>
                  <a:lnTo>
                    <a:pt x="798" y="229"/>
                  </a:lnTo>
                  <a:lnTo>
                    <a:pt x="802" y="225"/>
                  </a:lnTo>
                  <a:lnTo>
                    <a:pt x="804" y="221"/>
                  </a:lnTo>
                  <a:lnTo>
                    <a:pt x="808" y="217"/>
                  </a:lnTo>
                  <a:lnTo>
                    <a:pt x="810" y="211"/>
                  </a:lnTo>
                  <a:lnTo>
                    <a:pt x="812" y="206"/>
                  </a:lnTo>
                  <a:lnTo>
                    <a:pt x="815" y="202"/>
                  </a:lnTo>
                  <a:lnTo>
                    <a:pt x="821" y="194"/>
                  </a:lnTo>
                  <a:lnTo>
                    <a:pt x="825" y="187"/>
                  </a:lnTo>
                  <a:lnTo>
                    <a:pt x="829" y="179"/>
                  </a:lnTo>
                  <a:lnTo>
                    <a:pt x="831" y="171"/>
                  </a:lnTo>
                  <a:lnTo>
                    <a:pt x="834" y="164"/>
                  </a:lnTo>
                  <a:lnTo>
                    <a:pt x="838" y="158"/>
                  </a:lnTo>
                  <a:lnTo>
                    <a:pt x="838" y="152"/>
                  </a:lnTo>
                  <a:lnTo>
                    <a:pt x="840" y="147"/>
                  </a:lnTo>
                  <a:lnTo>
                    <a:pt x="842" y="143"/>
                  </a:lnTo>
                  <a:lnTo>
                    <a:pt x="842" y="141"/>
                  </a:lnTo>
                  <a:lnTo>
                    <a:pt x="840" y="135"/>
                  </a:lnTo>
                  <a:lnTo>
                    <a:pt x="838" y="128"/>
                  </a:lnTo>
                  <a:lnTo>
                    <a:pt x="836" y="124"/>
                  </a:lnTo>
                  <a:lnTo>
                    <a:pt x="832" y="120"/>
                  </a:lnTo>
                  <a:lnTo>
                    <a:pt x="829" y="116"/>
                  </a:lnTo>
                  <a:lnTo>
                    <a:pt x="825" y="113"/>
                  </a:lnTo>
                  <a:lnTo>
                    <a:pt x="821" y="107"/>
                  </a:lnTo>
                  <a:lnTo>
                    <a:pt x="815" y="101"/>
                  </a:lnTo>
                  <a:lnTo>
                    <a:pt x="810" y="95"/>
                  </a:lnTo>
                  <a:lnTo>
                    <a:pt x="804" y="92"/>
                  </a:lnTo>
                  <a:lnTo>
                    <a:pt x="798" y="86"/>
                  </a:lnTo>
                  <a:lnTo>
                    <a:pt x="794" y="84"/>
                  </a:lnTo>
                  <a:lnTo>
                    <a:pt x="791" y="80"/>
                  </a:lnTo>
                  <a:lnTo>
                    <a:pt x="787" y="78"/>
                  </a:lnTo>
                  <a:lnTo>
                    <a:pt x="781" y="76"/>
                  </a:lnTo>
                  <a:lnTo>
                    <a:pt x="777" y="73"/>
                  </a:lnTo>
                  <a:lnTo>
                    <a:pt x="772" y="71"/>
                  </a:lnTo>
                  <a:lnTo>
                    <a:pt x="768" y="67"/>
                  </a:lnTo>
                  <a:lnTo>
                    <a:pt x="762" y="63"/>
                  </a:lnTo>
                  <a:lnTo>
                    <a:pt x="756" y="61"/>
                  </a:lnTo>
                  <a:lnTo>
                    <a:pt x="749" y="57"/>
                  </a:lnTo>
                  <a:lnTo>
                    <a:pt x="745" y="56"/>
                  </a:lnTo>
                  <a:lnTo>
                    <a:pt x="737" y="54"/>
                  </a:lnTo>
                  <a:lnTo>
                    <a:pt x="730" y="50"/>
                  </a:lnTo>
                  <a:lnTo>
                    <a:pt x="722" y="46"/>
                  </a:lnTo>
                  <a:lnTo>
                    <a:pt x="717" y="44"/>
                  </a:lnTo>
                  <a:lnTo>
                    <a:pt x="707" y="40"/>
                  </a:lnTo>
                  <a:lnTo>
                    <a:pt x="699" y="38"/>
                  </a:lnTo>
                  <a:lnTo>
                    <a:pt x="692" y="37"/>
                  </a:lnTo>
                  <a:lnTo>
                    <a:pt x="684" y="33"/>
                  </a:lnTo>
                  <a:lnTo>
                    <a:pt x="675" y="31"/>
                  </a:lnTo>
                  <a:lnTo>
                    <a:pt x="667" y="29"/>
                  </a:lnTo>
                  <a:lnTo>
                    <a:pt x="658" y="25"/>
                  </a:lnTo>
                  <a:lnTo>
                    <a:pt x="648" y="25"/>
                  </a:lnTo>
                  <a:lnTo>
                    <a:pt x="639" y="23"/>
                  </a:lnTo>
                  <a:lnTo>
                    <a:pt x="627" y="19"/>
                  </a:lnTo>
                  <a:lnTo>
                    <a:pt x="618" y="18"/>
                  </a:lnTo>
                  <a:lnTo>
                    <a:pt x="606" y="16"/>
                  </a:lnTo>
                  <a:lnTo>
                    <a:pt x="595" y="14"/>
                  </a:lnTo>
                  <a:lnTo>
                    <a:pt x="583" y="14"/>
                  </a:lnTo>
                  <a:lnTo>
                    <a:pt x="572" y="12"/>
                  </a:lnTo>
                  <a:lnTo>
                    <a:pt x="561" y="10"/>
                  </a:lnTo>
                  <a:lnTo>
                    <a:pt x="547" y="8"/>
                  </a:lnTo>
                  <a:lnTo>
                    <a:pt x="536" y="6"/>
                  </a:lnTo>
                  <a:lnTo>
                    <a:pt x="521" y="6"/>
                  </a:lnTo>
                  <a:lnTo>
                    <a:pt x="507" y="4"/>
                  </a:lnTo>
                  <a:lnTo>
                    <a:pt x="494" y="2"/>
                  </a:lnTo>
                  <a:lnTo>
                    <a:pt x="479" y="2"/>
                  </a:lnTo>
                  <a:lnTo>
                    <a:pt x="464" y="2"/>
                  </a:lnTo>
                  <a:lnTo>
                    <a:pt x="450" y="2"/>
                  </a:lnTo>
                  <a:lnTo>
                    <a:pt x="435" y="2"/>
                  </a:lnTo>
                  <a:lnTo>
                    <a:pt x="420" y="0"/>
                  </a:lnTo>
                  <a:lnTo>
                    <a:pt x="407" y="0"/>
                  </a:lnTo>
                  <a:lnTo>
                    <a:pt x="393" y="2"/>
                  </a:lnTo>
                  <a:lnTo>
                    <a:pt x="378" y="2"/>
                  </a:lnTo>
                  <a:lnTo>
                    <a:pt x="363" y="2"/>
                  </a:lnTo>
                  <a:lnTo>
                    <a:pt x="350" y="2"/>
                  </a:lnTo>
                  <a:lnTo>
                    <a:pt x="338" y="4"/>
                  </a:lnTo>
                  <a:lnTo>
                    <a:pt x="325" y="4"/>
                  </a:lnTo>
                  <a:lnTo>
                    <a:pt x="312" y="6"/>
                  </a:lnTo>
                  <a:lnTo>
                    <a:pt x="300" y="6"/>
                  </a:lnTo>
                  <a:lnTo>
                    <a:pt x="289" y="10"/>
                  </a:lnTo>
                  <a:lnTo>
                    <a:pt x="277" y="10"/>
                  </a:lnTo>
                  <a:lnTo>
                    <a:pt x="266" y="12"/>
                  </a:lnTo>
                  <a:lnTo>
                    <a:pt x="255" y="14"/>
                  </a:lnTo>
                  <a:lnTo>
                    <a:pt x="245" y="16"/>
                  </a:lnTo>
                  <a:lnTo>
                    <a:pt x="232" y="18"/>
                  </a:lnTo>
                  <a:lnTo>
                    <a:pt x="222" y="19"/>
                  </a:lnTo>
                  <a:lnTo>
                    <a:pt x="213" y="21"/>
                  </a:lnTo>
                  <a:lnTo>
                    <a:pt x="203" y="23"/>
                  </a:lnTo>
                  <a:lnTo>
                    <a:pt x="194" y="25"/>
                  </a:lnTo>
                  <a:lnTo>
                    <a:pt x="184" y="29"/>
                  </a:lnTo>
                  <a:lnTo>
                    <a:pt x="175" y="31"/>
                  </a:lnTo>
                  <a:lnTo>
                    <a:pt x="167" y="33"/>
                  </a:lnTo>
                  <a:lnTo>
                    <a:pt x="158" y="37"/>
                  </a:lnTo>
                  <a:lnTo>
                    <a:pt x="150" y="38"/>
                  </a:lnTo>
                  <a:lnTo>
                    <a:pt x="142" y="40"/>
                  </a:lnTo>
                  <a:lnTo>
                    <a:pt x="135" y="44"/>
                  </a:lnTo>
                  <a:lnTo>
                    <a:pt x="127" y="46"/>
                  </a:lnTo>
                  <a:lnTo>
                    <a:pt x="120" y="50"/>
                  </a:lnTo>
                  <a:lnTo>
                    <a:pt x="112" y="54"/>
                  </a:lnTo>
                  <a:lnTo>
                    <a:pt x="106" y="57"/>
                  </a:lnTo>
                  <a:lnTo>
                    <a:pt x="99" y="59"/>
                  </a:lnTo>
                  <a:lnTo>
                    <a:pt x="91" y="61"/>
                  </a:lnTo>
                  <a:lnTo>
                    <a:pt x="85" y="65"/>
                  </a:lnTo>
                  <a:lnTo>
                    <a:pt x="82" y="67"/>
                  </a:lnTo>
                  <a:lnTo>
                    <a:pt x="74" y="71"/>
                  </a:lnTo>
                  <a:lnTo>
                    <a:pt x="68" y="75"/>
                  </a:lnTo>
                  <a:lnTo>
                    <a:pt x="65" y="76"/>
                  </a:lnTo>
                  <a:lnTo>
                    <a:pt x="61" y="80"/>
                  </a:lnTo>
                  <a:lnTo>
                    <a:pt x="55" y="82"/>
                  </a:lnTo>
                  <a:lnTo>
                    <a:pt x="49" y="86"/>
                  </a:lnTo>
                  <a:lnTo>
                    <a:pt x="46" y="90"/>
                  </a:lnTo>
                  <a:lnTo>
                    <a:pt x="42" y="94"/>
                  </a:lnTo>
                  <a:lnTo>
                    <a:pt x="34" y="99"/>
                  </a:lnTo>
                  <a:lnTo>
                    <a:pt x="28" y="105"/>
                  </a:lnTo>
                  <a:lnTo>
                    <a:pt x="23" y="111"/>
                  </a:lnTo>
                  <a:lnTo>
                    <a:pt x="17" y="116"/>
                  </a:lnTo>
                  <a:lnTo>
                    <a:pt x="11" y="120"/>
                  </a:lnTo>
                  <a:lnTo>
                    <a:pt x="9" y="124"/>
                  </a:lnTo>
                  <a:lnTo>
                    <a:pt x="6" y="128"/>
                  </a:lnTo>
                  <a:lnTo>
                    <a:pt x="4" y="133"/>
                  </a:lnTo>
                  <a:lnTo>
                    <a:pt x="2" y="137"/>
                  </a:lnTo>
                  <a:lnTo>
                    <a:pt x="2" y="141"/>
                  </a:lnTo>
                  <a:close/>
                </a:path>
              </a:pathLst>
            </a:custGeom>
            <a:solidFill>
              <a:srgbClr val="0070C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121872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2" name="Freeform 14"/>
            <p:cNvSpPr>
              <a:spLocks/>
            </p:cNvSpPr>
            <p:nvPr/>
          </p:nvSpPr>
          <p:spPr bwMode="auto">
            <a:xfrm>
              <a:off x="1484" y="1887"/>
              <a:ext cx="475" cy="968"/>
            </a:xfrm>
            <a:custGeom>
              <a:avLst/>
              <a:gdLst>
                <a:gd name="T0" fmla="*/ 1002 w 377"/>
                <a:gd name="T1" fmla="*/ 20 h 766"/>
                <a:gd name="T2" fmla="*/ 985 w 377"/>
                <a:gd name="T3" fmla="*/ 54 h 766"/>
                <a:gd name="T4" fmla="*/ 955 w 377"/>
                <a:gd name="T5" fmla="*/ 123 h 766"/>
                <a:gd name="T6" fmla="*/ 912 w 377"/>
                <a:gd name="T7" fmla="*/ 205 h 766"/>
                <a:gd name="T8" fmla="*/ 863 w 377"/>
                <a:gd name="T9" fmla="*/ 313 h 766"/>
                <a:gd name="T10" fmla="*/ 808 w 377"/>
                <a:gd name="T11" fmla="*/ 436 h 766"/>
                <a:gd name="T12" fmla="*/ 747 w 377"/>
                <a:gd name="T13" fmla="*/ 571 h 766"/>
                <a:gd name="T14" fmla="*/ 683 w 377"/>
                <a:gd name="T15" fmla="*/ 722 h 766"/>
                <a:gd name="T16" fmla="*/ 615 w 377"/>
                <a:gd name="T17" fmla="*/ 878 h 766"/>
                <a:gd name="T18" fmla="*/ 542 w 377"/>
                <a:gd name="T19" fmla="*/ 1041 h 766"/>
                <a:gd name="T20" fmla="*/ 478 w 377"/>
                <a:gd name="T21" fmla="*/ 1209 h 766"/>
                <a:gd name="T22" fmla="*/ 407 w 377"/>
                <a:gd name="T23" fmla="*/ 1367 h 766"/>
                <a:gd name="T24" fmla="*/ 340 w 377"/>
                <a:gd name="T25" fmla="*/ 1530 h 766"/>
                <a:gd name="T26" fmla="*/ 271 w 377"/>
                <a:gd name="T27" fmla="*/ 1685 h 766"/>
                <a:gd name="T28" fmla="*/ 213 w 377"/>
                <a:gd name="T29" fmla="*/ 1836 h 766"/>
                <a:gd name="T30" fmla="*/ 152 w 377"/>
                <a:gd name="T31" fmla="*/ 1973 h 766"/>
                <a:gd name="T32" fmla="*/ 106 w 377"/>
                <a:gd name="T33" fmla="*/ 2102 h 766"/>
                <a:gd name="T34" fmla="*/ 60 w 377"/>
                <a:gd name="T35" fmla="*/ 2204 h 766"/>
                <a:gd name="T36" fmla="*/ 31 w 377"/>
                <a:gd name="T37" fmla="*/ 2297 h 766"/>
                <a:gd name="T38" fmla="*/ 8 w 377"/>
                <a:gd name="T39" fmla="*/ 2367 h 766"/>
                <a:gd name="T40" fmla="*/ 0 w 377"/>
                <a:gd name="T41" fmla="*/ 2409 h 766"/>
                <a:gd name="T42" fmla="*/ 13 w 377"/>
                <a:gd name="T43" fmla="*/ 2440 h 766"/>
                <a:gd name="T44" fmla="*/ 59 w 377"/>
                <a:gd name="T45" fmla="*/ 2459 h 766"/>
                <a:gd name="T46" fmla="*/ 98 w 377"/>
                <a:gd name="T47" fmla="*/ 2459 h 766"/>
                <a:gd name="T48" fmla="*/ 139 w 377"/>
                <a:gd name="T49" fmla="*/ 2457 h 766"/>
                <a:gd name="T50" fmla="*/ 194 w 377"/>
                <a:gd name="T51" fmla="*/ 2416 h 766"/>
                <a:gd name="T52" fmla="*/ 220 w 377"/>
                <a:gd name="T53" fmla="*/ 2367 h 766"/>
                <a:gd name="T54" fmla="*/ 246 w 377"/>
                <a:gd name="T55" fmla="*/ 2297 h 766"/>
                <a:gd name="T56" fmla="*/ 292 w 377"/>
                <a:gd name="T57" fmla="*/ 2204 h 766"/>
                <a:gd name="T58" fmla="*/ 340 w 377"/>
                <a:gd name="T59" fmla="*/ 2102 h 766"/>
                <a:gd name="T60" fmla="*/ 393 w 377"/>
                <a:gd name="T61" fmla="*/ 1980 h 766"/>
                <a:gd name="T62" fmla="*/ 454 w 377"/>
                <a:gd name="T63" fmla="*/ 1845 h 766"/>
                <a:gd name="T64" fmla="*/ 523 w 377"/>
                <a:gd name="T65" fmla="*/ 1706 h 766"/>
                <a:gd name="T66" fmla="*/ 587 w 377"/>
                <a:gd name="T67" fmla="*/ 1551 h 766"/>
                <a:gd name="T68" fmla="*/ 655 w 377"/>
                <a:gd name="T69" fmla="*/ 1399 h 766"/>
                <a:gd name="T70" fmla="*/ 728 w 377"/>
                <a:gd name="T71" fmla="*/ 1237 h 766"/>
                <a:gd name="T72" fmla="*/ 793 w 377"/>
                <a:gd name="T73" fmla="*/ 1086 h 766"/>
                <a:gd name="T74" fmla="*/ 856 w 377"/>
                <a:gd name="T75" fmla="*/ 926 h 766"/>
                <a:gd name="T76" fmla="*/ 917 w 377"/>
                <a:gd name="T77" fmla="*/ 781 h 766"/>
                <a:gd name="T78" fmla="*/ 978 w 377"/>
                <a:gd name="T79" fmla="*/ 637 h 766"/>
                <a:gd name="T80" fmla="*/ 1038 w 377"/>
                <a:gd name="T81" fmla="*/ 514 h 766"/>
                <a:gd name="T82" fmla="*/ 1085 w 377"/>
                <a:gd name="T83" fmla="*/ 399 h 766"/>
                <a:gd name="T84" fmla="*/ 1124 w 377"/>
                <a:gd name="T85" fmla="*/ 301 h 766"/>
                <a:gd name="T86" fmla="*/ 1153 w 377"/>
                <a:gd name="T87" fmla="*/ 216 h 766"/>
                <a:gd name="T88" fmla="*/ 1177 w 377"/>
                <a:gd name="T89" fmla="*/ 162 h 766"/>
                <a:gd name="T90" fmla="*/ 1191 w 377"/>
                <a:gd name="T91" fmla="*/ 129 h 766"/>
                <a:gd name="T92" fmla="*/ 1191 w 377"/>
                <a:gd name="T93" fmla="*/ 95 h 766"/>
                <a:gd name="T94" fmla="*/ 1164 w 377"/>
                <a:gd name="T95" fmla="*/ 54 h 766"/>
                <a:gd name="T96" fmla="*/ 1124 w 377"/>
                <a:gd name="T97" fmla="*/ 25 h 766"/>
                <a:gd name="T98" fmla="*/ 1085 w 377"/>
                <a:gd name="T99" fmla="*/ 0 h 766"/>
                <a:gd name="T100" fmla="*/ 1038 w 377"/>
                <a:gd name="T101" fmla="*/ 0 h 766"/>
                <a:gd name="T102" fmla="*/ 1016 w 377"/>
                <a:gd name="T103" fmla="*/ 13 h 7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77"/>
                <a:gd name="T157" fmla="*/ 0 h 766"/>
                <a:gd name="T158" fmla="*/ 377 w 377"/>
                <a:gd name="T159" fmla="*/ 766 h 76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77" h="766">
                  <a:moveTo>
                    <a:pt x="320" y="4"/>
                  </a:moveTo>
                  <a:lnTo>
                    <a:pt x="318" y="4"/>
                  </a:lnTo>
                  <a:lnTo>
                    <a:pt x="316" y="6"/>
                  </a:lnTo>
                  <a:lnTo>
                    <a:pt x="314" y="10"/>
                  </a:lnTo>
                  <a:lnTo>
                    <a:pt x="312" y="13"/>
                  </a:lnTo>
                  <a:lnTo>
                    <a:pt x="310" y="17"/>
                  </a:lnTo>
                  <a:lnTo>
                    <a:pt x="308" y="25"/>
                  </a:lnTo>
                  <a:lnTo>
                    <a:pt x="305" y="31"/>
                  </a:lnTo>
                  <a:lnTo>
                    <a:pt x="301" y="38"/>
                  </a:lnTo>
                  <a:lnTo>
                    <a:pt x="297" y="44"/>
                  </a:lnTo>
                  <a:lnTo>
                    <a:pt x="293" y="53"/>
                  </a:lnTo>
                  <a:lnTo>
                    <a:pt x="287" y="63"/>
                  </a:lnTo>
                  <a:lnTo>
                    <a:pt x="284" y="74"/>
                  </a:lnTo>
                  <a:lnTo>
                    <a:pt x="278" y="86"/>
                  </a:lnTo>
                  <a:lnTo>
                    <a:pt x="272" y="97"/>
                  </a:lnTo>
                  <a:lnTo>
                    <a:pt x="268" y="108"/>
                  </a:lnTo>
                  <a:lnTo>
                    <a:pt x="263" y="124"/>
                  </a:lnTo>
                  <a:lnTo>
                    <a:pt x="255" y="135"/>
                  </a:lnTo>
                  <a:lnTo>
                    <a:pt x="249" y="148"/>
                  </a:lnTo>
                  <a:lnTo>
                    <a:pt x="244" y="164"/>
                  </a:lnTo>
                  <a:lnTo>
                    <a:pt x="236" y="177"/>
                  </a:lnTo>
                  <a:lnTo>
                    <a:pt x="230" y="190"/>
                  </a:lnTo>
                  <a:lnTo>
                    <a:pt x="223" y="207"/>
                  </a:lnTo>
                  <a:lnTo>
                    <a:pt x="215" y="224"/>
                  </a:lnTo>
                  <a:lnTo>
                    <a:pt x="208" y="240"/>
                  </a:lnTo>
                  <a:lnTo>
                    <a:pt x="202" y="255"/>
                  </a:lnTo>
                  <a:lnTo>
                    <a:pt x="194" y="272"/>
                  </a:lnTo>
                  <a:lnTo>
                    <a:pt x="187" y="289"/>
                  </a:lnTo>
                  <a:lnTo>
                    <a:pt x="179" y="306"/>
                  </a:lnTo>
                  <a:lnTo>
                    <a:pt x="171" y="323"/>
                  </a:lnTo>
                  <a:lnTo>
                    <a:pt x="166" y="340"/>
                  </a:lnTo>
                  <a:lnTo>
                    <a:pt x="158" y="358"/>
                  </a:lnTo>
                  <a:lnTo>
                    <a:pt x="151" y="375"/>
                  </a:lnTo>
                  <a:lnTo>
                    <a:pt x="143" y="392"/>
                  </a:lnTo>
                  <a:lnTo>
                    <a:pt x="135" y="407"/>
                  </a:lnTo>
                  <a:lnTo>
                    <a:pt x="128" y="424"/>
                  </a:lnTo>
                  <a:lnTo>
                    <a:pt x="122" y="441"/>
                  </a:lnTo>
                  <a:lnTo>
                    <a:pt x="114" y="458"/>
                  </a:lnTo>
                  <a:lnTo>
                    <a:pt x="107" y="475"/>
                  </a:lnTo>
                  <a:lnTo>
                    <a:pt x="101" y="491"/>
                  </a:lnTo>
                  <a:lnTo>
                    <a:pt x="94" y="508"/>
                  </a:lnTo>
                  <a:lnTo>
                    <a:pt x="86" y="523"/>
                  </a:lnTo>
                  <a:lnTo>
                    <a:pt x="78" y="540"/>
                  </a:lnTo>
                  <a:lnTo>
                    <a:pt x="71" y="553"/>
                  </a:lnTo>
                  <a:lnTo>
                    <a:pt x="67" y="570"/>
                  </a:lnTo>
                  <a:lnTo>
                    <a:pt x="59" y="584"/>
                  </a:lnTo>
                  <a:lnTo>
                    <a:pt x="54" y="599"/>
                  </a:lnTo>
                  <a:lnTo>
                    <a:pt x="48" y="612"/>
                  </a:lnTo>
                  <a:lnTo>
                    <a:pt x="44" y="626"/>
                  </a:lnTo>
                  <a:lnTo>
                    <a:pt x="37" y="639"/>
                  </a:lnTo>
                  <a:lnTo>
                    <a:pt x="33" y="652"/>
                  </a:lnTo>
                  <a:lnTo>
                    <a:pt x="29" y="662"/>
                  </a:lnTo>
                  <a:lnTo>
                    <a:pt x="23" y="675"/>
                  </a:lnTo>
                  <a:lnTo>
                    <a:pt x="19" y="684"/>
                  </a:lnTo>
                  <a:lnTo>
                    <a:pt x="16" y="696"/>
                  </a:lnTo>
                  <a:lnTo>
                    <a:pt x="12" y="703"/>
                  </a:lnTo>
                  <a:lnTo>
                    <a:pt x="10" y="713"/>
                  </a:lnTo>
                  <a:lnTo>
                    <a:pt x="6" y="721"/>
                  </a:lnTo>
                  <a:lnTo>
                    <a:pt x="4" y="726"/>
                  </a:lnTo>
                  <a:lnTo>
                    <a:pt x="2" y="734"/>
                  </a:lnTo>
                  <a:lnTo>
                    <a:pt x="2" y="740"/>
                  </a:lnTo>
                  <a:lnTo>
                    <a:pt x="0" y="743"/>
                  </a:lnTo>
                  <a:lnTo>
                    <a:pt x="0" y="747"/>
                  </a:lnTo>
                  <a:lnTo>
                    <a:pt x="0" y="749"/>
                  </a:lnTo>
                  <a:lnTo>
                    <a:pt x="0" y="751"/>
                  </a:lnTo>
                  <a:lnTo>
                    <a:pt x="4" y="757"/>
                  </a:lnTo>
                  <a:lnTo>
                    <a:pt x="10" y="762"/>
                  </a:lnTo>
                  <a:lnTo>
                    <a:pt x="14" y="762"/>
                  </a:lnTo>
                  <a:lnTo>
                    <a:pt x="18" y="764"/>
                  </a:lnTo>
                  <a:lnTo>
                    <a:pt x="23" y="764"/>
                  </a:lnTo>
                  <a:lnTo>
                    <a:pt x="27" y="766"/>
                  </a:lnTo>
                  <a:lnTo>
                    <a:pt x="31" y="764"/>
                  </a:lnTo>
                  <a:lnTo>
                    <a:pt x="35" y="764"/>
                  </a:lnTo>
                  <a:lnTo>
                    <a:pt x="40" y="764"/>
                  </a:lnTo>
                  <a:lnTo>
                    <a:pt x="44" y="762"/>
                  </a:lnTo>
                  <a:lnTo>
                    <a:pt x="52" y="759"/>
                  </a:lnTo>
                  <a:lnTo>
                    <a:pt x="59" y="755"/>
                  </a:lnTo>
                  <a:lnTo>
                    <a:pt x="61" y="749"/>
                  </a:lnTo>
                  <a:lnTo>
                    <a:pt x="63" y="743"/>
                  </a:lnTo>
                  <a:lnTo>
                    <a:pt x="67" y="740"/>
                  </a:lnTo>
                  <a:lnTo>
                    <a:pt x="69" y="734"/>
                  </a:lnTo>
                  <a:lnTo>
                    <a:pt x="71" y="726"/>
                  </a:lnTo>
                  <a:lnTo>
                    <a:pt x="75" y="721"/>
                  </a:lnTo>
                  <a:lnTo>
                    <a:pt x="78" y="713"/>
                  </a:lnTo>
                  <a:lnTo>
                    <a:pt x="82" y="703"/>
                  </a:lnTo>
                  <a:lnTo>
                    <a:pt x="86" y="696"/>
                  </a:lnTo>
                  <a:lnTo>
                    <a:pt x="92" y="684"/>
                  </a:lnTo>
                  <a:lnTo>
                    <a:pt x="97" y="675"/>
                  </a:lnTo>
                  <a:lnTo>
                    <a:pt x="103" y="664"/>
                  </a:lnTo>
                  <a:lnTo>
                    <a:pt x="107" y="652"/>
                  </a:lnTo>
                  <a:lnTo>
                    <a:pt x="114" y="641"/>
                  </a:lnTo>
                  <a:lnTo>
                    <a:pt x="118" y="627"/>
                  </a:lnTo>
                  <a:lnTo>
                    <a:pt x="124" y="614"/>
                  </a:lnTo>
                  <a:lnTo>
                    <a:pt x="130" y="601"/>
                  </a:lnTo>
                  <a:lnTo>
                    <a:pt x="137" y="588"/>
                  </a:lnTo>
                  <a:lnTo>
                    <a:pt x="143" y="572"/>
                  </a:lnTo>
                  <a:lnTo>
                    <a:pt x="151" y="557"/>
                  </a:lnTo>
                  <a:lnTo>
                    <a:pt x="156" y="544"/>
                  </a:lnTo>
                  <a:lnTo>
                    <a:pt x="164" y="529"/>
                  </a:lnTo>
                  <a:lnTo>
                    <a:pt x="171" y="513"/>
                  </a:lnTo>
                  <a:lnTo>
                    <a:pt x="177" y="496"/>
                  </a:lnTo>
                  <a:lnTo>
                    <a:pt x="185" y="481"/>
                  </a:lnTo>
                  <a:lnTo>
                    <a:pt x="191" y="466"/>
                  </a:lnTo>
                  <a:lnTo>
                    <a:pt x="198" y="451"/>
                  </a:lnTo>
                  <a:lnTo>
                    <a:pt x="206" y="434"/>
                  </a:lnTo>
                  <a:lnTo>
                    <a:pt x="213" y="416"/>
                  </a:lnTo>
                  <a:lnTo>
                    <a:pt x="221" y="401"/>
                  </a:lnTo>
                  <a:lnTo>
                    <a:pt x="229" y="384"/>
                  </a:lnTo>
                  <a:lnTo>
                    <a:pt x="236" y="369"/>
                  </a:lnTo>
                  <a:lnTo>
                    <a:pt x="244" y="352"/>
                  </a:lnTo>
                  <a:lnTo>
                    <a:pt x="249" y="337"/>
                  </a:lnTo>
                  <a:lnTo>
                    <a:pt x="255" y="318"/>
                  </a:lnTo>
                  <a:lnTo>
                    <a:pt x="263" y="304"/>
                  </a:lnTo>
                  <a:lnTo>
                    <a:pt x="270" y="287"/>
                  </a:lnTo>
                  <a:lnTo>
                    <a:pt x="276" y="272"/>
                  </a:lnTo>
                  <a:lnTo>
                    <a:pt x="282" y="257"/>
                  </a:lnTo>
                  <a:lnTo>
                    <a:pt x="289" y="242"/>
                  </a:lnTo>
                  <a:lnTo>
                    <a:pt x="295" y="228"/>
                  </a:lnTo>
                  <a:lnTo>
                    <a:pt x="303" y="213"/>
                  </a:lnTo>
                  <a:lnTo>
                    <a:pt x="308" y="198"/>
                  </a:lnTo>
                  <a:lnTo>
                    <a:pt x="314" y="185"/>
                  </a:lnTo>
                  <a:lnTo>
                    <a:pt x="320" y="171"/>
                  </a:lnTo>
                  <a:lnTo>
                    <a:pt x="327" y="160"/>
                  </a:lnTo>
                  <a:lnTo>
                    <a:pt x="331" y="146"/>
                  </a:lnTo>
                  <a:lnTo>
                    <a:pt x="337" y="135"/>
                  </a:lnTo>
                  <a:lnTo>
                    <a:pt x="341" y="124"/>
                  </a:lnTo>
                  <a:lnTo>
                    <a:pt x="346" y="112"/>
                  </a:lnTo>
                  <a:lnTo>
                    <a:pt x="350" y="103"/>
                  </a:lnTo>
                  <a:lnTo>
                    <a:pt x="354" y="93"/>
                  </a:lnTo>
                  <a:lnTo>
                    <a:pt x="358" y="84"/>
                  </a:lnTo>
                  <a:lnTo>
                    <a:pt x="362" y="76"/>
                  </a:lnTo>
                  <a:lnTo>
                    <a:pt x="363" y="67"/>
                  </a:lnTo>
                  <a:lnTo>
                    <a:pt x="367" y="61"/>
                  </a:lnTo>
                  <a:lnTo>
                    <a:pt x="369" y="55"/>
                  </a:lnTo>
                  <a:lnTo>
                    <a:pt x="371" y="50"/>
                  </a:lnTo>
                  <a:lnTo>
                    <a:pt x="373" y="46"/>
                  </a:lnTo>
                  <a:lnTo>
                    <a:pt x="375" y="44"/>
                  </a:lnTo>
                  <a:lnTo>
                    <a:pt x="375" y="40"/>
                  </a:lnTo>
                  <a:lnTo>
                    <a:pt x="377" y="40"/>
                  </a:lnTo>
                  <a:lnTo>
                    <a:pt x="375" y="34"/>
                  </a:lnTo>
                  <a:lnTo>
                    <a:pt x="375" y="29"/>
                  </a:lnTo>
                  <a:lnTo>
                    <a:pt x="373" y="25"/>
                  </a:lnTo>
                  <a:lnTo>
                    <a:pt x="371" y="21"/>
                  </a:lnTo>
                  <a:lnTo>
                    <a:pt x="367" y="17"/>
                  </a:lnTo>
                  <a:lnTo>
                    <a:pt x="363" y="12"/>
                  </a:lnTo>
                  <a:lnTo>
                    <a:pt x="358" y="10"/>
                  </a:lnTo>
                  <a:lnTo>
                    <a:pt x="354" y="8"/>
                  </a:lnTo>
                  <a:lnTo>
                    <a:pt x="350" y="4"/>
                  </a:lnTo>
                  <a:lnTo>
                    <a:pt x="344" y="2"/>
                  </a:lnTo>
                  <a:lnTo>
                    <a:pt x="341" y="0"/>
                  </a:lnTo>
                  <a:lnTo>
                    <a:pt x="335" y="0"/>
                  </a:lnTo>
                  <a:lnTo>
                    <a:pt x="329" y="0"/>
                  </a:lnTo>
                  <a:lnTo>
                    <a:pt x="327" y="0"/>
                  </a:lnTo>
                  <a:lnTo>
                    <a:pt x="322" y="2"/>
                  </a:lnTo>
                  <a:lnTo>
                    <a:pt x="32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872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3" name="Freeform 15"/>
            <p:cNvSpPr>
              <a:spLocks/>
            </p:cNvSpPr>
            <p:nvPr/>
          </p:nvSpPr>
          <p:spPr bwMode="auto">
            <a:xfrm>
              <a:off x="2047" y="1908"/>
              <a:ext cx="432" cy="934"/>
            </a:xfrm>
            <a:custGeom>
              <a:avLst/>
              <a:gdLst>
                <a:gd name="T0" fmla="*/ 8 w 342"/>
                <a:gd name="T1" fmla="*/ 109 h 740"/>
                <a:gd name="T2" fmla="*/ 25 w 342"/>
                <a:gd name="T3" fmla="*/ 160 h 740"/>
                <a:gd name="T4" fmla="*/ 54 w 342"/>
                <a:gd name="T5" fmla="*/ 231 h 740"/>
                <a:gd name="T6" fmla="*/ 86 w 342"/>
                <a:gd name="T7" fmla="*/ 317 h 740"/>
                <a:gd name="T8" fmla="*/ 129 w 342"/>
                <a:gd name="T9" fmla="*/ 432 h 740"/>
                <a:gd name="T10" fmla="*/ 176 w 342"/>
                <a:gd name="T11" fmla="*/ 553 h 740"/>
                <a:gd name="T12" fmla="*/ 231 w 342"/>
                <a:gd name="T13" fmla="*/ 688 h 740"/>
                <a:gd name="T14" fmla="*/ 291 w 342"/>
                <a:gd name="T15" fmla="*/ 834 h 740"/>
                <a:gd name="T16" fmla="*/ 351 w 342"/>
                <a:gd name="T17" fmla="*/ 995 h 740"/>
                <a:gd name="T18" fmla="*/ 413 w 342"/>
                <a:gd name="T19" fmla="*/ 1145 h 740"/>
                <a:gd name="T20" fmla="*/ 475 w 342"/>
                <a:gd name="T21" fmla="*/ 1296 h 740"/>
                <a:gd name="T22" fmla="*/ 541 w 342"/>
                <a:gd name="T23" fmla="*/ 1457 h 740"/>
                <a:gd name="T24" fmla="*/ 603 w 342"/>
                <a:gd name="T25" fmla="*/ 1609 h 740"/>
                <a:gd name="T26" fmla="*/ 661 w 342"/>
                <a:gd name="T27" fmla="*/ 1749 h 740"/>
                <a:gd name="T28" fmla="*/ 717 w 342"/>
                <a:gd name="T29" fmla="*/ 1884 h 740"/>
                <a:gd name="T30" fmla="*/ 772 w 342"/>
                <a:gd name="T31" fmla="*/ 2004 h 740"/>
                <a:gd name="T32" fmla="*/ 829 w 342"/>
                <a:gd name="T33" fmla="*/ 2114 h 740"/>
                <a:gd name="T34" fmla="*/ 863 w 342"/>
                <a:gd name="T35" fmla="*/ 2199 h 740"/>
                <a:gd name="T36" fmla="*/ 902 w 342"/>
                <a:gd name="T37" fmla="*/ 2272 h 740"/>
                <a:gd name="T38" fmla="*/ 936 w 342"/>
                <a:gd name="T39" fmla="*/ 2324 h 740"/>
                <a:gd name="T40" fmla="*/ 978 w 342"/>
                <a:gd name="T41" fmla="*/ 2345 h 740"/>
                <a:gd name="T42" fmla="*/ 1032 w 342"/>
                <a:gd name="T43" fmla="*/ 2363 h 740"/>
                <a:gd name="T44" fmla="*/ 1085 w 342"/>
                <a:gd name="T45" fmla="*/ 2345 h 740"/>
                <a:gd name="T46" fmla="*/ 1093 w 342"/>
                <a:gd name="T47" fmla="*/ 2287 h 740"/>
                <a:gd name="T48" fmla="*/ 1093 w 342"/>
                <a:gd name="T49" fmla="*/ 2248 h 740"/>
                <a:gd name="T50" fmla="*/ 1085 w 342"/>
                <a:gd name="T51" fmla="*/ 2199 h 740"/>
                <a:gd name="T52" fmla="*/ 1072 w 342"/>
                <a:gd name="T53" fmla="*/ 2127 h 740"/>
                <a:gd name="T54" fmla="*/ 1032 w 342"/>
                <a:gd name="T55" fmla="*/ 2041 h 740"/>
                <a:gd name="T56" fmla="*/ 1004 w 342"/>
                <a:gd name="T57" fmla="*/ 1939 h 740"/>
                <a:gd name="T58" fmla="*/ 956 w 342"/>
                <a:gd name="T59" fmla="*/ 1818 h 740"/>
                <a:gd name="T60" fmla="*/ 909 w 342"/>
                <a:gd name="T61" fmla="*/ 1688 h 740"/>
                <a:gd name="T62" fmla="*/ 855 w 342"/>
                <a:gd name="T63" fmla="*/ 1549 h 740"/>
                <a:gd name="T64" fmla="*/ 795 w 342"/>
                <a:gd name="T65" fmla="*/ 1405 h 740"/>
                <a:gd name="T66" fmla="*/ 741 w 342"/>
                <a:gd name="T67" fmla="*/ 1257 h 740"/>
                <a:gd name="T68" fmla="*/ 680 w 342"/>
                <a:gd name="T69" fmla="*/ 1111 h 740"/>
                <a:gd name="T70" fmla="*/ 619 w 342"/>
                <a:gd name="T71" fmla="*/ 958 h 740"/>
                <a:gd name="T72" fmla="*/ 558 w 342"/>
                <a:gd name="T73" fmla="*/ 804 h 740"/>
                <a:gd name="T74" fmla="*/ 490 w 342"/>
                <a:gd name="T75" fmla="*/ 661 h 740"/>
                <a:gd name="T76" fmla="*/ 436 w 342"/>
                <a:gd name="T77" fmla="*/ 533 h 740"/>
                <a:gd name="T78" fmla="*/ 378 w 342"/>
                <a:gd name="T79" fmla="*/ 409 h 740"/>
                <a:gd name="T80" fmla="*/ 327 w 342"/>
                <a:gd name="T81" fmla="*/ 298 h 740"/>
                <a:gd name="T82" fmla="*/ 283 w 342"/>
                <a:gd name="T83" fmla="*/ 194 h 740"/>
                <a:gd name="T84" fmla="*/ 244 w 342"/>
                <a:gd name="T85" fmla="*/ 122 h 740"/>
                <a:gd name="T86" fmla="*/ 208 w 342"/>
                <a:gd name="T87" fmla="*/ 61 h 740"/>
                <a:gd name="T88" fmla="*/ 176 w 342"/>
                <a:gd name="T89" fmla="*/ 20 h 740"/>
                <a:gd name="T90" fmla="*/ 123 w 342"/>
                <a:gd name="T91" fmla="*/ 0 h 740"/>
                <a:gd name="T92" fmla="*/ 81 w 342"/>
                <a:gd name="T93" fmla="*/ 13 h 740"/>
                <a:gd name="T94" fmla="*/ 32 w 342"/>
                <a:gd name="T95" fmla="*/ 47 h 740"/>
                <a:gd name="T96" fmla="*/ 0 w 342"/>
                <a:gd name="T97" fmla="*/ 86 h 7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42"/>
                <a:gd name="T148" fmla="*/ 0 h 740"/>
                <a:gd name="T149" fmla="*/ 342 w 342"/>
                <a:gd name="T150" fmla="*/ 740 h 74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42" h="740">
                  <a:moveTo>
                    <a:pt x="0" y="27"/>
                  </a:moveTo>
                  <a:lnTo>
                    <a:pt x="0" y="29"/>
                  </a:lnTo>
                  <a:lnTo>
                    <a:pt x="2" y="34"/>
                  </a:lnTo>
                  <a:lnTo>
                    <a:pt x="4" y="38"/>
                  </a:lnTo>
                  <a:lnTo>
                    <a:pt x="6" y="44"/>
                  </a:lnTo>
                  <a:lnTo>
                    <a:pt x="8" y="50"/>
                  </a:lnTo>
                  <a:lnTo>
                    <a:pt x="12" y="57"/>
                  </a:lnTo>
                  <a:lnTo>
                    <a:pt x="14" y="65"/>
                  </a:lnTo>
                  <a:lnTo>
                    <a:pt x="17" y="72"/>
                  </a:lnTo>
                  <a:lnTo>
                    <a:pt x="19" y="80"/>
                  </a:lnTo>
                  <a:lnTo>
                    <a:pt x="25" y="91"/>
                  </a:lnTo>
                  <a:lnTo>
                    <a:pt x="27" y="99"/>
                  </a:lnTo>
                  <a:lnTo>
                    <a:pt x="33" y="112"/>
                  </a:lnTo>
                  <a:lnTo>
                    <a:pt x="36" y="124"/>
                  </a:lnTo>
                  <a:lnTo>
                    <a:pt x="40" y="135"/>
                  </a:lnTo>
                  <a:lnTo>
                    <a:pt x="46" y="147"/>
                  </a:lnTo>
                  <a:lnTo>
                    <a:pt x="52" y="158"/>
                  </a:lnTo>
                  <a:lnTo>
                    <a:pt x="55" y="173"/>
                  </a:lnTo>
                  <a:lnTo>
                    <a:pt x="61" y="188"/>
                  </a:lnTo>
                  <a:lnTo>
                    <a:pt x="67" y="200"/>
                  </a:lnTo>
                  <a:lnTo>
                    <a:pt x="72" y="215"/>
                  </a:lnTo>
                  <a:lnTo>
                    <a:pt x="78" y="230"/>
                  </a:lnTo>
                  <a:lnTo>
                    <a:pt x="86" y="245"/>
                  </a:lnTo>
                  <a:lnTo>
                    <a:pt x="90" y="261"/>
                  </a:lnTo>
                  <a:lnTo>
                    <a:pt x="95" y="276"/>
                  </a:lnTo>
                  <a:lnTo>
                    <a:pt x="101" y="291"/>
                  </a:lnTo>
                  <a:lnTo>
                    <a:pt x="109" y="310"/>
                  </a:lnTo>
                  <a:lnTo>
                    <a:pt x="114" y="325"/>
                  </a:lnTo>
                  <a:lnTo>
                    <a:pt x="120" y="341"/>
                  </a:lnTo>
                  <a:lnTo>
                    <a:pt x="128" y="358"/>
                  </a:lnTo>
                  <a:lnTo>
                    <a:pt x="135" y="375"/>
                  </a:lnTo>
                  <a:lnTo>
                    <a:pt x="141" y="390"/>
                  </a:lnTo>
                  <a:lnTo>
                    <a:pt x="148" y="405"/>
                  </a:lnTo>
                  <a:lnTo>
                    <a:pt x="154" y="422"/>
                  </a:lnTo>
                  <a:lnTo>
                    <a:pt x="162" y="439"/>
                  </a:lnTo>
                  <a:lnTo>
                    <a:pt x="168" y="455"/>
                  </a:lnTo>
                  <a:lnTo>
                    <a:pt x="175" y="472"/>
                  </a:lnTo>
                  <a:lnTo>
                    <a:pt x="181" y="485"/>
                  </a:lnTo>
                  <a:lnTo>
                    <a:pt x="188" y="502"/>
                  </a:lnTo>
                  <a:lnTo>
                    <a:pt x="192" y="515"/>
                  </a:lnTo>
                  <a:lnTo>
                    <a:pt x="200" y="531"/>
                  </a:lnTo>
                  <a:lnTo>
                    <a:pt x="206" y="546"/>
                  </a:lnTo>
                  <a:lnTo>
                    <a:pt x="213" y="561"/>
                  </a:lnTo>
                  <a:lnTo>
                    <a:pt x="217" y="574"/>
                  </a:lnTo>
                  <a:lnTo>
                    <a:pt x="223" y="588"/>
                  </a:lnTo>
                  <a:lnTo>
                    <a:pt x="230" y="601"/>
                  </a:lnTo>
                  <a:lnTo>
                    <a:pt x="236" y="614"/>
                  </a:lnTo>
                  <a:lnTo>
                    <a:pt x="240" y="626"/>
                  </a:lnTo>
                  <a:lnTo>
                    <a:pt x="245" y="639"/>
                  </a:lnTo>
                  <a:lnTo>
                    <a:pt x="249" y="648"/>
                  </a:lnTo>
                  <a:lnTo>
                    <a:pt x="257" y="660"/>
                  </a:lnTo>
                  <a:lnTo>
                    <a:pt x="261" y="667"/>
                  </a:lnTo>
                  <a:lnTo>
                    <a:pt x="264" y="679"/>
                  </a:lnTo>
                  <a:lnTo>
                    <a:pt x="268" y="686"/>
                  </a:lnTo>
                  <a:lnTo>
                    <a:pt x="274" y="696"/>
                  </a:lnTo>
                  <a:lnTo>
                    <a:pt x="276" y="702"/>
                  </a:lnTo>
                  <a:lnTo>
                    <a:pt x="280" y="709"/>
                  </a:lnTo>
                  <a:lnTo>
                    <a:pt x="282" y="713"/>
                  </a:lnTo>
                  <a:lnTo>
                    <a:pt x="285" y="721"/>
                  </a:lnTo>
                  <a:lnTo>
                    <a:pt x="291" y="726"/>
                  </a:lnTo>
                  <a:lnTo>
                    <a:pt x="295" y="730"/>
                  </a:lnTo>
                  <a:lnTo>
                    <a:pt x="299" y="730"/>
                  </a:lnTo>
                  <a:lnTo>
                    <a:pt x="304" y="732"/>
                  </a:lnTo>
                  <a:lnTo>
                    <a:pt x="310" y="734"/>
                  </a:lnTo>
                  <a:lnTo>
                    <a:pt x="314" y="738"/>
                  </a:lnTo>
                  <a:lnTo>
                    <a:pt x="321" y="738"/>
                  </a:lnTo>
                  <a:lnTo>
                    <a:pt x="327" y="740"/>
                  </a:lnTo>
                  <a:lnTo>
                    <a:pt x="333" y="738"/>
                  </a:lnTo>
                  <a:lnTo>
                    <a:pt x="337" y="732"/>
                  </a:lnTo>
                  <a:lnTo>
                    <a:pt x="339" y="726"/>
                  </a:lnTo>
                  <a:lnTo>
                    <a:pt x="340" y="723"/>
                  </a:lnTo>
                  <a:lnTo>
                    <a:pt x="340" y="715"/>
                  </a:lnTo>
                  <a:lnTo>
                    <a:pt x="342" y="707"/>
                  </a:lnTo>
                  <a:lnTo>
                    <a:pt x="342" y="705"/>
                  </a:lnTo>
                  <a:lnTo>
                    <a:pt x="340" y="702"/>
                  </a:lnTo>
                  <a:lnTo>
                    <a:pt x="340" y="696"/>
                  </a:lnTo>
                  <a:lnTo>
                    <a:pt x="340" y="692"/>
                  </a:lnTo>
                  <a:lnTo>
                    <a:pt x="337" y="686"/>
                  </a:lnTo>
                  <a:lnTo>
                    <a:pt x="337" y="681"/>
                  </a:lnTo>
                  <a:lnTo>
                    <a:pt x="335" y="671"/>
                  </a:lnTo>
                  <a:lnTo>
                    <a:pt x="333" y="664"/>
                  </a:lnTo>
                  <a:lnTo>
                    <a:pt x="329" y="656"/>
                  </a:lnTo>
                  <a:lnTo>
                    <a:pt x="325" y="647"/>
                  </a:lnTo>
                  <a:lnTo>
                    <a:pt x="321" y="637"/>
                  </a:lnTo>
                  <a:lnTo>
                    <a:pt x="320" y="626"/>
                  </a:lnTo>
                  <a:lnTo>
                    <a:pt x="316" y="614"/>
                  </a:lnTo>
                  <a:lnTo>
                    <a:pt x="312" y="605"/>
                  </a:lnTo>
                  <a:lnTo>
                    <a:pt x="306" y="593"/>
                  </a:lnTo>
                  <a:lnTo>
                    <a:pt x="302" y="580"/>
                  </a:lnTo>
                  <a:lnTo>
                    <a:pt x="297" y="567"/>
                  </a:lnTo>
                  <a:lnTo>
                    <a:pt x="293" y="555"/>
                  </a:lnTo>
                  <a:lnTo>
                    <a:pt x="287" y="540"/>
                  </a:lnTo>
                  <a:lnTo>
                    <a:pt x="283" y="527"/>
                  </a:lnTo>
                  <a:lnTo>
                    <a:pt x="278" y="513"/>
                  </a:lnTo>
                  <a:lnTo>
                    <a:pt x="272" y="498"/>
                  </a:lnTo>
                  <a:lnTo>
                    <a:pt x="266" y="483"/>
                  </a:lnTo>
                  <a:lnTo>
                    <a:pt x="261" y="468"/>
                  </a:lnTo>
                  <a:lnTo>
                    <a:pt x="255" y="455"/>
                  </a:lnTo>
                  <a:lnTo>
                    <a:pt x="247" y="439"/>
                  </a:lnTo>
                  <a:lnTo>
                    <a:pt x="242" y="422"/>
                  </a:lnTo>
                  <a:lnTo>
                    <a:pt x="236" y="407"/>
                  </a:lnTo>
                  <a:lnTo>
                    <a:pt x="230" y="392"/>
                  </a:lnTo>
                  <a:lnTo>
                    <a:pt x="223" y="377"/>
                  </a:lnTo>
                  <a:lnTo>
                    <a:pt x="217" y="361"/>
                  </a:lnTo>
                  <a:lnTo>
                    <a:pt x="211" y="346"/>
                  </a:lnTo>
                  <a:lnTo>
                    <a:pt x="204" y="329"/>
                  </a:lnTo>
                  <a:lnTo>
                    <a:pt x="198" y="314"/>
                  </a:lnTo>
                  <a:lnTo>
                    <a:pt x="192" y="299"/>
                  </a:lnTo>
                  <a:lnTo>
                    <a:pt x="187" y="282"/>
                  </a:lnTo>
                  <a:lnTo>
                    <a:pt x="179" y="266"/>
                  </a:lnTo>
                  <a:lnTo>
                    <a:pt x="173" y="251"/>
                  </a:lnTo>
                  <a:lnTo>
                    <a:pt x="166" y="236"/>
                  </a:lnTo>
                  <a:lnTo>
                    <a:pt x="160" y="223"/>
                  </a:lnTo>
                  <a:lnTo>
                    <a:pt x="152" y="207"/>
                  </a:lnTo>
                  <a:lnTo>
                    <a:pt x="148" y="194"/>
                  </a:lnTo>
                  <a:lnTo>
                    <a:pt x="141" y="179"/>
                  </a:lnTo>
                  <a:lnTo>
                    <a:pt x="135" y="166"/>
                  </a:lnTo>
                  <a:lnTo>
                    <a:pt x="128" y="152"/>
                  </a:lnTo>
                  <a:lnTo>
                    <a:pt x="122" y="139"/>
                  </a:lnTo>
                  <a:lnTo>
                    <a:pt x="118" y="128"/>
                  </a:lnTo>
                  <a:lnTo>
                    <a:pt x="112" y="116"/>
                  </a:lnTo>
                  <a:lnTo>
                    <a:pt x="107" y="105"/>
                  </a:lnTo>
                  <a:lnTo>
                    <a:pt x="101" y="93"/>
                  </a:lnTo>
                  <a:lnTo>
                    <a:pt x="97" y="82"/>
                  </a:lnTo>
                  <a:lnTo>
                    <a:pt x="91" y="72"/>
                  </a:lnTo>
                  <a:lnTo>
                    <a:pt x="88" y="61"/>
                  </a:lnTo>
                  <a:lnTo>
                    <a:pt x="82" y="53"/>
                  </a:lnTo>
                  <a:lnTo>
                    <a:pt x="78" y="46"/>
                  </a:lnTo>
                  <a:lnTo>
                    <a:pt x="76" y="38"/>
                  </a:lnTo>
                  <a:lnTo>
                    <a:pt x="71" y="31"/>
                  </a:lnTo>
                  <a:lnTo>
                    <a:pt x="69" y="25"/>
                  </a:lnTo>
                  <a:lnTo>
                    <a:pt x="65" y="19"/>
                  </a:lnTo>
                  <a:lnTo>
                    <a:pt x="63" y="15"/>
                  </a:lnTo>
                  <a:lnTo>
                    <a:pt x="57" y="8"/>
                  </a:lnTo>
                  <a:lnTo>
                    <a:pt x="55" y="6"/>
                  </a:lnTo>
                  <a:lnTo>
                    <a:pt x="50" y="2"/>
                  </a:lnTo>
                  <a:lnTo>
                    <a:pt x="44" y="0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29" y="2"/>
                  </a:lnTo>
                  <a:lnTo>
                    <a:pt x="25" y="4"/>
                  </a:lnTo>
                  <a:lnTo>
                    <a:pt x="19" y="6"/>
                  </a:lnTo>
                  <a:lnTo>
                    <a:pt x="17" y="10"/>
                  </a:lnTo>
                  <a:lnTo>
                    <a:pt x="10" y="14"/>
                  </a:lnTo>
                  <a:lnTo>
                    <a:pt x="4" y="21"/>
                  </a:lnTo>
                  <a:lnTo>
                    <a:pt x="0" y="25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872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4" name="Freeform 16"/>
            <p:cNvSpPr>
              <a:spLocks/>
            </p:cNvSpPr>
            <p:nvPr/>
          </p:nvSpPr>
          <p:spPr bwMode="auto">
            <a:xfrm>
              <a:off x="2384" y="3230"/>
              <a:ext cx="1006" cy="452"/>
            </a:xfrm>
            <a:custGeom>
              <a:avLst/>
              <a:gdLst>
                <a:gd name="T0" fmla="*/ 8 w 796"/>
                <a:gd name="T1" fmla="*/ 771 h 357"/>
                <a:gd name="T2" fmla="*/ 29 w 796"/>
                <a:gd name="T3" fmla="*/ 709 h 357"/>
                <a:gd name="T4" fmla="*/ 61 w 796"/>
                <a:gd name="T5" fmla="*/ 648 h 357"/>
                <a:gd name="T6" fmla="*/ 102 w 796"/>
                <a:gd name="T7" fmla="*/ 579 h 357"/>
                <a:gd name="T8" fmla="*/ 158 w 796"/>
                <a:gd name="T9" fmla="*/ 504 h 357"/>
                <a:gd name="T10" fmla="*/ 212 w 796"/>
                <a:gd name="T11" fmla="*/ 433 h 357"/>
                <a:gd name="T12" fmla="*/ 292 w 796"/>
                <a:gd name="T13" fmla="*/ 351 h 357"/>
                <a:gd name="T14" fmla="*/ 380 w 796"/>
                <a:gd name="T15" fmla="*/ 282 h 357"/>
                <a:gd name="T16" fmla="*/ 476 w 796"/>
                <a:gd name="T17" fmla="*/ 209 h 357"/>
                <a:gd name="T18" fmla="*/ 588 w 796"/>
                <a:gd name="T19" fmla="*/ 146 h 357"/>
                <a:gd name="T20" fmla="*/ 704 w 796"/>
                <a:gd name="T21" fmla="*/ 90 h 357"/>
                <a:gd name="T22" fmla="*/ 840 w 796"/>
                <a:gd name="T23" fmla="*/ 41 h 357"/>
                <a:gd name="T24" fmla="*/ 979 w 796"/>
                <a:gd name="T25" fmla="*/ 16 h 357"/>
                <a:gd name="T26" fmla="*/ 1132 w 796"/>
                <a:gd name="T27" fmla="*/ 0 h 357"/>
                <a:gd name="T28" fmla="*/ 1307 w 796"/>
                <a:gd name="T29" fmla="*/ 0 h 357"/>
                <a:gd name="T30" fmla="*/ 1470 w 796"/>
                <a:gd name="T31" fmla="*/ 16 h 357"/>
                <a:gd name="T32" fmla="*/ 1628 w 796"/>
                <a:gd name="T33" fmla="*/ 41 h 357"/>
                <a:gd name="T34" fmla="*/ 1769 w 796"/>
                <a:gd name="T35" fmla="*/ 85 h 357"/>
                <a:gd name="T36" fmla="*/ 1906 w 796"/>
                <a:gd name="T37" fmla="*/ 138 h 357"/>
                <a:gd name="T38" fmla="*/ 2021 w 796"/>
                <a:gd name="T39" fmla="*/ 200 h 357"/>
                <a:gd name="T40" fmla="*/ 2126 w 796"/>
                <a:gd name="T41" fmla="*/ 265 h 357"/>
                <a:gd name="T42" fmla="*/ 2221 w 796"/>
                <a:gd name="T43" fmla="*/ 330 h 357"/>
                <a:gd name="T44" fmla="*/ 2301 w 796"/>
                <a:gd name="T45" fmla="*/ 405 h 357"/>
                <a:gd name="T46" fmla="*/ 2371 w 796"/>
                <a:gd name="T47" fmla="*/ 475 h 357"/>
                <a:gd name="T48" fmla="*/ 2424 w 796"/>
                <a:gd name="T49" fmla="*/ 549 h 357"/>
                <a:gd name="T50" fmla="*/ 2477 w 796"/>
                <a:gd name="T51" fmla="*/ 619 h 357"/>
                <a:gd name="T52" fmla="*/ 2512 w 796"/>
                <a:gd name="T53" fmla="*/ 686 h 357"/>
                <a:gd name="T54" fmla="*/ 2543 w 796"/>
                <a:gd name="T55" fmla="*/ 747 h 357"/>
                <a:gd name="T56" fmla="*/ 2566 w 796"/>
                <a:gd name="T57" fmla="*/ 829 h 357"/>
                <a:gd name="T58" fmla="*/ 2560 w 796"/>
                <a:gd name="T59" fmla="*/ 894 h 357"/>
                <a:gd name="T60" fmla="*/ 2496 w 796"/>
                <a:gd name="T61" fmla="*/ 939 h 357"/>
                <a:gd name="T62" fmla="*/ 2432 w 796"/>
                <a:gd name="T63" fmla="*/ 976 h 357"/>
                <a:gd name="T64" fmla="*/ 2362 w 796"/>
                <a:gd name="T65" fmla="*/ 1001 h 357"/>
                <a:gd name="T66" fmla="*/ 2286 w 796"/>
                <a:gd name="T67" fmla="*/ 1024 h 357"/>
                <a:gd name="T68" fmla="*/ 2198 w 796"/>
                <a:gd name="T69" fmla="*/ 1052 h 357"/>
                <a:gd name="T70" fmla="*/ 2111 w 796"/>
                <a:gd name="T71" fmla="*/ 1074 h 357"/>
                <a:gd name="T72" fmla="*/ 2003 w 796"/>
                <a:gd name="T73" fmla="*/ 1091 h 357"/>
                <a:gd name="T74" fmla="*/ 1893 w 796"/>
                <a:gd name="T75" fmla="*/ 1113 h 357"/>
                <a:gd name="T76" fmla="*/ 1782 w 796"/>
                <a:gd name="T77" fmla="*/ 1128 h 357"/>
                <a:gd name="T78" fmla="*/ 1678 w 796"/>
                <a:gd name="T79" fmla="*/ 1141 h 357"/>
                <a:gd name="T80" fmla="*/ 1561 w 796"/>
                <a:gd name="T81" fmla="*/ 1152 h 357"/>
                <a:gd name="T82" fmla="*/ 1443 w 796"/>
                <a:gd name="T83" fmla="*/ 1161 h 357"/>
                <a:gd name="T84" fmla="*/ 1333 w 796"/>
                <a:gd name="T85" fmla="*/ 1161 h 357"/>
                <a:gd name="T86" fmla="*/ 1231 w 796"/>
                <a:gd name="T87" fmla="*/ 1161 h 357"/>
                <a:gd name="T88" fmla="*/ 1115 w 796"/>
                <a:gd name="T89" fmla="*/ 1150 h 357"/>
                <a:gd name="T90" fmla="*/ 1016 w 796"/>
                <a:gd name="T91" fmla="*/ 1141 h 357"/>
                <a:gd name="T92" fmla="*/ 906 w 796"/>
                <a:gd name="T93" fmla="*/ 1128 h 357"/>
                <a:gd name="T94" fmla="*/ 804 w 796"/>
                <a:gd name="T95" fmla="*/ 1113 h 357"/>
                <a:gd name="T96" fmla="*/ 696 w 796"/>
                <a:gd name="T97" fmla="*/ 1091 h 357"/>
                <a:gd name="T98" fmla="*/ 599 w 796"/>
                <a:gd name="T99" fmla="*/ 1074 h 357"/>
                <a:gd name="T100" fmla="*/ 504 w 796"/>
                <a:gd name="T101" fmla="*/ 1055 h 357"/>
                <a:gd name="T102" fmla="*/ 416 w 796"/>
                <a:gd name="T103" fmla="*/ 1038 h 357"/>
                <a:gd name="T104" fmla="*/ 329 w 796"/>
                <a:gd name="T105" fmla="*/ 1013 h 357"/>
                <a:gd name="T106" fmla="*/ 253 w 796"/>
                <a:gd name="T107" fmla="*/ 994 h 357"/>
                <a:gd name="T108" fmla="*/ 183 w 796"/>
                <a:gd name="T109" fmla="*/ 964 h 357"/>
                <a:gd name="T110" fmla="*/ 123 w 796"/>
                <a:gd name="T111" fmla="*/ 939 h 357"/>
                <a:gd name="T112" fmla="*/ 40 w 796"/>
                <a:gd name="T113" fmla="*/ 894 h 357"/>
                <a:gd name="T114" fmla="*/ 0 w 796"/>
                <a:gd name="T115" fmla="*/ 839 h 35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96"/>
                <a:gd name="T175" fmla="*/ 0 h 357"/>
                <a:gd name="T176" fmla="*/ 796 w 796"/>
                <a:gd name="T177" fmla="*/ 357 h 35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96" h="357">
                  <a:moveTo>
                    <a:pt x="0" y="256"/>
                  </a:moveTo>
                  <a:lnTo>
                    <a:pt x="0" y="251"/>
                  </a:lnTo>
                  <a:lnTo>
                    <a:pt x="0" y="245"/>
                  </a:lnTo>
                  <a:lnTo>
                    <a:pt x="2" y="237"/>
                  </a:lnTo>
                  <a:lnTo>
                    <a:pt x="3" y="232"/>
                  </a:lnTo>
                  <a:lnTo>
                    <a:pt x="3" y="228"/>
                  </a:lnTo>
                  <a:lnTo>
                    <a:pt x="5" y="224"/>
                  </a:lnTo>
                  <a:lnTo>
                    <a:pt x="9" y="218"/>
                  </a:lnTo>
                  <a:lnTo>
                    <a:pt x="11" y="214"/>
                  </a:lnTo>
                  <a:lnTo>
                    <a:pt x="13" y="209"/>
                  </a:lnTo>
                  <a:lnTo>
                    <a:pt x="15" y="205"/>
                  </a:lnTo>
                  <a:lnTo>
                    <a:pt x="19" y="199"/>
                  </a:lnTo>
                  <a:lnTo>
                    <a:pt x="22" y="195"/>
                  </a:lnTo>
                  <a:lnTo>
                    <a:pt x="24" y="190"/>
                  </a:lnTo>
                  <a:lnTo>
                    <a:pt x="28" y="184"/>
                  </a:lnTo>
                  <a:lnTo>
                    <a:pt x="32" y="178"/>
                  </a:lnTo>
                  <a:lnTo>
                    <a:pt x="36" y="173"/>
                  </a:lnTo>
                  <a:lnTo>
                    <a:pt x="40" y="167"/>
                  </a:lnTo>
                  <a:lnTo>
                    <a:pt x="43" y="161"/>
                  </a:lnTo>
                  <a:lnTo>
                    <a:pt x="49" y="155"/>
                  </a:lnTo>
                  <a:lnTo>
                    <a:pt x="53" y="150"/>
                  </a:lnTo>
                  <a:lnTo>
                    <a:pt x="57" y="144"/>
                  </a:lnTo>
                  <a:lnTo>
                    <a:pt x="62" y="138"/>
                  </a:lnTo>
                  <a:lnTo>
                    <a:pt x="66" y="133"/>
                  </a:lnTo>
                  <a:lnTo>
                    <a:pt x="74" y="127"/>
                  </a:lnTo>
                  <a:lnTo>
                    <a:pt x="79" y="121"/>
                  </a:lnTo>
                  <a:lnTo>
                    <a:pt x="85" y="116"/>
                  </a:lnTo>
                  <a:lnTo>
                    <a:pt x="91" y="108"/>
                  </a:lnTo>
                  <a:lnTo>
                    <a:pt x="98" y="104"/>
                  </a:lnTo>
                  <a:lnTo>
                    <a:pt x="104" y="98"/>
                  </a:lnTo>
                  <a:lnTo>
                    <a:pt x="110" y="93"/>
                  </a:lnTo>
                  <a:lnTo>
                    <a:pt x="118" y="87"/>
                  </a:lnTo>
                  <a:lnTo>
                    <a:pt x="125" y="81"/>
                  </a:lnTo>
                  <a:lnTo>
                    <a:pt x="133" y="74"/>
                  </a:lnTo>
                  <a:lnTo>
                    <a:pt x="140" y="70"/>
                  </a:lnTo>
                  <a:lnTo>
                    <a:pt x="148" y="64"/>
                  </a:lnTo>
                  <a:lnTo>
                    <a:pt x="157" y="60"/>
                  </a:lnTo>
                  <a:lnTo>
                    <a:pt x="165" y="55"/>
                  </a:lnTo>
                  <a:lnTo>
                    <a:pt x="173" y="49"/>
                  </a:lnTo>
                  <a:lnTo>
                    <a:pt x="182" y="45"/>
                  </a:lnTo>
                  <a:lnTo>
                    <a:pt x="192" y="41"/>
                  </a:lnTo>
                  <a:lnTo>
                    <a:pt x="199" y="36"/>
                  </a:lnTo>
                  <a:lnTo>
                    <a:pt x="209" y="32"/>
                  </a:lnTo>
                  <a:lnTo>
                    <a:pt x="218" y="28"/>
                  </a:lnTo>
                  <a:lnTo>
                    <a:pt x="228" y="24"/>
                  </a:lnTo>
                  <a:lnTo>
                    <a:pt x="239" y="21"/>
                  </a:lnTo>
                  <a:lnTo>
                    <a:pt x="249" y="17"/>
                  </a:lnTo>
                  <a:lnTo>
                    <a:pt x="260" y="13"/>
                  </a:lnTo>
                  <a:lnTo>
                    <a:pt x="270" y="11"/>
                  </a:lnTo>
                  <a:lnTo>
                    <a:pt x="281" y="9"/>
                  </a:lnTo>
                  <a:lnTo>
                    <a:pt x="294" y="7"/>
                  </a:lnTo>
                  <a:lnTo>
                    <a:pt x="304" y="5"/>
                  </a:lnTo>
                  <a:lnTo>
                    <a:pt x="317" y="3"/>
                  </a:lnTo>
                  <a:lnTo>
                    <a:pt x="327" y="2"/>
                  </a:lnTo>
                  <a:lnTo>
                    <a:pt x="340" y="0"/>
                  </a:lnTo>
                  <a:lnTo>
                    <a:pt x="351" y="0"/>
                  </a:lnTo>
                  <a:lnTo>
                    <a:pt x="365" y="0"/>
                  </a:lnTo>
                  <a:lnTo>
                    <a:pt x="378" y="0"/>
                  </a:lnTo>
                  <a:lnTo>
                    <a:pt x="391" y="0"/>
                  </a:lnTo>
                  <a:lnTo>
                    <a:pt x="405" y="0"/>
                  </a:lnTo>
                  <a:lnTo>
                    <a:pt x="418" y="2"/>
                  </a:lnTo>
                  <a:lnTo>
                    <a:pt x="431" y="2"/>
                  </a:lnTo>
                  <a:lnTo>
                    <a:pt x="444" y="3"/>
                  </a:lnTo>
                  <a:lnTo>
                    <a:pt x="456" y="5"/>
                  </a:lnTo>
                  <a:lnTo>
                    <a:pt x="469" y="7"/>
                  </a:lnTo>
                  <a:lnTo>
                    <a:pt x="482" y="9"/>
                  </a:lnTo>
                  <a:lnTo>
                    <a:pt x="494" y="11"/>
                  </a:lnTo>
                  <a:lnTo>
                    <a:pt x="505" y="13"/>
                  </a:lnTo>
                  <a:lnTo>
                    <a:pt x="519" y="17"/>
                  </a:lnTo>
                  <a:lnTo>
                    <a:pt x="528" y="21"/>
                  </a:lnTo>
                  <a:lnTo>
                    <a:pt x="540" y="24"/>
                  </a:lnTo>
                  <a:lnTo>
                    <a:pt x="549" y="26"/>
                  </a:lnTo>
                  <a:lnTo>
                    <a:pt x="560" y="30"/>
                  </a:lnTo>
                  <a:lnTo>
                    <a:pt x="570" y="34"/>
                  </a:lnTo>
                  <a:lnTo>
                    <a:pt x="581" y="38"/>
                  </a:lnTo>
                  <a:lnTo>
                    <a:pt x="591" y="43"/>
                  </a:lnTo>
                  <a:lnTo>
                    <a:pt x="602" y="47"/>
                  </a:lnTo>
                  <a:lnTo>
                    <a:pt x="610" y="51"/>
                  </a:lnTo>
                  <a:lnTo>
                    <a:pt x="619" y="57"/>
                  </a:lnTo>
                  <a:lnTo>
                    <a:pt x="627" y="62"/>
                  </a:lnTo>
                  <a:lnTo>
                    <a:pt x="636" y="66"/>
                  </a:lnTo>
                  <a:lnTo>
                    <a:pt x="644" y="70"/>
                  </a:lnTo>
                  <a:lnTo>
                    <a:pt x="652" y="76"/>
                  </a:lnTo>
                  <a:lnTo>
                    <a:pt x="659" y="81"/>
                  </a:lnTo>
                  <a:lnTo>
                    <a:pt x="669" y="87"/>
                  </a:lnTo>
                  <a:lnTo>
                    <a:pt x="674" y="91"/>
                  </a:lnTo>
                  <a:lnTo>
                    <a:pt x="682" y="97"/>
                  </a:lnTo>
                  <a:lnTo>
                    <a:pt x="688" y="102"/>
                  </a:lnTo>
                  <a:lnTo>
                    <a:pt x="695" y="108"/>
                  </a:lnTo>
                  <a:lnTo>
                    <a:pt x="701" y="112"/>
                  </a:lnTo>
                  <a:lnTo>
                    <a:pt x="709" y="119"/>
                  </a:lnTo>
                  <a:lnTo>
                    <a:pt x="714" y="125"/>
                  </a:lnTo>
                  <a:lnTo>
                    <a:pt x="720" y="131"/>
                  </a:lnTo>
                  <a:lnTo>
                    <a:pt x="726" y="135"/>
                  </a:lnTo>
                  <a:lnTo>
                    <a:pt x="732" y="142"/>
                  </a:lnTo>
                  <a:lnTo>
                    <a:pt x="735" y="146"/>
                  </a:lnTo>
                  <a:lnTo>
                    <a:pt x="741" y="152"/>
                  </a:lnTo>
                  <a:lnTo>
                    <a:pt x="745" y="157"/>
                  </a:lnTo>
                  <a:lnTo>
                    <a:pt x="749" y="163"/>
                  </a:lnTo>
                  <a:lnTo>
                    <a:pt x="752" y="169"/>
                  </a:lnTo>
                  <a:lnTo>
                    <a:pt x="758" y="175"/>
                  </a:lnTo>
                  <a:lnTo>
                    <a:pt x="760" y="180"/>
                  </a:lnTo>
                  <a:lnTo>
                    <a:pt x="766" y="186"/>
                  </a:lnTo>
                  <a:lnTo>
                    <a:pt x="768" y="190"/>
                  </a:lnTo>
                  <a:lnTo>
                    <a:pt x="771" y="195"/>
                  </a:lnTo>
                  <a:lnTo>
                    <a:pt x="775" y="199"/>
                  </a:lnTo>
                  <a:lnTo>
                    <a:pt x="777" y="207"/>
                  </a:lnTo>
                  <a:lnTo>
                    <a:pt x="779" y="211"/>
                  </a:lnTo>
                  <a:lnTo>
                    <a:pt x="783" y="216"/>
                  </a:lnTo>
                  <a:lnTo>
                    <a:pt x="785" y="220"/>
                  </a:lnTo>
                  <a:lnTo>
                    <a:pt x="787" y="224"/>
                  </a:lnTo>
                  <a:lnTo>
                    <a:pt x="789" y="230"/>
                  </a:lnTo>
                  <a:lnTo>
                    <a:pt x="790" y="233"/>
                  </a:lnTo>
                  <a:lnTo>
                    <a:pt x="792" y="241"/>
                  </a:lnTo>
                  <a:lnTo>
                    <a:pt x="796" y="249"/>
                  </a:lnTo>
                  <a:lnTo>
                    <a:pt x="796" y="254"/>
                  </a:lnTo>
                  <a:lnTo>
                    <a:pt x="796" y="260"/>
                  </a:lnTo>
                  <a:lnTo>
                    <a:pt x="796" y="266"/>
                  </a:lnTo>
                  <a:lnTo>
                    <a:pt x="796" y="271"/>
                  </a:lnTo>
                  <a:lnTo>
                    <a:pt x="794" y="275"/>
                  </a:lnTo>
                  <a:lnTo>
                    <a:pt x="792" y="277"/>
                  </a:lnTo>
                  <a:lnTo>
                    <a:pt x="787" y="283"/>
                  </a:lnTo>
                  <a:lnTo>
                    <a:pt x="783" y="285"/>
                  </a:lnTo>
                  <a:lnTo>
                    <a:pt x="775" y="289"/>
                  </a:lnTo>
                  <a:lnTo>
                    <a:pt x="768" y="292"/>
                  </a:lnTo>
                  <a:lnTo>
                    <a:pt x="764" y="294"/>
                  </a:lnTo>
                  <a:lnTo>
                    <a:pt x="758" y="298"/>
                  </a:lnTo>
                  <a:lnTo>
                    <a:pt x="754" y="300"/>
                  </a:lnTo>
                  <a:lnTo>
                    <a:pt x="751" y="304"/>
                  </a:lnTo>
                  <a:lnTo>
                    <a:pt x="745" y="304"/>
                  </a:lnTo>
                  <a:lnTo>
                    <a:pt x="739" y="306"/>
                  </a:lnTo>
                  <a:lnTo>
                    <a:pt x="733" y="308"/>
                  </a:lnTo>
                  <a:lnTo>
                    <a:pt x="728" y="309"/>
                  </a:lnTo>
                  <a:lnTo>
                    <a:pt x="722" y="311"/>
                  </a:lnTo>
                  <a:lnTo>
                    <a:pt x="714" y="313"/>
                  </a:lnTo>
                  <a:lnTo>
                    <a:pt x="709" y="315"/>
                  </a:lnTo>
                  <a:lnTo>
                    <a:pt x="703" y="317"/>
                  </a:lnTo>
                  <a:lnTo>
                    <a:pt x="695" y="319"/>
                  </a:lnTo>
                  <a:lnTo>
                    <a:pt x="690" y="321"/>
                  </a:lnTo>
                  <a:lnTo>
                    <a:pt x="682" y="323"/>
                  </a:lnTo>
                  <a:lnTo>
                    <a:pt x="674" y="325"/>
                  </a:lnTo>
                  <a:lnTo>
                    <a:pt x="669" y="327"/>
                  </a:lnTo>
                  <a:lnTo>
                    <a:pt x="661" y="328"/>
                  </a:lnTo>
                  <a:lnTo>
                    <a:pt x="654" y="330"/>
                  </a:lnTo>
                  <a:lnTo>
                    <a:pt x="646" y="332"/>
                  </a:lnTo>
                  <a:lnTo>
                    <a:pt x="636" y="332"/>
                  </a:lnTo>
                  <a:lnTo>
                    <a:pt x="631" y="334"/>
                  </a:lnTo>
                  <a:lnTo>
                    <a:pt x="621" y="336"/>
                  </a:lnTo>
                  <a:lnTo>
                    <a:pt x="614" y="338"/>
                  </a:lnTo>
                  <a:lnTo>
                    <a:pt x="606" y="338"/>
                  </a:lnTo>
                  <a:lnTo>
                    <a:pt x="597" y="340"/>
                  </a:lnTo>
                  <a:lnTo>
                    <a:pt x="587" y="342"/>
                  </a:lnTo>
                  <a:lnTo>
                    <a:pt x="579" y="344"/>
                  </a:lnTo>
                  <a:lnTo>
                    <a:pt x="570" y="346"/>
                  </a:lnTo>
                  <a:lnTo>
                    <a:pt x="562" y="347"/>
                  </a:lnTo>
                  <a:lnTo>
                    <a:pt x="553" y="347"/>
                  </a:lnTo>
                  <a:lnTo>
                    <a:pt x="545" y="349"/>
                  </a:lnTo>
                  <a:lnTo>
                    <a:pt x="536" y="349"/>
                  </a:lnTo>
                  <a:lnTo>
                    <a:pt x="528" y="351"/>
                  </a:lnTo>
                  <a:lnTo>
                    <a:pt x="521" y="351"/>
                  </a:lnTo>
                  <a:lnTo>
                    <a:pt x="511" y="353"/>
                  </a:lnTo>
                  <a:lnTo>
                    <a:pt x="501" y="353"/>
                  </a:lnTo>
                  <a:lnTo>
                    <a:pt x="492" y="353"/>
                  </a:lnTo>
                  <a:lnTo>
                    <a:pt x="484" y="355"/>
                  </a:lnTo>
                  <a:lnTo>
                    <a:pt x="475" y="355"/>
                  </a:lnTo>
                  <a:lnTo>
                    <a:pt x="465" y="355"/>
                  </a:lnTo>
                  <a:lnTo>
                    <a:pt x="458" y="357"/>
                  </a:lnTo>
                  <a:lnTo>
                    <a:pt x="448" y="357"/>
                  </a:lnTo>
                  <a:lnTo>
                    <a:pt x="441" y="357"/>
                  </a:lnTo>
                  <a:lnTo>
                    <a:pt x="431" y="357"/>
                  </a:lnTo>
                  <a:lnTo>
                    <a:pt x="424" y="357"/>
                  </a:lnTo>
                  <a:lnTo>
                    <a:pt x="414" y="357"/>
                  </a:lnTo>
                  <a:lnTo>
                    <a:pt x="406" y="357"/>
                  </a:lnTo>
                  <a:lnTo>
                    <a:pt x="399" y="357"/>
                  </a:lnTo>
                  <a:lnTo>
                    <a:pt x="389" y="357"/>
                  </a:lnTo>
                  <a:lnTo>
                    <a:pt x="382" y="357"/>
                  </a:lnTo>
                  <a:lnTo>
                    <a:pt x="374" y="357"/>
                  </a:lnTo>
                  <a:lnTo>
                    <a:pt x="365" y="355"/>
                  </a:lnTo>
                  <a:lnTo>
                    <a:pt x="357" y="355"/>
                  </a:lnTo>
                  <a:lnTo>
                    <a:pt x="346" y="353"/>
                  </a:lnTo>
                  <a:lnTo>
                    <a:pt x="340" y="353"/>
                  </a:lnTo>
                  <a:lnTo>
                    <a:pt x="330" y="353"/>
                  </a:lnTo>
                  <a:lnTo>
                    <a:pt x="323" y="351"/>
                  </a:lnTo>
                  <a:lnTo>
                    <a:pt x="315" y="351"/>
                  </a:lnTo>
                  <a:lnTo>
                    <a:pt x="306" y="349"/>
                  </a:lnTo>
                  <a:lnTo>
                    <a:pt x="298" y="349"/>
                  </a:lnTo>
                  <a:lnTo>
                    <a:pt x="289" y="347"/>
                  </a:lnTo>
                  <a:lnTo>
                    <a:pt x="281" y="347"/>
                  </a:lnTo>
                  <a:lnTo>
                    <a:pt x="273" y="346"/>
                  </a:lnTo>
                  <a:lnTo>
                    <a:pt x="266" y="344"/>
                  </a:lnTo>
                  <a:lnTo>
                    <a:pt x="258" y="342"/>
                  </a:lnTo>
                  <a:lnTo>
                    <a:pt x="249" y="342"/>
                  </a:lnTo>
                  <a:lnTo>
                    <a:pt x="243" y="342"/>
                  </a:lnTo>
                  <a:lnTo>
                    <a:pt x="233" y="340"/>
                  </a:lnTo>
                  <a:lnTo>
                    <a:pt x="224" y="338"/>
                  </a:lnTo>
                  <a:lnTo>
                    <a:pt x="216" y="336"/>
                  </a:lnTo>
                  <a:lnTo>
                    <a:pt x="209" y="336"/>
                  </a:lnTo>
                  <a:lnTo>
                    <a:pt x="201" y="334"/>
                  </a:lnTo>
                  <a:lnTo>
                    <a:pt x="194" y="332"/>
                  </a:lnTo>
                  <a:lnTo>
                    <a:pt x="186" y="330"/>
                  </a:lnTo>
                  <a:lnTo>
                    <a:pt x="178" y="330"/>
                  </a:lnTo>
                  <a:lnTo>
                    <a:pt x="173" y="328"/>
                  </a:lnTo>
                  <a:lnTo>
                    <a:pt x="163" y="327"/>
                  </a:lnTo>
                  <a:lnTo>
                    <a:pt x="157" y="325"/>
                  </a:lnTo>
                  <a:lnTo>
                    <a:pt x="150" y="325"/>
                  </a:lnTo>
                  <a:lnTo>
                    <a:pt x="142" y="321"/>
                  </a:lnTo>
                  <a:lnTo>
                    <a:pt x="137" y="321"/>
                  </a:lnTo>
                  <a:lnTo>
                    <a:pt x="129" y="319"/>
                  </a:lnTo>
                  <a:lnTo>
                    <a:pt x="123" y="317"/>
                  </a:lnTo>
                  <a:lnTo>
                    <a:pt x="116" y="315"/>
                  </a:lnTo>
                  <a:lnTo>
                    <a:pt x="108" y="313"/>
                  </a:lnTo>
                  <a:lnTo>
                    <a:pt x="102" y="311"/>
                  </a:lnTo>
                  <a:lnTo>
                    <a:pt x="97" y="309"/>
                  </a:lnTo>
                  <a:lnTo>
                    <a:pt x="89" y="308"/>
                  </a:lnTo>
                  <a:lnTo>
                    <a:pt x="83" y="306"/>
                  </a:lnTo>
                  <a:lnTo>
                    <a:pt x="78" y="306"/>
                  </a:lnTo>
                  <a:lnTo>
                    <a:pt x="74" y="304"/>
                  </a:lnTo>
                  <a:lnTo>
                    <a:pt x="66" y="300"/>
                  </a:lnTo>
                  <a:lnTo>
                    <a:pt x="60" y="298"/>
                  </a:lnTo>
                  <a:lnTo>
                    <a:pt x="57" y="296"/>
                  </a:lnTo>
                  <a:lnTo>
                    <a:pt x="53" y="294"/>
                  </a:lnTo>
                  <a:lnTo>
                    <a:pt x="45" y="292"/>
                  </a:lnTo>
                  <a:lnTo>
                    <a:pt x="41" y="290"/>
                  </a:lnTo>
                  <a:lnTo>
                    <a:pt x="38" y="289"/>
                  </a:lnTo>
                  <a:lnTo>
                    <a:pt x="34" y="287"/>
                  </a:lnTo>
                  <a:lnTo>
                    <a:pt x="26" y="283"/>
                  </a:lnTo>
                  <a:lnTo>
                    <a:pt x="19" y="277"/>
                  </a:lnTo>
                  <a:lnTo>
                    <a:pt x="13" y="275"/>
                  </a:lnTo>
                  <a:lnTo>
                    <a:pt x="9" y="271"/>
                  </a:lnTo>
                  <a:lnTo>
                    <a:pt x="3" y="268"/>
                  </a:lnTo>
                  <a:lnTo>
                    <a:pt x="2" y="264"/>
                  </a:lnTo>
                  <a:lnTo>
                    <a:pt x="0" y="258"/>
                  </a:lnTo>
                  <a:lnTo>
                    <a:pt x="0" y="2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872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5" name="Freeform 17"/>
            <p:cNvSpPr>
              <a:spLocks/>
            </p:cNvSpPr>
            <p:nvPr/>
          </p:nvSpPr>
          <p:spPr bwMode="auto">
            <a:xfrm>
              <a:off x="2627" y="1870"/>
              <a:ext cx="548" cy="1435"/>
            </a:xfrm>
            <a:custGeom>
              <a:avLst/>
              <a:gdLst>
                <a:gd name="T0" fmla="*/ 145 w 435"/>
                <a:gd name="T1" fmla="*/ 98 h 1137"/>
                <a:gd name="T2" fmla="*/ 183 w 435"/>
                <a:gd name="T3" fmla="*/ 231 h 1137"/>
                <a:gd name="T4" fmla="*/ 241 w 435"/>
                <a:gd name="T5" fmla="*/ 414 h 1137"/>
                <a:gd name="T6" fmla="*/ 301 w 435"/>
                <a:gd name="T7" fmla="*/ 613 h 1137"/>
                <a:gd name="T8" fmla="*/ 355 w 435"/>
                <a:gd name="T9" fmla="*/ 834 h 1137"/>
                <a:gd name="T10" fmla="*/ 403 w 435"/>
                <a:gd name="T11" fmla="*/ 1035 h 1137"/>
                <a:gd name="T12" fmla="*/ 428 w 435"/>
                <a:gd name="T13" fmla="*/ 1219 h 1137"/>
                <a:gd name="T14" fmla="*/ 428 w 435"/>
                <a:gd name="T15" fmla="*/ 1357 h 1137"/>
                <a:gd name="T16" fmla="*/ 403 w 435"/>
                <a:gd name="T17" fmla="*/ 1540 h 1137"/>
                <a:gd name="T18" fmla="*/ 362 w 435"/>
                <a:gd name="T19" fmla="*/ 1756 h 1137"/>
                <a:gd name="T20" fmla="*/ 307 w 435"/>
                <a:gd name="T21" fmla="*/ 2004 h 1137"/>
                <a:gd name="T22" fmla="*/ 256 w 435"/>
                <a:gd name="T23" fmla="*/ 2255 h 1137"/>
                <a:gd name="T24" fmla="*/ 195 w 435"/>
                <a:gd name="T25" fmla="*/ 2498 h 1137"/>
                <a:gd name="T26" fmla="*/ 145 w 435"/>
                <a:gd name="T27" fmla="*/ 2710 h 1137"/>
                <a:gd name="T28" fmla="*/ 100 w 435"/>
                <a:gd name="T29" fmla="*/ 2885 h 1137"/>
                <a:gd name="T30" fmla="*/ 69 w 435"/>
                <a:gd name="T31" fmla="*/ 3039 h 1137"/>
                <a:gd name="T32" fmla="*/ 48 w 435"/>
                <a:gd name="T33" fmla="*/ 3148 h 1137"/>
                <a:gd name="T34" fmla="*/ 16 w 435"/>
                <a:gd name="T35" fmla="*/ 3312 h 1137"/>
                <a:gd name="T36" fmla="*/ 0 w 435"/>
                <a:gd name="T37" fmla="*/ 3477 h 1137"/>
                <a:gd name="T38" fmla="*/ 39 w 435"/>
                <a:gd name="T39" fmla="*/ 3592 h 1137"/>
                <a:gd name="T40" fmla="*/ 161 w 435"/>
                <a:gd name="T41" fmla="*/ 3568 h 1137"/>
                <a:gd name="T42" fmla="*/ 323 w 435"/>
                <a:gd name="T43" fmla="*/ 3531 h 1137"/>
                <a:gd name="T44" fmla="*/ 476 w 435"/>
                <a:gd name="T45" fmla="*/ 3499 h 1137"/>
                <a:gd name="T46" fmla="*/ 610 w 435"/>
                <a:gd name="T47" fmla="*/ 3495 h 1137"/>
                <a:gd name="T48" fmla="*/ 753 w 435"/>
                <a:gd name="T49" fmla="*/ 3499 h 1137"/>
                <a:gd name="T50" fmla="*/ 884 w 435"/>
                <a:gd name="T51" fmla="*/ 3514 h 1137"/>
                <a:gd name="T52" fmla="*/ 1018 w 435"/>
                <a:gd name="T53" fmla="*/ 3552 h 1137"/>
                <a:gd name="T54" fmla="*/ 1193 w 435"/>
                <a:gd name="T55" fmla="*/ 3605 h 1137"/>
                <a:gd name="T56" fmla="*/ 1315 w 435"/>
                <a:gd name="T57" fmla="*/ 3641 h 1137"/>
                <a:gd name="T58" fmla="*/ 1379 w 435"/>
                <a:gd name="T59" fmla="*/ 3568 h 1137"/>
                <a:gd name="T60" fmla="*/ 1373 w 435"/>
                <a:gd name="T61" fmla="*/ 3427 h 1137"/>
                <a:gd name="T62" fmla="*/ 1356 w 435"/>
                <a:gd name="T63" fmla="*/ 3270 h 1137"/>
                <a:gd name="T64" fmla="*/ 1339 w 435"/>
                <a:gd name="T65" fmla="*/ 3154 h 1137"/>
                <a:gd name="T66" fmla="*/ 1319 w 435"/>
                <a:gd name="T67" fmla="*/ 3032 h 1137"/>
                <a:gd name="T68" fmla="*/ 1295 w 435"/>
                <a:gd name="T69" fmla="*/ 2869 h 1137"/>
                <a:gd name="T70" fmla="*/ 1241 w 435"/>
                <a:gd name="T71" fmla="*/ 2625 h 1137"/>
                <a:gd name="T72" fmla="*/ 1185 w 435"/>
                <a:gd name="T73" fmla="*/ 2375 h 1137"/>
                <a:gd name="T74" fmla="*/ 1133 w 435"/>
                <a:gd name="T75" fmla="*/ 2127 h 1137"/>
                <a:gd name="T76" fmla="*/ 1086 w 435"/>
                <a:gd name="T77" fmla="*/ 1889 h 1137"/>
                <a:gd name="T78" fmla="*/ 1044 w 435"/>
                <a:gd name="T79" fmla="*/ 1674 h 1137"/>
                <a:gd name="T80" fmla="*/ 1000 w 435"/>
                <a:gd name="T81" fmla="*/ 1501 h 1137"/>
                <a:gd name="T82" fmla="*/ 978 w 435"/>
                <a:gd name="T83" fmla="*/ 1366 h 1137"/>
                <a:gd name="T84" fmla="*/ 978 w 435"/>
                <a:gd name="T85" fmla="*/ 1219 h 1137"/>
                <a:gd name="T86" fmla="*/ 988 w 435"/>
                <a:gd name="T87" fmla="*/ 1048 h 1137"/>
                <a:gd name="T88" fmla="*/ 1025 w 435"/>
                <a:gd name="T89" fmla="*/ 844 h 1137"/>
                <a:gd name="T90" fmla="*/ 1073 w 435"/>
                <a:gd name="T91" fmla="*/ 636 h 1137"/>
                <a:gd name="T92" fmla="*/ 1125 w 435"/>
                <a:gd name="T93" fmla="*/ 438 h 1137"/>
                <a:gd name="T94" fmla="*/ 1169 w 435"/>
                <a:gd name="T95" fmla="*/ 255 h 1137"/>
                <a:gd name="T96" fmla="*/ 1199 w 435"/>
                <a:gd name="T97" fmla="*/ 115 h 1137"/>
                <a:gd name="T98" fmla="*/ 1199 w 435"/>
                <a:gd name="T99" fmla="*/ 13 h 1137"/>
                <a:gd name="T100" fmla="*/ 1065 w 435"/>
                <a:gd name="T101" fmla="*/ 8 h 1137"/>
                <a:gd name="T102" fmla="*/ 899 w 435"/>
                <a:gd name="T103" fmla="*/ 25 h 1137"/>
                <a:gd name="T104" fmla="*/ 717 w 435"/>
                <a:gd name="T105" fmla="*/ 38 h 1137"/>
                <a:gd name="T106" fmla="*/ 610 w 435"/>
                <a:gd name="T107" fmla="*/ 32 h 1137"/>
                <a:gd name="T108" fmla="*/ 438 w 435"/>
                <a:gd name="T109" fmla="*/ 20 h 1137"/>
                <a:gd name="T110" fmla="*/ 291 w 435"/>
                <a:gd name="T111" fmla="*/ 8 h 1137"/>
                <a:gd name="T112" fmla="*/ 155 w 435"/>
                <a:gd name="T113" fmla="*/ 0 h 113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35"/>
                <a:gd name="T172" fmla="*/ 0 h 1137"/>
                <a:gd name="T173" fmla="*/ 435 w 435"/>
                <a:gd name="T174" fmla="*/ 1137 h 113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35" h="1137">
                  <a:moveTo>
                    <a:pt x="41" y="6"/>
                  </a:moveTo>
                  <a:lnTo>
                    <a:pt x="40" y="6"/>
                  </a:lnTo>
                  <a:lnTo>
                    <a:pt x="40" y="10"/>
                  </a:lnTo>
                  <a:lnTo>
                    <a:pt x="40" y="12"/>
                  </a:lnTo>
                  <a:lnTo>
                    <a:pt x="43" y="19"/>
                  </a:lnTo>
                  <a:lnTo>
                    <a:pt x="43" y="23"/>
                  </a:lnTo>
                  <a:lnTo>
                    <a:pt x="45" y="27"/>
                  </a:lnTo>
                  <a:lnTo>
                    <a:pt x="45" y="31"/>
                  </a:lnTo>
                  <a:lnTo>
                    <a:pt x="47" y="34"/>
                  </a:lnTo>
                  <a:lnTo>
                    <a:pt x="47" y="40"/>
                  </a:lnTo>
                  <a:lnTo>
                    <a:pt x="49" y="44"/>
                  </a:lnTo>
                  <a:lnTo>
                    <a:pt x="51" y="50"/>
                  </a:lnTo>
                  <a:lnTo>
                    <a:pt x="53" y="55"/>
                  </a:lnTo>
                  <a:lnTo>
                    <a:pt x="55" y="61"/>
                  </a:lnTo>
                  <a:lnTo>
                    <a:pt x="57" y="67"/>
                  </a:lnTo>
                  <a:lnTo>
                    <a:pt x="57" y="72"/>
                  </a:lnTo>
                  <a:lnTo>
                    <a:pt x="60" y="80"/>
                  </a:lnTo>
                  <a:lnTo>
                    <a:pt x="62" y="88"/>
                  </a:lnTo>
                  <a:lnTo>
                    <a:pt x="64" y="93"/>
                  </a:lnTo>
                  <a:lnTo>
                    <a:pt x="66" y="101"/>
                  </a:lnTo>
                  <a:lnTo>
                    <a:pt x="68" y="109"/>
                  </a:lnTo>
                  <a:lnTo>
                    <a:pt x="70" y="114"/>
                  </a:lnTo>
                  <a:lnTo>
                    <a:pt x="74" y="122"/>
                  </a:lnTo>
                  <a:lnTo>
                    <a:pt x="76" y="129"/>
                  </a:lnTo>
                  <a:lnTo>
                    <a:pt x="78" y="137"/>
                  </a:lnTo>
                  <a:lnTo>
                    <a:pt x="81" y="145"/>
                  </a:lnTo>
                  <a:lnTo>
                    <a:pt x="83" y="154"/>
                  </a:lnTo>
                  <a:lnTo>
                    <a:pt x="85" y="162"/>
                  </a:lnTo>
                  <a:lnTo>
                    <a:pt x="87" y="169"/>
                  </a:lnTo>
                  <a:lnTo>
                    <a:pt x="91" y="177"/>
                  </a:lnTo>
                  <a:lnTo>
                    <a:pt x="93" y="185"/>
                  </a:lnTo>
                  <a:lnTo>
                    <a:pt x="95" y="192"/>
                  </a:lnTo>
                  <a:lnTo>
                    <a:pt x="97" y="202"/>
                  </a:lnTo>
                  <a:lnTo>
                    <a:pt x="98" y="209"/>
                  </a:lnTo>
                  <a:lnTo>
                    <a:pt x="102" y="219"/>
                  </a:lnTo>
                  <a:lnTo>
                    <a:pt x="104" y="226"/>
                  </a:lnTo>
                  <a:lnTo>
                    <a:pt x="106" y="236"/>
                  </a:lnTo>
                  <a:lnTo>
                    <a:pt x="108" y="244"/>
                  </a:lnTo>
                  <a:lnTo>
                    <a:pt x="110" y="251"/>
                  </a:lnTo>
                  <a:lnTo>
                    <a:pt x="112" y="261"/>
                  </a:lnTo>
                  <a:lnTo>
                    <a:pt x="114" y="268"/>
                  </a:lnTo>
                  <a:lnTo>
                    <a:pt x="116" y="276"/>
                  </a:lnTo>
                  <a:lnTo>
                    <a:pt x="117" y="285"/>
                  </a:lnTo>
                  <a:lnTo>
                    <a:pt x="119" y="293"/>
                  </a:lnTo>
                  <a:lnTo>
                    <a:pt x="123" y="301"/>
                  </a:lnTo>
                  <a:lnTo>
                    <a:pt x="123" y="308"/>
                  </a:lnTo>
                  <a:lnTo>
                    <a:pt x="125" y="316"/>
                  </a:lnTo>
                  <a:lnTo>
                    <a:pt x="127" y="323"/>
                  </a:lnTo>
                  <a:lnTo>
                    <a:pt x="129" y="331"/>
                  </a:lnTo>
                  <a:lnTo>
                    <a:pt x="129" y="339"/>
                  </a:lnTo>
                  <a:lnTo>
                    <a:pt x="131" y="346"/>
                  </a:lnTo>
                  <a:lnTo>
                    <a:pt x="131" y="354"/>
                  </a:lnTo>
                  <a:lnTo>
                    <a:pt x="133" y="361"/>
                  </a:lnTo>
                  <a:lnTo>
                    <a:pt x="133" y="367"/>
                  </a:lnTo>
                  <a:lnTo>
                    <a:pt x="135" y="375"/>
                  </a:lnTo>
                  <a:lnTo>
                    <a:pt x="135" y="380"/>
                  </a:lnTo>
                  <a:lnTo>
                    <a:pt x="135" y="386"/>
                  </a:lnTo>
                  <a:lnTo>
                    <a:pt x="135" y="392"/>
                  </a:lnTo>
                  <a:lnTo>
                    <a:pt x="137" y="398"/>
                  </a:lnTo>
                  <a:lnTo>
                    <a:pt x="137" y="403"/>
                  </a:lnTo>
                  <a:lnTo>
                    <a:pt x="137" y="409"/>
                  </a:lnTo>
                  <a:lnTo>
                    <a:pt x="137" y="415"/>
                  </a:lnTo>
                  <a:lnTo>
                    <a:pt x="135" y="418"/>
                  </a:lnTo>
                  <a:lnTo>
                    <a:pt x="135" y="424"/>
                  </a:lnTo>
                  <a:lnTo>
                    <a:pt x="135" y="432"/>
                  </a:lnTo>
                  <a:lnTo>
                    <a:pt x="133" y="437"/>
                  </a:lnTo>
                  <a:lnTo>
                    <a:pt x="133" y="443"/>
                  </a:lnTo>
                  <a:lnTo>
                    <a:pt x="131" y="451"/>
                  </a:lnTo>
                  <a:lnTo>
                    <a:pt x="131" y="458"/>
                  </a:lnTo>
                  <a:lnTo>
                    <a:pt x="129" y="466"/>
                  </a:lnTo>
                  <a:lnTo>
                    <a:pt x="129" y="474"/>
                  </a:lnTo>
                  <a:lnTo>
                    <a:pt x="127" y="481"/>
                  </a:lnTo>
                  <a:lnTo>
                    <a:pt x="127" y="489"/>
                  </a:lnTo>
                  <a:lnTo>
                    <a:pt x="125" y="496"/>
                  </a:lnTo>
                  <a:lnTo>
                    <a:pt x="123" y="504"/>
                  </a:lnTo>
                  <a:lnTo>
                    <a:pt x="121" y="513"/>
                  </a:lnTo>
                  <a:lnTo>
                    <a:pt x="119" y="523"/>
                  </a:lnTo>
                  <a:lnTo>
                    <a:pt x="117" y="532"/>
                  </a:lnTo>
                  <a:lnTo>
                    <a:pt x="116" y="540"/>
                  </a:lnTo>
                  <a:lnTo>
                    <a:pt x="114" y="548"/>
                  </a:lnTo>
                  <a:lnTo>
                    <a:pt x="112" y="559"/>
                  </a:lnTo>
                  <a:lnTo>
                    <a:pt x="110" y="567"/>
                  </a:lnTo>
                  <a:lnTo>
                    <a:pt x="108" y="578"/>
                  </a:lnTo>
                  <a:lnTo>
                    <a:pt x="106" y="586"/>
                  </a:lnTo>
                  <a:lnTo>
                    <a:pt x="104" y="597"/>
                  </a:lnTo>
                  <a:lnTo>
                    <a:pt x="102" y="607"/>
                  </a:lnTo>
                  <a:lnTo>
                    <a:pt x="100" y="616"/>
                  </a:lnTo>
                  <a:lnTo>
                    <a:pt x="97" y="626"/>
                  </a:lnTo>
                  <a:lnTo>
                    <a:pt x="97" y="635"/>
                  </a:lnTo>
                  <a:lnTo>
                    <a:pt x="95" y="645"/>
                  </a:lnTo>
                  <a:lnTo>
                    <a:pt x="91" y="654"/>
                  </a:lnTo>
                  <a:lnTo>
                    <a:pt x="89" y="664"/>
                  </a:lnTo>
                  <a:lnTo>
                    <a:pt x="87" y="675"/>
                  </a:lnTo>
                  <a:lnTo>
                    <a:pt x="85" y="685"/>
                  </a:lnTo>
                  <a:lnTo>
                    <a:pt x="83" y="694"/>
                  </a:lnTo>
                  <a:lnTo>
                    <a:pt x="81" y="704"/>
                  </a:lnTo>
                  <a:lnTo>
                    <a:pt x="78" y="713"/>
                  </a:lnTo>
                  <a:lnTo>
                    <a:pt x="76" y="723"/>
                  </a:lnTo>
                  <a:lnTo>
                    <a:pt x="74" y="732"/>
                  </a:lnTo>
                  <a:lnTo>
                    <a:pt x="70" y="742"/>
                  </a:lnTo>
                  <a:lnTo>
                    <a:pt x="68" y="751"/>
                  </a:lnTo>
                  <a:lnTo>
                    <a:pt x="66" y="761"/>
                  </a:lnTo>
                  <a:lnTo>
                    <a:pt x="64" y="768"/>
                  </a:lnTo>
                  <a:lnTo>
                    <a:pt x="62" y="780"/>
                  </a:lnTo>
                  <a:lnTo>
                    <a:pt x="59" y="787"/>
                  </a:lnTo>
                  <a:lnTo>
                    <a:pt x="57" y="797"/>
                  </a:lnTo>
                  <a:lnTo>
                    <a:pt x="55" y="804"/>
                  </a:lnTo>
                  <a:lnTo>
                    <a:pt x="53" y="812"/>
                  </a:lnTo>
                  <a:lnTo>
                    <a:pt x="51" y="823"/>
                  </a:lnTo>
                  <a:lnTo>
                    <a:pt x="49" y="831"/>
                  </a:lnTo>
                  <a:lnTo>
                    <a:pt x="47" y="839"/>
                  </a:lnTo>
                  <a:lnTo>
                    <a:pt x="45" y="846"/>
                  </a:lnTo>
                  <a:lnTo>
                    <a:pt x="43" y="854"/>
                  </a:lnTo>
                  <a:lnTo>
                    <a:pt x="40" y="861"/>
                  </a:lnTo>
                  <a:lnTo>
                    <a:pt x="40" y="867"/>
                  </a:lnTo>
                  <a:lnTo>
                    <a:pt x="36" y="875"/>
                  </a:lnTo>
                  <a:lnTo>
                    <a:pt x="36" y="882"/>
                  </a:lnTo>
                  <a:lnTo>
                    <a:pt x="34" y="888"/>
                  </a:lnTo>
                  <a:lnTo>
                    <a:pt x="32" y="894"/>
                  </a:lnTo>
                  <a:lnTo>
                    <a:pt x="32" y="901"/>
                  </a:lnTo>
                  <a:lnTo>
                    <a:pt x="30" y="907"/>
                  </a:lnTo>
                  <a:lnTo>
                    <a:pt x="30" y="911"/>
                  </a:lnTo>
                  <a:lnTo>
                    <a:pt x="28" y="918"/>
                  </a:lnTo>
                  <a:lnTo>
                    <a:pt x="26" y="922"/>
                  </a:lnTo>
                  <a:lnTo>
                    <a:pt x="26" y="928"/>
                  </a:lnTo>
                  <a:lnTo>
                    <a:pt x="24" y="936"/>
                  </a:lnTo>
                  <a:lnTo>
                    <a:pt x="22" y="945"/>
                  </a:lnTo>
                  <a:lnTo>
                    <a:pt x="22" y="949"/>
                  </a:lnTo>
                  <a:lnTo>
                    <a:pt x="22" y="953"/>
                  </a:lnTo>
                  <a:lnTo>
                    <a:pt x="21" y="956"/>
                  </a:lnTo>
                  <a:lnTo>
                    <a:pt x="21" y="962"/>
                  </a:lnTo>
                  <a:lnTo>
                    <a:pt x="19" y="966"/>
                  </a:lnTo>
                  <a:lnTo>
                    <a:pt x="17" y="970"/>
                  </a:lnTo>
                  <a:lnTo>
                    <a:pt x="17" y="974"/>
                  </a:lnTo>
                  <a:lnTo>
                    <a:pt x="17" y="977"/>
                  </a:lnTo>
                  <a:lnTo>
                    <a:pt x="15" y="983"/>
                  </a:lnTo>
                  <a:lnTo>
                    <a:pt x="15" y="987"/>
                  </a:lnTo>
                  <a:lnTo>
                    <a:pt x="13" y="991"/>
                  </a:lnTo>
                  <a:lnTo>
                    <a:pt x="13" y="994"/>
                  </a:lnTo>
                  <a:lnTo>
                    <a:pt x="11" y="1004"/>
                  </a:lnTo>
                  <a:lnTo>
                    <a:pt x="9" y="1010"/>
                  </a:lnTo>
                  <a:lnTo>
                    <a:pt x="9" y="1017"/>
                  </a:lnTo>
                  <a:lnTo>
                    <a:pt x="7" y="1027"/>
                  </a:lnTo>
                  <a:lnTo>
                    <a:pt x="5" y="1034"/>
                  </a:lnTo>
                  <a:lnTo>
                    <a:pt x="5" y="1042"/>
                  </a:lnTo>
                  <a:lnTo>
                    <a:pt x="3" y="1048"/>
                  </a:lnTo>
                  <a:lnTo>
                    <a:pt x="3" y="1055"/>
                  </a:lnTo>
                  <a:lnTo>
                    <a:pt x="2" y="1063"/>
                  </a:lnTo>
                  <a:lnTo>
                    <a:pt x="2" y="1069"/>
                  </a:lnTo>
                  <a:lnTo>
                    <a:pt x="0" y="1076"/>
                  </a:lnTo>
                  <a:lnTo>
                    <a:pt x="0" y="1082"/>
                  </a:lnTo>
                  <a:lnTo>
                    <a:pt x="0" y="1086"/>
                  </a:lnTo>
                  <a:lnTo>
                    <a:pt x="0" y="1091"/>
                  </a:lnTo>
                  <a:lnTo>
                    <a:pt x="0" y="1095"/>
                  </a:lnTo>
                  <a:lnTo>
                    <a:pt x="0" y="1103"/>
                  </a:lnTo>
                  <a:lnTo>
                    <a:pt x="0" y="1109"/>
                  </a:lnTo>
                  <a:lnTo>
                    <a:pt x="3" y="1114"/>
                  </a:lnTo>
                  <a:lnTo>
                    <a:pt x="5" y="1118"/>
                  </a:lnTo>
                  <a:lnTo>
                    <a:pt x="9" y="1122"/>
                  </a:lnTo>
                  <a:lnTo>
                    <a:pt x="13" y="1122"/>
                  </a:lnTo>
                  <a:lnTo>
                    <a:pt x="21" y="1122"/>
                  </a:lnTo>
                  <a:lnTo>
                    <a:pt x="22" y="1120"/>
                  </a:lnTo>
                  <a:lnTo>
                    <a:pt x="26" y="1120"/>
                  </a:lnTo>
                  <a:lnTo>
                    <a:pt x="30" y="1118"/>
                  </a:lnTo>
                  <a:lnTo>
                    <a:pt x="36" y="1118"/>
                  </a:lnTo>
                  <a:lnTo>
                    <a:pt x="40" y="1116"/>
                  </a:lnTo>
                  <a:lnTo>
                    <a:pt x="45" y="1116"/>
                  </a:lnTo>
                  <a:lnTo>
                    <a:pt x="51" y="1114"/>
                  </a:lnTo>
                  <a:lnTo>
                    <a:pt x="57" y="1112"/>
                  </a:lnTo>
                  <a:lnTo>
                    <a:pt x="62" y="1110"/>
                  </a:lnTo>
                  <a:lnTo>
                    <a:pt x="68" y="1109"/>
                  </a:lnTo>
                  <a:lnTo>
                    <a:pt x="74" y="1109"/>
                  </a:lnTo>
                  <a:lnTo>
                    <a:pt x="81" y="1107"/>
                  </a:lnTo>
                  <a:lnTo>
                    <a:pt x="87" y="1105"/>
                  </a:lnTo>
                  <a:lnTo>
                    <a:pt x="95" y="1103"/>
                  </a:lnTo>
                  <a:lnTo>
                    <a:pt x="102" y="1103"/>
                  </a:lnTo>
                  <a:lnTo>
                    <a:pt x="112" y="1099"/>
                  </a:lnTo>
                  <a:lnTo>
                    <a:pt x="117" y="1097"/>
                  </a:lnTo>
                  <a:lnTo>
                    <a:pt x="127" y="1097"/>
                  </a:lnTo>
                  <a:lnTo>
                    <a:pt x="131" y="1095"/>
                  </a:lnTo>
                  <a:lnTo>
                    <a:pt x="137" y="1095"/>
                  </a:lnTo>
                  <a:lnTo>
                    <a:pt x="142" y="1095"/>
                  </a:lnTo>
                  <a:lnTo>
                    <a:pt x="146" y="1095"/>
                  </a:lnTo>
                  <a:lnTo>
                    <a:pt x="150" y="1093"/>
                  </a:lnTo>
                  <a:lnTo>
                    <a:pt x="154" y="1093"/>
                  </a:lnTo>
                  <a:lnTo>
                    <a:pt x="159" y="1091"/>
                  </a:lnTo>
                  <a:lnTo>
                    <a:pt x="165" y="1091"/>
                  </a:lnTo>
                  <a:lnTo>
                    <a:pt x="171" y="1091"/>
                  </a:lnTo>
                  <a:lnTo>
                    <a:pt x="176" y="1091"/>
                  </a:lnTo>
                  <a:lnTo>
                    <a:pt x="180" y="1091"/>
                  </a:lnTo>
                  <a:lnTo>
                    <a:pt x="186" y="1091"/>
                  </a:lnTo>
                  <a:lnTo>
                    <a:pt x="192" y="1091"/>
                  </a:lnTo>
                  <a:lnTo>
                    <a:pt x="197" y="1091"/>
                  </a:lnTo>
                  <a:lnTo>
                    <a:pt x="201" y="1091"/>
                  </a:lnTo>
                  <a:lnTo>
                    <a:pt x="209" y="1091"/>
                  </a:lnTo>
                  <a:lnTo>
                    <a:pt x="213" y="1091"/>
                  </a:lnTo>
                  <a:lnTo>
                    <a:pt x="218" y="1091"/>
                  </a:lnTo>
                  <a:lnTo>
                    <a:pt x="226" y="1091"/>
                  </a:lnTo>
                  <a:lnTo>
                    <a:pt x="232" y="1093"/>
                  </a:lnTo>
                  <a:lnTo>
                    <a:pt x="237" y="1093"/>
                  </a:lnTo>
                  <a:lnTo>
                    <a:pt x="243" y="1093"/>
                  </a:lnTo>
                  <a:lnTo>
                    <a:pt x="249" y="1093"/>
                  </a:lnTo>
                  <a:lnTo>
                    <a:pt x="254" y="1095"/>
                  </a:lnTo>
                  <a:lnTo>
                    <a:pt x="258" y="1095"/>
                  </a:lnTo>
                  <a:lnTo>
                    <a:pt x="264" y="1095"/>
                  </a:lnTo>
                  <a:lnTo>
                    <a:pt x="270" y="1095"/>
                  </a:lnTo>
                  <a:lnTo>
                    <a:pt x="275" y="1097"/>
                  </a:lnTo>
                  <a:lnTo>
                    <a:pt x="279" y="1097"/>
                  </a:lnTo>
                  <a:lnTo>
                    <a:pt x="285" y="1099"/>
                  </a:lnTo>
                  <a:lnTo>
                    <a:pt x="290" y="1099"/>
                  </a:lnTo>
                  <a:lnTo>
                    <a:pt x="294" y="1101"/>
                  </a:lnTo>
                  <a:lnTo>
                    <a:pt x="300" y="1103"/>
                  </a:lnTo>
                  <a:lnTo>
                    <a:pt x="304" y="1103"/>
                  </a:lnTo>
                  <a:lnTo>
                    <a:pt x="309" y="1105"/>
                  </a:lnTo>
                  <a:lnTo>
                    <a:pt x="313" y="1107"/>
                  </a:lnTo>
                  <a:lnTo>
                    <a:pt x="321" y="1109"/>
                  </a:lnTo>
                  <a:lnTo>
                    <a:pt x="329" y="1110"/>
                  </a:lnTo>
                  <a:lnTo>
                    <a:pt x="336" y="1112"/>
                  </a:lnTo>
                  <a:lnTo>
                    <a:pt x="344" y="1114"/>
                  </a:lnTo>
                  <a:lnTo>
                    <a:pt x="351" y="1116"/>
                  </a:lnTo>
                  <a:lnTo>
                    <a:pt x="357" y="1118"/>
                  </a:lnTo>
                  <a:lnTo>
                    <a:pt x="363" y="1122"/>
                  </a:lnTo>
                  <a:lnTo>
                    <a:pt x="370" y="1126"/>
                  </a:lnTo>
                  <a:lnTo>
                    <a:pt x="376" y="1126"/>
                  </a:lnTo>
                  <a:lnTo>
                    <a:pt x="382" y="1129"/>
                  </a:lnTo>
                  <a:lnTo>
                    <a:pt x="386" y="1129"/>
                  </a:lnTo>
                  <a:lnTo>
                    <a:pt x="391" y="1133"/>
                  </a:lnTo>
                  <a:lnTo>
                    <a:pt x="395" y="1133"/>
                  </a:lnTo>
                  <a:lnTo>
                    <a:pt x="399" y="1135"/>
                  </a:lnTo>
                  <a:lnTo>
                    <a:pt x="403" y="1135"/>
                  </a:lnTo>
                  <a:lnTo>
                    <a:pt x="408" y="1137"/>
                  </a:lnTo>
                  <a:lnTo>
                    <a:pt x="414" y="1137"/>
                  </a:lnTo>
                  <a:lnTo>
                    <a:pt x="422" y="1137"/>
                  </a:lnTo>
                  <a:lnTo>
                    <a:pt x="425" y="1135"/>
                  </a:lnTo>
                  <a:lnTo>
                    <a:pt x="433" y="1133"/>
                  </a:lnTo>
                  <a:lnTo>
                    <a:pt x="433" y="1129"/>
                  </a:lnTo>
                  <a:lnTo>
                    <a:pt x="435" y="1126"/>
                  </a:lnTo>
                  <a:lnTo>
                    <a:pt x="435" y="1122"/>
                  </a:lnTo>
                  <a:lnTo>
                    <a:pt x="435" y="1118"/>
                  </a:lnTo>
                  <a:lnTo>
                    <a:pt x="435" y="1114"/>
                  </a:lnTo>
                  <a:lnTo>
                    <a:pt x="435" y="1110"/>
                  </a:lnTo>
                  <a:lnTo>
                    <a:pt x="435" y="1107"/>
                  </a:lnTo>
                  <a:lnTo>
                    <a:pt x="435" y="1101"/>
                  </a:lnTo>
                  <a:lnTo>
                    <a:pt x="435" y="1095"/>
                  </a:lnTo>
                  <a:lnTo>
                    <a:pt x="435" y="1089"/>
                  </a:lnTo>
                  <a:lnTo>
                    <a:pt x="435" y="1084"/>
                  </a:lnTo>
                  <a:lnTo>
                    <a:pt x="435" y="1078"/>
                  </a:lnTo>
                  <a:lnTo>
                    <a:pt x="433" y="1070"/>
                  </a:lnTo>
                  <a:lnTo>
                    <a:pt x="433" y="1065"/>
                  </a:lnTo>
                  <a:lnTo>
                    <a:pt x="433" y="1055"/>
                  </a:lnTo>
                  <a:lnTo>
                    <a:pt x="431" y="1048"/>
                  </a:lnTo>
                  <a:lnTo>
                    <a:pt x="431" y="1040"/>
                  </a:lnTo>
                  <a:lnTo>
                    <a:pt x="429" y="1032"/>
                  </a:lnTo>
                  <a:lnTo>
                    <a:pt x="429" y="1029"/>
                  </a:lnTo>
                  <a:lnTo>
                    <a:pt x="429" y="1025"/>
                  </a:lnTo>
                  <a:lnTo>
                    <a:pt x="427" y="1021"/>
                  </a:lnTo>
                  <a:lnTo>
                    <a:pt x="427" y="1015"/>
                  </a:lnTo>
                  <a:lnTo>
                    <a:pt x="425" y="1012"/>
                  </a:lnTo>
                  <a:lnTo>
                    <a:pt x="425" y="1008"/>
                  </a:lnTo>
                  <a:lnTo>
                    <a:pt x="425" y="1004"/>
                  </a:lnTo>
                  <a:lnTo>
                    <a:pt x="425" y="1000"/>
                  </a:lnTo>
                  <a:lnTo>
                    <a:pt x="424" y="994"/>
                  </a:lnTo>
                  <a:lnTo>
                    <a:pt x="424" y="991"/>
                  </a:lnTo>
                  <a:lnTo>
                    <a:pt x="422" y="985"/>
                  </a:lnTo>
                  <a:lnTo>
                    <a:pt x="422" y="981"/>
                  </a:lnTo>
                  <a:lnTo>
                    <a:pt x="422" y="975"/>
                  </a:lnTo>
                  <a:lnTo>
                    <a:pt x="422" y="972"/>
                  </a:lnTo>
                  <a:lnTo>
                    <a:pt x="420" y="966"/>
                  </a:lnTo>
                  <a:lnTo>
                    <a:pt x="420" y="962"/>
                  </a:lnTo>
                  <a:lnTo>
                    <a:pt x="418" y="956"/>
                  </a:lnTo>
                  <a:lnTo>
                    <a:pt x="418" y="953"/>
                  </a:lnTo>
                  <a:lnTo>
                    <a:pt x="416" y="947"/>
                  </a:lnTo>
                  <a:lnTo>
                    <a:pt x="416" y="943"/>
                  </a:lnTo>
                  <a:lnTo>
                    <a:pt x="416" y="939"/>
                  </a:lnTo>
                  <a:lnTo>
                    <a:pt x="416" y="932"/>
                  </a:lnTo>
                  <a:lnTo>
                    <a:pt x="414" y="928"/>
                  </a:lnTo>
                  <a:lnTo>
                    <a:pt x="414" y="924"/>
                  </a:lnTo>
                  <a:lnTo>
                    <a:pt x="412" y="915"/>
                  </a:lnTo>
                  <a:lnTo>
                    <a:pt x="410" y="905"/>
                  </a:lnTo>
                  <a:lnTo>
                    <a:pt x="408" y="896"/>
                  </a:lnTo>
                  <a:lnTo>
                    <a:pt x="405" y="886"/>
                  </a:lnTo>
                  <a:lnTo>
                    <a:pt x="403" y="877"/>
                  </a:lnTo>
                  <a:lnTo>
                    <a:pt x="401" y="867"/>
                  </a:lnTo>
                  <a:lnTo>
                    <a:pt x="399" y="858"/>
                  </a:lnTo>
                  <a:lnTo>
                    <a:pt x="397" y="848"/>
                  </a:lnTo>
                  <a:lnTo>
                    <a:pt x="395" y="839"/>
                  </a:lnTo>
                  <a:lnTo>
                    <a:pt x="393" y="829"/>
                  </a:lnTo>
                  <a:lnTo>
                    <a:pt x="391" y="820"/>
                  </a:lnTo>
                  <a:lnTo>
                    <a:pt x="389" y="810"/>
                  </a:lnTo>
                  <a:lnTo>
                    <a:pt x="387" y="801"/>
                  </a:lnTo>
                  <a:lnTo>
                    <a:pt x="386" y="789"/>
                  </a:lnTo>
                  <a:lnTo>
                    <a:pt x="384" y="780"/>
                  </a:lnTo>
                  <a:lnTo>
                    <a:pt x="382" y="770"/>
                  </a:lnTo>
                  <a:lnTo>
                    <a:pt x="380" y="761"/>
                  </a:lnTo>
                  <a:lnTo>
                    <a:pt x="378" y="751"/>
                  </a:lnTo>
                  <a:lnTo>
                    <a:pt x="374" y="742"/>
                  </a:lnTo>
                  <a:lnTo>
                    <a:pt x="374" y="732"/>
                  </a:lnTo>
                  <a:lnTo>
                    <a:pt x="372" y="723"/>
                  </a:lnTo>
                  <a:lnTo>
                    <a:pt x="368" y="711"/>
                  </a:lnTo>
                  <a:lnTo>
                    <a:pt x="367" y="702"/>
                  </a:lnTo>
                  <a:lnTo>
                    <a:pt x="365" y="694"/>
                  </a:lnTo>
                  <a:lnTo>
                    <a:pt x="363" y="683"/>
                  </a:lnTo>
                  <a:lnTo>
                    <a:pt x="361" y="673"/>
                  </a:lnTo>
                  <a:lnTo>
                    <a:pt x="357" y="664"/>
                  </a:lnTo>
                  <a:lnTo>
                    <a:pt x="357" y="654"/>
                  </a:lnTo>
                  <a:lnTo>
                    <a:pt x="355" y="645"/>
                  </a:lnTo>
                  <a:lnTo>
                    <a:pt x="353" y="637"/>
                  </a:lnTo>
                  <a:lnTo>
                    <a:pt x="351" y="626"/>
                  </a:lnTo>
                  <a:lnTo>
                    <a:pt x="349" y="618"/>
                  </a:lnTo>
                  <a:lnTo>
                    <a:pt x="348" y="609"/>
                  </a:lnTo>
                  <a:lnTo>
                    <a:pt x="344" y="599"/>
                  </a:lnTo>
                  <a:lnTo>
                    <a:pt x="342" y="590"/>
                  </a:lnTo>
                  <a:lnTo>
                    <a:pt x="340" y="582"/>
                  </a:lnTo>
                  <a:lnTo>
                    <a:pt x="338" y="572"/>
                  </a:lnTo>
                  <a:lnTo>
                    <a:pt x="336" y="565"/>
                  </a:lnTo>
                  <a:lnTo>
                    <a:pt x="334" y="555"/>
                  </a:lnTo>
                  <a:lnTo>
                    <a:pt x="334" y="548"/>
                  </a:lnTo>
                  <a:lnTo>
                    <a:pt x="330" y="540"/>
                  </a:lnTo>
                  <a:lnTo>
                    <a:pt x="329" y="532"/>
                  </a:lnTo>
                  <a:lnTo>
                    <a:pt x="329" y="523"/>
                  </a:lnTo>
                  <a:lnTo>
                    <a:pt x="327" y="517"/>
                  </a:lnTo>
                  <a:lnTo>
                    <a:pt x="323" y="510"/>
                  </a:lnTo>
                  <a:lnTo>
                    <a:pt x="323" y="502"/>
                  </a:lnTo>
                  <a:lnTo>
                    <a:pt x="321" y="494"/>
                  </a:lnTo>
                  <a:lnTo>
                    <a:pt x="321" y="489"/>
                  </a:lnTo>
                  <a:lnTo>
                    <a:pt x="317" y="481"/>
                  </a:lnTo>
                  <a:lnTo>
                    <a:pt x="317" y="475"/>
                  </a:lnTo>
                  <a:lnTo>
                    <a:pt x="315" y="468"/>
                  </a:lnTo>
                  <a:lnTo>
                    <a:pt x="315" y="462"/>
                  </a:lnTo>
                  <a:lnTo>
                    <a:pt x="313" y="456"/>
                  </a:lnTo>
                  <a:lnTo>
                    <a:pt x="313" y="451"/>
                  </a:lnTo>
                  <a:lnTo>
                    <a:pt x="311" y="445"/>
                  </a:lnTo>
                  <a:lnTo>
                    <a:pt x="311" y="439"/>
                  </a:lnTo>
                  <a:lnTo>
                    <a:pt x="309" y="436"/>
                  </a:lnTo>
                  <a:lnTo>
                    <a:pt x="309" y="430"/>
                  </a:lnTo>
                  <a:lnTo>
                    <a:pt x="308" y="426"/>
                  </a:lnTo>
                  <a:lnTo>
                    <a:pt x="308" y="422"/>
                  </a:lnTo>
                  <a:lnTo>
                    <a:pt x="308" y="415"/>
                  </a:lnTo>
                  <a:lnTo>
                    <a:pt x="308" y="409"/>
                  </a:lnTo>
                  <a:lnTo>
                    <a:pt x="308" y="403"/>
                  </a:lnTo>
                  <a:lnTo>
                    <a:pt x="306" y="398"/>
                  </a:lnTo>
                  <a:lnTo>
                    <a:pt x="306" y="392"/>
                  </a:lnTo>
                  <a:lnTo>
                    <a:pt x="308" y="386"/>
                  </a:lnTo>
                  <a:lnTo>
                    <a:pt x="308" y="380"/>
                  </a:lnTo>
                  <a:lnTo>
                    <a:pt x="308" y="375"/>
                  </a:lnTo>
                  <a:lnTo>
                    <a:pt x="308" y="369"/>
                  </a:lnTo>
                  <a:lnTo>
                    <a:pt x="308" y="361"/>
                  </a:lnTo>
                  <a:lnTo>
                    <a:pt x="308" y="356"/>
                  </a:lnTo>
                  <a:lnTo>
                    <a:pt x="309" y="348"/>
                  </a:lnTo>
                  <a:lnTo>
                    <a:pt x="309" y="340"/>
                  </a:lnTo>
                  <a:lnTo>
                    <a:pt x="311" y="335"/>
                  </a:lnTo>
                  <a:lnTo>
                    <a:pt x="311" y="327"/>
                  </a:lnTo>
                  <a:lnTo>
                    <a:pt x="313" y="320"/>
                  </a:lnTo>
                  <a:lnTo>
                    <a:pt x="313" y="312"/>
                  </a:lnTo>
                  <a:lnTo>
                    <a:pt x="317" y="304"/>
                  </a:lnTo>
                  <a:lnTo>
                    <a:pt x="317" y="297"/>
                  </a:lnTo>
                  <a:lnTo>
                    <a:pt x="319" y="289"/>
                  </a:lnTo>
                  <a:lnTo>
                    <a:pt x="321" y="280"/>
                  </a:lnTo>
                  <a:lnTo>
                    <a:pt x="323" y="272"/>
                  </a:lnTo>
                  <a:lnTo>
                    <a:pt x="323" y="264"/>
                  </a:lnTo>
                  <a:lnTo>
                    <a:pt x="327" y="257"/>
                  </a:lnTo>
                  <a:lnTo>
                    <a:pt x="329" y="249"/>
                  </a:lnTo>
                  <a:lnTo>
                    <a:pt x="330" y="240"/>
                  </a:lnTo>
                  <a:lnTo>
                    <a:pt x="330" y="232"/>
                  </a:lnTo>
                  <a:lnTo>
                    <a:pt x="334" y="225"/>
                  </a:lnTo>
                  <a:lnTo>
                    <a:pt x="334" y="217"/>
                  </a:lnTo>
                  <a:lnTo>
                    <a:pt x="338" y="209"/>
                  </a:lnTo>
                  <a:lnTo>
                    <a:pt x="338" y="198"/>
                  </a:lnTo>
                  <a:lnTo>
                    <a:pt x="340" y="192"/>
                  </a:lnTo>
                  <a:lnTo>
                    <a:pt x="344" y="183"/>
                  </a:lnTo>
                  <a:lnTo>
                    <a:pt x="346" y="175"/>
                  </a:lnTo>
                  <a:lnTo>
                    <a:pt x="348" y="168"/>
                  </a:lnTo>
                  <a:lnTo>
                    <a:pt x="349" y="160"/>
                  </a:lnTo>
                  <a:lnTo>
                    <a:pt x="351" y="152"/>
                  </a:lnTo>
                  <a:lnTo>
                    <a:pt x="353" y="145"/>
                  </a:lnTo>
                  <a:lnTo>
                    <a:pt x="355" y="137"/>
                  </a:lnTo>
                  <a:lnTo>
                    <a:pt x="357" y="129"/>
                  </a:lnTo>
                  <a:lnTo>
                    <a:pt x="359" y="122"/>
                  </a:lnTo>
                  <a:lnTo>
                    <a:pt x="361" y="114"/>
                  </a:lnTo>
                  <a:lnTo>
                    <a:pt x="363" y="109"/>
                  </a:lnTo>
                  <a:lnTo>
                    <a:pt x="365" y="101"/>
                  </a:lnTo>
                  <a:lnTo>
                    <a:pt x="365" y="93"/>
                  </a:lnTo>
                  <a:lnTo>
                    <a:pt x="368" y="88"/>
                  </a:lnTo>
                  <a:lnTo>
                    <a:pt x="368" y="80"/>
                  </a:lnTo>
                  <a:lnTo>
                    <a:pt x="370" y="74"/>
                  </a:lnTo>
                  <a:lnTo>
                    <a:pt x="372" y="69"/>
                  </a:lnTo>
                  <a:lnTo>
                    <a:pt x="374" y="63"/>
                  </a:lnTo>
                  <a:lnTo>
                    <a:pt x="374" y="57"/>
                  </a:lnTo>
                  <a:lnTo>
                    <a:pt x="376" y="52"/>
                  </a:lnTo>
                  <a:lnTo>
                    <a:pt x="378" y="46"/>
                  </a:lnTo>
                  <a:lnTo>
                    <a:pt x="378" y="42"/>
                  </a:lnTo>
                  <a:lnTo>
                    <a:pt x="378" y="36"/>
                  </a:lnTo>
                  <a:lnTo>
                    <a:pt x="380" y="33"/>
                  </a:lnTo>
                  <a:lnTo>
                    <a:pt x="380" y="29"/>
                  </a:lnTo>
                  <a:lnTo>
                    <a:pt x="382" y="25"/>
                  </a:lnTo>
                  <a:lnTo>
                    <a:pt x="382" y="19"/>
                  </a:lnTo>
                  <a:lnTo>
                    <a:pt x="384" y="14"/>
                  </a:lnTo>
                  <a:lnTo>
                    <a:pt x="382" y="10"/>
                  </a:lnTo>
                  <a:lnTo>
                    <a:pt x="382" y="8"/>
                  </a:lnTo>
                  <a:lnTo>
                    <a:pt x="378" y="4"/>
                  </a:lnTo>
                  <a:lnTo>
                    <a:pt x="374" y="2"/>
                  </a:lnTo>
                  <a:lnTo>
                    <a:pt x="368" y="0"/>
                  </a:lnTo>
                  <a:lnTo>
                    <a:pt x="361" y="0"/>
                  </a:lnTo>
                  <a:lnTo>
                    <a:pt x="357" y="0"/>
                  </a:lnTo>
                  <a:lnTo>
                    <a:pt x="351" y="0"/>
                  </a:lnTo>
                  <a:lnTo>
                    <a:pt x="348" y="0"/>
                  </a:lnTo>
                  <a:lnTo>
                    <a:pt x="342" y="0"/>
                  </a:lnTo>
                  <a:lnTo>
                    <a:pt x="336" y="2"/>
                  </a:lnTo>
                  <a:lnTo>
                    <a:pt x="330" y="2"/>
                  </a:lnTo>
                  <a:lnTo>
                    <a:pt x="325" y="2"/>
                  </a:lnTo>
                  <a:lnTo>
                    <a:pt x="319" y="4"/>
                  </a:lnTo>
                  <a:lnTo>
                    <a:pt x="313" y="4"/>
                  </a:lnTo>
                  <a:lnTo>
                    <a:pt x="306" y="6"/>
                  </a:lnTo>
                  <a:lnTo>
                    <a:pt x="298" y="6"/>
                  </a:lnTo>
                  <a:lnTo>
                    <a:pt x="292" y="8"/>
                  </a:lnTo>
                  <a:lnTo>
                    <a:pt x="283" y="8"/>
                  </a:lnTo>
                  <a:lnTo>
                    <a:pt x="275" y="10"/>
                  </a:lnTo>
                  <a:lnTo>
                    <a:pt x="270" y="10"/>
                  </a:lnTo>
                  <a:lnTo>
                    <a:pt x="262" y="10"/>
                  </a:lnTo>
                  <a:lnTo>
                    <a:pt x="252" y="10"/>
                  </a:lnTo>
                  <a:lnTo>
                    <a:pt x="247" y="12"/>
                  </a:lnTo>
                  <a:lnTo>
                    <a:pt x="237" y="12"/>
                  </a:lnTo>
                  <a:lnTo>
                    <a:pt x="230" y="12"/>
                  </a:lnTo>
                  <a:lnTo>
                    <a:pt x="226" y="12"/>
                  </a:lnTo>
                  <a:lnTo>
                    <a:pt x="220" y="12"/>
                  </a:lnTo>
                  <a:lnTo>
                    <a:pt x="216" y="12"/>
                  </a:lnTo>
                  <a:lnTo>
                    <a:pt x="213" y="12"/>
                  </a:lnTo>
                  <a:lnTo>
                    <a:pt x="209" y="12"/>
                  </a:lnTo>
                  <a:lnTo>
                    <a:pt x="203" y="12"/>
                  </a:lnTo>
                  <a:lnTo>
                    <a:pt x="199" y="12"/>
                  </a:lnTo>
                  <a:lnTo>
                    <a:pt x="195" y="12"/>
                  </a:lnTo>
                  <a:lnTo>
                    <a:pt x="192" y="10"/>
                  </a:lnTo>
                  <a:lnTo>
                    <a:pt x="186" y="10"/>
                  </a:lnTo>
                  <a:lnTo>
                    <a:pt x="182" y="10"/>
                  </a:lnTo>
                  <a:lnTo>
                    <a:pt x="178" y="10"/>
                  </a:lnTo>
                  <a:lnTo>
                    <a:pt x="169" y="8"/>
                  </a:lnTo>
                  <a:lnTo>
                    <a:pt x="161" y="8"/>
                  </a:lnTo>
                  <a:lnTo>
                    <a:pt x="152" y="6"/>
                  </a:lnTo>
                  <a:lnTo>
                    <a:pt x="146" y="6"/>
                  </a:lnTo>
                  <a:lnTo>
                    <a:pt x="138" y="6"/>
                  </a:lnTo>
                  <a:lnTo>
                    <a:pt x="131" y="6"/>
                  </a:lnTo>
                  <a:lnTo>
                    <a:pt x="125" y="4"/>
                  </a:lnTo>
                  <a:lnTo>
                    <a:pt x="117" y="2"/>
                  </a:lnTo>
                  <a:lnTo>
                    <a:pt x="112" y="2"/>
                  </a:lnTo>
                  <a:lnTo>
                    <a:pt x="106" y="2"/>
                  </a:lnTo>
                  <a:lnTo>
                    <a:pt x="100" y="2"/>
                  </a:lnTo>
                  <a:lnTo>
                    <a:pt x="95" y="2"/>
                  </a:lnTo>
                  <a:lnTo>
                    <a:pt x="91" y="2"/>
                  </a:lnTo>
                  <a:lnTo>
                    <a:pt x="85" y="2"/>
                  </a:lnTo>
                  <a:lnTo>
                    <a:pt x="81" y="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60" y="0"/>
                  </a:lnTo>
                  <a:lnTo>
                    <a:pt x="55" y="0"/>
                  </a:lnTo>
                  <a:lnTo>
                    <a:pt x="49" y="0"/>
                  </a:lnTo>
                  <a:lnTo>
                    <a:pt x="45" y="2"/>
                  </a:lnTo>
                  <a:lnTo>
                    <a:pt x="43" y="2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872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6" name="Freeform 18"/>
            <p:cNvSpPr>
              <a:spLocks/>
            </p:cNvSpPr>
            <p:nvPr/>
          </p:nvSpPr>
          <p:spPr bwMode="auto">
            <a:xfrm>
              <a:off x="1598" y="3004"/>
              <a:ext cx="330" cy="99"/>
            </a:xfrm>
            <a:custGeom>
              <a:avLst/>
              <a:gdLst>
                <a:gd name="T0" fmla="*/ 121 w 262"/>
                <a:gd name="T1" fmla="*/ 8 h 78"/>
                <a:gd name="T2" fmla="*/ 147 w 262"/>
                <a:gd name="T3" fmla="*/ 20 h 78"/>
                <a:gd name="T4" fmla="*/ 194 w 262"/>
                <a:gd name="T5" fmla="*/ 37 h 78"/>
                <a:gd name="T6" fmla="*/ 215 w 262"/>
                <a:gd name="T7" fmla="*/ 41 h 78"/>
                <a:gd name="T8" fmla="*/ 246 w 262"/>
                <a:gd name="T9" fmla="*/ 58 h 78"/>
                <a:gd name="T10" fmla="*/ 277 w 262"/>
                <a:gd name="T11" fmla="*/ 70 h 78"/>
                <a:gd name="T12" fmla="*/ 307 w 262"/>
                <a:gd name="T13" fmla="*/ 76 h 78"/>
                <a:gd name="T14" fmla="*/ 338 w 262"/>
                <a:gd name="T15" fmla="*/ 89 h 78"/>
                <a:gd name="T16" fmla="*/ 377 w 262"/>
                <a:gd name="T17" fmla="*/ 98 h 78"/>
                <a:gd name="T18" fmla="*/ 416 w 262"/>
                <a:gd name="T19" fmla="*/ 107 h 78"/>
                <a:gd name="T20" fmla="*/ 448 w 262"/>
                <a:gd name="T21" fmla="*/ 113 h 78"/>
                <a:gd name="T22" fmla="*/ 487 w 262"/>
                <a:gd name="T23" fmla="*/ 119 h 78"/>
                <a:gd name="T24" fmla="*/ 524 w 262"/>
                <a:gd name="T25" fmla="*/ 124 h 78"/>
                <a:gd name="T26" fmla="*/ 562 w 262"/>
                <a:gd name="T27" fmla="*/ 124 h 78"/>
                <a:gd name="T28" fmla="*/ 591 w 262"/>
                <a:gd name="T29" fmla="*/ 124 h 78"/>
                <a:gd name="T30" fmla="*/ 622 w 262"/>
                <a:gd name="T31" fmla="*/ 124 h 78"/>
                <a:gd name="T32" fmla="*/ 644 w 262"/>
                <a:gd name="T33" fmla="*/ 124 h 78"/>
                <a:gd name="T34" fmla="*/ 698 w 262"/>
                <a:gd name="T35" fmla="*/ 119 h 78"/>
                <a:gd name="T36" fmla="*/ 736 w 262"/>
                <a:gd name="T37" fmla="*/ 113 h 78"/>
                <a:gd name="T38" fmla="*/ 777 w 262"/>
                <a:gd name="T39" fmla="*/ 113 h 78"/>
                <a:gd name="T40" fmla="*/ 802 w 262"/>
                <a:gd name="T41" fmla="*/ 119 h 78"/>
                <a:gd name="T42" fmla="*/ 831 w 262"/>
                <a:gd name="T43" fmla="*/ 145 h 78"/>
                <a:gd name="T44" fmla="*/ 824 w 262"/>
                <a:gd name="T45" fmla="*/ 169 h 78"/>
                <a:gd name="T46" fmla="*/ 795 w 262"/>
                <a:gd name="T47" fmla="*/ 195 h 78"/>
                <a:gd name="T48" fmla="*/ 746 w 262"/>
                <a:gd name="T49" fmla="*/ 214 h 78"/>
                <a:gd name="T50" fmla="*/ 717 w 262"/>
                <a:gd name="T51" fmla="*/ 221 h 78"/>
                <a:gd name="T52" fmla="*/ 685 w 262"/>
                <a:gd name="T53" fmla="*/ 231 h 78"/>
                <a:gd name="T54" fmla="*/ 649 w 262"/>
                <a:gd name="T55" fmla="*/ 235 h 78"/>
                <a:gd name="T56" fmla="*/ 622 w 262"/>
                <a:gd name="T57" fmla="*/ 244 h 78"/>
                <a:gd name="T58" fmla="*/ 576 w 262"/>
                <a:gd name="T59" fmla="*/ 250 h 78"/>
                <a:gd name="T60" fmla="*/ 542 w 262"/>
                <a:gd name="T61" fmla="*/ 258 h 78"/>
                <a:gd name="T62" fmla="*/ 503 w 262"/>
                <a:gd name="T63" fmla="*/ 258 h 78"/>
                <a:gd name="T64" fmla="*/ 464 w 262"/>
                <a:gd name="T65" fmla="*/ 258 h 78"/>
                <a:gd name="T66" fmla="*/ 428 w 262"/>
                <a:gd name="T67" fmla="*/ 258 h 78"/>
                <a:gd name="T68" fmla="*/ 390 w 262"/>
                <a:gd name="T69" fmla="*/ 258 h 78"/>
                <a:gd name="T70" fmla="*/ 349 w 262"/>
                <a:gd name="T71" fmla="*/ 250 h 78"/>
                <a:gd name="T72" fmla="*/ 314 w 262"/>
                <a:gd name="T73" fmla="*/ 244 h 78"/>
                <a:gd name="T74" fmla="*/ 277 w 262"/>
                <a:gd name="T75" fmla="*/ 235 h 78"/>
                <a:gd name="T76" fmla="*/ 254 w 262"/>
                <a:gd name="T77" fmla="*/ 231 h 78"/>
                <a:gd name="T78" fmla="*/ 222 w 262"/>
                <a:gd name="T79" fmla="*/ 222 h 78"/>
                <a:gd name="T80" fmla="*/ 194 w 262"/>
                <a:gd name="T81" fmla="*/ 214 h 78"/>
                <a:gd name="T82" fmla="*/ 169 w 262"/>
                <a:gd name="T83" fmla="*/ 208 h 78"/>
                <a:gd name="T84" fmla="*/ 145 w 262"/>
                <a:gd name="T85" fmla="*/ 199 h 78"/>
                <a:gd name="T86" fmla="*/ 100 w 262"/>
                <a:gd name="T87" fmla="*/ 182 h 78"/>
                <a:gd name="T88" fmla="*/ 67 w 262"/>
                <a:gd name="T89" fmla="*/ 151 h 78"/>
                <a:gd name="T90" fmla="*/ 37 w 262"/>
                <a:gd name="T91" fmla="*/ 119 h 78"/>
                <a:gd name="T92" fmla="*/ 13 w 262"/>
                <a:gd name="T93" fmla="*/ 84 h 78"/>
                <a:gd name="T94" fmla="*/ 0 w 262"/>
                <a:gd name="T95" fmla="*/ 48 h 78"/>
                <a:gd name="T96" fmla="*/ 8 w 262"/>
                <a:gd name="T97" fmla="*/ 25 h 78"/>
                <a:gd name="T98" fmla="*/ 39 w 262"/>
                <a:gd name="T99" fmla="*/ 8 h 78"/>
                <a:gd name="T100" fmla="*/ 67 w 262"/>
                <a:gd name="T101" fmla="*/ 0 h 78"/>
                <a:gd name="T102" fmla="*/ 84 w 262"/>
                <a:gd name="T103" fmla="*/ 0 h 78"/>
                <a:gd name="T104" fmla="*/ 115 w 262"/>
                <a:gd name="T105" fmla="*/ 0 h 7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62"/>
                <a:gd name="T160" fmla="*/ 0 h 78"/>
                <a:gd name="T161" fmla="*/ 262 w 262"/>
                <a:gd name="T162" fmla="*/ 78 h 7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62" h="78">
                  <a:moveTo>
                    <a:pt x="36" y="0"/>
                  </a:moveTo>
                  <a:lnTo>
                    <a:pt x="38" y="2"/>
                  </a:lnTo>
                  <a:lnTo>
                    <a:pt x="42" y="4"/>
                  </a:lnTo>
                  <a:lnTo>
                    <a:pt x="47" y="6"/>
                  </a:lnTo>
                  <a:lnTo>
                    <a:pt x="53" y="8"/>
                  </a:lnTo>
                  <a:lnTo>
                    <a:pt x="61" y="11"/>
                  </a:lnTo>
                  <a:lnTo>
                    <a:pt x="64" y="11"/>
                  </a:lnTo>
                  <a:lnTo>
                    <a:pt x="68" y="13"/>
                  </a:lnTo>
                  <a:lnTo>
                    <a:pt x="74" y="15"/>
                  </a:lnTo>
                  <a:lnTo>
                    <a:pt x="78" y="17"/>
                  </a:lnTo>
                  <a:lnTo>
                    <a:pt x="81" y="19"/>
                  </a:lnTo>
                  <a:lnTo>
                    <a:pt x="87" y="21"/>
                  </a:lnTo>
                  <a:lnTo>
                    <a:pt x="91" y="21"/>
                  </a:lnTo>
                  <a:lnTo>
                    <a:pt x="97" y="23"/>
                  </a:lnTo>
                  <a:lnTo>
                    <a:pt x="101" y="25"/>
                  </a:lnTo>
                  <a:lnTo>
                    <a:pt x="106" y="27"/>
                  </a:lnTo>
                  <a:lnTo>
                    <a:pt x="112" y="27"/>
                  </a:lnTo>
                  <a:lnTo>
                    <a:pt x="118" y="30"/>
                  </a:lnTo>
                  <a:lnTo>
                    <a:pt x="125" y="30"/>
                  </a:lnTo>
                  <a:lnTo>
                    <a:pt x="131" y="32"/>
                  </a:lnTo>
                  <a:lnTo>
                    <a:pt x="137" y="32"/>
                  </a:lnTo>
                  <a:lnTo>
                    <a:pt x="142" y="34"/>
                  </a:lnTo>
                  <a:lnTo>
                    <a:pt x="148" y="34"/>
                  </a:lnTo>
                  <a:lnTo>
                    <a:pt x="154" y="36"/>
                  </a:lnTo>
                  <a:lnTo>
                    <a:pt x="159" y="36"/>
                  </a:lnTo>
                  <a:lnTo>
                    <a:pt x="165" y="38"/>
                  </a:lnTo>
                  <a:lnTo>
                    <a:pt x="169" y="38"/>
                  </a:lnTo>
                  <a:lnTo>
                    <a:pt x="177" y="38"/>
                  </a:lnTo>
                  <a:lnTo>
                    <a:pt x="180" y="38"/>
                  </a:lnTo>
                  <a:lnTo>
                    <a:pt x="186" y="38"/>
                  </a:lnTo>
                  <a:lnTo>
                    <a:pt x="190" y="38"/>
                  </a:lnTo>
                  <a:lnTo>
                    <a:pt x="196" y="38"/>
                  </a:lnTo>
                  <a:lnTo>
                    <a:pt x="199" y="38"/>
                  </a:lnTo>
                  <a:lnTo>
                    <a:pt x="203" y="38"/>
                  </a:lnTo>
                  <a:lnTo>
                    <a:pt x="211" y="36"/>
                  </a:lnTo>
                  <a:lnTo>
                    <a:pt x="220" y="36"/>
                  </a:lnTo>
                  <a:lnTo>
                    <a:pt x="226" y="34"/>
                  </a:lnTo>
                  <a:lnTo>
                    <a:pt x="232" y="34"/>
                  </a:lnTo>
                  <a:lnTo>
                    <a:pt x="237" y="34"/>
                  </a:lnTo>
                  <a:lnTo>
                    <a:pt x="245" y="34"/>
                  </a:lnTo>
                  <a:lnTo>
                    <a:pt x="247" y="34"/>
                  </a:lnTo>
                  <a:lnTo>
                    <a:pt x="253" y="36"/>
                  </a:lnTo>
                  <a:lnTo>
                    <a:pt x="258" y="38"/>
                  </a:lnTo>
                  <a:lnTo>
                    <a:pt x="262" y="44"/>
                  </a:lnTo>
                  <a:lnTo>
                    <a:pt x="260" y="48"/>
                  </a:lnTo>
                  <a:lnTo>
                    <a:pt x="260" y="51"/>
                  </a:lnTo>
                  <a:lnTo>
                    <a:pt x="254" y="55"/>
                  </a:lnTo>
                  <a:lnTo>
                    <a:pt x="251" y="59"/>
                  </a:lnTo>
                  <a:lnTo>
                    <a:pt x="243" y="61"/>
                  </a:lnTo>
                  <a:lnTo>
                    <a:pt x="235" y="65"/>
                  </a:lnTo>
                  <a:lnTo>
                    <a:pt x="230" y="65"/>
                  </a:lnTo>
                  <a:lnTo>
                    <a:pt x="226" y="67"/>
                  </a:lnTo>
                  <a:lnTo>
                    <a:pt x="220" y="68"/>
                  </a:lnTo>
                  <a:lnTo>
                    <a:pt x="216" y="70"/>
                  </a:lnTo>
                  <a:lnTo>
                    <a:pt x="211" y="72"/>
                  </a:lnTo>
                  <a:lnTo>
                    <a:pt x="205" y="72"/>
                  </a:lnTo>
                  <a:lnTo>
                    <a:pt x="199" y="72"/>
                  </a:lnTo>
                  <a:lnTo>
                    <a:pt x="196" y="74"/>
                  </a:lnTo>
                  <a:lnTo>
                    <a:pt x="188" y="74"/>
                  </a:lnTo>
                  <a:lnTo>
                    <a:pt x="182" y="76"/>
                  </a:lnTo>
                  <a:lnTo>
                    <a:pt x="177" y="76"/>
                  </a:lnTo>
                  <a:lnTo>
                    <a:pt x="171" y="78"/>
                  </a:lnTo>
                  <a:lnTo>
                    <a:pt x="163" y="78"/>
                  </a:lnTo>
                  <a:lnTo>
                    <a:pt x="159" y="78"/>
                  </a:lnTo>
                  <a:lnTo>
                    <a:pt x="152" y="78"/>
                  </a:lnTo>
                  <a:lnTo>
                    <a:pt x="146" y="78"/>
                  </a:lnTo>
                  <a:lnTo>
                    <a:pt x="140" y="78"/>
                  </a:lnTo>
                  <a:lnTo>
                    <a:pt x="135" y="78"/>
                  </a:lnTo>
                  <a:lnTo>
                    <a:pt x="129" y="78"/>
                  </a:lnTo>
                  <a:lnTo>
                    <a:pt x="123" y="78"/>
                  </a:lnTo>
                  <a:lnTo>
                    <a:pt x="116" y="76"/>
                  </a:lnTo>
                  <a:lnTo>
                    <a:pt x="110" y="76"/>
                  </a:lnTo>
                  <a:lnTo>
                    <a:pt x="104" y="74"/>
                  </a:lnTo>
                  <a:lnTo>
                    <a:pt x="99" y="74"/>
                  </a:lnTo>
                  <a:lnTo>
                    <a:pt x="95" y="72"/>
                  </a:lnTo>
                  <a:lnTo>
                    <a:pt x="87" y="72"/>
                  </a:lnTo>
                  <a:lnTo>
                    <a:pt x="83" y="70"/>
                  </a:lnTo>
                  <a:lnTo>
                    <a:pt x="80" y="70"/>
                  </a:lnTo>
                  <a:lnTo>
                    <a:pt x="76" y="68"/>
                  </a:lnTo>
                  <a:lnTo>
                    <a:pt x="70" y="68"/>
                  </a:lnTo>
                  <a:lnTo>
                    <a:pt x="64" y="67"/>
                  </a:lnTo>
                  <a:lnTo>
                    <a:pt x="61" y="65"/>
                  </a:lnTo>
                  <a:lnTo>
                    <a:pt x="57" y="65"/>
                  </a:lnTo>
                  <a:lnTo>
                    <a:pt x="53" y="63"/>
                  </a:lnTo>
                  <a:lnTo>
                    <a:pt x="49" y="63"/>
                  </a:lnTo>
                  <a:lnTo>
                    <a:pt x="45" y="61"/>
                  </a:lnTo>
                  <a:lnTo>
                    <a:pt x="38" y="57"/>
                  </a:lnTo>
                  <a:lnTo>
                    <a:pt x="32" y="55"/>
                  </a:lnTo>
                  <a:lnTo>
                    <a:pt x="24" y="51"/>
                  </a:lnTo>
                  <a:lnTo>
                    <a:pt x="21" y="46"/>
                  </a:lnTo>
                  <a:lnTo>
                    <a:pt x="15" y="40"/>
                  </a:lnTo>
                  <a:lnTo>
                    <a:pt x="11" y="36"/>
                  </a:lnTo>
                  <a:lnTo>
                    <a:pt x="7" y="30"/>
                  </a:lnTo>
                  <a:lnTo>
                    <a:pt x="4" y="25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8"/>
                  </a:lnTo>
                  <a:lnTo>
                    <a:pt x="5" y="4"/>
                  </a:lnTo>
                  <a:lnTo>
                    <a:pt x="13" y="2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34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872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7" name="Freeform 19"/>
            <p:cNvSpPr>
              <a:spLocks/>
            </p:cNvSpPr>
            <p:nvPr/>
          </p:nvSpPr>
          <p:spPr bwMode="auto">
            <a:xfrm>
              <a:off x="2110" y="2847"/>
              <a:ext cx="243" cy="96"/>
            </a:xfrm>
            <a:custGeom>
              <a:avLst/>
              <a:gdLst>
                <a:gd name="T0" fmla="*/ 125 w 192"/>
                <a:gd name="T1" fmla="*/ 0 h 76"/>
                <a:gd name="T2" fmla="*/ 158 w 192"/>
                <a:gd name="T3" fmla="*/ 0 h 76"/>
                <a:gd name="T4" fmla="*/ 200 w 192"/>
                <a:gd name="T5" fmla="*/ 1 h 76"/>
                <a:gd name="T6" fmla="*/ 229 w 192"/>
                <a:gd name="T7" fmla="*/ 10 h 76"/>
                <a:gd name="T8" fmla="*/ 265 w 192"/>
                <a:gd name="T9" fmla="*/ 16 h 76"/>
                <a:gd name="T10" fmla="*/ 290 w 192"/>
                <a:gd name="T11" fmla="*/ 23 h 76"/>
                <a:gd name="T12" fmla="*/ 327 w 192"/>
                <a:gd name="T13" fmla="*/ 29 h 76"/>
                <a:gd name="T14" fmla="*/ 357 w 192"/>
                <a:gd name="T15" fmla="*/ 40 h 76"/>
                <a:gd name="T16" fmla="*/ 394 w 192"/>
                <a:gd name="T17" fmla="*/ 54 h 76"/>
                <a:gd name="T18" fmla="*/ 418 w 192"/>
                <a:gd name="T19" fmla="*/ 61 h 76"/>
                <a:gd name="T20" fmla="*/ 448 w 192"/>
                <a:gd name="T21" fmla="*/ 71 h 76"/>
                <a:gd name="T22" fmla="*/ 475 w 192"/>
                <a:gd name="T23" fmla="*/ 85 h 76"/>
                <a:gd name="T24" fmla="*/ 502 w 192"/>
                <a:gd name="T25" fmla="*/ 109 h 76"/>
                <a:gd name="T26" fmla="*/ 542 w 192"/>
                <a:gd name="T27" fmla="*/ 125 h 76"/>
                <a:gd name="T28" fmla="*/ 572 w 192"/>
                <a:gd name="T29" fmla="*/ 152 h 76"/>
                <a:gd name="T30" fmla="*/ 597 w 192"/>
                <a:gd name="T31" fmla="*/ 176 h 76"/>
                <a:gd name="T32" fmla="*/ 610 w 192"/>
                <a:gd name="T33" fmla="*/ 193 h 76"/>
                <a:gd name="T34" fmla="*/ 625 w 192"/>
                <a:gd name="T35" fmla="*/ 220 h 76"/>
                <a:gd name="T36" fmla="*/ 602 w 192"/>
                <a:gd name="T37" fmla="*/ 244 h 76"/>
                <a:gd name="T38" fmla="*/ 572 w 192"/>
                <a:gd name="T39" fmla="*/ 244 h 76"/>
                <a:gd name="T40" fmla="*/ 549 w 192"/>
                <a:gd name="T41" fmla="*/ 236 h 76"/>
                <a:gd name="T42" fmla="*/ 514 w 192"/>
                <a:gd name="T43" fmla="*/ 224 h 76"/>
                <a:gd name="T44" fmla="*/ 481 w 192"/>
                <a:gd name="T45" fmla="*/ 206 h 76"/>
                <a:gd name="T46" fmla="*/ 438 w 192"/>
                <a:gd name="T47" fmla="*/ 193 h 76"/>
                <a:gd name="T48" fmla="*/ 387 w 192"/>
                <a:gd name="T49" fmla="*/ 176 h 76"/>
                <a:gd name="T50" fmla="*/ 357 w 192"/>
                <a:gd name="T51" fmla="*/ 158 h 76"/>
                <a:gd name="T52" fmla="*/ 330 w 192"/>
                <a:gd name="T53" fmla="*/ 152 h 76"/>
                <a:gd name="T54" fmla="*/ 296 w 192"/>
                <a:gd name="T55" fmla="*/ 138 h 76"/>
                <a:gd name="T56" fmla="*/ 265 w 192"/>
                <a:gd name="T57" fmla="*/ 133 h 76"/>
                <a:gd name="T58" fmla="*/ 234 w 192"/>
                <a:gd name="T59" fmla="*/ 125 h 76"/>
                <a:gd name="T60" fmla="*/ 200 w 192"/>
                <a:gd name="T61" fmla="*/ 125 h 76"/>
                <a:gd name="T62" fmla="*/ 181 w 192"/>
                <a:gd name="T63" fmla="*/ 123 h 76"/>
                <a:gd name="T64" fmla="*/ 152 w 192"/>
                <a:gd name="T65" fmla="*/ 123 h 76"/>
                <a:gd name="T66" fmla="*/ 109 w 192"/>
                <a:gd name="T67" fmla="*/ 115 h 76"/>
                <a:gd name="T68" fmla="*/ 66 w 192"/>
                <a:gd name="T69" fmla="*/ 109 h 76"/>
                <a:gd name="T70" fmla="*/ 37 w 192"/>
                <a:gd name="T71" fmla="*/ 97 h 76"/>
                <a:gd name="T72" fmla="*/ 1 w 192"/>
                <a:gd name="T73" fmla="*/ 64 h 76"/>
                <a:gd name="T74" fmla="*/ 10 w 192"/>
                <a:gd name="T75" fmla="*/ 29 h 76"/>
                <a:gd name="T76" fmla="*/ 56 w 192"/>
                <a:gd name="T77" fmla="*/ 1 h 76"/>
                <a:gd name="T78" fmla="*/ 90 w 192"/>
                <a:gd name="T79" fmla="*/ 0 h 76"/>
                <a:gd name="T80" fmla="*/ 116 w 192"/>
                <a:gd name="T81" fmla="*/ 0 h 7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92"/>
                <a:gd name="T124" fmla="*/ 0 h 76"/>
                <a:gd name="T125" fmla="*/ 192 w 192"/>
                <a:gd name="T126" fmla="*/ 76 h 7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92" h="76">
                  <a:moveTo>
                    <a:pt x="36" y="0"/>
                  </a:moveTo>
                  <a:lnTo>
                    <a:pt x="39" y="0"/>
                  </a:lnTo>
                  <a:lnTo>
                    <a:pt x="43" y="0"/>
                  </a:lnTo>
                  <a:lnTo>
                    <a:pt x="49" y="0"/>
                  </a:lnTo>
                  <a:lnTo>
                    <a:pt x="55" y="0"/>
                  </a:lnTo>
                  <a:lnTo>
                    <a:pt x="62" y="1"/>
                  </a:lnTo>
                  <a:lnTo>
                    <a:pt x="66" y="1"/>
                  </a:lnTo>
                  <a:lnTo>
                    <a:pt x="70" y="3"/>
                  </a:lnTo>
                  <a:lnTo>
                    <a:pt x="76" y="3"/>
                  </a:lnTo>
                  <a:lnTo>
                    <a:pt x="81" y="5"/>
                  </a:lnTo>
                  <a:lnTo>
                    <a:pt x="85" y="5"/>
                  </a:lnTo>
                  <a:lnTo>
                    <a:pt x="89" y="7"/>
                  </a:lnTo>
                  <a:lnTo>
                    <a:pt x="95" y="7"/>
                  </a:lnTo>
                  <a:lnTo>
                    <a:pt x="100" y="9"/>
                  </a:lnTo>
                  <a:lnTo>
                    <a:pt x="104" y="9"/>
                  </a:lnTo>
                  <a:lnTo>
                    <a:pt x="110" y="13"/>
                  </a:lnTo>
                  <a:lnTo>
                    <a:pt x="116" y="13"/>
                  </a:lnTo>
                  <a:lnTo>
                    <a:pt x="121" y="17"/>
                  </a:lnTo>
                  <a:lnTo>
                    <a:pt x="123" y="17"/>
                  </a:lnTo>
                  <a:lnTo>
                    <a:pt x="129" y="19"/>
                  </a:lnTo>
                  <a:lnTo>
                    <a:pt x="135" y="20"/>
                  </a:lnTo>
                  <a:lnTo>
                    <a:pt x="138" y="22"/>
                  </a:lnTo>
                  <a:lnTo>
                    <a:pt x="142" y="24"/>
                  </a:lnTo>
                  <a:lnTo>
                    <a:pt x="146" y="26"/>
                  </a:lnTo>
                  <a:lnTo>
                    <a:pt x="150" y="30"/>
                  </a:lnTo>
                  <a:lnTo>
                    <a:pt x="155" y="34"/>
                  </a:lnTo>
                  <a:lnTo>
                    <a:pt x="161" y="38"/>
                  </a:lnTo>
                  <a:lnTo>
                    <a:pt x="167" y="39"/>
                  </a:lnTo>
                  <a:lnTo>
                    <a:pt x="171" y="43"/>
                  </a:lnTo>
                  <a:lnTo>
                    <a:pt x="176" y="47"/>
                  </a:lnTo>
                  <a:lnTo>
                    <a:pt x="180" y="49"/>
                  </a:lnTo>
                  <a:lnTo>
                    <a:pt x="184" y="55"/>
                  </a:lnTo>
                  <a:lnTo>
                    <a:pt x="186" y="57"/>
                  </a:lnTo>
                  <a:lnTo>
                    <a:pt x="188" y="60"/>
                  </a:lnTo>
                  <a:lnTo>
                    <a:pt x="190" y="64"/>
                  </a:lnTo>
                  <a:lnTo>
                    <a:pt x="192" y="68"/>
                  </a:lnTo>
                  <a:lnTo>
                    <a:pt x="190" y="70"/>
                  </a:lnTo>
                  <a:lnTo>
                    <a:pt x="186" y="76"/>
                  </a:lnTo>
                  <a:lnTo>
                    <a:pt x="180" y="76"/>
                  </a:lnTo>
                  <a:lnTo>
                    <a:pt x="176" y="76"/>
                  </a:lnTo>
                  <a:lnTo>
                    <a:pt x="171" y="76"/>
                  </a:lnTo>
                  <a:lnTo>
                    <a:pt x="169" y="74"/>
                  </a:lnTo>
                  <a:lnTo>
                    <a:pt x="163" y="72"/>
                  </a:lnTo>
                  <a:lnTo>
                    <a:pt x="159" y="70"/>
                  </a:lnTo>
                  <a:lnTo>
                    <a:pt x="154" y="68"/>
                  </a:lnTo>
                  <a:lnTo>
                    <a:pt x="148" y="64"/>
                  </a:lnTo>
                  <a:lnTo>
                    <a:pt x="140" y="62"/>
                  </a:lnTo>
                  <a:lnTo>
                    <a:pt x="135" y="60"/>
                  </a:lnTo>
                  <a:lnTo>
                    <a:pt x="127" y="57"/>
                  </a:lnTo>
                  <a:lnTo>
                    <a:pt x="119" y="55"/>
                  </a:lnTo>
                  <a:lnTo>
                    <a:pt x="116" y="51"/>
                  </a:lnTo>
                  <a:lnTo>
                    <a:pt x="110" y="49"/>
                  </a:lnTo>
                  <a:lnTo>
                    <a:pt x="106" y="47"/>
                  </a:lnTo>
                  <a:lnTo>
                    <a:pt x="102" y="47"/>
                  </a:lnTo>
                  <a:lnTo>
                    <a:pt x="96" y="45"/>
                  </a:lnTo>
                  <a:lnTo>
                    <a:pt x="91" y="43"/>
                  </a:lnTo>
                  <a:lnTo>
                    <a:pt x="87" y="41"/>
                  </a:lnTo>
                  <a:lnTo>
                    <a:pt x="81" y="41"/>
                  </a:lnTo>
                  <a:lnTo>
                    <a:pt x="76" y="39"/>
                  </a:lnTo>
                  <a:lnTo>
                    <a:pt x="72" y="39"/>
                  </a:lnTo>
                  <a:lnTo>
                    <a:pt x="66" y="39"/>
                  </a:lnTo>
                  <a:lnTo>
                    <a:pt x="62" y="39"/>
                  </a:lnTo>
                  <a:lnTo>
                    <a:pt x="58" y="38"/>
                  </a:lnTo>
                  <a:lnTo>
                    <a:pt x="55" y="38"/>
                  </a:lnTo>
                  <a:lnTo>
                    <a:pt x="49" y="38"/>
                  </a:lnTo>
                  <a:lnTo>
                    <a:pt x="47" y="38"/>
                  </a:lnTo>
                  <a:lnTo>
                    <a:pt x="39" y="36"/>
                  </a:lnTo>
                  <a:lnTo>
                    <a:pt x="34" y="36"/>
                  </a:lnTo>
                  <a:lnTo>
                    <a:pt x="26" y="34"/>
                  </a:lnTo>
                  <a:lnTo>
                    <a:pt x="20" y="34"/>
                  </a:lnTo>
                  <a:lnTo>
                    <a:pt x="17" y="32"/>
                  </a:lnTo>
                  <a:lnTo>
                    <a:pt x="11" y="30"/>
                  </a:lnTo>
                  <a:lnTo>
                    <a:pt x="3" y="26"/>
                  </a:lnTo>
                  <a:lnTo>
                    <a:pt x="1" y="20"/>
                  </a:lnTo>
                  <a:lnTo>
                    <a:pt x="0" y="13"/>
                  </a:lnTo>
                  <a:lnTo>
                    <a:pt x="3" y="9"/>
                  </a:lnTo>
                  <a:lnTo>
                    <a:pt x="9" y="3"/>
                  </a:lnTo>
                  <a:lnTo>
                    <a:pt x="17" y="1"/>
                  </a:lnTo>
                  <a:lnTo>
                    <a:pt x="22" y="0"/>
                  </a:lnTo>
                  <a:lnTo>
                    <a:pt x="28" y="0"/>
                  </a:lnTo>
                  <a:lnTo>
                    <a:pt x="34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872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8" name="Freeform 20"/>
            <p:cNvSpPr>
              <a:spLocks/>
            </p:cNvSpPr>
            <p:nvPr/>
          </p:nvSpPr>
          <p:spPr bwMode="auto">
            <a:xfrm>
              <a:off x="3472" y="3011"/>
              <a:ext cx="315" cy="109"/>
            </a:xfrm>
            <a:custGeom>
              <a:avLst/>
              <a:gdLst>
                <a:gd name="T0" fmla="*/ 132 w 249"/>
                <a:gd name="T1" fmla="*/ 8 h 85"/>
                <a:gd name="T2" fmla="*/ 156 w 249"/>
                <a:gd name="T3" fmla="*/ 13 h 85"/>
                <a:gd name="T4" fmla="*/ 197 w 249"/>
                <a:gd name="T5" fmla="*/ 24 h 85"/>
                <a:gd name="T6" fmla="*/ 223 w 249"/>
                <a:gd name="T7" fmla="*/ 31 h 85"/>
                <a:gd name="T8" fmla="*/ 253 w 249"/>
                <a:gd name="T9" fmla="*/ 37 h 85"/>
                <a:gd name="T10" fmla="*/ 283 w 249"/>
                <a:gd name="T11" fmla="*/ 46 h 85"/>
                <a:gd name="T12" fmla="*/ 315 w 249"/>
                <a:gd name="T13" fmla="*/ 51 h 85"/>
                <a:gd name="T14" fmla="*/ 354 w 249"/>
                <a:gd name="T15" fmla="*/ 59 h 85"/>
                <a:gd name="T16" fmla="*/ 388 w 249"/>
                <a:gd name="T17" fmla="*/ 65 h 85"/>
                <a:gd name="T18" fmla="*/ 428 w 249"/>
                <a:gd name="T19" fmla="*/ 74 h 85"/>
                <a:gd name="T20" fmla="*/ 464 w 249"/>
                <a:gd name="T21" fmla="*/ 74 h 85"/>
                <a:gd name="T22" fmla="*/ 500 w 249"/>
                <a:gd name="T23" fmla="*/ 77 h 85"/>
                <a:gd name="T24" fmla="*/ 539 w 249"/>
                <a:gd name="T25" fmla="*/ 87 h 85"/>
                <a:gd name="T26" fmla="*/ 567 w 249"/>
                <a:gd name="T27" fmla="*/ 87 h 85"/>
                <a:gd name="T28" fmla="*/ 598 w 249"/>
                <a:gd name="T29" fmla="*/ 88 h 85"/>
                <a:gd name="T30" fmla="*/ 627 w 249"/>
                <a:gd name="T31" fmla="*/ 97 h 85"/>
                <a:gd name="T32" fmla="*/ 657 w 249"/>
                <a:gd name="T33" fmla="*/ 97 h 85"/>
                <a:gd name="T34" fmla="*/ 696 w 249"/>
                <a:gd name="T35" fmla="*/ 104 h 85"/>
                <a:gd name="T36" fmla="*/ 736 w 249"/>
                <a:gd name="T37" fmla="*/ 112 h 85"/>
                <a:gd name="T38" fmla="*/ 765 w 249"/>
                <a:gd name="T39" fmla="*/ 118 h 85"/>
                <a:gd name="T40" fmla="*/ 792 w 249"/>
                <a:gd name="T41" fmla="*/ 136 h 85"/>
                <a:gd name="T42" fmla="*/ 805 w 249"/>
                <a:gd name="T43" fmla="*/ 174 h 85"/>
                <a:gd name="T44" fmla="*/ 801 w 249"/>
                <a:gd name="T45" fmla="*/ 199 h 85"/>
                <a:gd name="T46" fmla="*/ 779 w 249"/>
                <a:gd name="T47" fmla="*/ 222 h 85"/>
                <a:gd name="T48" fmla="*/ 735 w 249"/>
                <a:gd name="T49" fmla="*/ 242 h 85"/>
                <a:gd name="T50" fmla="*/ 708 w 249"/>
                <a:gd name="T51" fmla="*/ 256 h 85"/>
                <a:gd name="T52" fmla="*/ 677 w 249"/>
                <a:gd name="T53" fmla="*/ 269 h 85"/>
                <a:gd name="T54" fmla="*/ 640 w 249"/>
                <a:gd name="T55" fmla="*/ 278 h 85"/>
                <a:gd name="T56" fmla="*/ 611 w 249"/>
                <a:gd name="T57" fmla="*/ 285 h 85"/>
                <a:gd name="T58" fmla="*/ 573 w 249"/>
                <a:gd name="T59" fmla="*/ 285 h 85"/>
                <a:gd name="T60" fmla="*/ 539 w 249"/>
                <a:gd name="T61" fmla="*/ 296 h 85"/>
                <a:gd name="T62" fmla="*/ 500 w 249"/>
                <a:gd name="T63" fmla="*/ 296 h 85"/>
                <a:gd name="T64" fmla="*/ 457 w 249"/>
                <a:gd name="T65" fmla="*/ 296 h 85"/>
                <a:gd name="T66" fmla="*/ 419 w 249"/>
                <a:gd name="T67" fmla="*/ 296 h 85"/>
                <a:gd name="T68" fmla="*/ 381 w 249"/>
                <a:gd name="T69" fmla="*/ 296 h 85"/>
                <a:gd name="T70" fmla="*/ 345 w 249"/>
                <a:gd name="T71" fmla="*/ 285 h 85"/>
                <a:gd name="T72" fmla="*/ 307 w 249"/>
                <a:gd name="T73" fmla="*/ 285 h 85"/>
                <a:gd name="T74" fmla="*/ 280 w 249"/>
                <a:gd name="T75" fmla="*/ 278 h 85"/>
                <a:gd name="T76" fmla="*/ 245 w 249"/>
                <a:gd name="T77" fmla="*/ 262 h 85"/>
                <a:gd name="T78" fmla="*/ 219 w 249"/>
                <a:gd name="T79" fmla="*/ 256 h 85"/>
                <a:gd name="T80" fmla="*/ 192 w 249"/>
                <a:gd name="T81" fmla="*/ 249 h 85"/>
                <a:gd name="T82" fmla="*/ 147 w 249"/>
                <a:gd name="T83" fmla="*/ 222 h 85"/>
                <a:gd name="T84" fmla="*/ 108 w 249"/>
                <a:gd name="T85" fmla="*/ 199 h 85"/>
                <a:gd name="T86" fmla="*/ 68 w 249"/>
                <a:gd name="T87" fmla="*/ 171 h 85"/>
                <a:gd name="T88" fmla="*/ 38 w 249"/>
                <a:gd name="T89" fmla="*/ 136 h 85"/>
                <a:gd name="T90" fmla="*/ 20 w 249"/>
                <a:gd name="T91" fmla="*/ 104 h 85"/>
                <a:gd name="T92" fmla="*/ 0 w 249"/>
                <a:gd name="T93" fmla="*/ 59 h 85"/>
                <a:gd name="T94" fmla="*/ 8 w 249"/>
                <a:gd name="T95" fmla="*/ 37 h 85"/>
                <a:gd name="T96" fmla="*/ 47 w 249"/>
                <a:gd name="T97" fmla="*/ 8 h 85"/>
                <a:gd name="T98" fmla="*/ 68 w 249"/>
                <a:gd name="T99" fmla="*/ 0 h 85"/>
                <a:gd name="T100" fmla="*/ 95 w 249"/>
                <a:gd name="T101" fmla="*/ 0 h 85"/>
                <a:gd name="T102" fmla="*/ 116 w 249"/>
                <a:gd name="T103" fmla="*/ 8 h 8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49"/>
                <a:gd name="T157" fmla="*/ 0 h 85"/>
                <a:gd name="T158" fmla="*/ 249 w 249"/>
                <a:gd name="T159" fmla="*/ 85 h 8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49" h="85">
                  <a:moveTo>
                    <a:pt x="36" y="2"/>
                  </a:moveTo>
                  <a:lnTo>
                    <a:pt x="40" y="2"/>
                  </a:lnTo>
                  <a:lnTo>
                    <a:pt x="42" y="2"/>
                  </a:lnTo>
                  <a:lnTo>
                    <a:pt x="48" y="4"/>
                  </a:lnTo>
                  <a:lnTo>
                    <a:pt x="54" y="5"/>
                  </a:lnTo>
                  <a:lnTo>
                    <a:pt x="61" y="7"/>
                  </a:lnTo>
                  <a:lnTo>
                    <a:pt x="65" y="7"/>
                  </a:lnTo>
                  <a:lnTo>
                    <a:pt x="69" y="9"/>
                  </a:lnTo>
                  <a:lnTo>
                    <a:pt x="73" y="11"/>
                  </a:lnTo>
                  <a:lnTo>
                    <a:pt x="78" y="11"/>
                  </a:lnTo>
                  <a:lnTo>
                    <a:pt x="84" y="11"/>
                  </a:lnTo>
                  <a:lnTo>
                    <a:pt x="88" y="13"/>
                  </a:lnTo>
                  <a:lnTo>
                    <a:pt x="92" y="15"/>
                  </a:lnTo>
                  <a:lnTo>
                    <a:pt x="97" y="15"/>
                  </a:lnTo>
                  <a:lnTo>
                    <a:pt x="103" y="15"/>
                  </a:lnTo>
                  <a:lnTo>
                    <a:pt x="109" y="17"/>
                  </a:lnTo>
                  <a:lnTo>
                    <a:pt x="114" y="17"/>
                  </a:lnTo>
                  <a:lnTo>
                    <a:pt x="120" y="19"/>
                  </a:lnTo>
                  <a:lnTo>
                    <a:pt x="124" y="19"/>
                  </a:lnTo>
                  <a:lnTo>
                    <a:pt x="132" y="21"/>
                  </a:lnTo>
                  <a:lnTo>
                    <a:pt x="135" y="21"/>
                  </a:lnTo>
                  <a:lnTo>
                    <a:pt x="143" y="21"/>
                  </a:lnTo>
                  <a:lnTo>
                    <a:pt x="149" y="23"/>
                  </a:lnTo>
                  <a:lnTo>
                    <a:pt x="154" y="23"/>
                  </a:lnTo>
                  <a:lnTo>
                    <a:pt x="158" y="25"/>
                  </a:lnTo>
                  <a:lnTo>
                    <a:pt x="166" y="25"/>
                  </a:lnTo>
                  <a:lnTo>
                    <a:pt x="170" y="25"/>
                  </a:lnTo>
                  <a:lnTo>
                    <a:pt x="175" y="25"/>
                  </a:lnTo>
                  <a:lnTo>
                    <a:pt x="179" y="25"/>
                  </a:lnTo>
                  <a:lnTo>
                    <a:pt x="185" y="26"/>
                  </a:lnTo>
                  <a:lnTo>
                    <a:pt x="189" y="26"/>
                  </a:lnTo>
                  <a:lnTo>
                    <a:pt x="194" y="28"/>
                  </a:lnTo>
                  <a:lnTo>
                    <a:pt x="198" y="28"/>
                  </a:lnTo>
                  <a:lnTo>
                    <a:pt x="202" y="28"/>
                  </a:lnTo>
                  <a:lnTo>
                    <a:pt x="209" y="28"/>
                  </a:lnTo>
                  <a:lnTo>
                    <a:pt x="215" y="30"/>
                  </a:lnTo>
                  <a:lnTo>
                    <a:pt x="223" y="30"/>
                  </a:lnTo>
                  <a:lnTo>
                    <a:pt x="228" y="32"/>
                  </a:lnTo>
                  <a:lnTo>
                    <a:pt x="232" y="32"/>
                  </a:lnTo>
                  <a:lnTo>
                    <a:pt x="236" y="34"/>
                  </a:lnTo>
                  <a:lnTo>
                    <a:pt x="238" y="36"/>
                  </a:lnTo>
                  <a:lnTo>
                    <a:pt x="244" y="40"/>
                  </a:lnTo>
                  <a:lnTo>
                    <a:pt x="247" y="44"/>
                  </a:lnTo>
                  <a:lnTo>
                    <a:pt x="249" y="51"/>
                  </a:lnTo>
                  <a:lnTo>
                    <a:pt x="249" y="53"/>
                  </a:lnTo>
                  <a:lnTo>
                    <a:pt x="247" y="57"/>
                  </a:lnTo>
                  <a:lnTo>
                    <a:pt x="244" y="61"/>
                  </a:lnTo>
                  <a:lnTo>
                    <a:pt x="240" y="64"/>
                  </a:lnTo>
                  <a:lnTo>
                    <a:pt x="232" y="66"/>
                  </a:lnTo>
                  <a:lnTo>
                    <a:pt x="227" y="70"/>
                  </a:lnTo>
                  <a:lnTo>
                    <a:pt x="223" y="72"/>
                  </a:lnTo>
                  <a:lnTo>
                    <a:pt x="219" y="74"/>
                  </a:lnTo>
                  <a:lnTo>
                    <a:pt x="213" y="76"/>
                  </a:lnTo>
                  <a:lnTo>
                    <a:pt x="209" y="78"/>
                  </a:lnTo>
                  <a:lnTo>
                    <a:pt x="204" y="78"/>
                  </a:lnTo>
                  <a:lnTo>
                    <a:pt x="198" y="80"/>
                  </a:lnTo>
                  <a:lnTo>
                    <a:pt x="192" y="80"/>
                  </a:lnTo>
                  <a:lnTo>
                    <a:pt x="189" y="82"/>
                  </a:lnTo>
                  <a:lnTo>
                    <a:pt x="183" y="82"/>
                  </a:lnTo>
                  <a:lnTo>
                    <a:pt x="177" y="82"/>
                  </a:lnTo>
                  <a:lnTo>
                    <a:pt x="171" y="83"/>
                  </a:lnTo>
                  <a:lnTo>
                    <a:pt x="166" y="85"/>
                  </a:lnTo>
                  <a:lnTo>
                    <a:pt x="158" y="85"/>
                  </a:lnTo>
                  <a:lnTo>
                    <a:pt x="154" y="85"/>
                  </a:lnTo>
                  <a:lnTo>
                    <a:pt x="147" y="85"/>
                  </a:lnTo>
                  <a:lnTo>
                    <a:pt x="141" y="85"/>
                  </a:lnTo>
                  <a:lnTo>
                    <a:pt x="135" y="85"/>
                  </a:lnTo>
                  <a:lnTo>
                    <a:pt x="130" y="85"/>
                  </a:lnTo>
                  <a:lnTo>
                    <a:pt x="124" y="85"/>
                  </a:lnTo>
                  <a:lnTo>
                    <a:pt x="118" y="85"/>
                  </a:lnTo>
                  <a:lnTo>
                    <a:pt x="113" y="83"/>
                  </a:lnTo>
                  <a:lnTo>
                    <a:pt x="107" y="82"/>
                  </a:lnTo>
                  <a:lnTo>
                    <a:pt x="101" y="82"/>
                  </a:lnTo>
                  <a:lnTo>
                    <a:pt x="95" y="82"/>
                  </a:lnTo>
                  <a:lnTo>
                    <a:pt x="90" y="80"/>
                  </a:lnTo>
                  <a:lnTo>
                    <a:pt x="86" y="80"/>
                  </a:lnTo>
                  <a:lnTo>
                    <a:pt x="80" y="78"/>
                  </a:lnTo>
                  <a:lnTo>
                    <a:pt x="76" y="76"/>
                  </a:lnTo>
                  <a:lnTo>
                    <a:pt x="71" y="76"/>
                  </a:lnTo>
                  <a:lnTo>
                    <a:pt x="67" y="74"/>
                  </a:lnTo>
                  <a:lnTo>
                    <a:pt x="63" y="72"/>
                  </a:lnTo>
                  <a:lnTo>
                    <a:pt x="59" y="72"/>
                  </a:lnTo>
                  <a:lnTo>
                    <a:pt x="52" y="68"/>
                  </a:lnTo>
                  <a:lnTo>
                    <a:pt x="46" y="64"/>
                  </a:lnTo>
                  <a:lnTo>
                    <a:pt x="38" y="61"/>
                  </a:lnTo>
                  <a:lnTo>
                    <a:pt x="33" y="57"/>
                  </a:lnTo>
                  <a:lnTo>
                    <a:pt x="27" y="53"/>
                  </a:lnTo>
                  <a:lnTo>
                    <a:pt x="21" y="49"/>
                  </a:lnTo>
                  <a:lnTo>
                    <a:pt x="16" y="44"/>
                  </a:lnTo>
                  <a:lnTo>
                    <a:pt x="12" y="40"/>
                  </a:lnTo>
                  <a:lnTo>
                    <a:pt x="8" y="34"/>
                  </a:lnTo>
                  <a:lnTo>
                    <a:pt x="6" y="30"/>
                  </a:lnTo>
                  <a:lnTo>
                    <a:pt x="2" y="21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2" y="11"/>
                  </a:lnTo>
                  <a:lnTo>
                    <a:pt x="6" y="4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33" y="0"/>
                  </a:lnTo>
                  <a:lnTo>
                    <a:pt x="36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872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9" name="Freeform 21"/>
            <p:cNvSpPr>
              <a:spLocks/>
            </p:cNvSpPr>
            <p:nvPr/>
          </p:nvSpPr>
          <p:spPr bwMode="auto">
            <a:xfrm>
              <a:off x="4058" y="2857"/>
              <a:ext cx="194" cy="104"/>
            </a:xfrm>
            <a:custGeom>
              <a:avLst/>
              <a:gdLst>
                <a:gd name="T0" fmla="*/ 108 w 154"/>
                <a:gd name="T1" fmla="*/ 0 h 82"/>
                <a:gd name="T2" fmla="*/ 115 w 154"/>
                <a:gd name="T3" fmla="*/ 0 h 82"/>
                <a:gd name="T4" fmla="*/ 121 w 154"/>
                <a:gd name="T5" fmla="*/ 8 h 82"/>
                <a:gd name="T6" fmla="*/ 146 w 154"/>
                <a:gd name="T7" fmla="*/ 13 h 82"/>
                <a:gd name="T8" fmla="*/ 159 w 154"/>
                <a:gd name="T9" fmla="*/ 20 h 82"/>
                <a:gd name="T10" fmla="*/ 175 w 154"/>
                <a:gd name="T11" fmla="*/ 25 h 82"/>
                <a:gd name="T12" fmla="*/ 200 w 154"/>
                <a:gd name="T13" fmla="*/ 38 h 82"/>
                <a:gd name="T14" fmla="*/ 231 w 154"/>
                <a:gd name="T15" fmla="*/ 41 h 82"/>
                <a:gd name="T16" fmla="*/ 246 w 154"/>
                <a:gd name="T17" fmla="*/ 58 h 82"/>
                <a:gd name="T18" fmla="*/ 280 w 154"/>
                <a:gd name="T19" fmla="*/ 70 h 82"/>
                <a:gd name="T20" fmla="*/ 291 w 154"/>
                <a:gd name="T21" fmla="*/ 70 h 82"/>
                <a:gd name="T22" fmla="*/ 301 w 154"/>
                <a:gd name="T23" fmla="*/ 76 h 82"/>
                <a:gd name="T24" fmla="*/ 314 w 154"/>
                <a:gd name="T25" fmla="*/ 96 h 82"/>
                <a:gd name="T26" fmla="*/ 331 w 154"/>
                <a:gd name="T27" fmla="*/ 100 h 82"/>
                <a:gd name="T28" fmla="*/ 355 w 154"/>
                <a:gd name="T29" fmla="*/ 113 h 82"/>
                <a:gd name="T30" fmla="*/ 379 w 154"/>
                <a:gd name="T31" fmla="*/ 124 h 82"/>
                <a:gd name="T32" fmla="*/ 406 w 154"/>
                <a:gd name="T33" fmla="*/ 145 h 82"/>
                <a:gd name="T34" fmla="*/ 423 w 154"/>
                <a:gd name="T35" fmla="*/ 162 h 82"/>
                <a:gd name="T36" fmla="*/ 436 w 154"/>
                <a:gd name="T37" fmla="*/ 174 h 82"/>
                <a:gd name="T38" fmla="*/ 454 w 154"/>
                <a:gd name="T39" fmla="*/ 193 h 82"/>
                <a:gd name="T40" fmla="*/ 466 w 154"/>
                <a:gd name="T41" fmla="*/ 199 h 82"/>
                <a:gd name="T42" fmla="*/ 476 w 154"/>
                <a:gd name="T43" fmla="*/ 212 h 82"/>
                <a:gd name="T44" fmla="*/ 482 w 154"/>
                <a:gd name="T45" fmla="*/ 230 h 82"/>
                <a:gd name="T46" fmla="*/ 488 w 154"/>
                <a:gd name="T47" fmla="*/ 235 h 82"/>
                <a:gd name="T48" fmla="*/ 482 w 154"/>
                <a:gd name="T49" fmla="*/ 250 h 82"/>
                <a:gd name="T50" fmla="*/ 462 w 154"/>
                <a:gd name="T51" fmla="*/ 269 h 82"/>
                <a:gd name="T52" fmla="*/ 447 w 154"/>
                <a:gd name="T53" fmla="*/ 269 h 82"/>
                <a:gd name="T54" fmla="*/ 436 w 154"/>
                <a:gd name="T55" fmla="*/ 269 h 82"/>
                <a:gd name="T56" fmla="*/ 416 w 154"/>
                <a:gd name="T57" fmla="*/ 260 h 82"/>
                <a:gd name="T58" fmla="*/ 406 w 154"/>
                <a:gd name="T59" fmla="*/ 257 h 82"/>
                <a:gd name="T60" fmla="*/ 387 w 154"/>
                <a:gd name="T61" fmla="*/ 250 h 82"/>
                <a:gd name="T62" fmla="*/ 379 w 154"/>
                <a:gd name="T63" fmla="*/ 244 h 82"/>
                <a:gd name="T64" fmla="*/ 362 w 154"/>
                <a:gd name="T65" fmla="*/ 230 h 82"/>
                <a:gd name="T66" fmla="*/ 346 w 154"/>
                <a:gd name="T67" fmla="*/ 228 h 82"/>
                <a:gd name="T68" fmla="*/ 329 w 154"/>
                <a:gd name="T69" fmla="*/ 212 h 82"/>
                <a:gd name="T70" fmla="*/ 307 w 154"/>
                <a:gd name="T71" fmla="*/ 199 h 82"/>
                <a:gd name="T72" fmla="*/ 291 w 154"/>
                <a:gd name="T73" fmla="*/ 185 h 82"/>
                <a:gd name="T74" fmla="*/ 268 w 154"/>
                <a:gd name="T75" fmla="*/ 181 h 82"/>
                <a:gd name="T76" fmla="*/ 246 w 154"/>
                <a:gd name="T77" fmla="*/ 167 h 82"/>
                <a:gd name="T78" fmla="*/ 233 w 154"/>
                <a:gd name="T79" fmla="*/ 162 h 82"/>
                <a:gd name="T80" fmla="*/ 224 w 154"/>
                <a:gd name="T81" fmla="*/ 157 h 82"/>
                <a:gd name="T82" fmla="*/ 213 w 154"/>
                <a:gd name="T83" fmla="*/ 151 h 82"/>
                <a:gd name="T84" fmla="*/ 185 w 154"/>
                <a:gd name="T85" fmla="*/ 145 h 82"/>
                <a:gd name="T86" fmla="*/ 166 w 154"/>
                <a:gd name="T87" fmla="*/ 137 h 82"/>
                <a:gd name="T88" fmla="*/ 139 w 154"/>
                <a:gd name="T89" fmla="*/ 124 h 82"/>
                <a:gd name="T90" fmla="*/ 115 w 154"/>
                <a:gd name="T91" fmla="*/ 119 h 82"/>
                <a:gd name="T92" fmla="*/ 98 w 154"/>
                <a:gd name="T93" fmla="*/ 119 h 82"/>
                <a:gd name="T94" fmla="*/ 78 w 154"/>
                <a:gd name="T95" fmla="*/ 113 h 82"/>
                <a:gd name="T96" fmla="*/ 60 w 154"/>
                <a:gd name="T97" fmla="*/ 107 h 82"/>
                <a:gd name="T98" fmla="*/ 48 w 154"/>
                <a:gd name="T99" fmla="*/ 100 h 82"/>
                <a:gd name="T100" fmla="*/ 31 w 154"/>
                <a:gd name="T101" fmla="*/ 96 h 82"/>
                <a:gd name="T102" fmla="*/ 25 w 154"/>
                <a:gd name="T103" fmla="*/ 89 h 82"/>
                <a:gd name="T104" fmla="*/ 8 w 154"/>
                <a:gd name="T105" fmla="*/ 70 h 82"/>
                <a:gd name="T106" fmla="*/ 0 w 154"/>
                <a:gd name="T107" fmla="*/ 48 h 82"/>
                <a:gd name="T108" fmla="*/ 0 w 154"/>
                <a:gd name="T109" fmla="*/ 32 h 82"/>
                <a:gd name="T110" fmla="*/ 13 w 154"/>
                <a:gd name="T111" fmla="*/ 13 h 82"/>
                <a:gd name="T112" fmla="*/ 25 w 154"/>
                <a:gd name="T113" fmla="*/ 8 h 82"/>
                <a:gd name="T114" fmla="*/ 48 w 154"/>
                <a:gd name="T115" fmla="*/ 0 h 82"/>
                <a:gd name="T116" fmla="*/ 67 w 154"/>
                <a:gd name="T117" fmla="*/ 0 h 82"/>
                <a:gd name="T118" fmla="*/ 93 w 154"/>
                <a:gd name="T119" fmla="*/ 0 h 82"/>
                <a:gd name="T120" fmla="*/ 106 w 154"/>
                <a:gd name="T121" fmla="*/ 0 h 82"/>
                <a:gd name="T122" fmla="*/ 108 w 154"/>
                <a:gd name="T123" fmla="*/ 0 h 82"/>
                <a:gd name="T124" fmla="*/ 108 w 154"/>
                <a:gd name="T125" fmla="*/ 0 h 8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54"/>
                <a:gd name="T190" fmla="*/ 0 h 82"/>
                <a:gd name="T191" fmla="*/ 154 w 154"/>
                <a:gd name="T192" fmla="*/ 82 h 8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54" h="82">
                  <a:moveTo>
                    <a:pt x="34" y="0"/>
                  </a:moveTo>
                  <a:lnTo>
                    <a:pt x="36" y="0"/>
                  </a:lnTo>
                  <a:lnTo>
                    <a:pt x="38" y="2"/>
                  </a:lnTo>
                  <a:lnTo>
                    <a:pt x="46" y="4"/>
                  </a:lnTo>
                  <a:lnTo>
                    <a:pt x="50" y="6"/>
                  </a:lnTo>
                  <a:lnTo>
                    <a:pt x="55" y="8"/>
                  </a:lnTo>
                  <a:lnTo>
                    <a:pt x="63" y="12"/>
                  </a:lnTo>
                  <a:lnTo>
                    <a:pt x="72" y="13"/>
                  </a:lnTo>
                  <a:lnTo>
                    <a:pt x="78" y="17"/>
                  </a:lnTo>
                  <a:lnTo>
                    <a:pt x="88" y="21"/>
                  </a:lnTo>
                  <a:lnTo>
                    <a:pt x="91" y="21"/>
                  </a:lnTo>
                  <a:lnTo>
                    <a:pt x="95" y="23"/>
                  </a:lnTo>
                  <a:lnTo>
                    <a:pt x="99" y="29"/>
                  </a:lnTo>
                  <a:lnTo>
                    <a:pt x="105" y="31"/>
                  </a:lnTo>
                  <a:lnTo>
                    <a:pt x="112" y="34"/>
                  </a:lnTo>
                  <a:lnTo>
                    <a:pt x="120" y="38"/>
                  </a:lnTo>
                  <a:lnTo>
                    <a:pt x="128" y="44"/>
                  </a:lnTo>
                  <a:lnTo>
                    <a:pt x="133" y="50"/>
                  </a:lnTo>
                  <a:lnTo>
                    <a:pt x="137" y="53"/>
                  </a:lnTo>
                  <a:lnTo>
                    <a:pt x="143" y="59"/>
                  </a:lnTo>
                  <a:lnTo>
                    <a:pt x="147" y="61"/>
                  </a:lnTo>
                  <a:lnTo>
                    <a:pt x="150" y="65"/>
                  </a:lnTo>
                  <a:lnTo>
                    <a:pt x="152" y="70"/>
                  </a:lnTo>
                  <a:lnTo>
                    <a:pt x="154" y="72"/>
                  </a:lnTo>
                  <a:lnTo>
                    <a:pt x="152" y="76"/>
                  </a:lnTo>
                  <a:lnTo>
                    <a:pt x="145" y="82"/>
                  </a:lnTo>
                  <a:lnTo>
                    <a:pt x="141" y="82"/>
                  </a:lnTo>
                  <a:lnTo>
                    <a:pt x="137" y="82"/>
                  </a:lnTo>
                  <a:lnTo>
                    <a:pt x="131" y="80"/>
                  </a:lnTo>
                  <a:lnTo>
                    <a:pt x="128" y="78"/>
                  </a:lnTo>
                  <a:lnTo>
                    <a:pt x="122" y="76"/>
                  </a:lnTo>
                  <a:lnTo>
                    <a:pt x="120" y="74"/>
                  </a:lnTo>
                  <a:lnTo>
                    <a:pt x="114" y="70"/>
                  </a:lnTo>
                  <a:lnTo>
                    <a:pt x="109" y="69"/>
                  </a:lnTo>
                  <a:lnTo>
                    <a:pt x="103" y="65"/>
                  </a:lnTo>
                  <a:lnTo>
                    <a:pt x="97" y="61"/>
                  </a:lnTo>
                  <a:lnTo>
                    <a:pt x="91" y="57"/>
                  </a:lnTo>
                  <a:lnTo>
                    <a:pt x="84" y="55"/>
                  </a:lnTo>
                  <a:lnTo>
                    <a:pt x="78" y="51"/>
                  </a:lnTo>
                  <a:lnTo>
                    <a:pt x="74" y="50"/>
                  </a:lnTo>
                  <a:lnTo>
                    <a:pt x="71" y="48"/>
                  </a:lnTo>
                  <a:lnTo>
                    <a:pt x="67" y="46"/>
                  </a:lnTo>
                  <a:lnTo>
                    <a:pt x="59" y="44"/>
                  </a:lnTo>
                  <a:lnTo>
                    <a:pt x="52" y="42"/>
                  </a:lnTo>
                  <a:lnTo>
                    <a:pt x="44" y="38"/>
                  </a:lnTo>
                  <a:lnTo>
                    <a:pt x="36" y="36"/>
                  </a:lnTo>
                  <a:lnTo>
                    <a:pt x="31" y="36"/>
                  </a:lnTo>
                  <a:lnTo>
                    <a:pt x="25" y="34"/>
                  </a:lnTo>
                  <a:lnTo>
                    <a:pt x="19" y="32"/>
                  </a:lnTo>
                  <a:lnTo>
                    <a:pt x="15" y="31"/>
                  </a:lnTo>
                  <a:lnTo>
                    <a:pt x="10" y="29"/>
                  </a:lnTo>
                  <a:lnTo>
                    <a:pt x="8" y="27"/>
                  </a:lnTo>
                  <a:lnTo>
                    <a:pt x="2" y="21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4" y="4"/>
                  </a:lnTo>
                  <a:lnTo>
                    <a:pt x="8" y="2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9" y="0"/>
                  </a:lnTo>
                  <a:lnTo>
                    <a:pt x="33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872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0" name="Freeform 22"/>
            <p:cNvSpPr>
              <a:spLocks/>
            </p:cNvSpPr>
            <p:nvPr/>
          </p:nvSpPr>
          <p:spPr bwMode="auto">
            <a:xfrm>
              <a:off x="2536" y="3331"/>
              <a:ext cx="235" cy="257"/>
            </a:xfrm>
            <a:custGeom>
              <a:avLst/>
              <a:gdLst>
                <a:gd name="T0" fmla="*/ 65 w 187"/>
                <a:gd name="T1" fmla="*/ 329 h 203"/>
                <a:gd name="T2" fmla="*/ 98 w 187"/>
                <a:gd name="T3" fmla="*/ 282 h 203"/>
                <a:gd name="T4" fmla="*/ 124 w 187"/>
                <a:gd name="T5" fmla="*/ 242 h 203"/>
                <a:gd name="T6" fmla="*/ 148 w 187"/>
                <a:gd name="T7" fmla="*/ 209 h 203"/>
                <a:gd name="T8" fmla="*/ 185 w 187"/>
                <a:gd name="T9" fmla="*/ 185 h 203"/>
                <a:gd name="T10" fmla="*/ 216 w 187"/>
                <a:gd name="T11" fmla="*/ 154 h 203"/>
                <a:gd name="T12" fmla="*/ 245 w 187"/>
                <a:gd name="T13" fmla="*/ 132 h 203"/>
                <a:gd name="T14" fmla="*/ 281 w 187"/>
                <a:gd name="T15" fmla="*/ 97 h 203"/>
                <a:gd name="T16" fmla="*/ 318 w 187"/>
                <a:gd name="T17" fmla="*/ 68 h 203"/>
                <a:gd name="T18" fmla="*/ 353 w 187"/>
                <a:gd name="T19" fmla="*/ 48 h 203"/>
                <a:gd name="T20" fmla="*/ 388 w 187"/>
                <a:gd name="T21" fmla="*/ 29 h 203"/>
                <a:gd name="T22" fmla="*/ 429 w 187"/>
                <a:gd name="T23" fmla="*/ 13 h 203"/>
                <a:gd name="T24" fmla="*/ 466 w 187"/>
                <a:gd name="T25" fmla="*/ 0 h 203"/>
                <a:gd name="T26" fmla="*/ 503 w 187"/>
                <a:gd name="T27" fmla="*/ 0 h 203"/>
                <a:gd name="T28" fmla="*/ 534 w 187"/>
                <a:gd name="T29" fmla="*/ 0 h 203"/>
                <a:gd name="T30" fmla="*/ 562 w 187"/>
                <a:gd name="T31" fmla="*/ 0 h 203"/>
                <a:gd name="T32" fmla="*/ 586 w 187"/>
                <a:gd name="T33" fmla="*/ 8 h 203"/>
                <a:gd name="T34" fmla="*/ 586 w 187"/>
                <a:gd name="T35" fmla="*/ 23 h 203"/>
                <a:gd name="T36" fmla="*/ 566 w 187"/>
                <a:gd name="T37" fmla="*/ 48 h 203"/>
                <a:gd name="T38" fmla="*/ 525 w 187"/>
                <a:gd name="T39" fmla="*/ 85 h 203"/>
                <a:gd name="T40" fmla="*/ 488 w 187"/>
                <a:gd name="T41" fmla="*/ 116 h 203"/>
                <a:gd name="T42" fmla="*/ 461 w 187"/>
                <a:gd name="T43" fmla="*/ 144 h 203"/>
                <a:gd name="T44" fmla="*/ 436 w 187"/>
                <a:gd name="T45" fmla="*/ 173 h 203"/>
                <a:gd name="T46" fmla="*/ 407 w 187"/>
                <a:gd name="T47" fmla="*/ 197 h 203"/>
                <a:gd name="T48" fmla="*/ 388 w 187"/>
                <a:gd name="T49" fmla="*/ 234 h 203"/>
                <a:gd name="T50" fmla="*/ 363 w 187"/>
                <a:gd name="T51" fmla="*/ 267 h 203"/>
                <a:gd name="T52" fmla="*/ 341 w 187"/>
                <a:gd name="T53" fmla="*/ 303 h 203"/>
                <a:gd name="T54" fmla="*/ 322 w 187"/>
                <a:gd name="T55" fmla="*/ 335 h 203"/>
                <a:gd name="T56" fmla="*/ 309 w 187"/>
                <a:gd name="T57" fmla="*/ 368 h 203"/>
                <a:gd name="T58" fmla="*/ 299 w 187"/>
                <a:gd name="T59" fmla="*/ 399 h 203"/>
                <a:gd name="T60" fmla="*/ 289 w 187"/>
                <a:gd name="T61" fmla="*/ 433 h 203"/>
                <a:gd name="T62" fmla="*/ 281 w 187"/>
                <a:gd name="T63" fmla="*/ 463 h 203"/>
                <a:gd name="T64" fmla="*/ 270 w 187"/>
                <a:gd name="T65" fmla="*/ 494 h 203"/>
                <a:gd name="T66" fmla="*/ 264 w 187"/>
                <a:gd name="T67" fmla="*/ 520 h 203"/>
                <a:gd name="T68" fmla="*/ 256 w 187"/>
                <a:gd name="T69" fmla="*/ 555 h 203"/>
                <a:gd name="T70" fmla="*/ 240 w 187"/>
                <a:gd name="T71" fmla="*/ 590 h 203"/>
                <a:gd name="T72" fmla="*/ 222 w 187"/>
                <a:gd name="T73" fmla="*/ 632 h 203"/>
                <a:gd name="T74" fmla="*/ 196 w 187"/>
                <a:gd name="T75" fmla="*/ 647 h 203"/>
                <a:gd name="T76" fmla="*/ 168 w 187"/>
                <a:gd name="T77" fmla="*/ 655 h 203"/>
                <a:gd name="T78" fmla="*/ 124 w 187"/>
                <a:gd name="T79" fmla="*/ 658 h 203"/>
                <a:gd name="T80" fmla="*/ 98 w 187"/>
                <a:gd name="T81" fmla="*/ 658 h 203"/>
                <a:gd name="T82" fmla="*/ 65 w 187"/>
                <a:gd name="T83" fmla="*/ 658 h 203"/>
                <a:gd name="T84" fmla="*/ 31 w 187"/>
                <a:gd name="T85" fmla="*/ 647 h 203"/>
                <a:gd name="T86" fmla="*/ 8 w 187"/>
                <a:gd name="T87" fmla="*/ 625 h 203"/>
                <a:gd name="T88" fmla="*/ 0 w 187"/>
                <a:gd name="T89" fmla="*/ 590 h 203"/>
                <a:gd name="T90" fmla="*/ 0 w 187"/>
                <a:gd name="T91" fmla="*/ 562 h 203"/>
                <a:gd name="T92" fmla="*/ 0 w 187"/>
                <a:gd name="T93" fmla="*/ 524 h 203"/>
                <a:gd name="T94" fmla="*/ 8 w 187"/>
                <a:gd name="T95" fmla="*/ 494 h 203"/>
                <a:gd name="T96" fmla="*/ 13 w 187"/>
                <a:gd name="T97" fmla="*/ 463 h 203"/>
                <a:gd name="T98" fmla="*/ 20 w 187"/>
                <a:gd name="T99" fmla="*/ 438 h 203"/>
                <a:gd name="T100" fmla="*/ 25 w 187"/>
                <a:gd name="T101" fmla="*/ 405 h 203"/>
                <a:gd name="T102" fmla="*/ 49 w 187"/>
                <a:gd name="T103" fmla="*/ 377 h 203"/>
                <a:gd name="T104" fmla="*/ 60 w 187"/>
                <a:gd name="T105" fmla="*/ 344 h 20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87"/>
                <a:gd name="T160" fmla="*/ 0 h 203"/>
                <a:gd name="T161" fmla="*/ 187 w 187"/>
                <a:gd name="T162" fmla="*/ 203 h 20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87" h="203">
                  <a:moveTo>
                    <a:pt x="19" y="106"/>
                  </a:moveTo>
                  <a:lnTo>
                    <a:pt x="21" y="101"/>
                  </a:lnTo>
                  <a:lnTo>
                    <a:pt x="25" y="95"/>
                  </a:lnTo>
                  <a:lnTo>
                    <a:pt x="31" y="87"/>
                  </a:lnTo>
                  <a:lnTo>
                    <a:pt x="38" y="80"/>
                  </a:lnTo>
                  <a:lnTo>
                    <a:pt x="40" y="74"/>
                  </a:lnTo>
                  <a:lnTo>
                    <a:pt x="44" y="70"/>
                  </a:lnTo>
                  <a:lnTo>
                    <a:pt x="48" y="64"/>
                  </a:lnTo>
                  <a:lnTo>
                    <a:pt x="54" y="61"/>
                  </a:lnTo>
                  <a:lnTo>
                    <a:pt x="59" y="57"/>
                  </a:lnTo>
                  <a:lnTo>
                    <a:pt x="63" y="53"/>
                  </a:lnTo>
                  <a:lnTo>
                    <a:pt x="69" y="47"/>
                  </a:lnTo>
                  <a:lnTo>
                    <a:pt x="75" y="44"/>
                  </a:lnTo>
                  <a:lnTo>
                    <a:pt x="78" y="40"/>
                  </a:lnTo>
                  <a:lnTo>
                    <a:pt x="84" y="34"/>
                  </a:lnTo>
                  <a:lnTo>
                    <a:pt x="90" y="30"/>
                  </a:lnTo>
                  <a:lnTo>
                    <a:pt x="95" y="26"/>
                  </a:lnTo>
                  <a:lnTo>
                    <a:pt x="101" y="21"/>
                  </a:lnTo>
                  <a:lnTo>
                    <a:pt x="107" y="19"/>
                  </a:lnTo>
                  <a:lnTo>
                    <a:pt x="113" y="15"/>
                  </a:lnTo>
                  <a:lnTo>
                    <a:pt x="120" y="13"/>
                  </a:lnTo>
                  <a:lnTo>
                    <a:pt x="124" y="9"/>
                  </a:lnTo>
                  <a:lnTo>
                    <a:pt x="130" y="7"/>
                  </a:lnTo>
                  <a:lnTo>
                    <a:pt x="137" y="4"/>
                  </a:lnTo>
                  <a:lnTo>
                    <a:pt x="143" y="2"/>
                  </a:lnTo>
                  <a:lnTo>
                    <a:pt x="149" y="0"/>
                  </a:lnTo>
                  <a:lnTo>
                    <a:pt x="154" y="0"/>
                  </a:lnTo>
                  <a:lnTo>
                    <a:pt x="160" y="0"/>
                  </a:lnTo>
                  <a:lnTo>
                    <a:pt x="168" y="0"/>
                  </a:lnTo>
                  <a:lnTo>
                    <a:pt x="170" y="0"/>
                  </a:lnTo>
                  <a:lnTo>
                    <a:pt x="175" y="0"/>
                  </a:lnTo>
                  <a:lnTo>
                    <a:pt x="179" y="0"/>
                  </a:lnTo>
                  <a:lnTo>
                    <a:pt x="183" y="0"/>
                  </a:lnTo>
                  <a:lnTo>
                    <a:pt x="187" y="2"/>
                  </a:lnTo>
                  <a:lnTo>
                    <a:pt x="187" y="4"/>
                  </a:lnTo>
                  <a:lnTo>
                    <a:pt x="187" y="7"/>
                  </a:lnTo>
                  <a:lnTo>
                    <a:pt x="185" y="11"/>
                  </a:lnTo>
                  <a:lnTo>
                    <a:pt x="181" y="15"/>
                  </a:lnTo>
                  <a:lnTo>
                    <a:pt x="175" y="21"/>
                  </a:lnTo>
                  <a:lnTo>
                    <a:pt x="168" y="26"/>
                  </a:lnTo>
                  <a:lnTo>
                    <a:pt x="160" y="34"/>
                  </a:lnTo>
                  <a:lnTo>
                    <a:pt x="156" y="36"/>
                  </a:lnTo>
                  <a:lnTo>
                    <a:pt x="151" y="40"/>
                  </a:lnTo>
                  <a:lnTo>
                    <a:pt x="147" y="44"/>
                  </a:lnTo>
                  <a:lnTo>
                    <a:pt x="143" y="49"/>
                  </a:lnTo>
                  <a:lnTo>
                    <a:pt x="139" y="53"/>
                  </a:lnTo>
                  <a:lnTo>
                    <a:pt x="135" y="57"/>
                  </a:lnTo>
                  <a:lnTo>
                    <a:pt x="130" y="61"/>
                  </a:lnTo>
                  <a:lnTo>
                    <a:pt x="126" y="68"/>
                  </a:lnTo>
                  <a:lnTo>
                    <a:pt x="124" y="72"/>
                  </a:lnTo>
                  <a:lnTo>
                    <a:pt x="120" y="76"/>
                  </a:lnTo>
                  <a:lnTo>
                    <a:pt x="116" y="82"/>
                  </a:lnTo>
                  <a:lnTo>
                    <a:pt x="113" y="87"/>
                  </a:lnTo>
                  <a:lnTo>
                    <a:pt x="109" y="93"/>
                  </a:lnTo>
                  <a:lnTo>
                    <a:pt x="105" y="97"/>
                  </a:lnTo>
                  <a:lnTo>
                    <a:pt x="103" y="103"/>
                  </a:lnTo>
                  <a:lnTo>
                    <a:pt x="101" y="108"/>
                  </a:lnTo>
                  <a:lnTo>
                    <a:pt x="99" y="114"/>
                  </a:lnTo>
                  <a:lnTo>
                    <a:pt x="97" y="118"/>
                  </a:lnTo>
                  <a:lnTo>
                    <a:pt x="95" y="123"/>
                  </a:lnTo>
                  <a:lnTo>
                    <a:pt x="94" y="129"/>
                  </a:lnTo>
                  <a:lnTo>
                    <a:pt x="92" y="133"/>
                  </a:lnTo>
                  <a:lnTo>
                    <a:pt x="90" y="139"/>
                  </a:lnTo>
                  <a:lnTo>
                    <a:pt x="90" y="142"/>
                  </a:lnTo>
                  <a:lnTo>
                    <a:pt x="88" y="146"/>
                  </a:lnTo>
                  <a:lnTo>
                    <a:pt x="86" y="152"/>
                  </a:lnTo>
                  <a:lnTo>
                    <a:pt x="86" y="156"/>
                  </a:lnTo>
                  <a:lnTo>
                    <a:pt x="84" y="160"/>
                  </a:lnTo>
                  <a:lnTo>
                    <a:pt x="84" y="163"/>
                  </a:lnTo>
                  <a:lnTo>
                    <a:pt x="82" y="171"/>
                  </a:lnTo>
                  <a:lnTo>
                    <a:pt x="80" y="179"/>
                  </a:lnTo>
                  <a:lnTo>
                    <a:pt x="76" y="182"/>
                  </a:lnTo>
                  <a:lnTo>
                    <a:pt x="75" y="188"/>
                  </a:lnTo>
                  <a:lnTo>
                    <a:pt x="71" y="194"/>
                  </a:lnTo>
                  <a:lnTo>
                    <a:pt x="67" y="198"/>
                  </a:lnTo>
                  <a:lnTo>
                    <a:pt x="63" y="199"/>
                  </a:lnTo>
                  <a:lnTo>
                    <a:pt x="59" y="201"/>
                  </a:lnTo>
                  <a:lnTo>
                    <a:pt x="54" y="201"/>
                  </a:lnTo>
                  <a:lnTo>
                    <a:pt x="46" y="203"/>
                  </a:lnTo>
                  <a:lnTo>
                    <a:pt x="40" y="203"/>
                  </a:lnTo>
                  <a:lnTo>
                    <a:pt x="37" y="203"/>
                  </a:lnTo>
                  <a:lnTo>
                    <a:pt x="31" y="203"/>
                  </a:lnTo>
                  <a:lnTo>
                    <a:pt x="25" y="203"/>
                  </a:lnTo>
                  <a:lnTo>
                    <a:pt x="21" y="203"/>
                  </a:lnTo>
                  <a:lnTo>
                    <a:pt x="18" y="203"/>
                  </a:lnTo>
                  <a:lnTo>
                    <a:pt x="10" y="199"/>
                  </a:lnTo>
                  <a:lnTo>
                    <a:pt x="6" y="196"/>
                  </a:lnTo>
                  <a:lnTo>
                    <a:pt x="2" y="192"/>
                  </a:lnTo>
                  <a:lnTo>
                    <a:pt x="2" y="188"/>
                  </a:lnTo>
                  <a:lnTo>
                    <a:pt x="0" y="182"/>
                  </a:lnTo>
                  <a:lnTo>
                    <a:pt x="0" y="179"/>
                  </a:lnTo>
                  <a:lnTo>
                    <a:pt x="0" y="173"/>
                  </a:lnTo>
                  <a:lnTo>
                    <a:pt x="0" y="167"/>
                  </a:lnTo>
                  <a:lnTo>
                    <a:pt x="0" y="161"/>
                  </a:lnTo>
                  <a:lnTo>
                    <a:pt x="2" y="158"/>
                  </a:lnTo>
                  <a:lnTo>
                    <a:pt x="2" y="152"/>
                  </a:lnTo>
                  <a:lnTo>
                    <a:pt x="2" y="148"/>
                  </a:lnTo>
                  <a:lnTo>
                    <a:pt x="4" y="142"/>
                  </a:lnTo>
                  <a:lnTo>
                    <a:pt x="6" y="139"/>
                  </a:lnTo>
                  <a:lnTo>
                    <a:pt x="6" y="135"/>
                  </a:lnTo>
                  <a:lnTo>
                    <a:pt x="8" y="131"/>
                  </a:lnTo>
                  <a:lnTo>
                    <a:pt x="8" y="125"/>
                  </a:lnTo>
                  <a:lnTo>
                    <a:pt x="12" y="122"/>
                  </a:lnTo>
                  <a:lnTo>
                    <a:pt x="16" y="116"/>
                  </a:lnTo>
                  <a:lnTo>
                    <a:pt x="19" y="1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872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1" name="Freeform 23"/>
            <p:cNvSpPr>
              <a:spLocks/>
            </p:cNvSpPr>
            <p:nvPr/>
          </p:nvSpPr>
          <p:spPr bwMode="auto">
            <a:xfrm>
              <a:off x="1891" y="1834"/>
              <a:ext cx="257" cy="131"/>
            </a:xfrm>
            <a:custGeom>
              <a:avLst/>
              <a:gdLst>
                <a:gd name="T0" fmla="*/ 8 w 203"/>
                <a:gd name="T1" fmla="*/ 0 h 105"/>
                <a:gd name="T2" fmla="*/ 41 w 203"/>
                <a:gd name="T3" fmla="*/ 0 h 105"/>
                <a:gd name="T4" fmla="*/ 85 w 203"/>
                <a:gd name="T5" fmla="*/ 0 h 105"/>
                <a:gd name="T6" fmla="*/ 132 w 203"/>
                <a:gd name="T7" fmla="*/ 0 h 105"/>
                <a:gd name="T8" fmla="*/ 167 w 203"/>
                <a:gd name="T9" fmla="*/ 2 h 105"/>
                <a:gd name="T10" fmla="*/ 192 w 203"/>
                <a:gd name="T11" fmla="*/ 2 h 105"/>
                <a:gd name="T12" fmla="*/ 222 w 203"/>
                <a:gd name="T13" fmla="*/ 11 h 105"/>
                <a:gd name="T14" fmla="*/ 253 w 203"/>
                <a:gd name="T15" fmla="*/ 11 h 105"/>
                <a:gd name="T16" fmla="*/ 282 w 203"/>
                <a:gd name="T17" fmla="*/ 17 h 105"/>
                <a:gd name="T18" fmla="*/ 315 w 203"/>
                <a:gd name="T19" fmla="*/ 24 h 105"/>
                <a:gd name="T20" fmla="*/ 344 w 203"/>
                <a:gd name="T21" fmla="*/ 24 h 105"/>
                <a:gd name="T22" fmla="*/ 368 w 203"/>
                <a:gd name="T23" fmla="*/ 30 h 105"/>
                <a:gd name="T24" fmla="*/ 399 w 203"/>
                <a:gd name="T25" fmla="*/ 30 h 105"/>
                <a:gd name="T26" fmla="*/ 438 w 203"/>
                <a:gd name="T27" fmla="*/ 37 h 105"/>
                <a:gd name="T28" fmla="*/ 463 w 203"/>
                <a:gd name="T29" fmla="*/ 37 h 105"/>
                <a:gd name="T30" fmla="*/ 489 w 203"/>
                <a:gd name="T31" fmla="*/ 40 h 105"/>
                <a:gd name="T32" fmla="*/ 529 w 203"/>
                <a:gd name="T33" fmla="*/ 50 h 105"/>
                <a:gd name="T34" fmla="*/ 572 w 203"/>
                <a:gd name="T35" fmla="*/ 62 h 105"/>
                <a:gd name="T36" fmla="*/ 619 w 203"/>
                <a:gd name="T37" fmla="*/ 76 h 105"/>
                <a:gd name="T38" fmla="*/ 639 w 203"/>
                <a:gd name="T39" fmla="*/ 81 h 105"/>
                <a:gd name="T40" fmla="*/ 658 w 203"/>
                <a:gd name="T41" fmla="*/ 100 h 105"/>
                <a:gd name="T42" fmla="*/ 658 w 203"/>
                <a:gd name="T43" fmla="*/ 115 h 105"/>
                <a:gd name="T44" fmla="*/ 647 w 203"/>
                <a:gd name="T45" fmla="*/ 146 h 105"/>
                <a:gd name="T46" fmla="*/ 632 w 203"/>
                <a:gd name="T47" fmla="*/ 178 h 105"/>
                <a:gd name="T48" fmla="*/ 598 w 203"/>
                <a:gd name="T49" fmla="*/ 215 h 105"/>
                <a:gd name="T50" fmla="*/ 562 w 203"/>
                <a:gd name="T51" fmla="*/ 243 h 105"/>
                <a:gd name="T52" fmla="*/ 517 w 203"/>
                <a:gd name="T53" fmla="*/ 272 h 105"/>
                <a:gd name="T54" fmla="*/ 466 w 203"/>
                <a:gd name="T55" fmla="*/ 288 h 105"/>
                <a:gd name="T56" fmla="*/ 418 w 203"/>
                <a:gd name="T57" fmla="*/ 313 h 105"/>
                <a:gd name="T58" fmla="*/ 368 w 203"/>
                <a:gd name="T59" fmla="*/ 316 h 105"/>
                <a:gd name="T60" fmla="*/ 315 w 203"/>
                <a:gd name="T61" fmla="*/ 316 h 105"/>
                <a:gd name="T62" fmla="*/ 265 w 203"/>
                <a:gd name="T63" fmla="*/ 313 h 105"/>
                <a:gd name="T64" fmla="*/ 222 w 203"/>
                <a:gd name="T65" fmla="*/ 301 h 105"/>
                <a:gd name="T66" fmla="*/ 181 w 203"/>
                <a:gd name="T67" fmla="*/ 283 h 105"/>
                <a:gd name="T68" fmla="*/ 134 w 203"/>
                <a:gd name="T69" fmla="*/ 266 h 105"/>
                <a:gd name="T70" fmla="*/ 106 w 203"/>
                <a:gd name="T71" fmla="*/ 243 h 105"/>
                <a:gd name="T72" fmla="*/ 77 w 203"/>
                <a:gd name="T73" fmla="*/ 215 h 105"/>
                <a:gd name="T74" fmla="*/ 48 w 203"/>
                <a:gd name="T75" fmla="*/ 178 h 105"/>
                <a:gd name="T76" fmla="*/ 23 w 203"/>
                <a:gd name="T77" fmla="*/ 146 h 105"/>
                <a:gd name="T78" fmla="*/ 10 w 203"/>
                <a:gd name="T79" fmla="*/ 115 h 105"/>
                <a:gd name="T80" fmla="*/ 0 w 203"/>
                <a:gd name="T81" fmla="*/ 81 h 105"/>
                <a:gd name="T82" fmla="*/ 0 w 203"/>
                <a:gd name="T83" fmla="*/ 57 h 105"/>
                <a:gd name="T84" fmla="*/ 0 w 203"/>
                <a:gd name="T85" fmla="*/ 37 h 105"/>
                <a:gd name="T86" fmla="*/ 0 w 203"/>
                <a:gd name="T87" fmla="*/ 11 h 105"/>
                <a:gd name="T88" fmla="*/ 0 w 203"/>
                <a:gd name="T89" fmla="*/ 2 h 10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03"/>
                <a:gd name="T136" fmla="*/ 0 h 105"/>
                <a:gd name="T137" fmla="*/ 203 w 203"/>
                <a:gd name="T138" fmla="*/ 105 h 10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03" h="105">
                  <a:moveTo>
                    <a:pt x="0" y="2"/>
                  </a:moveTo>
                  <a:lnTo>
                    <a:pt x="2" y="0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9" y="0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47" y="2"/>
                  </a:lnTo>
                  <a:lnTo>
                    <a:pt x="51" y="2"/>
                  </a:lnTo>
                  <a:lnTo>
                    <a:pt x="55" y="2"/>
                  </a:lnTo>
                  <a:lnTo>
                    <a:pt x="59" y="2"/>
                  </a:lnTo>
                  <a:lnTo>
                    <a:pt x="64" y="4"/>
                  </a:lnTo>
                  <a:lnTo>
                    <a:pt x="68" y="4"/>
                  </a:lnTo>
                  <a:lnTo>
                    <a:pt x="72" y="4"/>
                  </a:lnTo>
                  <a:lnTo>
                    <a:pt x="78" y="4"/>
                  </a:lnTo>
                  <a:lnTo>
                    <a:pt x="81" y="6"/>
                  </a:lnTo>
                  <a:lnTo>
                    <a:pt x="87" y="6"/>
                  </a:lnTo>
                  <a:lnTo>
                    <a:pt x="91" y="6"/>
                  </a:lnTo>
                  <a:lnTo>
                    <a:pt x="97" y="8"/>
                  </a:lnTo>
                  <a:lnTo>
                    <a:pt x="100" y="8"/>
                  </a:lnTo>
                  <a:lnTo>
                    <a:pt x="106" y="8"/>
                  </a:lnTo>
                  <a:lnTo>
                    <a:pt x="110" y="8"/>
                  </a:lnTo>
                  <a:lnTo>
                    <a:pt x="114" y="10"/>
                  </a:lnTo>
                  <a:lnTo>
                    <a:pt x="119" y="10"/>
                  </a:lnTo>
                  <a:lnTo>
                    <a:pt x="123" y="10"/>
                  </a:lnTo>
                  <a:lnTo>
                    <a:pt x="129" y="10"/>
                  </a:lnTo>
                  <a:lnTo>
                    <a:pt x="135" y="12"/>
                  </a:lnTo>
                  <a:lnTo>
                    <a:pt x="138" y="12"/>
                  </a:lnTo>
                  <a:lnTo>
                    <a:pt x="142" y="12"/>
                  </a:lnTo>
                  <a:lnTo>
                    <a:pt x="148" y="14"/>
                  </a:lnTo>
                  <a:lnTo>
                    <a:pt x="150" y="14"/>
                  </a:lnTo>
                  <a:lnTo>
                    <a:pt x="156" y="16"/>
                  </a:lnTo>
                  <a:lnTo>
                    <a:pt x="163" y="17"/>
                  </a:lnTo>
                  <a:lnTo>
                    <a:pt x="171" y="19"/>
                  </a:lnTo>
                  <a:lnTo>
                    <a:pt x="176" y="21"/>
                  </a:lnTo>
                  <a:lnTo>
                    <a:pt x="184" y="23"/>
                  </a:lnTo>
                  <a:lnTo>
                    <a:pt x="190" y="25"/>
                  </a:lnTo>
                  <a:lnTo>
                    <a:pt x="194" y="27"/>
                  </a:lnTo>
                  <a:lnTo>
                    <a:pt x="197" y="27"/>
                  </a:lnTo>
                  <a:lnTo>
                    <a:pt x="201" y="31"/>
                  </a:lnTo>
                  <a:lnTo>
                    <a:pt x="203" y="33"/>
                  </a:lnTo>
                  <a:lnTo>
                    <a:pt x="203" y="35"/>
                  </a:lnTo>
                  <a:lnTo>
                    <a:pt x="203" y="38"/>
                  </a:lnTo>
                  <a:lnTo>
                    <a:pt x="201" y="44"/>
                  </a:lnTo>
                  <a:lnTo>
                    <a:pt x="199" y="48"/>
                  </a:lnTo>
                  <a:lnTo>
                    <a:pt x="197" y="54"/>
                  </a:lnTo>
                  <a:lnTo>
                    <a:pt x="194" y="59"/>
                  </a:lnTo>
                  <a:lnTo>
                    <a:pt x="190" y="65"/>
                  </a:lnTo>
                  <a:lnTo>
                    <a:pt x="184" y="71"/>
                  </a:lnTo>
                  <a:lnTo>
                    <a:pt x="178" y="75"/>
                  </a:lnTo>
                  <a:lnTo>
                    <a:pt x="173" y="80"/>
                  </a:lnTo>
                  <a:lnTo>
                    <a:pt x="167" y="86"/>
                  </a:lnTo>
                  <a:lnTo>
                    <a:pt x="159" y="90"/>
                  </a:lnTo>
                  <a:lnTo>
                    <a:pt x="152" y="94"/>
                  </a:lnTo>
                  <a:lnTo>
                    <a:pt x="144" y="95"/>
                  </a:lnTo>
                  <a:lnTo>
                    <a:pt x="137" y="99"/>
                  </a:lnTo>
                  <a:lnTo>
                    <a:pt x="129" y="103"/>
                  </a:lnTo>
                  <a:lnTo>
                    <a:pt x="121" y="105"/>
                  </a:lnTo>
                  <a:lnTo>
                    <a:pt x="114" y="105"/>
                  </a:lnTo>
                  <a:lnTo>
                    <a:pt x="106" y="105"/>
                  </a:lnTo>
                  <a:lnTo>
                    <a:pt x="97" y="105"/>
                  </a:lnTo>
                  <a:lnTo>
                    <a:pt x="89" y="105"/>
                  </a:lnTo>
                  <a:lnTo>
                    <a:pt x="81" y="103"/>
                  </a:lnTo>
                  <a:lnTo>
                    <a:pt x="76" y="101"/>
                  </a:lnTo>
                  <a:lnTo>
                    <a:pt x="68" y="99"/>
                  </a:lnTo>
                  <a:lnTo>
                    <a:pt x="62" y="97"/>
                  </a:lnTo>
                  <a:lnTo>
                    <a:pt x="55" y="94"/>
                  </a:lnTo>
                  <a:lnTo>
                    <a:pt x="49" y="92"/>
                  </a:lnTo>
                  <a:lnTo>
                    <a:pt x="41" y="88"/>
                  </a:lnTo>
                  <a:lnTo>
                    <a:pt x="38" y="84"/>
                  </a:lnTo>
                  <a:lnTo>
                    <a:pt x="32" y="80"/>
                  </a:lnTo>
                  <a:lnTo>
                    <a:pt x="28" y="75"/>
                  </a:lnTo>
                  <a:lnTo>
                    <a:pt x="24" y="71"/>
                  </a:lnTo>
                  <a:lnTo>
                    <a:pt x="19" y="65"/>
                  </a:lnTo>
                  <a:lnTo>
                    <a:pt x="15" y="59"/>
                  </a:lnTo>
                  <a:lnTo>
                    <a:pt x="13" y="54"/>
                  </a:lnTo>
                  <a:lnTo>
                    <a:pt x="7" y="48"/>
                  </a:lnTo>
                  <a:lnTo>
                    <a:pt x="5" y="44"/>
                  </a:lnTo>
                  <a:lnTo>
                    <a:pt x="3" y="38"/>
                  </a:lnTo>
                  <a:lnTo>
                    <a:pt x="3" y="33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872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2" name="Freeform 24"/>
            <p:cNvSpPr>
              <a:spLocks/>
            </p:cNvSpPr>
            <p:nvPr/>
          </p:nvSpPr>
          <p:spPr bwMode="auto">
            <a:xfrm>
              <a:off x="3807" y="1874"/>
              <a:ext cx="516" cy="956"/>
            </a:xfrm>
            <a:custGeom>
              <a:avLst/>
              <a:gdLst>
                <a:gd name="T0" fmla="*/ 199 w 407"/>
                <a:gd name="T1" fmla="*/ 48 h 754"/>
                <a:gd name="T2" fmla="*/ 223 w 407"/>
                <a:gd name="T3" fmla="*/ 98 h 754"/>
                <a:gd name="T4" fmla="*/ 274 w 407"/>
                <a:gd name="T5" fmla="*/ 181 h 754"/>
                <a:gd name="T6" fmla="*/ 318 w 407"/>
                <a:gd name="T7" fmla="*/ 280 h 754"/>
                <a:gd name="T8" fmla="*/ 379 w 407"/>
                <a:gd name="T9" fmla="*/ 396 h 754"/>
                <a:gd name="T10" fmla="*/ 450 w 407"/>
                <a:gd name="T11" fmla="*/ 522 h 754"/>
                <a:gd name="T12" fmla="*/ 517 w 407"/>
                <a:gd name="T13" fmla="*/ 672 h 754"/>
                <a:gd name="T14" fmla="*/ 592 w 407"/>
                <a:gd name="T15" fmla="*/ 828 h 754"/>
                <a:gd name="T16" fmla="*/ 674 w 407"/>
                <a:gd name="T17" fmla="*/ 983 h 754"/>
                <a:gd name="T18" fmla="*/ 756 w 407"/>
                <a:gd name="T19" fmla="*/ 1141 h 754"/>
                <a:gd name="T20" fmla="*/ 835 w 407"/>
                <a:gd name="T21" fmla="*/ 1314 h 754"/>
                <a:gd name="T22" fmla="*/ 908 w 407"/>
                <a:gd name="T23" fmla="*/ 1476 h 754"/>
                <a:gd name="T24" fmla="*/ 991 w 407"/>
                <a:gd name="T25" fmla="*/ 1638 h 754"/>
                <a:gd name="T26" fmla="*/ 1067 w 407"/>
                <a:gd name="T27" fmla="*/ 1778 h 754"/>
                <a:gd name="T28" fmla="*/ 1128 w 407"/>
                <a:gd name="T29" fmla="*/ 1922 h 754"/>
                <a:gd name="T30" fmla="*/ 1187 w 407"/>
                <a:gd name="T31" fmla="*/ 2054 h 754"/>
                <a:gd name="T32" fmla="*/ 1242 w 407"/>
                <a:gd name="T33" fmla="*/ 2173 h 754"/>
                <a:gd name="T34" fmla="*/ 1277 w 407"/>
                <a:gd name="T35" fmla="*/ 2267 h 754"/>
                <a:gd name="T36" fmla="*/ 1310 w 407"/>
                <a:gd name="T37" fmla="*/ 2338 h 754"/>
                <a:gd name="T38" fmla="*/ 1321 w 407"/>
                <a:gd name="T39" fmla="*/ 2394 h 754"/>
                <a:gd name="T40" fmla="*/ 1332 w 407"/>
                <a:gd name="T41" fmla="*/ 2413 h 754"/>
                <a:gd name="T42" fmla="*/ 1272 w 407"/>
                <a:gd name="T43" fmla="*/ 2460 h 754"/>
                <a:gd name="T44" fmla="*/ 1215 w 407"/>
                <a:gd name="T45" fmla="*/ 2462 h 754"/>
                <a:gd name="T46" fmla="*/ 1165 w 407"/>
                <a:gd name="T47" fmla="*/ 2448 h 754"/>
                <a:gd name="T48" fmla="*/ 1135 w 407"/>
                <a:gd name="T49" fmla="*/ 2420 h 754"/>
                <a:gd name="T50" fmla="*/ 1111 w 407"/>
                <a:gd name="T51" fmla="*/ 2384 h 754"/>
                <a:gd name="T52" fmla="*/ 1079 w 407"/>
                <a:gd name="T53" fmla="*/ 2328 h 754"/>
                <a:gd name="T54" fmla="*/ 1028 w 407"/>
                <a:gd name="T55" fmla="*/ 2239 h 754"/>
                <a:gd name="T56" fmla="*/ 980 w 407"/>
                <a:gd name="T57" fmla="*/ 2143 h 754"/>
                <a:gd name="T58" fmla="*/ 926 w 407"/>
                <a:gd name="T59" fmla="*/ 2022 h 754"/>
                <a:gd name="T60" fmla="*/ 860 w 407"/>
                <a:gd name="T61" fmla="*/ 1894 h 754"/>
                <a:gd name="T62" fmla="*/ 785 w 407"/>
                <a:gd name="T63" fmla="*/ 1757 h 754"/>
                <a:gd name="T64" fmla="*/ 710 w 407"/>
                <a:gd name="T65" fmla="*/ 1604 h 754"/>
                <a:gd name="T66" fmla="*/ 626 w 407"/>
                <a:gd name="T67" fmla="*/ 1454 h 754"/>
                <a:gd name="T68" fmla="*/ 563 w 407"/>
                <a:gd name="T69" fmla="*/ 1301 h 754"/>
                <a:gd name="T70" fmla="*/ 481 w 407"/>
                <a:gd name="T71" fmla="*/ 1140 h 754"/>
                <a:gd name="T72" fmla="*/ 404 w 407"/>
                <a:gd name="T73" fmla="*/ 990 h 754"/>
                <a:gd name="T74" fmla="*/ 330 w 407"/>
                <a:gd name="T75" fmla="*/ 839 h 754"/>
                <a:gd name="T76" fmla="*/ 260 w 407"/>
                <a:gd name="T77" fmla="*/ 697 h 754"/>
                <a:gd name="T78" fmla="*/ 199 w 407"/>
                <a:gd name="T79" fmla="*/ 565 h 754"/>
                <a:gd name="T80" fmla="*/ 137 w 407"/>
                <a:gd name="T81" fmla="*/ 444 h 754"/>
                <a:gd name="T82" fmla="*/ 89 w 407"/>
                <a:gd name="T83" fmla="*/ 341 h 754"/>
                <a:gd name="T84" fmla="*/ 60 w 407"/>
                <a:gd name="T85" fmla="*/ 259 h 754"/>
                <a:gd name="T86" fmla="*/ 20 w 407"/>
                <a:gd name="T87" fmla="*/ 185 h 754"/>
                <a:gd name="T88" fmla="*/ 8 w 407"/>
                <a:gd name="T89" fmla="*/ 136 h 754"/>
                <a:gd name="T90" fmla="*/ 8 w 407"/>
                <a:gd name="T91" fmla="*/ 94 h 754"/>
                <a:gd name="T92" fmla="*/ 38 w 407"/>
                <a:gd name="T93" fmla="*/ 48 h 754"/>
                <a:gd name="T94" fmla="*/ 84 w 407"/>
                <a:gd name="T95" fmla="*/ 16 h 754"/>
                <a:gd name="T96" fmla="*/ 127 w 407"/>
                <a:gd name="T97" fmla="*/ 0 h 754"/>
                <a:gd name="T98" fmla="*/ 162 w 407"/>
                <a:gd name="T99" fmla="*/ 8 h 75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07"/>
                <a:gd name="T151" fmla="*/ 0 h 754"/>
                <a:gd name="T152" fmla="*/ 407 w 407"/>
                <a:gd name="T153" fmla="*/ 754 h 75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07" h="754">
                  <a:moveTo>
                    <a:pt x="54" y="3"/>
                  </a:moveTo>
                  <a:lnTo>
                    <a:pt x="56" y="7"/>
                  </a:lnTo>
                  <a:lnTo>
                    <a:pt x="61" y="15"/>
                  </a:lnTo>
                  <a:lnTo>
                    <a:pt x="63" y="17"/>
                  </a:lnTo>
                  <a:lnTo>
                    <a:pt x="67" y="24"/>
                  </a:lnTo>
                  <a:lnTo>
                    <a:pt x="69" y="30"/>
                  </a:lnTo>
                  <a:lnTo>
                    <a:pt x="75" y="38"/>
                  </a:lnTo>
                  <a:lnTo>
                    <a:pt x="78" y="43"/>
                  </a:lnTo>
                  <a:lnTo>
                    <a:pt x="84" y="55"/>
                  </a:lnTo>
                  <a:lnTo>
                    <a:pt x="88" y="62"/>
                  </a:lnTo>
                  <a:lnTo>
                    <a:pt x="94" y="76"/>
                  </a:lnTo>
                  <a:lnTo>
                    <a:pt x="97" y="85"/>
                  </a:lnTo>
                  <a:lnTo>
                    <a:pt x="105" y="97"/>
                  </a:lnTo>
                  <a:lnTo>
                    <a:pt x="111" y="108"/>
                  </a:lnTo>
                  <a:lnTo>
                    <a:pt x="116" y="121"/>
                  </a:lnTo>
                  <a:lnTo>
                    <a:pt x="124" y="133"/>
                  </a:lnTo>
                  <a:lnTo>
                    <a:pt x="130" y="146"/>
                  </a:lnTo>
                  <a:lnTo>
                    <a:pt x="137" y="159"/>
                  </a:lnTo>
                  <a:lnTo>
                    <a:pt x="145" y="175"/>
                  </a:lnTo>
                  <a:lnTo>
                    <a:pt x="151" y="188"/>
                  </a:lnTo>
                  <a:lnTo>
                    <a:pt x="158" y="205"/>
                  </a:lnTo>
                  <a:lnTo>
                    <a:pt x="166" y="220"/>
                  </a:lnTo>
                  <a:lnTo>
                    <a:pt x="173" y="235"/>
                  </a:lnTo>
                  <a:lnTo>
                    <a:pt x="181" y="252"/>
                  </a:lnTo>
                  <a:lnTo>
                    <a:pt x="189" y="268"/>
                  </a:lnTo>
                  <a:lnTo>
                    <a:pt x="198" y="283"/>
                  </a:lnTo>
                  <a:lnTo>
                    <a:pt x="206" y="300"/>
                  </a:lnTo>
                  <a:lnTo>
                    <a:pt x="213" y="317"/>
                  </a:lnTo>
                  <a:lnTo>
                    <a:pt x="223" y="332"/>
                  </a:lnTo>
                  <a:lnTo>
                    <a:pt x="231" y="349"/>
                  </a:lnTo>
                  <a:lnTo>
                    <a:pt x="240" y="367"/>
                  </a:lnTo>
                  <a:lnTo>
                    <a:pt x="248" y="384"/>
                  </a:lnTo>
                  <a:lnTo>
                    <a:pt x="255" y="401"/>
                  </a:lnTo>
                  <a:lnTo>
                    <a:pt x="263" y="416"/>
                  </a:lnTo>
                  <a:lnTo>
                    <a:pt x="270" y="433"/>
                  </a:lnTo>
                  <a:lnTo>
                    <a:pt x="278" y="450"/>
                  </a:lnTo>
                  <a:lnTo>
                    <a:pt x="288" y="465"/>
                  </a:lnTo>
                  <a:lnTo>
                    <a:pt x="293" y="482"/>
                  </a:lnTo>
                  <a:lnTo>
                    <a:pt x="303" y="500"/>
                  </a:lnTo>
                  <a:lnTo>
                    <a:pt x="310" y="513"/>
                  </a:lnTo>
                  <a:lnTo>
                    <a:pt x="318" y="530"/>
                  </a:lnTo>
                  <a:lnTo>
                    <a:pt x="326" y="543"/>
                  </a:lnTo>
                  <a:lnTo>
                    <a:pt x="331" y="560"/>
                  </a:lnTo>
                  <a:lnTo>
                    <a:pt x="337" y="574"/>
                  </a:lnTo>
                  <a:lnTo>
                    <a:pt x="345" y="587"/>
                  </a:lnTo>
                  <a:lnTo>
                    <a:pt x="352" y="602"/>
                  </a:lnTo>
                  <a:lnTo>
                    <a:pt x="358" y="616"/>
                  </a:lnTo>
                  <a:lnTo>
                    <a:pt x="362" y="627"/>
                  </a:lnTo>
                  <a:lnTo>
                    <a:pt x="369" y="638"/>
                  </a:lnTo>
                  <a:lnTo>
                    <a:pt x="373" y="650"/>
                  </a:lnTo>
                  <a:lnTo>
                    <a:pt x="379" y="663"/>
                  </a:lnTo>
                  <a:lnTo>
                    <a:pt x="381" y="673"/>
                  </a:lnTo>
                  <a:lnTo>
                    <a:pt x="386" y="684"/>
                  </a:lnTo>
                  <a:lnTo>
                    <a:pt x="390" y="692"/>
                  </a:lnTo>
                  <a:lnTo>
                    <a:pt x="394" y="699"/>
                  </a:lnTo>
                  <a:lnTo>
                    <a:pt x="396" y="707"/>
                  </a:lnTo>
                  <a:lnTo>
                    <a:pt x="400" y="714"/>
                  </a:lnTo>
                  <a:lnTo>
                    <a:pt x="402" y="720"/>
                  </a:lnTo>
                  <a:lnTo>
                    <a:pt x="403" y="726"/>
                  </a:lnTo>
                  <a:lnTo>
                    <a:pt x="403" y="730"/>
                  </a:lnTo>
                  <a:lnTo>
                    <a:pt x="407" y="733"/>
                  </a:lnTo>
                  <a:lnTo>
                    <a:pt x="407" y="735"/>
                  </a:lnTo>
                  <a:lnTo>
                    <a:pt x="407" y="737"/>
                  </a:lnTo>
                  <a:lnTo>
                    <a:pt x="402" y="745"/>
                  </a:lnTo>
                  <a:lnTo>
                    <a:pt x="396" y="749"/>
                  </a:lnTo>
                  <a:lnTo>
                    <a:pt x="388" y="751"/>
                  </a:lnTo>
                  <a:lnTo>
                    <a:pt x="381" y="754"/>
                  </a:lnTo>
                  <a:lnTo>
                    <a:pt x="377" y="752"/>
                  </a:lnTo>
                  <a:lnTo>
                    <a:pt x="371" y="752"/>
                  </a:lnTo>
                  <a:lnTo>
                    <a:pt x="367" y="751"/>
                  </a:lnTo>
                  <a:lnTo>
                    <a:pt x="364" y="751"/>
                  </a:lnTo>
                  <a:lnTo>
                    <a:pt x="356" y="747"/>
                  </a:lnTo>
                  <a:lnTo>
                    <a:pt x="350" y="743"/>
                  </a:lnTo>
                  <a:lnTo>
                    <a:pt x="348" y="739"/>
                  </a:lnTo>
                  <a:lnTo>
                    <a:pt x="346" y="739"/>
                  </a:lnTo>
                  <a:lnTo>
                    <a:pt x="345" y="735"/>
                  </a:lnTo>
                  <a:lnTo>
                    <a:pt x="343" y="732"/>
                  </a:lnTo>
                  <a:lnTo>
                    <a:pt x="339" y="728"/>
                  </a:lnTo>
                  <a:lnTo>
                    <a:pt x="337" y="722"/>
                  </a:lnTo>
                  <a:lnTo>
                    <a:pt x="333" y="716"/>
                  </a:lnTo>
                  <a:lnTo>
                    <a:pt x="329" y="711"/>
                  </a:lnTo>
                  <a:lnTo>
                    <a:pt x="326" y="701"/>
                  </a:lnTo>
                  <a:lnTo>
                    <a:pt x="320" y="693"/>
                  </a:lnTo>
                  <a:lnTo>
                    <a:pt x="314" y="684"/>
                  </a:lnTo>
                  <a:lnTo>
                    <a:pt x="310" y="674"/>
                  </a:lnTo>
                  <a:lnTo>
                    <a:pt x="305" y="663"/>
                  </a:lnTo>
                  <a:lnTo>
                    <a:pt x="299" y="654"/>
                  </a:lnTo>
                  <a:lnTo>
                    <a:pt x="293" y="642"/>
                  </a:lnTo>
                  <a:lnTo>
                    <a:pt x="289" y="631"/>
                  </a:lnTo>
                  <a:lnTo>
                    <a:pt x="282" y="617"/>
                  </a:lnTo>
                  <a:lnTo>
                    <a:pt x="274" y="606"/>
                  </a:lnTo>
                  <a:lnTo>
                    <a:pt x="269" y="591"/>
                  </a:lnTo>
                  <a:lnTo>
                    <a:pt x="263" y="578"/>
                  </a:lnTo>
                  <a:lnTo>
                    <a:pt x="253" y="564"/>
                  </a:lnTo>
                  <a:lnTo>
                    <a:pt x="248" y="549"/>
                  </a:lnTo>
                  <a:lnTo>
                    <a:pt x="240" y="536"/>
                  </a:lnTo>
                  <a:lnTo>
                    <a:pt x="232" y="522"/>
                  </a:lnTo>
                  <a:lnTo>
                    <a:pt x="225" y="507"/>
                  </a:lnTo>
                  <a:lnTo>
                    <a:pt x="217" y="490"/>
                  </a:lnTo>
                  <a:lnTo>
                    <a:pt x="210" y="475"/>
                  </a:lnTo>
                  <a:lnTo>
                    <a:pt x="204" y="460"/>
                  </a:lnTo>
                  <a:lnTo>
                    <a:pt x="192" y="444"/>
                  </a:lnTo>
                  <a:lnTo>
                    <a:pt x="187" y="427"/>
                  </a:lnTo>
                  <a:lnTo>
                    <a:pt x="177" y="412"/>
                  </a:lnTo>
                  <a:lnTo>
                    <a:pt x="172" y="397"/>
                  </a:lnTo>
                  <a:lnTo>
                    <a:pt x="162" y="382"/>
                  </a:lnTo>
                  <a:lnTo>
                    <a:pt x="154" y="365"/>
                  </a:lnTo>
                  <a:lnTo>
                    <a:pt x="147" y="348"/>
                  </a:lnTo>
                  <a:lnTo>
                    <a:pt x="137" y="332"/>
                  </a:lnTo>
                  <a:lnTo>
                    <a:pt x="132" y="317"/>
                  </a:lnTo>
                  <a:lnTo>
                    <a:pt x="124" y="302"/>
                  </a:lnTo>
                  <a:lnTo>
                    <a:pt x="115" y="285"/>
                  </a:lnTo>
                  <a:lnTo>
                    <a:pt x="109" y="271"/>
                  </a:lnTo>
                  <a:lnTo>
                    <a:pt x="101" y="256"/>
                  </a:lnTo>
                  <a:lnTo>
                    <a:pt x="94" y="241"/>
                  </a:lnTo>
                  <a:lnTo>
                    <a:pt x="88" y="226"/>
                  </a:lnTo>
                  <a:lnTo>
                    <a:pt x="80" y="213"/>
                  </a:lnTo>
                  <a:lnTo>
                    <a:pt x="73" y="199"/>
                  </a:lnTo>
                  <a:lnTo>
                    <a:pt x="67" y="184"/>
                  </a:lnTo>
                  <a:lnTo>
                    <a:pt x="61" y="173"/>
                  </a:lnTo>
                  <a:lnTo>
                    <a:pt x="54" y="159"/>
                  </a:lnTo>
                  <a:lnTo>
                    <a:pt x="48" y="146"/>
                  </a:lnTo>
                  <a:lnTo>
                    <a:pt x="42" y="136"/>
                  </a:lnTo>
                  <a:lnTo>
                    <a:pt x="37" y="123"/>
                  </a:lnTo>
                  <a:lnTo>
                    <a:pt x="33" y="116"/>
                  </a:lnTo>
                  <a:lnTo>
                    <a:pt x="27" y="104"/>
                  </a:lnTo>
                  <a:lnTo>
                    <a:pt x="23" y="97"/>
                  </a:lnTo>
                  <a:lnTo>
                    <a:pt x="20" y="85"/>
                  </a:lnTo>
                  <a:lnTo>
                    <a:pt x="18" y="79"/>
                  </a:lnTo>
                  <a:lnTo>
                    <a:pt x="12" y="70"/>
                  </a:lnTo>
                  <a:lnTo>
                    <a:pt x="10" y="64"/>
                  </a:lnTo>
                  <a:lnTo>
                    <a:pt x="6" y="57"/>
                  </a:lnTo>
                  <a:lnTo>
                    <a:pt x="6" y="53"/>
                  </a:lnTo>
                  <a:lnTo>
                    <a:pt x="2" y="45"/>
                  </a:lnTo>
                  <a:lnTo>
                    <a:pt x="2" y="41"/>
                  </a:lnTo>
                  <a:lnTo>
                    <a:pt x="0" y="38"/>
                  </a:lnTo>
                  <a:lnTo>
                    <a:pt x="0" y="32"/>
                  </a:lnTo>
                  <a:lnTo>
                    <a:pt x="2" y="28"/>
                  </a:lnTo>
                  <a:lnTo>
                    <a:pt x="6" y="22"/>
                  </a:lnTo>
                  <a:lnTo>
                    <a:pt x="8" y="19"/>
                  </a:lnTo>
                  <a:lnTo>
                    <a:pt x="12" y="15"/>
                  </a:lnTo>
                  <a:lnTo>
                    <a:pt x="18" y="11"/>
                  </a:lnTo>
                  <a:lnTo>
                    <a:pt x="21" y="9"/>
                  </a:lnTo>
                  <a:lnTo>
                    <a:pt x="25" y="5"/>
                  </a:lnTo>
                  <a:lnTo>
                    <a:pt x="29" y="3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2" y="0"/>
                  </a:lnTo>
                  <a:lnTo>
                    <a:pt x="46" y="0"/>
                  </a:lnTo>
                  <a:lnTo>
                    <a:pt x="50" y="2"/>
                  </a:lnTo>
                  <a:lnTo>
                    <a:pt x="54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872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3" name="Freeform 25"/>
            <p:cNvSpPr>
              <a:spLocks/>
            </p:cNvSpPr>
            <p:nvPr/>
          </p:nvSpPr>
          <p:spPr bwMode="auto">
            <a:xfrm>
              <a:off x="3325" y="1907"/>
              <a:ext cx="397" cy="948"/>
            </a:xfrm>
            <a:custGeom>
              <a:avLst/>
              <a:gdLst>
                <a:gd name="T0" fmla="*/ 1008 w 314"/>
                <a:gd name="T1" fmla="*/ 107 h 751"/>
                <a:gd name="T2" fmla="*/ 987 w 314"/>
                <a:gd name="T3" fmla="*/ 160 h 751"/>
                <a:gd name="T4" fmla="*/ 966 w 314"/>
                <a:gd name="T5" fmla="*/ 232 h 751"/>
                <a:gd name="T6" fmla="*/ 932 w 314"/>
                <a:gd name="T7" fmla="*/ 317 h 751"/>
                <a:gd name="T8" fmla="*/ 896 w 314"/>
                <a:gd name="T9" fmla="*/ 432 h 751"/>
                <a:gd name="T10" fmla="*/ 857 w 314"/>
                <a:gd name="T11" fmla="*/ 560 h 751"/>
                <a:gd name="T12" fmla="*/ 804 w 314"/>
                <a:gd name="T13" fmla="*/ 697 h 751"/>
                <a:gd name="T14" fmla="*/ 748 w 314"/>
                <a:gd name="T15" fmla="*/ 843 h 751"/>
                <a:gd name="T16" fmla="*/ 699 w 314"/>
                <a:gd name="T17" fmla="*/ 998 h 751"/>
                <a:gd name="T18" fmla="*/ 647 w 314"/>
                <a:gd name="T19" fmla="*/ 1160 h 751"/>
                <a:gd name="T20" fmla="*/ 587 w 314"/>
                <a:gd name="T21" fmla="*/ 1310 h 751"/>
                <a:gd name="T22" fmla="*/ 528 w 314"/>
                <a:gd name="T23" fmla="*/ 1474 h 751"/>
                <a:gd name="T24" fmla="*/ 475 w 314"/>
                <a:gd name="T25" fmla="*/ 1627 h 751"/>
                <a:gd name="T26" fmla="*/ 418 w 314"/>
                <a:gd name="T27" fmla="*/ 1774 h 751"/>
                <a:gd name="T28" fmla="*/ 368 w 314"/>
                <a:gd name="T29" fmla="*/ 1915 h 751"/>
                <a:gd name="T30" fmla="*/ 320 w 314"/>
                <a:gd name="T31" fmla="*/ 2035 h 751"/>
                <a:gd name="T32" fmla="*/ 271 w 314"/>
                <a:gd name="T33" fmla="*/ 2142 h 751"/>
                <a:gd name="T34" fmla="*/ 235 w 314"/>
                <a:gd name="T35" fmla="*/ 2233 h 751"/>
                <a:gd name="T36" fmla="*/ 205 w 314"/>
                <a:gd name="T37" fmla="*/ 2306 h 751"/>
                <a:gd name="T38" fmla="*/ 182 w 314"/>
                <a:gd name="T39" fmla="*/ 2345 h 751"/>
                <a:gd name="T40" fmla="*/ 162 w 314"/>
                <a:gd name="T41" fmla="*/ 2371 h 751"/>
                <a:gd name="T42" fmla="*/ 114 w 314"/>
                <a:gd name="T43" fmla="*/ 2392 h 751"/>
                <a:gd name="T44" fmla="*/ 59 w 314"/>
                <a:gd name="T45" fmla="*/ 2407 h 751"/>
                <a:gd name="T46" fmla="*/ 13 w 314"/>
                <a:gd name="T47" fmla="*/ 2371 h 751"/>
                <a:gd name="T48" fmla="*/ 8 w 314"/>
                <a:gd name="T49" fmla="*/ 2310 h 751"/>
                <a:gd name="T50" fmla="*/ 8 w 314"/>
                <a:gd name="T51" fmla="*/ 2272 h 751"/>
                <a:gd name="T52" fmla="*/ 13 w 314"/>
                <a:gd name="T53" fmla="*/ 2218 h 751"/>
                <a:gd name="T54" fmla="*/ 38 w 314"/>
                <a:gd name="T55" fmla="*/ 2142 h 751"/>
                <a:gd name="T56" fmla="*/ 61 w 314"/>
                <a:gd name="T57" fmla="*/ 2049 h 751"/>
                <a:gd name="T58" fmla="*/ 99 w 314"/>
                <a:gd name="T59" fmla="*/ 1939 h 751"/>
                <a:gd name="T60" fmla="*/ 135 w 314"/>
                <a:gd name="T61" fmla="*/ 1810 h 751"/>
                <a:gd name="T62" fmla="*/ 183 w 314"/>
                <a:gd name="T63" fmla="*/ 1676 h 751"/>
                <a:gd name="T64" fmla="*/ 235 w 314"/>
                <a:gd name="T65" fmla="*/ 1536 h 751"/>
                <a:gd name="T66" fmla="*/ 283 w 314"/>
                <a:gd name="T67" fmla="*/ 1392 h 751"/>
                <a:gd name="T68" fmla="*/ 339 w 314"/>
                <a:gd name="T69" fmla="*/ 1232 h 751"/>
                <a:gd name="T70" fmla="*/ 394 w 314"/>
                <a:gd name="T71" fmla="*/ 1079 h 751"/>
                <a:gd name="T72" fmla="*/ 451 w 314"/>
                <a:gd name="T73" fmla="*/ 928 h 751"/>
                <a:gd name="T74" fmla="*/ 503 w 314"/>
                <a:gd name="T75" fmla="*/ 774 h 751"/>
                <a:gd name="T76" fmla="*/ 551 w 314"/>
                <a:gd name="T77" fmla="*/ 636 h 751"/>
                <a:gd name="T78" fmla="*/ 611 w 314"/>
                <a:gd name="T79" fmla="*/ 500 h 751"/>
                <a:gd name="T80" fmla="*/ 665 w 314"/>
                <a:gd name="T81" fmla="*/ 377 h 751"/>
                <a:gd name="T82" fmla="*/ 708 w 314"/>
                <a:gd name="T83" fmla="*/ 269 h 751"/>
                <a:gd name="T84" fmla="*/ 743 w 314"/>
                <a:gd name="T85" fmla="*/ 175 h 751"/>
                <a:gd name="T86" fmla="*/ 781 w 314"/>
                <a:gd name="T87" fmla="*/ 107 h 751"/>
                <a:gd name="T88" fmla="*/ 804 w 314"/>
                <a:gd name="T89" fmla="*/ 50 h 751"/>
                <a:gd name="T90" fmla="*/ 857 w 314"/>
                <a:gd name="T91" fmla="*/ 13 h 751"/>
                <a:gd name="T92" fmla="*/ 905 w 314"/>
                <a:gd name="T93" fmla="*/ 0 h 751"/>
                <a:gd name="T94" fmla="*/ 946 w 314"/>
                <a:gd name="T95" fmla="*/ 20 h 751"/>
                <a:gd name="T96" fmla="*/ 1003 w 314"/>
                <a:gd name="T97" fmla="*/ 61 h 751"/>
                <a:gd name="T98" fmla="*/ 1015 w 314"/>
                <a:gd name="T99" fmla="*/ 86 h 7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14"/>
                <a:gd name="T151" fmla="*/ 0 h 751"/>
                <a:gd name="T152" fmla="*/ 314 w 314"/>
                <a:gd name="T153" fmla="*/ 751 h 75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14" h="751">
                  <a:moveTo>
                    <a:pt x="314" y="27"/>
                  </a:moveTo>
                  <a:lnTo>
                    <a:pt x="314" y="27"/>
                  </a:lnTo>
                  <a:lnTo>
                    <a:pt x="312" y="33"/>
                  </a:lnTo>
                  <a:lnTo>
                    <a:pt x="310" y="36"/>
                  </a:lnTo>
                  <a:lnTo>
                    <a:pt x="308" y="42"/>
                  </a:lnTo>
                  <a:lnTo>
                    <a:pt x="306" y="50"/>
                  </a:lnTo>
                  <a:lnTo>
                    <a:pt x="305" y="55"/>
                  </a:lnTo>
                  <a:lnTo>
                    <a:pt x="301" y="63"/>
                  </a:lnTo>
                  <a:lnTo>
                    <a:pt x="299" y="73"/>
                  </a:lnTo>
                  <a:lnTo>
                    <a:pt x="295" y="80"/>
                  </a:lnTo>
                  <a:lnTo>
                    <a:pt x="293" y="90"/>
                  </a:lnTo>
                  <a:lnTo>
                    <a:pt x="289" y="99"/>
                  </a:lnTo>
                  <a:lnTo>
                    <a:pt x="286" y="112"/>
                  </a:lnTo>
                  <a:lnTo>
                    <a:pt x="282" y="122"/>
                  </a:lnTo>
                  <a:lnTo>
                    <a:pt x="278" y="135"/>
                  </a:lnTo>
                  <a:lnTo>
                    <a:pt x="272" y="147"/>
                  </a:lnTo>
                  <a:lnTo>
                    <a:pt x="268" y="160"/>
                  </a:lnTo>
                  <a:lnTo>
                    <a:pt x="265" y="175"/>
                  </a:lnTo>
                  <a:lnTo>
                    <a:pt x="259" y="189"/>
                  </a:lnTo>
                  <a:lnTo>
                    <a:pt x="253" y="202"/>
                  </a:lnTo>
                  <a:lnTo>
                    <a:pt x="249" y="217"/>
                  </a:lnTo>
                  <a:lnTo>
                    <a:pt x="244" y="232"/>
                  </a:lnTo>
                  <a:lnTo>
                    <a:pt x="240" y="247"/>
                  </a:lnTo>
                  <a:lnTo>
                    <a:pt x="232" y="263"/>
                  </a:lnTo>
                  <a:lnTo>
                    <a:pt x="227" y="278"/>
                  </a:lnTo>
                  <a:lnTo>
                    <a:pt x="223" y="295"/>
                  </a:lnTo>
                  <a:lnTo>
                    <a:pt x="217" y="312"/>
                  </a:lnTo>
                  <a:lnTo>
                    <a:pt x="210" y="327"/>
                  </a:lnTo>
                  <a:lnTo>
                    <a:pt x="204" y="344"/>
                  </a:lnTo>
                  <a:lnTo>
                    <a:pt x="200" y="362"/>
                  </a:lnTo>
                  <a:lnTo>
                    <a:pt x="192" y="379"/>
                  </a:lnTo>
                  <a:lnTo>
                    <a:pt x="187" y="394"/>
                  </a:lnTo>
                  <a:lnTo>
                    <a:pt x="181" y="409"/>
                  </a:lnTo>
                  <a:lnTo>
                    <a:pt x="175" y="428"/>
                  </a:lnTo>
                  <a:lnTo>
                    <a:pt x="170" y="445"/>
                  </a:lnTo>
                  <a:lnTo>
                    <a:pt x="164" y="460"/>
                  </a:lnTo>
                  <a:lnTo>
                    <a:pt x="158" y="476"/>
                  </a:lnTo>
                  <a:lnTo>
                    <a:pt x="152" y="493"/>
                  </a:lnTo>
                  <a:lnTo>
                    <a:pt x="147" y="508"/>
                  </a:lnTo>
                  <a:lnTo>
                    <a:pt x="141" y="523"/>
                  </a:lnTo>
                  <a:lnTo>
                    <a:pt x="135" y="540"/>
                  </a:lnTo>
                  <a:lnTo>
                    <a:pt x="130" y="554"/>
                  </a:lnTo>
                  <a:lnTo>
                    <a:pt x="124" y="569"/>
                  </a:lnTo>
                  <a:lnTo>
                    <a:pt x="118" y="582"/>
                  </a:lnTo>
                  <a:lnTo>
                    <a:pt x="114" y="597"/>
                  </a:lnTo>
                  <a:lnTo>
                    <a:pt x="109" y="609"/>
                  </a:lnTo>
                  <a:lnTo>
                    <a:pt x="105" y="624"/>
                  </a:lnTo>
                  <a:lnTo>
                    <a:pt x="99" y="635"/>
                  </a:lnTo>
                  <a:lnTo>
                    <a:pt x="95" y="647"/>
                  </a:lnTo>
                  <a:lnTo>
                    <a:pt x="88" y="658"/>
                  </a:lnTo>
                  <a:lnTo>
                    <a:pt x="84" y="669"/>
                  </a:lnTo>
                  <a:lnTo>
                    <a:pt x="80" y="679"/>
                  </a:lnTo>
                  <a:lnTo>
                    <a:pt x="76" y="688"/>
                  </a:lnTo>
                  <a:lnTo>
                    <a:pt x="73" y="696"/>
                  </a:lnTo>
                  <a:lnTo>
                    <a:pt x="69" y="706"/>
                  </a:lnTo>
                  <a:lnTo>
                    <a:pt x="65" y="711"/>
                  </a:lnTo>
                  <a:lnTo>
                    <a:pt x="63" y="719"/>
                  </a:lnTo>
                  <a:lnTo>
                    <a:pt x="59" y="725"/>
                  </a:lnTo>
                  <a:lnTo>
                    <a:pt x="57" y="730"/>
                  </a:lnTo>
                  <a:lnTo>
                    <a:pt x="56" y="732"/>
                  </a:lnTo>
                  <a:lnTo>
                    <a:pt x="54" y="736"/>
                  </a:lnTo>
                  <a:lnTo>
                    <a:pt x="50" y="740"/>
                  </a:lnTo>
                  <a:lnTo>
                    <a:pt x="44" y="742"/>
                  </a:lnTo>
                  <a:lnTo>
                    <a:pt x="40" y="744"/>
                  </a:lnTo>
                  <a:lnTo>
                    <a:pt x="35" y="746"/>
                  </a:lnTo>
                  <a:lnTo>
                    <a:pt x="31" y="747"/>
                  </a:lnTo>
                  <a:lnTo>
                    <a:pt x="23" y="749"/>
                  </a:lnTo>
                  <a:lnTo>
                    <a:pt x="18" y="751"/>
                  </a:lnTo>
                  <a:lnTo>
                    <a:pt x="12" y="749"/>
                  </a:lnTo>
                  <a:lnTo>
                    <a:pt x="6" y="744"/>
                  </a:lnTo>
                  <a:lnTo>
                    <a:pt x="4" y="740"/>
                  </a:lnTo>
                  <a:lnTo>
                    <a:pt x="4" y="734"/>
                  </a:lnTo>
                  <a:lnTo>
                    <a:pt x="2" y="728"/>
                  </a:lnTo>
                  <a:lnTo>
                    <a:pt x="2" y="721"/>
                  </a:lnTo>
                  <a:lnTo>
                    <a:pt x="0" y="719"/>
                  </a:lnTo>
                  <a:lnTo>
                    <a:pt x="0" y="713"/>
                  </a:lnTo>
                  <a:lnTo>
                    <a:pt x="2" y="709"/>
                  </a:lnTo>
                  <a:lnTo>
                    <a:pt x="2" y="706"/>
                  </a:lnTo>
                  <a:lnTo>
                    <a:pt x="4" y="700"/>
                  </a:lnTo>
                  <a:lnTo>
                    <a:pt x="4" y="692"/>
                  </a:lnTo>
                  <a:lnTo>
                    <a:pt x="6" y="685"/>
                  </a:lnTo>
                  <a:lnTo>
                    <a:pt x="10" y="679"/>
                  </a:lnTo>
                  <a:lnTo>
                    <a:pt x="12" y="669"/>
                  </a:lnTo>
                  <a:lnTo>
                    <a:pt x="14" y="660"/>
                  </a:lnTo>
                  <a:lnTo>
                    <a:pt x="18" y="649"/>
                  </a:lnTo>
                  <a:lnTo>
                    <a:pt x="19" y="639"/>
                  </a:lnTo>
                  <a:lnTo>
                    <a:pt x="23" y="628"/>
                  </a:lnTo>
                  <a:lnTo>
                    <a:pt x="27" y="614"/>
                  </a:lnTo>
                  <a:lnTo>
                    <a:pt x="31" y="605"/>
                  </a:lnTo>
                  <a:lnTo>
                    <a:pt x="35" y="592"/>
                  </a:lnTo>
                  <a:lnTo>
                    <a:pt x="38" y="578"/>
                  </a:lnTo>
                  <a:lnTo>
                    <a:pt x="42" y="565"/>
                  </a:lnTo>
                  <a:lnTo>
                    <a:pt x="46" y="552"/>
                  </a:lnTo>
                  <a:lnTo>
                    <a:pt x="52" y="538"/>
                  </a:lnTo>
                  <a:lnTo>
                    <a:pt x="57" y="523"/>
                  </a:lnTo>
                  <a:lnTo>
                    <a:pt x="61" y="508"/>
                  </a:lnTo>
                  <a:lnTo>
                    <a:pt x="67" y="495"/>
                  </a:lnTo>
                  <a:lnTo>
                    <a:pt x="73" y="479"/>
                  </a:lnTo>
                  <a:lnTo>
                    <a:pt x="76" y="464"/>
                  </a:lnTo>
                  <a:lnTo>
                    <a:pt x="82" y="449"/>
                  </a:lnTo>
                  <a:lnTo>
                    <a:pt x="88" y="434"/>
                  </a:lnTo>
                  <a:lnTo>
                    <a:pt x="95" y="419"/>
                  </a:lnTo>
                  <a:lnTo>
                    <a:pt x="99" y="400"/>
                  </a:lnTo>
                  <a:lnTo>
                    <a:pt x="105" y="384"/>
                  </a:lnTo>
                  <a:lnTo>
                    <a:pt x="111" y="369"/>
                  </a:lnTo>
                  <a:lnTo>
                    <a:pt x="118" y="354"/>
                  </a:lnTo>
                  <a:lnTo>
                    <a:pt x="122" y="337"/>
                  </a:lnTo>
                  <a:lnTo>
                    <a:pt x="128" y="322"/>
                  </a:lnTo>
                  <a:lnTo>
                    <a:pt x="133" y="304"/>
                  </a:lnTo>
                  <a:lnTo>
                    <a:pt x="139" y="289"/>
                  </a:lnTo>
                  <a:lnTo>
                    <a:pt x="145" y="272"/>
                  </a:lnTo>
                  <a:lnTo>
                    <a:pt x="151" y="257"/>
                  </a:lnTo>
                  <a:lnTo>
                    <a:pt x="156" y="242"/>
                  </a:lnTo>
                  <a:lnTo>
                    <a:pt x="162" y="228"/>
                  </a:lnTo>
                  <a:lnTo>
                    <a:pt x="168" y="213"/>
                  </a:lnTo>
                  <a:lnTo>
                    <a:pt x="171" y="198"/>
                  </a:lnTo>
                  <a:lnTo>
                    <a:pt x="179" y="183"/>
                  </a:lnTo>
                  <a:lnTo>
                    <a:pt x="185" y="171"/>
                  </a:lnTo>
                  <a:lnTo>
                    <a:pt x="189" y="156"/>
                  </a:lnTo>
                  <a:lnTo>
                    <a:pt x="194" y="143"/>
                  </a:lnTo>
                  <a:lnTo>
                    <a:pt x="200" y="132"/>
                  </a:lnTo>
                  <a:lnTo>
                    <a:pt x="206" y="118"/>
                  </a:lnTo>
                  <a:lnTo>
                    <a:pt x="210" y="107"/>
                  </a:lnTo>
                  <a:lnTo>
                    <a:pt x="213" y="95"/>
                  </a:lnTo>
                  <a:lnTo>
                    <a:pt x="219" y="84"/>
                  </a:lnTo>
                  <a:lnTo>
                    <a:pt x="223" y="74"/>
                  </a:lnTo>
                  <a:lnTo>
                    <a:pt x="227" y="65"/>
                  </a:lnTo>
                  <a:lnTo>
                    <a:pt x="230" y="55"/>
                  </a:lnTo>
                  <a:lnTo>
                    <a:pt x="234" y="48"/>
                  </a:lnTo>
                  <a:lnTo>
                    <a:pt x="240" y="40"/>
                  </a:lnTo>
                  <a:lnTo>
                    <a:pt x="242" y="33"/>
                  </a:lnTo>
                  <a:lnTo>
                    <a:pt x="246" y="27"/>
                  </a:lnTo>
                  <a:lnTo>
                    <a:pt x="248" y="19"/>
                  </a:lnTo>
                  <a:lnTo>
                    <a:pt x="249" y="16"/>
                  </a:lnTo>
                  <a:lnTo>
                    <a:pt x="255" y="10"/>
                  </a:lnTo>
                  <a:lnTo>
                    <a:pt x="259" y="6"/>
                  </a:lnTo>
                  <a:lnTo>
                    <a:pt x="265" y="4"/>
                  </a:lnTo>
                  <a:lnTo>
                    <a:pt x="268" y="0"/>
                  </a:lnTo>
                  <a:lnTo>
                    <a:pt x="274" y="0"/>
                  </a:lnTo>
                  <a:lnTo>
                    <a:pt x="280" y="0"/>
                  </a:lnTo>
                  <a:lnTo>
                    <a:pt x="284" y="0"/>
                  </a:lnTo>
                  <a:lnTo>
                    <a:pt x="287" y="4"/>
                  </a:lnTo>
                  <a:lnTo>
                    <a:pt x="293" y="6"/>
                  </a:lnTo>
                  <a:lnTo>
                    <a:pt x="297" y="10"/>
                  </a:lnTo>
                  <a:lnTo>
                    <a:pt x="305" y="14"/>
                  </a:lnTo>
                  <a:lnTo>
                    <a:pt x="310" y="19"/>
                  </a:lnTo>
                  <a:lnTo>
                    <a:pt x="314" y="23"/>
                  </a:lnTo>
                  <a:lnTo>
                    <a:pt x="314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872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4" name="Freeform 26"/>
            <p:cNvSpPr>
              <a:spLocks/>
            </p:cNvSpPr>
            <p:nvPr/>
          </p:nvSpPr>
          <p:spPr bwMode="auto">
            <a:xfrm>
              <a:off x="3613" y="1821"/>
              <a:ext cx="255" cy="141"/>
            </a:xfrm>
            <a:custGeom>
              <a:avLst/>
              <a:gdLst>
                <a:gd name="T0" fmla="*/ 647 w 201"/>
                <a:gd name="T1" fmla="*/ 0 h 110"/>
                <a:gd name="T2" fmla="*/ 610 w 201"/>
                <a:gd name="T3" fmla="*/ 0 h 110"/>
                <a:gd name="T4" fmla="*/ 577 w 201"/>
                <a:gd name="T5" fmla="*/ 0 h 110"/>
                <a:gd name="T6" fmla="*/ 529 w 201"/>
                <a:gd name="T7" fmla="*/ 8 h 110"/>
                <a:gd name="T8" fmla="*/ 480 w 201"/>
                <a:gd name="T9" fmla="*/ 13 h 110"/>
                <a:gd name="T10" fmla="*/ 436 w 201"/>
                <a:gd name="T11" fmla="*/ 13 h 110"/>
                <a:gd name="T12" fmla="*/ 403 w 201"/>
                <a:gd name="T13" fmla="*/ 24 h 110"/>
                <a:gd name="T14" fmla="*/ 378 w 201"/>
                <a:gd name="T15" fmla="*/ 24 h 110"/>
                <a:gd name="T16" fmla="*/ 348 w 201"/>
                <a:gd name="T17" fmla="*/ 31 h 110"/>
                <a:gd name="T18" fmla="*/ 317 w 201"/>
                <a:gd name="T19" fmla="*/ 37 h 110"/>
                <a:gd name="T20" fmla="*/ 287 w 201"/>
                <a:gd name="T21" fmla="*/ 37 h 110"/>
                <a:gd name="T22" fmla="*/ 252 w 201"/>
                <a:gd name="T23" fmla="*/ 46 h 110"/>
                <a:gd name="T24" fmla="*/ 222 w 201"/>
                <a:gd name="T25" fmla="*/ 51 h 110"/>
                <a:gd name="T26" fmla="*/ 192 w 201"/>
                <a:gd name="T27" fmla="*/ 51 h 110"/>
                <a:gd name="T28" fmla="*/ 167 w 201"/>
                <a:gd name="T29" fmla="*/ 59 h 110"/>
                <a:gd name="T30" fmla="*/ 127 w 201"/>
                <a:gd name="T31" fmla="*/ 74 h 110"/>
                <a:gd name="T32" fmla="*/ 77 w 201"/>
                <a:gd name="T33" fmla="*/ 87 h 110"/>
                <a:gd name="T34" fmla="*/ 41 w 201"/>
                <a:gd name="T35" fmla="*/ 97 h 110"/>
                <a:gd name="T36" fmla="*/ 1 w 201"/>
                <a:gd name="T37" fmla="*/ 112 h 110"/>
                <a:gd name="T38" fmla="*/ 0 w 201"/>
                <a:gd name="T39" fmla="*/ 133 h 110"/>
                <a:gd name="T40" fmla="*/ 1 w 201"/>
                <a:gd name="T41" fmla="*/ 163 h 110"/>
                <a:gd name="T42" fmla="*/ 23 w 201"/>
                <a:gd name="T43" fmla="*/ 197 h 110"/>
                <a:gd name="T44" fmla="*/ 58 w 201"/>
                <a:gd name="T45" fmla="*/ 241 h 110"/>
                <a:gd name="T46" fmla="*/ 98 w 201"/>
                <a:gd name="T47" fmla="*/ 285 h 110"/>
                <a:gd name="T48" fmla="*/ 143 w 201"/>
                <a:gd name="T49" fmla="*/ 322 h 110"/>
                <a:gd name="T50" fmla="*/ 192 w 201"/>
                <a:gd name="T51" fmla="*/ 349 h 110"/>
                <a:gd name="T52" fmla="*/ 235 w 201"/>
                <a:gd name="T53" fmla="*/ 358 h 110"/>
                <a:gd name="T54" fmla="*/ 259 w 201"/>
                <a:gd name="T55" fmla="*/ 367 h 110"/>
                <a:gd name="T56" fmla="*/ 306 w 201"/>
                <a:gd name="T57" fmla="*/ 381 h 110"/>
                <a:gd name="T58" fmla="*/ 355 w 201"/>
                <a:gd name="T59" fmla="*/ 373 h 110"/>
                <a:gd name="T60" fmla="*/ 403 w 201"/>
                <a:gd name="T61" fmla="*/ 358 h 110"/>
                <a:gd name="T62" fmla="*/ 448 w 201"/>
                <a:gd name="T63" fmla="*/ 349 h 110"/>
                <a:gd name="T64" fmla="*/ 487 w 201"/>
                <a:gd name="T65" fmla="*/ 335 h 110"/>
                <a:gd name="T66" fmla="*/ 523 w 201"/>
                <a:gd name="T67" fmla="*/ 308 h 110"/>
                <a:gd name="T68" fmla="*/ 562 w 201"/>
                <a:gd name="T69" fmla="*/ 278 h 110"/>
                <a:gd name="T70" fmla="*/ 591 w 201"/>
                <a:gd name="T71" fmla="*/ 241 h 110"/>
                <a:gd name="T72" fmla="*/ 618 w 201"/>
                <a:gd name="T73" fmla="*/ 204 h 110"/>
                <a:gd name="T74" fmla="*/ 636 w 201"/>
                <a:gd name="T75" fmla="*/ 170 h 110"/>
                <a:gd name="T76" fmla="*/ 647 w 201"/>
                <a:gd name="T77" fmla="*/ 133 h 110"/>
                <a:gd name="T78" fmla="*/ 653 w 201"/>
                <a:gd name="T79" fmla="*/ 97 h 110"/>
                <a:gd name="T80" fmla="*/ 653 w 201"/>
                <a:gd name="T81" fmla="*/ 65 h 110"/>
                <a:gd name="T82" fmla="*/ 653 w 201"/>
                <a:gd name="T83" fmla="*/ 37 h 110"/>
                <a:gd name="T84" fmla="*/ 661 w 201"/>
                <a:gd name="T85" fmla="*/ 13 h 110"/>
                <a:gd name="T86" fmla="*/ 661 w 201"/>
                <a:gd name="T87" fmla="*/ 8 h 11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1"/>
                <a:gd name="T133" fmla="*/ 0 h 110"/>
                <a:gd name="T134" fmla="*/ 201 w 201"/>
                <a:gd name="T135" fmla="*/ 110 h 11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1" h="110">
                  <a:moveTo>
                    <a:pt x="201" y="2"/>
                  </a:moveTo>
                  <a:lnTo>
                    <a:pt x="197" y="0"/>
                  </a:lnTo>
                  <a:lnTo>
                    <a:pt x="192" y="0"/>
                  </a:lnTo>
                  <a:lnTo>
                    <a:pt x="186" y="0"/>
                  </a:lnTo>
                  <a:lnTo>
                    <a:pt x="182" y="0"/>
                  </a:lnTo>
                  <a:lnTo>
                    <a:pt x="176" y="0"/>
                  </a:lnTo>
                  <a:lnTo>
                    <a:pt x="171" y="2"/>
                  </a:lnTo>
                  <a:lnTo>
                    <a:pt x="161" y="2"/>
                  </a:lnTo>
                  <a:lnTo>
                    <a:pt x="153" y="2"/>
                  </a:lnTo>
                  <a:lnTo>
                    <a:pt x="146" y="4"/>
                  </a:lnTo>
                  <a:lnTo>
                    <a:pt x="138" y="4"/>
                  </a:lnTo>
                  <a:lnTo>
                    <a:pt x="133" y="4"/>
                  </a:lnTo>
                  <a:lnTo>
                    <a:pt x="129" y="6"/>
                  </a:lnTo>
                  <a:lnTo>
                    <a:pt x="123" y="7"/>
                  </a:lnTo>
                  <a:lnTo>
                    <a:pt x="119" y="7"/>
                  </a:lnTo>
                  <a:lnTo>
                    <a:pt x="115" y="7"/>
                  </a:lnTo>
                  <a:lnTo>
                    <a:pt x="110" y="7"/>
                  </a:lnTo>
                  <a:lnTo>
                    <a:pt x="106" y="9"/>
                  </a:lnTo>
                  <a:lnTo>
                    <a:pt x="100" y="11"/>
                  </a:lnTo>
                  <a:lnTo>
                    <a:pt x="96" y="11"/>
                  </a:lnTo>
                  <a:lnTo>
                    <a:pt x="93" y="11"/>
                  </a:lnTo>
                  <a:lnTo>
                    <a:pt x="87" y="11"/>
                  </a:lnTo>
                  <a:lnTo>
                    <a:pt x="81" y="13"/>
                  </a:lnTo>
                  <a:lnTo>
                    <a:pt x="77" y="13"/>
                  </a:lnTo>
                  <a:lnTo>
                    <a:pt x="74" y="15"/>
                  </a:lnTo>
                  <a:lnTo>
                    <a:pt x="68" y="15"/>
                  </a:lnTo>
                  <a:lnTo>
                    <a:pt x="64" y="15"/>
                  </a:lnTo>
                  <a:lnTo>
                    <a:pt x="58" y="15"/>
                  </a:lnTo>
                  <a:lnTo>
                    <a:pt x="55" y="17"/>
                  </a:lnTo>
                  <a:lnTo>
                    <a:pt x="51" y="17"/>
                  </a:lnTo>
                  <a:lnTo>
                    <a:pt x="47" y="19"/>
                  </a:lnTo>
                  <a:lnTo>
                    <a:pt x="39" y="21"/>
                  </a:lnTo>
                  <a:lnTo>
                    <a:pt x="32" y="23"/>
                  </a:lnTo>
                  <a:lnTo>
                    <a:pt x="24" y="25"/>
                  </a:lnTo>
                  <a:lnTo>
                    <a:pt x="19" y="25"/>
                  </a:lnTo>
                  <a:lnTo>
                    <a:pt x="13" y="28"/>
                  </a:lnTo>
                  <a:lnTo>
                    <a:pt x="9" y="28"/>
                  </a:lnTo>
                  <a:lnTo>
                    <a:pt x="1" y="32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1" y="47"/>
                  </a:lnTo>
                  <a:lnTo>
                    <a:pt x="3" y="53"/>
                  </a:lnTo>
                  <a:lnTo>
                    <a:pt x="7" y="57"/>
                  </a:lnTo>
                  <a:lnTo>
                    <a:pt x="13" y="63"/>
                  </a:lnTo>
                  <a:lnTo>
                    <a:pt x="17" y="70"/>
                  </a:lnTo>
                  <a:lnTo>
                    <a:pt x="24" y="76"/>
                  </a:lnTo>
                  <a:lnTo>
                    <a:pt x="30" y="82"/>
                  </a:lnTo>
                  <a:lnTo>
                    <a:pt x="38" y="87"/>
                  </a:lnTo>
                  <a:lnTo>
                    <a:pt x="43" y="93"/>
                  </a:lnTo>
                  <a:lnTo>
                    <a:pt x="53" y="97"/>
                  </a:lnTo>
                  <a:lnTo>
                    <a:pt x="58" y="101"/>
                  </a:lnTo>
                  <a:lnTo>
                    <a:pt x="68" y="104"/>
                  </a:lnTo>
                  <a:lnTo>
                    <a:pt x="72" y="104"/>
                  </a:lnTo>
                  <a:lnTo>
                    <a:pt x="76" y="106"/>
                  </a:lnTo>
                  <a:lnTo>
                    <a:pt x="79" y="106"/>
                  </a:lnTo>
                  <a:lnTo>
                    <a:pt x="85" y="110"/>
                  </a:lnTo>
                  <a:lnTo>
                    <a:pt x="93" y="110"/>
                  </a:lnTo>
                  <a:lnTo>
                    <a:pt x="100" y="110"/>
                  </a:lnTo>
                  <a:lnTo>
                    <a:pt x="108" y="108"/>
                  </a:lnTo>
                  <a:lnTo>
                    <a:pt x="115" y="106"/>
                  </a:lnTo>
                  <a:lnTo>
                    <a:pt x="123" y="104"/>
                  </a:lnTo>
                  <a:lnTo>
                    <a:pt x="131" y="103"/>
                  </a:lnTo>
                  <a:lnTo>
                    <a:pt x="136" y="101"/>
                  </a:lnTo>
                  <a:lnTo>
                    <a:pt x="142" y="99"/>
                  </a:lnTo>
                  <a:lnTo>
                    <a:pt x="148" y="97"/>
                  </a:lnTo>
                  <a:lnTo>
                    <a:pt x="155" y="93"/>
                  </a:lnTo>
                  <a:lnTo>
                    <a:pt x="159" y="89"/>
                  </a:lnTo>
                  <a:lnTo>
                    <a:pt x="167" y="85"/>
                  </a:lnTo>
                  <a:lnTo>
                    <a:pt x="171" y="80"/>
                  </a:lnTo>
                  <a:lnTo>
                    <a:pt x="176" y="76"/>
                  </a:lnTo>
                  <a:lnTo>
                    <a:pt x="180" y="70"/>
                  </a:lnTo>
                  <a:lnTo>
                    <a:pt x="184" y="65"/>
                  </a:lnTo>
                  <a:lnTo>
                    <a:pt x="188" y="59"/>
                  </a:lnTo>
                  <a:lnTo>
                    <a:pt x="192" y="55"/>
                  </a:lnTo>
                  <a:lnTo>
                    <a:pt x="193" y="49"/>
                  </a:lnTo>
                  <a:lnTo>
                    <a:pt x="195" y="44"/>
                  </a:lnTo>
                  <a:lnTo>
                    <a:pt x="197" y="38"/>
                  </a:lnTo>
                  <a:lnTo>
                    <a:pt x="197" y="32"/>
                  </a:lnTo>
                  <a:lnTo>
                    <a:pt x="199" y="28"/>
                  </a:lnTo>
                  <a:lnTo>
                    <a:pt x="199" y="23"/>
                  </a:lnTo>
                  <a:lnTo>
                    <a:pt x="199" y="19"/>
                  </a:lnTo>
                  <a:lnTo>
                    <a:pt x="199" y="15"/>
                  </a:lnTo>
                  <a:lnTo>
                    <a:pt x="199" y="11"/>
                  </a:lnTo>
                  <a:lnTo>
                    <a:pt x="201" y="9"/>
                  </a:lnTo>
                  <a:lnTo>
                    <a:pt x="201" y="4"/>
                  </a:lnTo>
                  <a:lnTo>
                    <a:pt x="201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872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5" name="Freeform 27"/>
            <p:cNvSpPr>
              <a:spLocks/>
            </p:cNvSpPr>
            <p:nvPr/>
          </p:nvSpPr>
          <p:spPr bwMode="auto">
            <a:xfrm>
              <a:off x="2801" y="1712"/>
              <a:ext cx="202" cy="199"/>
            </a:xfrm>
            <a:custGeom>
              <a:avLst/>
              <a:gdLst>
                <a:gd name="T0" fmla="*/ 282 w 160"/>
                <a:gd name="T1" fmla="*/ 501 h 158"/>
                <a:gd name="T2" fmla="*/ 327 w 160"/>
                <a:gd name="T3" fmla="*/ 487 h 158"/>
                <a:gd name="T4" fmla="*/ 370 w 160"/>
                <a:gd name="T5" fmla="*/ 469 h 158"/>
                <a:gd name="T6" fmla="*/ 413 w 160"/>
                <a:gd name="T7" fmla="*/ 440 h 158"/>
                <a:gd name="T8" fmla="*/ 444 w 160"/>
                <a:gd name="T9" fmla="*/ 408 h 158"/>
                <a:gd name="T10" fmla="*/ 476 w 160"/>
                <a:gd name="T11" fmla="*/ 368 h 158"/>
                <a:gd name="T12" fmla="*/ 492 w 160"/>
                <a:gd name="T13" fmla="*/ 329 h 158"/>
                <a:gd name="T14" fmla="*/ 505 w 160"/>
                <a:gd name="T15" fmla="*/ 277 h 158"/>
                <a:gd name="T16" fmla="*/ 505 w 160"/>
                <a:gd name="T17" fmla="*/ 230 h 158"/>
                <a:gd name="T18" fmla="*/ 492 w 160"/>
                <a:gd name="T19" fmla="*/ 175 h 158"/>
                <a:gd name="T20" fmla="*/ 476 w 160"/>
                <a:gd name="T21" fmla="*/ 134 h 158"/>
                <a:gd name="T22" fmla="*/ 444 w 160"/>
                <a:gd name="T23" fmla="*/ 93 h 158"/>
                <a:gd name="T24" fmla="*/ 413 w 160"/>
                <a:gd name="T25" fmla="*/ 53 h 158"/>
                <a:gd name="T26" fmla="*/ 370 w 160"/>
                <a:gd name="T27" fmla="*/ 29 h 158"/>
                <a:gd name="T28" fmla="*/ 327 w 160"/>
                <a:gd name="T29" fmla="*/ 13 h 158"/>
                <a:gd name="T30" fmla="*/ 282 w 160"/>
                <a:gd name="T31" fmla="*/ 0 h 158"/>
                <a:gd name="T32" fmla="*/ 241 w 160"/>
                <a:gd name="T33" fmla="*/ 0 h 158"/>
                <a:gd name="T34" fmla="*/ 215 w 160"/>
                <a:gd name="T35" fmla="*/ 0 h 158"/>
                <a:gd name="T36" fmla="*/ 182 w 160"/>
                <a:gd name="T37" fmla="*/ 13 h 158"/>
                <a:gd name="T38" fmla="*/ 129 w 160"/>
                <a:gd name="T39" fmla="*/ 29 h 158"/>
                <a:gd name="T40" fmla="*/ 93 w 160"/>
                <a:gd name="T41" fmla="*/ 53 h 158"/>
                <a:gd name="T42" fmla="*/ 59 w 160"/>
                <a:gd name="T43" fmla="*/ 93 h 158"/>
                <a:gd name="T44" fmla="*/ 25 w 160"/>
                <a:gd name="T45" fmla="*/ 134 h 158"/>
                <a:gd name="T46" fmla="*/ 13 w 160"/>
                <a:gd name="T47" fmla="*/ 175 h 158"/>
                <a:gd name="T48" fmla="*/ 0 w 160"/>
                <a:gd name="T49" fmla="*/ 230 h 158"/>
                <a:gd name="T50" fmla="*/ 0 w 160"/>
                <a:gd name="T51" fmla="*/ 277 h 158"/>
                <a:gd name="T52" fmla="*/ 13 w 160"/>
                <a:gd name="T53" fmla="*/ 329 h 158"/>
                <a:gd name="T54" fmla="*/ 25 w 160"/>
                <a:gd name="T55" fmla="*/ 368 h 158"/>
                <a:gd name="T56" fmla="*/ 59 w 160"/>
                <a:gd name="T57" fmla="*/ 408 h 158"/>
                <a:gd name="T58" fmla="*/ 93 w 160"/>
                <a:gd name="T59" fmla="*/ 440 h 158"/>
                <a:gd name="T60" fmla="*/ 129 w 160"/>
                <a:gd name="T61" fmla="*/ 469 h 158"/>
                <a:gd name="T62" fmla="*/ 182 w 160"/>
                <a:gd name="T63" fmla="*/ 487 h 158"/>
                <a:gd name="T64" fmla="*/ 215 w 160"/>
                <a:gd name="T65" fmla="*/ 494 h 158"/>
                <a:gd name="T66" fmla="*/ 241 w 160"/>
                <a:gd name="T67" fmla="*/ 501 h 158"/>
                <a:gd name="T68" fmla="*/ 259 w 160"/>
                <a:gd name="T69" fmla="*/ 501 h 15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60"/>
                <a:gd name="T106" fmla="*/ 0 h 158"/>
                <a:gd name="T107" fmla="*/ 160 w 160"/>
                <a:gd name="T108" fmla="*/ 158 h 15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60" h="158">
                  <a:moveTo>
                    <a:pt x="80" y="158"/>
                  </a:moveTo>
                  <a:lnTo>
                    <a:pt x="88" y="158"/>
                  </a:lnTo>
                  <a:lnTo>
                    <a:pt x="95" y="156"/>
                  </a:lnTo>
                  <a:lnTo>
                    <a:pt x="101" y="154"/>
                  </a:lnTo>
                  <a:lnTo>
                    <a:pt x="109" y="152"/>
                  </a:lnTo>
                  <a:lnTo>
                    <a:pt x="116" y="148"/>
                  </a:lnTo>
                  <a:lnTo>
                    <a:pt x="122" y="144"/>
                  </a:lnTo>
                  <a:lnTo>
                    <a:pt x="128" y="139"/>
                  </a:lnTo>
                  <a:lnTo>
                    <a:pt x="135" y="135"/>
                  </a:lnTo>
                  <a:lnTo>
                    <a:pt x="139" y="129"/>
                  </a:lnTo>
                  <a:lnTo>
                    <a:pt x="143" y="124"/>
                  </a:lnTo>
                  <a:lnTo>
                    <a:pt x="149" y="116"/>
                  </a:lnTo>
                  <a:lnTo>
                    <a:pt x="152" y="110"/>
                  </a:lnTo>
                  <a:lnTo>
                    <a:pt x="154" y="103"/>
                  </a:lnTo>
                  <a:lnTo>
                    <a:pt x="156" y="95"/>
                  </a:lnTo>
                  <a:lnTo>
                    <a:pt x="158" y="87"/>
                  </a:lnTo>
                  <a:lnTo>
                    <a:pt x="160" y="80"/>
                  </a:lnTo>
                  <a:lnTo>
                    <a:pt x="158" y="72"/>
                  </a:lnTo>
                  <a:lnTo>
                    <a:pt x="156" y="63"/>
                  </a:lnTo>
                  <a:lnTo>
                    <a:pt x="154" y="55"/>
                  </a:lnTo>
                  <a:lnTo>
                    <a:pt x="152" y="48"/>
                  </a:lnTo>
                  <a:lnTo>
                    <a:pt x="149" y="42"/>
                  </a:lnTo>
                  <a:lnTo>
                    <a:pt x="143" y="34"/>
                  </a:lnTo>
                  <a:lnTo>
                    <a:pt x="139" y="29"/>
                  </a:lnTo>
                  <a:lnTo>
                    <a:pt x="135" y="25"/>
                  </a:lnTo>
                  <a:lnTo>
                    <a:pt x="128" y="17"/>
                  </a:lnTo>
                  <a:lnTo>
                    <a:pt x="122" y="13"/>
                  </a:lnTo>
                  <a:lnTo>
                    <a:pt x="116" y="9"/>
                  </a:lnTo>
                  <a:lnTo>
                    <a:pt x="109" y="6"/>
                  </a:lnTo>
                  <a:lnTo>
                    <a:pt x="101" y="4"/>
                  </a:lnTo>
                  <a:lnTo>
                    <a:pt x="95" y="2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5" y="0"/>
                  </a:lnTo>
                  <a:lnTo>
                    <a:pt x="71" y="0"/>
                  </a:lnTo>
                  <a:lnTo>
                    <a:pt x="67" y="0"/>
                  </a:lnTo>
                  <a:lnTo>
                    <a:pt x="63" y="2"/>
                  </a:lnTo>
                  <a:lnTo>
                    <a:pt x="56" y="4"/>
                  </a:lnTo>
                  <a:lnTo>
                    <a:pt x="48" y="6"/>
                  </a:lnTo>
                  <a:lnTo>
                    <a:pt x="40" y="9"/>
                  </a:lnTo>
                  <a:lnTo>
                    <a:pt x="35" y="13"/>
                  </a:lnTo>
                  <a:lnTo>
                    <a:pt x="29" y="17"/>
                  </a:lnTo>
                  <a:lnTo>
                    <a:pt x="23" y="25"/>
                  </a:lnTo>
                  <a:lnTo>
                    <a:pt x="18" y="29"/>
                  </a:lnTo>
                  <a:lnTo>
                    <a:pt x="14" y="34"/>
                  </a:lnTo>
                  <a:lnTo>
                    <a:pt x="8" y="42"/>
                  </a:lnTo>
                  <a:lnTo>
                    <a:pt x="6" y="48"/>
                  </a:lnTo>
                  <a:lnTo>
                    <a:pt x="4" y="55"/>
                  </a:lnTo>
                  <a:lnTo>
                    <a:pt x="0" y="63"/>
                  </a:lnTo>
                  <a:lnTo>
                    <a:pt x="0" y="72"/>
                  </a:lnTo>
                  <a:lnTo>
                    <a:pt x="0" y="80"/>
                  </a:lnTo>
                  <a:lnTo>
                    <a:pt x="0" y="87"/>
                  </a:lnTo>
                  <a:lnTo>
                    <a:pt x="0" y="95"/>
                  </a:lnTo>
                  <a:lnTo>
                    <a:pt x="4" y="103"/>
                  </a:lnTo>
                  <a:lnTo>
                    <a:pt x="6" y="110"/>
                  </a:lnTo>
                  <a:lnTo>
                    <a:pt x="8" y="116"/>
                  </a:lnTo>
                  <a:lnTo>
                    <a:pt x="14" y="124"/>
                  </a:lnTo>
                  <a:lnTo>
                    <a:pt x="18" y="129"/>
                  </a:lnTo>
                  <a:lnTo>
                    <a:pt x="23" y="135"/>
                  </a:lnTo>
                  <a:lnTo>
                    <a:pt x="29" y="139"/>
                  </a:lnTo>
                  <a:lnTo>
                    <a:pt x="35" y="144"/>
                  </a:lnTo>
                  <a:lnTo>
                    <a:pt x="40" y="148"/>
                  </a:lnTo>
                  <a:lnTo>
                    <a:pt x="48" y="152"/>
                  </a:lnTo>
                  <a:lnTo>
                    <a:pt x="56" y="154"/>
                  </a:lnTo>
                  <a:lnTo>
                    <a:pt x="63" y="156"/>
                  </a:lnTo>
                  <a:lnTo>
                    <a:pt x="67" y="156"/>
                  </a:lnTo>
                  <a:lnTo>
                    <a:pt x="71" y="158"/>
                  </a:lnTo>
                  <a:lnTo>
                    <a:pt x="75" y="158"/>
                  </a:lnTo>
                  <a:lnTo>
                    <a:pt x="80" y="1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872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6" name="Freeform 28"/>
            <p:cNvSpPr>
              <a:spLocks/>
            </p:cNvSpPr>
            <p:nvPr/>
          </p:nvSpPr>
          <p:spPr bwMode="auto">
            <a:xfrm>
              <a:off x="2943" y="1938"/>
              <a:ext cx="88" cy="288"/>
            </a:xfrm>
            <a:custGeom>
              <a:avLst/>
              <a:gdLst>
                <a:gd name="T0" fmla="*/ 221 w 70"/>
                <a:gd name="T1" fmla="*/ 86 h 228"/>
                <a:gd name="T2" fmla="*/ 207 w 70"/>
                <a:gd name="T3" fmla="*/ 115 h 228"/>
                <a:gd name="T4" fmla="*/ 207 w 70"/>
                <a:gd name="T5" fmla="*/ 144 h 228"/>
                <a:gd name="T6" fmla="*/ 201 w 70"/>
                <a:gd name="T7" fmla="*/ 176 h 228"/>
                <a:gd name="T8" fmla="*/ 186 w 70"/>
                <a:gd name="T9" fmla="*/ 230 h 228"/>
                <a:gd name="T10" fmla="*/ 184 w 70"/>
                <a:gd name="T11" fmla="*/ 269 h 228"/>
                <a:gd name="T12" fmla="*/ 180 w 70"/>
                <a:gd name="T13" fmla="*/ 313 h 228"/>
                <a:gd name="T14" fmla="*/ 172 w 70"/>
                <a:gd name="T15" fmla="*/ 339 h 228"/>
                <a:gd name="T16" fmla="*/ 167 w 70"/>
                <a:gd name="T17" fmla="*/ 378 h 228"/>
                <a:gd name="T18" fmla="*/ 155 w 70"/>
                <a:gd name="T19" fmla="*/ 428 h 228"/>
                <a:gd name="T20" fmla="*/ 143 w 70"/>
                <a:gd name="T21" fmla="*/ 490 h 228"/>
                <a:gd name="T22" fmla="*/ 135 w 70"/>
                <a:gd name="T23" fmla="*/ 534 h 228"/>
                <a:gd name="T24" fmla="*/ 123 w 70"/>
                <a:gd name="T25" fmla="*/ 582 h 228"/>
                <a:gd name="T26" fmla="*/ 114 w 70"/>
                <a:gd name="T27" fmla="*/ 619 h 228"/>
                <a:gd name="T28" fmla="*/ 99 w 70"/>
                <a:gd name="T29" fmla="*/ 649 h 228"/>
                <a:gd name="T30" fmla="*/ 87 w 70"/>
                <a:gd name="T31" fmla="*/ 680 h 228"/>
                <a:gd name="T32" fmla="*/ 69 w 70"/>
                <a:gd name="T33" fmla="*/ 710 h 228"/>
                <a:gd name="T34" fmla="*/ 39 w 70"/>
                <a:gd name="T35" fmla="*/ 734 h 228"/>
                <a:gd name="T36" fmla="*/ 16 w 70"/>
                <a:gd name="T37" fmla="*/ 733 h 228"/>
                <a:gd name="T38" fmla="*/ 1 w 70"/>
                <a:gd name="T39" fmla="*/ 710 h 228"/>
                <a:gd name="T40" fmla="*/ 1 w 70"/>
                <a:gd name="T41" fmla="*/ 685 h 228"/>
                <a:gd name="T42" fmla="*/ 0 w 70"/>
                <a:gd name="T43" fmla="*/ 661 h 228"/>
                <a:gd name="T44" fmla="*/ 0 w 70"/>
                <a:gd name="T45" fmla="*/ 637 h 228"/>
                <a:gd name="T46" fmla="*/ 0 w 70"/>
                <a:gd name="T47" fmla="*/ 596 h 228"/>
                <a:gd name="T48" fmla="*/ 0 w 70"/>
                <a:gd name="T49" fmla="*/ 549 h 228"/>
                <a:gd name="T50" fmla="*/ 0 w 70"/>
                <a:gd name="T51" fmla="*/ 496 h 228"/>
                <a:gd name="T52" fmla="*/ 1 w 70"/>
                <a:gd name="T53" fmla="*/ 447 h 228"/>
                <a:gd name="T54" fmla="*/ 1 w 70"/>
                <a:gd name="T55" fmla="*/ 426 h 228"/>
                <a:gd name="T56" fmla="*/ 1 w 70"/>
                <a:gd name="T57" fmla="*/ 393 h 228"/>
                <a:gd name="T58" fmla="*/ 1 w 70"/>
                <a:gd name="T59" fmla="*/ 365 h 228"/>
                <a:gd name="T60" fmla="*/ 10 w 70"/>
                <a:gd name="T61" fmla="*/ 330 h 228"/>
                <a:gd name="T62" fmla="*/ 10 w 70"/>
                <a:gd name="T63" fmla="*/ 307 h 228"/>
                <a:gd name="T64" fmla="*/ 10 w 70"/>
                <a:gd name="T65" fmla="*/ 278 h 228"/>
                <a:gd name="T66" fmla="*/ 16 w 70"/>
                <a:gd name="T67" fmla="*/ 244 h 228"/>
                <a:gd name="T68" fmla="*/ 16 w 70"/>
                <a:gd name="T69" fmla="*/ 216 h 228"/>
                <a:gd name="T70" fmla="*/ 23 w 70"/>
                <a:gd name="T71" fmla="*/ 192 h 228"/>
                <a:gd name="T72" fmla="*/ 23 w 70"/>
                <a:gd name="T73" fmla="*/ 155 h 228"/>
                <a:gd name="T74" fmla="*/ 36 w 70"/>
                <a:gd name="T75" fmla="*/ 107 h 228"/>
                <a:gd name="T76" fmla="*/ 48 w 70"/>
                <a:gd name="T77" fmla="*/ 61 h 228"/>
                <a:gd name="T78" fmla="*/ 60 w 70"/>
                <a:gd name="T79" fmla="*/ 38 h 228"/>
                <a:gd name="T80" fmla="*/ 69 w 70"/>
                <a:gd name="T81" fmla="*/ 20 h 228"/>
                <a:gd name="T82" fmla="*/ 87 w 70"/>
                <a:gd name="T83" fmla="*/ 8 h 228"/>
                <a:gd name="T84" fmla="*/ 118 w 70"/>
                <a:gd name="T85" fmla="*/ 0 h 228"/>
                <a:gd name="T86" fmla="*/ 155 w 70"/>
                <a:gd name="T87" fmla="*/ 20 h 228"/>
                <a:gd name="T88" fmla="*/ 195 w 70"/>
                <a:gd name="T89" fmla="*/ 47 h 228"/>
                <a:gd name="T90" fmla="*/ 214 w 70"/>
                <a:gd name="T91" fmla="*/ 75 h 228"/>
                <a:gd name="T92" fmla="*/ 221 w 70"/>
                <a:gd name="T93" fmla="*/ 81 h 22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0"/>
                <a:gd name="T142" fmla="*/ 0 h 228"/>
                <a:gd name="T143" fmla="*/ 70 w 70"/>
                <a:gd name="T144" fmla="*/ 228 h 22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0" h="228">
                  <a:moveTo>
                    <a:pt x="70" y="25"/>
                  </a:moveTo>
                  <a:lnTo>
                    <a:pt x="70" y="27"/>
                  </a:lnTo>
                  <a:lnTo>
                    <a:pt x="68" y="33"/>
                  </a:lnTo>
                  <a:lnTo>
                    <a:pt x="66" y="36"/>
                  </a:lnTo>
                  <a:lnTo>
                    <a:pt x="66" y="40"/>
                  </a:lnTo>
                  <a:lnTo>
                    <a:pt x="66" y="44"/>
                  </a:lnTo>
                  <a:lnTo>
                    <a:pt x="66" y="52"/>
                  </a:lnTo>
                  <a:lnTo>
                    <a:pt x="64" y="55"/>
                  </a:lnTo>
                  <a:lnTo>
                    <a:pt x="62" y="63"/>
                  </a:lnTo>
                  <a:lnTo>
                    <a:pt x="60" y="71"/>
                  </a:lnTo>
                  <a:lnTo>
                    <a:pt x="60" y="78"/>
                  </a:lnTo>
                  <a:lnTo>
                    <a:pt x="58" y="84"/>
                  </a:lnTo>
                  <a:lnTo>
                    <a:pt x="57" y="93"/>
                  </a:lnTo>
                  <a:lnTo>
                    <a:pt x="57" y="97"/>
                  </a:lnTo>
                  <a:lnTo>
                    <a:pt x="57" y="101"/>
                  </a:lnTo>
                  <a:lnTo>
                    <a:pt x="55" y="105"/>
                  </a:lnTo>
                  <a:lnTo>
                    <a:pt x="55" y="111"/>
                  </a:lnTo>
                  <a:lnTo>
                    <a:pt x="53" y="118"/>
                  </a:lnTo>
                  <a:lnTo>
                    <a:pt x="51" y="128"/>
                  </a:lnTo>
                  <a:lnTo>
                    <a:pt x="49" y="133"/>
                  </a:lnTo>
                  <a:lnTo>
                    <a:pt x="47" y="143"/>
                  </a:lnTo>
                  <a:lnTo>
                    <a:pt x="45" y="152"/>
                  </a:lnTo>
                  <a:lnTo>
                    <a:pt x="43" y="158"/>
                  </a:lnTo>
                  <a:lnTo>
                    <a:pt x="43" y="166"/>
                  </a:lnTo>
                  <a:lnTo>
                    <a:pt x="41" y="175"/>
                  </a:lnTo>
                  <a:lnTo>
                    <a:pt x="39" y="181"/>
                  </a:lnTo>
                  <a:lnTo>
                    <a:pt x="38" y="187"/>
                  </a:lnTo>
                  <a:lnTo>
                    <a:pt x="36" y="192"/>
                  </a:lnTo>
                  <a:lnTo>
                    <a:pt x="36" y="198"/>
                  </a:lnTo>
                  <a:lnTo>
                    <a:pt x="32" y="202"/>
                  </a:lnTo>
                  <a:lnTo>
                    <a:pt x="30" y="208"/>
                  </a:lnTo>
                  <a:lnTo>
                    <a:pt x="28" y="211"/>
                  </a:lnTo>
                  <a:lnTo>
                    <a:pt x="28" y="215"/>
                  </a:lnTo>
                  <a:lnTo>
                    <a:pt x="22" y="221"/>
                  </a:lnTo>
                  <a:lnTo>
                    <a:pt x="19" y="225"/>
                  </a:lnTo>
                  <a:lnTo>
                    <a:pt x="13" y="228"/>
                  </a:lnTo>
                  <a:lnTo>
                    <a:pt x="9" y="228"/>
                  </a:lnTo>
                  <a:lnTo>
                    <a:pt x="5" y="227"/>
                  </a:lnTo>
                  <a:lnTo>
                    <a:pt x="3" y="225"/>
                  </a:lnTo>
                  <a:lnTo>
                    <a:pt x="1" y="221"/>
                  </a:lnTo>
                  <a:lnTo>
                    <a:pt x="1" y="217"/>
                  </a:lnTo>
                  <a:lnTo>
                    <a:pt x="1" y="213"/>
                  </a:lnTo>
                  <a:lnTo>
                    <a:pt x="1" y="211"/>
                  </a:lnTo>
                  <a:lnTo>
                    <a:pt x="0" y="206"/>
                  </a:lnTo>
                  <a:lnTo>
                    <a:pt x="0" y="202"/>
                  </a:lnTo>
                  <a:lnTo>
                    <a:pt x="0" y="198"/>
                  </a:lnTo>
                  <a:lnTo>
                    <a:pt x="0" y="192"/>
                  </a:lnTo>
                  <a:lnTo>
                    <a:pt x="0" y="185"/>
                  </a:lnTo>
                  <a:lnTo>
                    <a:pt x="0" y="179"/>
                  </a:lnTo>
                  <a:lnTo>
                    <a:pt x="0" y="170"/>
                  </a:lnTo>
                  <a:lnTo>
                    <a:pt x="0" y="162"/>
                  </a:lnTo>
                  <a:lnTo>
                    <a:pt x="0" y="154"/>
                  </a:lnTo>
                  <a:lnTo>
                    <a:pt x="1" y="145"/>
                  </a:lnTo>
                  <a:lnTo>
                    <a:pt x="1" y="139"/>
                  </a:lnTo>
                  <a:lnTo>
                    <a:pt x="1" y="135"/>
                  </a:lnTo>
                  <a:lnTo>
                    <a:pt x="1" y="132"/>
                  </a:lnTo>
                  <a:lnTo>
                    <a:pt x="1" y="128"/>
                  </a:lnTo>
                  <a:lnTo>
                    <a:pt x="1" y="122"/>
                  </a:lnTo>
                  <a:lnTo>
                    <a:pt x="1" y="116"/>
                  </a:lnTo>
                  <a:lnTo>
                    <a:pt x="1" y="113"/>
                  </a:lnTo>
                  <a:lnTo>
                    <a:pt x="3" y="109"/>
                  </a:lnTo>
                  <a:lnTo>
                    <a:pt x="3" y="103"/>
                  </a:lnTo>
                  <a:lnTo>
                    <a:pt x="3" y="99"/>
                  </a:lnTo>
                  <a:lnTo>
                    <a:pt x="3" y="95"/>
                  </a:lnTo>
                  <a:lnTo>
                    <a:pt x="3" y="90"/>
                  </a:lnTo>
                  <a:lnTo>
                    <a:pt x="3" y="86"/>
                  </a:lnTo>
                  <a:lnTo>
                    <a:pt x="5" y="80"/>
                  </a:lnTo>
                  <a:lnTo>
                    <a:pt x="5" y="76"/>
                  </a:lnTo>
                  <a:lnTo>
                    <a:pt x="5" y="73"/>
                  </a:lnTo>
                  <a:lnTo>
                    <a:pt x="5" y="67"/>
                  </a:lnTo>
                  <a:lnTo>
                    <a:pt x="5" y="63"/>
                  </a:lnTo>
                  <a:lnTo>
                    <a:pt x="7" y="59"/>
                  </a:lnTo>
                  <a:lnTo>
                    <a:pt x="7" y="55"/>
                  </a:lnTo>
                  <a:lnTo>
                    <a:pt x="7" y="48"/>
                  </a:lnTo>
                  <a:lnTo>
                    <a:pt x="9" y="40"/>
                  </a:lnTo>
                  <a:lnTo>
                    <a:pt x="11" y="33"/>
                  </a:lnTo>
                  <a:lnTo>
                    <a:pt x="11" y="25"/>
                  </a:lnTo>
                  <a:lnTo>
                    <a:pt x="15" y="19"/>
                  </a:lnTo>
                  <a:lnTo>
                    <a:pt x="17" y="16"/>
                  </a:lnTo>
                  <a:lnTo>
                    <a:pt x="19" y="12"/>
                  </a:lnTo>
                  <a:lnTo>
                    <a:pt x="20" y="8"/>
                  </a:lnTo>
                  <a:lnTo>
                    <a:pt x="22" y="6"/>
                  </a:lnTo>
                  <a:lnTo>
                    <a:pt x="24" y="4"/>
                  </a:lnTo>
                  <a:lnTo>
                    <a:pt x="28" y="2"/>
                  </a:lnTo>
                  <a:lnTo>
                    <a:pt x="34" y="0"/>
                  </a:lnTo>
                  <a:lnTo>
                    <a:pt x="38" y="0"/>
                  </a:lnTo>
                  <a:lnTo>
                    <a:pt x="43" y="2"/>
                  </a:lnTo>
                  <a:lnTo>
                    <a:pt x="49" y="6"/>
                  </a:lnTo>
                  <a:lnTo>
                    <a:pt x="57" y="10"/>
                  </a:lnTo>
                  <a:lnTo>
                    <a:pt x="62" y="14"/>
                  </a:lnTo>
                  <a:lnTo>
                    <a:pt x="66" y="19"/>
                  </a:lnTo>
                  <a:lnTo>
                    <a:pt x="68" y="23"/>
                  </a:lnTo>
                  <a:lnTo>
                    <a:pt x="70" y="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872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7" name="Freeform 29"/>
            <p:cNvSpPr>
              <a:spLocks/>
            </p:cNvSpPr>
            <p:nvPr/>
          </p:nvSpPr>
          <p:spPr bwMode="auto">
            <a:xfrm rot="252377">
              <a:off x="1976" y="1807"/>
              <a:ext cx="222" cy="59"/>
            </a:xfrm>
            <a:custGeom>
              <a:avLst/>
              <a:gdLst>
                <a:gd name="T0" fmla="*/ 49 w 177"/>
                <a:gd name="T1" fmla="*/ 93 h 45"/>
                <a:gd name="T2" fmla="*/ 64 w 177"/>
                <a:gd name="T3" fmla="*/ 84 h 45"/>
                <a:gd name="T4" fmla="*/ 97 w 177"/>
                <a:gd name="T5" fmla="*/ 73 h 45"/>
                <a:gd name="T6" fmla="*/ 124 w 177"/>
                <a:gd name="T7" fmla="*/ 66 h 45"/>
                <a:gd name="T8" fmla="*/ 168 w 177"/>
                <a:gd name="T9" fmla="*/ 50 h 45"/>
                <a:gd name="T10" fmla="*/ 208 w 177"/>
                <a:gd name="T11" fmla="*/ 41 h 45"/>
                <a:gd name="T12" fmla="*/ 242 w 177"/>
                <a:gd name="T13" fmla="*/ 37 h 45"/>
                <a:gd name="T14" fmla="*/ 292 w 177"/>
                <a:gd name="T15" fmla="*/ 21 h 45"/>
                <a:gd name="T16" fmla="*/ 332 w 177"/>
                <a:gd name="T17" fmla="*/ 16 h 45"/>
                <a:gd name="T18" fmla="*/ 373 w 177"/>
                <a:gd name="T19" fmla="*/ 9 h 45"/>
                <a:gd name="T20" fmla="*/ 410 w 177"/>
                <a:gd name="T21" fmla="*/ 9 h 45"/>
                <a:gd name="T22" fmla="*/ 444 w 177"/>
                <a:gd name="T23" fmla="*/ 0 h 45"/>
                <a:gd name="T24" fmla="*/ 474 w 177"/>
                <a:gd name="T25" fmla="*/ 0 h 45"/>
                <a:gd name="T26" fmla="*/ 503 w 177"/>
                <a:gd name="T27" fmla="*/ 9 h 45"/>
                <a:gd name="T28" fmla="*/ 527 w 177"/>
                <a:gd name="T29" fmla="*/ 37 h 45"/>
                <a:gd name="T30" fmla="*/ 543 w 177"/>
                <a:gd name="T31" fmla="*/ 66 h 45"/>
                <a:gd name="T32" fmla="*/ 549 w 177"/>
                <a:gd name="T33" fmla="*/ 84 h 45"/>
                <a:gd name="T34" fmla="*/ 527 w 177"/>
                <a:gd name="T35" fmla="*/ 101 h 45"/>
                <a:gd name="T36" fmla="*/ 497 w 177"/>
                <a:gd name="T37" fmla="*/ 115 h 45"/>
                <a:gd name="T38" fmla="*/ 464 w 177"/>
                <a:gd name="T39" fmla="*/ 123 h 45"/>
                <a:gd name="T40" fmla="*/ 426 w 177"/>
                <a:gd name="T41" fmla="*/ 132 h 45"/>
                <a:gd name="T42" fmla="*/ 398 w 177"/>
                <a:gd name="T43" fmla="*/ 139 h 45"/>
                <a:gd name="T44" fmla="*/ 354 w 177"/>
                <a:gd name="T45" fmla="*/ 149 h 45"/>
                <a:gd name="T46" fmla="*/ 314 w 177"/>
                <a:gd name="T47" fmla="*/ 153 h 45"/>
                <a:gd name="T48" fmla="*/ 272 w 177"/>
                <a:gd name="T49" fmla="*/ 161 h 45"/>
                <a:gd name="T50" fmla="*/ 233 w 177"/>
                <a:gd name="T51" fmla="*/ 165 h 45"/>
                <a:gd name="T52" fmla="*/ 192 w 177"/>
                <a:gd name="T53" fmla="*/ 165 h 45"/>
                <a:gd name="T54" fmla="*/ 144 w 177"/>
                <a:gd name="T55" fmla="*/ 173 h 45"/>
                <a:gd name="T56" fmla="*/ 109 w 177"/>
                <a:gd name="T57" fmla="*/ 173 h 45"/>
                <a:gd name="T58" fmla="*/ 77 w 177"/>
                <a:gd name="T59" fmla="*/ 173 h 45"/>
                <a:gd name="T60" fmla="*/ 49 w 177"/>
                <a:gd name="T61" fmla="*/ 173 h 45"/>
                <a:gd name="T62" fmla="*/ 25 w 177"/>
                <a:gd name="T63" fmla="*/ 165 h 45"/>
                <a:gd name="T64" fmla="*/ 0 w 177"/>
                <a:gd name="T65" fmla="*/ 132 h 45"/>
                <a:gd name="T66" fmla="*/ 38 w 177"/>
                <a:gd name="T67" fmla="*/ 93 h 45"/>
                <a:gd name="T68" fmla="*/ 49 w 177"/>
                <a:gd name="T69" fmla="*/ 93 h 4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7"/>
                <a:gd name="T106" fmla="*/ 0 h 45"/>
                <a:gd name="T107" fmla="*/ 177 w 177"/>
                <a:gd name="T108" fmla="*/ 45 h 4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7" h="45">
                  <a:moveTo>
                    <a:pt x="16" y="24"/>
                  </a:moveTo>
                  <a:lnTo>
                    <a:pt x="16" y="24"/>
                  </a:lnTo>
                  <a:lnTo>
                    <a:pt x="19" y="23"/>
                  </a:lnTo>
                  <a:lnTo>
                    <a:pt x="21" y="21"/>
                  </a:lnTo>
                  <a:lnTo>
                    <a:pt x="27" y="21"/>
                  </a:lnTo>
                  <a:lnTo>
                    <a:pt x="31" y="19"/>
                  </a:lnTo>
                  <a:lnTo>
                    <a:pt x="37" y="19"/>
                  </a:lnTo>
                  <a:lnTo>
                    <a:pt x="40" y="17"/>
                  </a:lnTo>
                  <a:lnTo>
                    <a:pt x="46" y="15"/>
                  </a:lnTo>
                  <a:lnTo>
                    <a:pt x="54" y="13"/>
                  </a:lnTo>
                  <a:lnTo>
                    <a:pt x="59" y="13"/>
                  </a:lnTo>
                  <a:lnTo>
                    <a:pt x="67" y="11"/>
                  </a:lnTo>
                  <a:lnTo>
                    <a:pt x="73" y="11"/>
                  </a:lnTo>
                  <a:lnTo>
                    <a:pt x="78" y="9"/>
                  </a:lnTo>
                  <a:lnTo>
                    <a:pt x="86" y="7"/>
                  </a:lnTo>
                  <a:lnTo>
                    <a:pt x="94" y="5"/>
                  </a:lnTo>
                  <a:lnTo>
                    <a:pt x="99" y="5"/>
                  </a:lnTo>
                  <a:lnTo>
                    <a:pt x="107" y="4"/>
                  </a:lnTo>
                  <a:lnTo>
                    <a:pt x="113" y="4"/>
                  </a:lnTo>
                  <a:lnTo>
                    <a:pt x="120" y="2"/>
                  </a:lnTo>
                  <a:lnTo>
                    <a:pt x="126" y="2"/>
                  </a:lnTo>
                  <a:lnTo>
                    <a:pt x="132" y="2"/>
                  </a:lnTo>
                  <a:lnTo>
                    <a:pt x="137" y="2"/>
                  </a:lnTo>
                  <a:lnTo>
                    <a:pt x="143" y="0"/>
                  </a:lnTo>
                  <a:lnTo>
                    <a:pt x="147" y="0"/>
                  </a:lnTo>
                  <a:lnTo>
                    <a:pt x="152" y="0"/>
                  </a:lnTo>
                  <a:lnTo>
                    <a:pt x="156" y="2"/>
                  </a:lnTo>
                  <a:lnTo>
                    <a:pt x="162" y="2"/>
                  </a:lnTo>
                  <a:lnTo>
                    <a:pt x="168" y="4"/>
                  </a:lnTo>
                  <a:lnTo>
                    <a:pt x="170" y="9"/>
                  </a:lnTo>
                  <a:lnTo>
                    <a:pt x="173" y="13"/>
                  </a:lnTo>
                  <a:lnTo>
                    <a:pt x="175" y="17"/>
                  </a:lnTo>
                  <a:lnTo>
                    <a:pt x="177" y="21"/>
                  </a:lnTo>
                  <a:lnTo>
                    <a:pt x="175" y="24"/>
                  </a:lnTo>
                  <a:lnTo>
                    <a:pt x="170" y="26"/>
                  </a:lnTo>
                  <a:lnTo>
                    <a:pt x="164" y="28"/>
                  </a:lnTo>
                  <a:lnTo>
                    <a:pt x="160" y="30"/>
                  </a:lnTo>
                  <a:lnTo>
                    <a:pt x="152" y="32"/>
                  </a:lnTo>
                  <a:lnTo>
                    <a:pt x="149" y="32"/>
                  </a:lnTo>
                  <a:lnTo>
                    <a:pt x="143" y="34"/>
                  </a:lnTo>
                  <a:lnTo>
                    <a:pt x="137" y="34"/>
                  </a:lnTo>
                  <a:lnTo>
                    <a:pt x="133" y="36"/>
                  </a:lnTo>
                  <a:lnTo>
                    <a:pt x="128" y="36"/>
                  </a:lnTo>
                  <a:lnTo>
                    <a:pt x="120" y="38"/>
                  </a:lnTo>
                  <a:lnTo>
                    <a:pt x="114" y="38"/>
                  </a:lnTo>
                  <a:lnTo>
                    <a:pt x="109" y="40"/>
                  </a:lnTo>
                  <a:lnTo>
                    <a:pt x="101" y="40"/>
                  </a:lnTo>
                  <a:lnTo>
                    <a:pt x="95" y="42"/>
                  </a:lnTo>
                  <a:lnTo>
                    <a:pt x="88" y="42"/>
                  </a:lnTo>
                  <a:lnTo>
                    <a:pt x="82" y="43"/>
                  </a:lnTo>
                  <a:lnTo>
                    <a:pt x="75" y="43"/>
                  </a:lnTo>
                  <a:lnTo>
                    <a:pt x="69" y="43"/>
                  </a:lnTo>
                  <a:lnTo>
                    <a:pt x="61" y="43"/>
                  </a:lnTo>
                  <a:lnTo>
                    <a:pt x="54" y="45"/>
                  </a:lnTo>
                  <a:lnTo>
                    <a:pt x="46" y="45"/>
                  </a:lnTo>
                  <a:lnTo>
                    <a:pt x="40" y="45"/>
                  </a:lnTo>
                  <a:lnTo>
                    <a:pt x="35" y="45"/>
                  </a:lnTo>
                  <a:lnTo>
                    <a:pt x="31" y="45"/>
                  </a:lnTo>
                  <a:lnTo>
                    <a:pt x="25" y="45"/>
                  </a:lnTo>
                  <a:lnTo>
                    <a:pt x="19" y="45"/>
                  </a:lnTo>
                  <a:lnTo>
                    <a:pt x="16" y="45"/>
                  </a:lnTo>
                  <a:lnTo>
                    <a:pt x="12" y="45"/>
                  </a:lnTo>
                  <a:lnTo>
                    <a:pt x="8" y="43"/>
                  </a:lnTo>
                  <a:lnTo>
                    <a:pt x="4" y="43"/>
                  </a:lnTo>
                  <a:lnTo>
                    <a:pt x="0" y="34"/>
                  </a:lnTo>
                  <a:lnTo>
                    <a:pt x="6" y="28"/>
                  </a:lnTo>
                  <a:lnTo>
                    <a:pt x="12" y="24"/>
                  </a:lnTo>
                  <a:lnTo>
                    <a:pt x="16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872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30" name="Rounded Rectangle 29"/>
          <p:cNvSpPr/>
          <p:nvPr/>
        </p:nvSpPr>
        <p:spPr>
          <a:xfrm>
            <a:off x="3620400" y="302909"/>
            <a:ext cx="5571944" cy="769679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i="1" dirty="0"/>
              <a:t>It’s all About Balance!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85303" y="4483937"/>
            <a:ext cx="1542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Ischemia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746317" y="4576458"/>
            <a:ext cx="14670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solidFill>
                  <a:srgbClr val="FF3300"/>
                </a:solidFill>
                <a:latin typeface="Gill Sans MT" panose="020B0502020104020203" pitchFamily="34" charset="0"/>
              </a:rPr>
              <a:t>Bleeding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5274942" y="2632409"/>
            <a:ext cx="6631860" cy="2390141"/>
            <a:chOff x="3896855" y="1848632"/>
            <a:chExt cx="4973895" cy="1792606"/>
          </a:xfrm>
        </p:grpSpPr>
        <p:sp>
          <p:nvSpPr>
            <p:cNvPr id="36" name="Rectangle 35"/>
            <p:cNvSpPr/>
            <p:nvPr/>
          </p:nvSpPr>
          <p:spPr>
            <a:xfrm>
              <a:off x="4669799" y="1848632"/>
              <a:ext cx="4200951" cy="17926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733" i="1" dirty="0">
                  <a:latin typeface="Gill Sans MT"/>
                  <a:cs typeface="Gill Sans MT"/>
                </a:rPr>
                <a:t>Therefore, an individualized approach based on ischemic vs. bleeding risk assessment </a:t>
              </a:r>
            </a:p>
            <a:p>
              <a:pPr algn="ctr"/>
              <a:r>
                <a:rPr lang="en-US" sz="3733" i="1" dirty="0">
                  <a:latin typeface="Gill Sans MT"/>
                  <a:cs typeface="Gill Sans MT"/>
                </a:rPr>
                <a:t>is needed</a:t>
              </a:r>
            </a:p>
          </p:txBody>
        </p:sp>
        <p:sp>
          <p:nvSpPr>
            <p:cNvPr id="37" name="Right Arrow 36"/>
            <p:cNvSpPr/>
            <p:nvPr/>
          </p:nvSpPr>
          <p:spPr>
            <a:xfrm>
              <a:off x="3896855" y="2545920"/>
              <a:ext cx="907924" cy="388912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61308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97031"/>
            <a:ext cx="12192000" cy="833056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600" b="1" dirty="0" smtClean="0">
                <a:solidFill>
                  <a:schemeClr val="accent2"/>
                </a:solidFill>
                <a:latin typeface="Arial (headings)"/>
              </a:rPr>
              <a:t>THE RIGHT THERAPY FOR THE RIGHT PATIENT:</a:t>
            </a:r>
            <a:br>
              <a:rPr lang="it-IT" sz="3600" b="1" dirty="0" smtClean="0">
                <a:solidFill>
                  <a:schemeClr val="accent2"/>
                </a:solidFill>
                <a:latin typeface="Arial (headings)"/>
              </a:rPr>
            </a:br>
            <a:r>
              <a:rPr lang="it-IT" sz="3600" b="1" dirty="0" smtClean="0">
                <a:latin typeface="Arial (headings)"/>
              </a:rPr>
              <a:t> </a:t>
            </a:r>
            <a:r>
              <a:rPr lang="it-IT" sz="3600" b="1" dirty="0" smtClean="0">
                <a:latin typeface="Arial (headings)"/>
              </a:rPr>
              <a:t>One Size Doesn’t Fit All</a:t>
            </a:r>
            <a:endParaRPr lang="it-IT" sz="3600" b="1" dirty="0">
              <a:latin typeface="Arial (headings)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818" y="2485279"/>
            <a:ext cx="962025" cy="771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05" y="1269683"/>
            <a:ext cx="914400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62" y="3708686"/>
            <a:ext cx="981075" cy="76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818" y="4925998"/>
            <a:ext cx="981075" cy="76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65376" y="1389073"/>
            <a:ext cx="1609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High-Ischemic Risk</a:t>
            </a:r>
          </a:p>
          <a:p>
            <a:r>
              <a:rPr lang="en-US" sz="1400" b="1" dirty="0" smtClean="0">
                <a:solidFill>
                  <a:srgbClr val="C00000"/>
                </a:solidFill>
              </a:rPr>
              <a:t>Low-Bleeding Risk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65376" y="2609431"/>
            <a:ext cx="1609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Low-Ischemic Risk</a:t>
            </a:r>
          </a:p>
          <a:p>
            <a:r>
              <a:rPr lang="en-US" sz="1400" b="1" dirty="0" smtClean="0">
                <a:solidFill>
                  <a:srgbClr val="C00000"/>
                </a:solidFill>
              </a:rPr>
              <a:t>High-Bleeding Risk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65376" y="3828076"/>
            <a:ext cx="1609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Low-Ischemic Risk</a:t>
            </a:r>
          </a:p>
          <a:p>
            <a:r>
              <a:rPr lang="en-US" sz="1400" b="1" dirty="0" smtClean="0">
                <a:solidFill>
                  <a:srgbClr val="C00000"/>
                </a:solidFill>
              </a:rPr>
              <a:t>Low-Bleeding Risk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65376" y="5045388"/>
            <a:ext cx="1609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High-Ischemic Risk</a:t>
            </a:r>
          </a:p>
          <a:p>
            <a:r>
              <a:rPr lang="en-US" sz="1400" b="1" dirty="0" smtClean="0">
                <a:solidFill>
                  <a:srgbClr val="C00000"/>
                </a:solidFill>
              </a:rPr>
              <a:t>High-Bleeding Risk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3739896" y="1530758"/>
            <a:ext cx="2212848" cy="237744"/>
          </a:xfrm>
          <a:prstGeom prst="rightArrow">
            <a:avLst/>
          </a:prstGeom>
          <a:solidFill>
            <a:srgbClr val="00206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3739896" y="2752169"/>
            <a:ext cx="2212848" cy="237744"/>
          </a:xfrm>
          <a:prstGeom prst="rightArrow">
            <a:avLst/>
          </a:prstGeom>
          <a:solidFill>
            <a:srgbClr val="00206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3739896" y="3970814"/>
            <a:ext cx="2212848" cy="237744"/>
          </a:xfrm>
          <a:prstGeom prst="rightArrow">
            <a:avLst/>
          </a:prstGeom>
          <a:solidFill>
            <a:srgbClr val="00206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3739896" y="5189459"/>
            <a:ext cx="2212848" cy="237744"/>
          </a:xfrm>
          <a:prstGeom prst="rightArrow">
            <a:avLst/>
          </a:prstGeom>
          <a:solidFill>
            <a:srgbClr val="00206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373368" y="1418797"/>
            <a:ext cx="4855464" cy="461665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Prolonged DAPT Duration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6373368" y="2640208"/>
            <a:ext cx="4855464" cy="461665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Short DAPT Duration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6373368" y="3674187"/>
            <a:ext cx="4855464" cy="830997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Short DAPT Duration </a:t>
            </a:r>
          </a:p>
          <a:p>
            <a:pPr algn="ctr"/>
            <a:r>
              <a:rPr lang="en-US" sz="2400" dirty="0" smtClean="0"/>
              <a:t>(need for more data)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6373368" y="4925998"/>
            <a:ext cx="4855464" cy="830997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Short DAPT/</a:t>
            </a:r>
            <a:r>
              <a:rPr lang="en-US" sz="2400" dirty="0" err="1" smtClean="0"/>
              <a:t>Ticagrelor</a:t>
            </a:r>
            <a:r>
              <a:rPr lang="en-US" sz="2400" dirty="0" smtClean="0"/>
              <a:t> Monotherapy</a:t>
            </a:r>
          </a:p>
          <a:p>
            <a:pPr algn="ctr"/>
            <a:r>
              <a:rPr lang="en-US" sz="2400" dirty="0" smtClean="0"/>
              <a:t>Tailored Approach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7394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565105" y="3676413"/>
            <a:ext cx="2614862" cy="18047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Diagramma 2">
            <a:extLst>
              <a:ext uri="{FF2B5EF4-FFF2-40B4-BE49-F238E27FC236}">
                <a16:creationId xmlns:a16="http://schemas.microsoft.com/office/drawing/2014/main" id="{E1F892E0-578E-3847-8339-69F7B938BE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3639690"/>
              </p:ext>
            </p:extLst>
          </p:nvPr>
        </p:nvGraphicFramePr>
        <p:xfrm>
          <a:off x="-1" y="-27709"/>
          <a:ext cx="1205132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CasellaDiTesto 6">
            <a:extLst>
              <a:ext uri="{FF2B5EF4-FFF2-40B4-BE49-F238E27FC236}">
                <a16:creationId xmlns:a16="http://schemas.microsoft.com/office/drawing/2014/main" id="{60A4EA17-F582-2C4A-9B4E-FCD5A5E9312A}"/>
              </a:ext>
            </a:extLst>
          </p:cNvPr>
          <p:cNvSpPr txBox="1"/>
          <p:nvPr/>
        </p:nvSpPr>
        <p:spPr>
          <a:xfrm>
            <a:off x="580505" y="627284"/>
            <a:ext cx="670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600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1</a:t>
            </a:r>
          </a:p>
        </p:txBody>
      </p:sp>
      <p:sp>
        <p:nvSpPr>
          <p:cNvPr id="13" name="CasellaDiTesto 7">
            <a:extLst>
              <a:ext uri="{FF2B5EF4-FFF2-40B4-BE49-F238E27FC236}">
                <a16:creationId xmlns:a16="http://schemas.microsoft.com/office/drawing/2014/main" id="{DBBF9AD2-CB90-F248-A120-1BEECCB8FDD9}"/>
              </a:ext>
            </a:extLst>
          </p:cNvPr>
          <p:cNvSpPr txBox="1"/>
          <p:nvPr/>
        </p:nvSpPr>
        <p:spPr>
          <a:xfrm>
            <a:off x="580505" y="3009121"/>
            <a:ext cx="11069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600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428338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9681"/>
            <a:ext cx="12192000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accent2"/>
                </a:solidFill>
                <a:latin typeface="Arial (headings)"/>
              </a:rPr>
              <a:t>A-FIB + PCI STENT </a:t>
            </a:r>
            <a:endParaRPr lang="en-US" b="1" dirty="0">
              <a:solidFill>
                <a:schemeClr val="accent2"/>
              </a:solidFill>
              <a:latin typeface="Arial (headings)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51828" y="932881"/>
            <a:ext cx="10688344" cy="5401849"/>
            <a:chOff x="76200" y="971550"/>
            <a:chExt cx="8854458" cy="4356187"/>
          </a:xfrm>
        </p:grpSpPr>
        <p:sp>
          <p:nvSpPr>
            <p:cNvPr id="5" name="Rettangolo 47"/>
            <p:cNvSpPr/>
            <p:nvPr/>
          </p:nvSpPr>
          <p:spPr bwMode="auto">
            <a:xfrm>
              <a:off x="76200" y="971550"/>
              <a:ext cx="8854458" cy="4356187"/>
            </a:xfrm>
            <a:prstGeom prst="rect">
              <a:avLst/>
            </a:prstGeom>
            <a:solidFill>
              <a:srgbClr val="002060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b="1" i="1" kern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ヒラギノ角ゴ Pro W3" pitchFamily="112" charset="-128"/>
              </a:endParaRPr>
            </a:p>
          </p:txBody>
        </p:sp>
        <p:pic>
          <p:nvPicPr>
            <p:cNvPr id="6" name="Immagin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550" y="1123950"/>
              <a:ext cx="6229350" cy="4016829"/>
            </a:xfrm>
            <a:prstGeom prst="rect">
              <a:avLst/>
            </a:prstGeom>
            <a:ln>
              <a:solidFill>
                <a:srgbClr val="0080FF"/>
              </a:solidFill>
            </a:ln>
          </p:spPr>
        </p:pic>
        <p:sp>
          <p:nvSpPr>
            <p:cNvPr id="7" name="CasellaDiTesto 22"/>
            <p:cNvSpPr txBox="1"/>
            <p:nvPr/>
          </p:nvSpPr>
          <p:spPr>
            <a:xfrm>
              <a:off x="6517481" y="1428750"/>
              <a:ext cx="2321720" cy="1563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1600" b="1" dirty="0" err="1">
                  <a:solidFill>
                    <a:srgbClr val="FFC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ea typeface="ＭＳ Ｐゴシック" charset="0"/>
                </a:rPr>
                <a:t>Stent</a:t>
              </a:r>
              <a:r>
                <a:rPr lang="it-IT" sz="1600" b="1" dirty="0">
                  <a:solidFill>
                    <a:srgbClr val="FFC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ea typeface="ＭＳ Ｐゴシック" charset="0"/>
                </a:rPr>
                <a:t> </a:t>
              </a:r>
              <a:r>
                <a:rPr lang="it-IT" sz="1600" b="1" dirty="0" err="1">
                  <a:solidFill>
                    <a:srgbClr val="FFC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ea typeface="ＭＳ Ｐゴシック" charset="0"/>
                </a:rPr>
                <a:t>thrombosis</a:t>
              </a:r>
              <a:r>
                <a:rPr lang="it-IT" sz="1600" b="1" dirty="0">
                  <a:solidFill>
                    <a:srgbClr val="FFC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ea typeface="ＭＳ Ｐゴシック" charset="0"/>
                </a:rPr>
                <a:t> and </a:t>
              </a:r>
              <a:r>
                <a:rPr lang="it-IT" sz="1600" b="1" dirty="0" err="1">
                  <a:solidFill>
                    <a:srgbClr val="FFC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ea typeface="ＭＳ Ｐゴシック" charset="0"/>
                </a:rPr>
                <a:t>coronary</a:t>
              </a:r>
              <a:r>
                <a:rPr lang="it-IT" sz="1600" b="1" dirty="0">
                  <a:solidFill>
                    <a:srgbClr val="FFC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ea typeface="ＭＳ Ｐゴシック" charset="0"/>
                </a:rPr>
                <a:t> </a:t>
              </a:r>
              <a:r>
                <a:rPr lang="it-IT" sz="1600" b="1" dirty="0" err="1">
                  <a:solidFill>
                    <a:srgbClr val="FFC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ea typeface="ＭＳ Ｐゴシック" charset="0"/>
                </a:rPr>
                <a:t>events</a:t>
              </a:r>
              <a:endParaRPr lang="it-IT" sz="1600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ＭＳ Ｐゴシック" charset="0"/>
              </a:endParaRPr>
            </a:p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dirty="0">
                  <a:solidFill>
                    <a:srgbClr val="FFFFFF"/>
                  </a:solidFill>
                  <a:latin typeface="Arial"/>
                  <a:ea typeface="ＭＳ Ｐゴシック" charset="0"/>
                </a:rPr>
                <a:t>⬇</a:t>
              </a:r>
              <a:endParaRPr lang="it-IT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ＭＳ Ｐゴシック" charset="0"/>
              </a:endParaRPr>
            </a:p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dirty="0">
                  <a:solidFill>
                    <a:srgbClr val="FFFFFF"/>
                  </a:solidFill>
                  <a:latin typeface="Arial"/>
                  <a:ea typeface="ＭＳ Ｐゴシック" charset="0"/>
                </a:rPr>
                <a:t>High </a:t>
              </a:r>
              <a:r>
                <a:rPr lang="it-IT" dirty="0" err="1">
                  <a:solidFill>
                    <a:srgbClr val="FFFFFF"/>
                  </a:solidFill>
                  <a:latin typeface="Arial"/>
                  <a:ea typeface="ＭＳ Ｐゴシック" charset="0"/>
                </a:rPr>
                <a:t>shear</a:t>
              </a:r>
              <a:r>
                <a:rPr lang="it-IT" dirty="0">
                  <a:solidFill>
                    <a:srgbClr val="FFFFFF"/>
                  </a:solidFill>
                  <a:latin typeface="Arial"/>
                  <a:ea typeface="ＭＳ Ｐゴシック" charset="0"/>
                </a:rPr>
                <a:t> stress</a:t>
              </a:r>
            </a:p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dirty="0" err="1">
                  <a:solidFill>
                    <a:srgbClr val="FFFFFF"/>
                  </a:solidFill>
                  <a:latin typeface="Arial"/>
                  <a:ea typeface="ＭＳ Ｐゴシック" charset="0"/>
                </a:rPr>
                <a:t>platelet-rich</a:t>
              </a:r>
              <a:r>
                <a:rPr lang="it-IT" dirty="0">
                  <a:solidFill>
                    <a:srgbClr val="FFFFFF"/>
                  </a:solidFill>
                  <a:latin typeface="Arial"/>
                  <a:ea typeface="ＭＳ Ｐゴシック" charset="0"/>
                </a:rPr>
                <a:t> </a:t>
              </a:r>
              <a:r>
                <a:rPr lang="it-IT" dirty="0" err="1">
                  <a:solidFill>
                    <a:srgbClr val="FFFFFF"/>
                  </a:solidFill>
                  <a:latin typeface="Arial"/>
                  <a:ea typeface="ＭＳ Ｐゴシック" charset="0"/>
                </a:rPr>
                <a:t>thrombi</a:t>
              </a:r>
              <a:r>
                <a:rPr lang="it-IT" dirty="0">
                  <a:solidFill>
                    <a:srgbClr val="FFFFFF"/>
                  </a:solidFill>
                  <a:latin typeface="Arial"/>
                  <a:ea typeface="ＭＳ Ｐゴシック" charset="0"/>
                </a:rPr>
                <a:t> </a:t>
              </a:r>
            </a:p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dirty="0">
                  <a:solidFill>
                    <a:srgbClr val="FFFFFF"/>
                  </a:solidFill>
                  <a:latin typeface="Arial"/>
                  <a:ea typeface="ＭＳ Ｐゴシック" charset="0"/>
                </a:rPr>
                <a:t>⬇</a:t>
              </a:r>
              <a:endParaRPr lang="it-IT" dirty="0">
                <a:solidFill>
                  <a:srgbClr val="FFC000"/>
                </a:solidFill>
                <a:latin typeface="Arial"/>
                <a:ea typeface="ＭＳ Ｐゴシック" charset="0"/>
              </a:endParaRPr>
            </a:p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1600" b="1" dirty="0" err="1">
                  <a:solidFill>
                    <a:srgbClr val="FFFF00"/>
                  </a:solidFill>
                  <a:latin typeface="Arial"/>
                  <a:ea typeface="ＭＳ Ｐゴシック" charset="0"/>
                </a:rPr>
                <a:t>Antiplatelet</a:t>
              </a:r>
              <a:r>
                <a:rPr lang="it-IT" sz="1600" b="1" dirty="0">
                  <a:solidFill>
                    <a:srgbClr val="FFFF00"/>
                  </a:solidFill>
                  <a:latin typeface="Arial"/>
                  <a:ea typeface="ＭＳ Ｐゴシック" charset="0"/>
                </a:rPr>
                <a:t> </a:t>
              </a:r>
              <a:r>
                <a:rPr lang="it-IT" sz="1600" b="1" dirty="0" err="1">
                  <a:solidFill>
                    <a:srgbClr val="FFFF00"/>
                  </a:solidFill>
                  <a:latin typeface="Arial"/>
                  <a:ea typeface="ＭＳ Ｐゴシック" charset="0"/>
                </a:rPr>
                <a:t>therapy</a:t>
              </a:r>
              <a:endParaRPr lang="it-IT" sz="1600" b="1" dirty="0">
                <a:solidFill>
                  <a:srgbClr val="FFFF00"/>
                </a:solidFill>
                <a:latin typeface="Arial"/>
                <a:ea typeface="ＭＳ Ｐゴシック" charset="0"/>
              </a:endParaRPr>
            </a:p>
          </p:txBody>
        </p:sp>
        <p:sp>
          <p:nvSpPr>
            <p:cNvPr id="8" name="CasellaDiTesto 25"/>
            <p:cNvSpPr txBox="1"/>
            <p:nvPr/>
          </p:nvSpPr>
          <p:spPr>
            <a:xfrm>
              <a:off x="6517481" y="3409949"/>
              <a:ext cx="2321720" cy="1787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1600" b="1" dirty="0" err="1">
                  <a:solidFill>
                    <a:srgbClr val="FFC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ea typeface="ＭＳ Ｐゴシック" charset="0"/>
                </a:rPr>
                <a:t>Stroke</a:t>
              </a:r>
              <a:r>
                <a:rPr lang="it-IT" sz="1600" b="1" dirty="0">
                  <a:solidFill>
                    <a:srgbClr val="FFC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ea typeface="ＭＳ Ｐゴシック" charset="0"/>
                </a:rPr>
                <a:t>, TIA and </a:t>
              </a:r>
              <a:r>
                <a:rPr lang="it-IT" sz="1600" b="1" dirty="0" err="1">
                  <a:solidFill>
                    <a:srgbClr val="FFC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ea typeface="ＭＳ Ｐゴシック" charset="0"/>
                </a:rPr>
                <a:t>systemic</a:t>
              </a:r>
              <a:r>
                <a:rPr lang="it-IT" sz="1600" b="1" dirty="0">
                  <a:solidFill>
                    <a:srgbClr val="FFC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ea typeface="ＭＳ Ｐゴシック" charset="0"/>
                </a:rPr>
                <a:t> </a:t>
              </a:r>
              <a:r>
                <a:rPr lang="it-IT" sz="1600" b="1" dirty="0" err="1">
                  <a:solidFill>
                    <a:srgbClr val="FFC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ea typeface="ＭＳ Ｐゴシック" charset="0"/>
                </a:rPr>
                <a:t>embolism</a:t>
              </a:r>
              <a:endParaRPr lang="it-IT" sz="1600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ＭＳ Ｐゴシック" charset="0"/>
              </a:endParaRPr>
            </a:p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dirty="0">
                  <a:solidFill>
                    <a:srgbClr val="FFFFFF"/>
                  </a:solidFill>
                  <a:latin typeface="Arial"/>
                  <a:ea typeface="ＭＳ Ｐゴシック" charset="0"/>
                </a:rPr>
                <a:t>⬇</a:t>
              </a:r>
              <a:endParaRPr lang="it-IT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ＭＳ Ｐゴシック" charset="0"/>
              </a:endParaRPr>
            </a:p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dirty="0" err="1">
                  <a:solidFill>
                    <a:srgbClr val="FFFFFF"/>
                  </a:solidFill>
                  <a:latin typeface="Arial"/>
                  <a:ea typeface="ＭＳ Ｐゴシック" charset="0"/>
                </a:rPr>
                <a:t>Low</a:t>
              </a:r>
              <a:r>
                <a:rPr lang="it-IT" dirty="0">
                  <a:solidFill>
                    <a:srgbClr val="FFFFFF"/>
                  </a:solidFill>
                  <a:latin typeface="Arial"/>
                  <a:ea typeface="ＭＳ Ｐゴシック" charset="0"/>
                </a:rPr>
                <a:t> </a:t>
              </a:r>
              <a:r>
                <a:rPr lang="it-IT" dirty="0" err="1">
                  <a:solidFill>
                    <a:srgbClr val="FFFFFF"/>
                  </a:solidFill>
                  <a:latin typeface="Arial"/>
                  <a:ea typeface="ＭＳ Ｐゴシック" charset="0"/>
                </a:rPr>
                <a:t>shear</a:t>
              </a:r>
              <a:r>
                <a:rPr lang="it-IT" dirty="0">
                  <a:solidFill>
                    <a:srgbClr val="FFFFFF"/>
                  </a:solidFill>
                  <a:latin typeface="Arial"/>
                  <a:ea typeface="ＭＳ Ｐゴシック" charset="0"/>
                </a:rPr>
                <a:t> stress, </a:t>
              </a:r>
              <a:r>
                <a:rPr lang="it-IT" dirty="0" err="1">
                  <a:solidFill>
                    <a:srgbClr val="FFFFFF"/>
                  </a:solidFill>
                  <a:latin typeface="Arial"/>
                  <a:ea typeface="ＭＳ Ｐゴシック" charset="0"/>
                </a:rPr>
                <a:t>less</a:t>
              </a:r>
              <a:r>
                <a:rPr lang="it-IT" dirty="0">
                  <a:solidFill>
                    <a:srgbClr val="FFFFFF"/>
                  </a:solidFill>
                  <a:latin typeface="Arial"/>
                  <a:ea typeface="ＭＳ Ｐゴシック" charset="0"/>
                </a:rPr>
                <a:t> </a:t>
              </a:r>
              <a:r>
                <a:rPr lang="it-IT" dirty="0" err="1">
                  <a:solidFill>
                    <a:srgbClr val="FFFFFF"/>
                  </a:solidFill>
                  <a:latin typeface="Arial"/>
                  <a:ea typeface="ＭＳ Ｐゴシック" charset="0"/>
                </a:rPr>
                <a:t>platelet-dependent</a:t>
              </a:r>
              <a:r>
                <a:rPr lang="it-IT" dirty="0">
                  <a:solidFill>
                    <a:srgbClr val="FFFFFF"/>
                  </a:solidFill>
                  <a:latin typeface="Arial"/>
                  <a:ea typeface="ＭＳ Ｐゴシック" charset="0"/>
                </a:rPr>
                <a:t> </a:t>
              </a:r>
              <a:r>
                <a:rPr lang="it-IT" dirty="0" err="1">
                  <a:solidFill>
                    <a:srgbClr val="FFFFFF"/>
                  </a:solidFill>
                  <a:latin typeface="Arial"/>
                  <a:ea typeface="ＭＳ Ｐゴシック" charset="0"/>
                </a:rPr>
                <a:t>thrombi</a:t>
              </a: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</a:endParaRPr>
            </a:p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dirty="0">
                  <a:solidFill>
                    <a:srgbClr val="FFFFFF"/>
                  </a:solidFill>
                  <a:latin typeface="Arial"/>
                  <a:ea typeface="ＭＳ Ｐゴシック" charset="0"/>
                </a:rPr>
                <a:t>⬇</a:t>
              </a:r>
              <a:endParaRPr lang="it-IT" dirty="0">
                <a:solidFill>
                  <a:srgbClr val="FFC000"/>
                </a:solidFill>
                <a:latin typeface="Arial"/>
                <a:ea typeface="ＭＳ Ｐゴシック" charset="0"/>
              </a:endParaRPr>
            </a:p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1600" b="1" dirty="0" err="1">
                  <a:solidFill>
                    <a:srgbClr val="FFFF00"/>
                  </a:solidFill>
                  <a:latin typeface="Arial"/>
                  <a:ea typeface="ＭＳ Ｐゴシック" charset="0"/>
                </a:rPr>
                <a:t>Anticoagulation</a:t>
              </a:r>
              <a:r>
                <a:rPr lang="it-IT" sz="1600" b="1" dirty="0">
                  <a:solidFill>
                    <a:srgbClr val="FFFF00"/>
                  </a:solidFill>
                  <a:latin typeface="Arial"/>
                  <a:ea typeface="ＭＳ Ｐゴシック" charset="0"/>
                </a:rPr>
                <a:t> </a:t>
              </a:r>
              <a:r>
                <a:rPr lang="it-IT" sz="1600" b="1" dirty="0" err="1">
                  <a:solidFill>
                    <a:srgbClr val="FFFF00"/>
                  </a:solidFill>
                  <a:latin typeface="Arial"/>
                  <a:ea typeface="ＭＳ Ｐゴシック" charset="0"/>
                </a:rPr>
                <a:t>therapy</a:t>
              </a:r>
              <a:endParaRPr lang="it-IT" sz="1600" b="1" dirty="0">
                <a:solidFill>
                  <a:srgbClr val="FFFF00"/>
                </a:solidFill>
                <a:latin typeface="Arial"/>
                <a:ea typeface="ＭＳ Ｐゴシック" charset="0"/>
              </a:endParaRPr>
            </a:p>
          </p:txBody>
        </p:sp>
        <p:cxnSp>
          <p:nvCxnSpPr>
            <p:cNvPr id="9" name="Connettore 1 6"/>
            <p:cNvCxnSpPr/>
            <p:nvPr/>
          </p:nvCxnSpPr>
          <p:spPr bwMode="auto">
            <a:xfrm>
              <a:off x="6517480" y="3181350"/>
              <a:ext cx="2321720" cy="0"/>
            </a:xfrm>
            <a:prstGeom prst="line">
              <a:avLst/>
            </a:prstGeom>
            <a:solidFill>
              <a:srgbClr val="DF342E"/>
            </a:solidFill>
            <a:ln w="9525" cap="flat" cmpd="sng" algn="ctr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2" name="Segnaposto testo 2"/>
          <p:cNvSpPr txBox="1">
            <a:spLocks/>
          </p:cNvSpPr>
          <p:nvPr/>
        </p:nvSpPr>
        <p:spPr>
          <a:xfrm>
            <a:off x="3458407" y="6447654"/>
            <a:ext cx="6328207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lvl1pPr marL="257175" indent="-257175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DE25E"/>
              </a:buClr>
              <a:defRPr lang="it-IT" sz="1050" b="1" i="0" kern="12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557213" indent="-214313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 2" charset="0"/>
              <a:buChar char="¡"/>
              <a:defRPr lang="it-IT" sz="2100" b="1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8572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lang="it-IT" sz="1800" b="1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2001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lang="it-IT" sz="1500" b="1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430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lang="it-IT" sz="15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8859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9pPr>
          </a:lstStyle>
          <a:p>
            <a:pPr marL="342891" indent="-342891" defTabSz="1219170">
              <a:defRPr/>
            </a:pPr>
            <a:r>
              <a:rPr lang="it-IT" sz="1400" dirty="0">
                <a:solidFill>
                  <a:srgbClr val="FFFFFF"/>
                </a:solidFill>
              </a:rPr>
              <a:t>Capodanno D, Angiolillo DJ. JACC Cardiovasc Interv. 2017;10:1086-1088</a:t>
            </a:r>
          </a:p>
        </p:txBody>
      </p:sp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262B66F7-3EEF-184C-A6FF-94FD80EB38EE}"/>
              </a:ext>
            </a:extLst>
          </p:cNvPr>
          <p:cNvSpPr txBox="1">
            <a:spLocks/>
          </p:cNvSpPr>
          <p:nvPr/>
        </p:nvSpPr>
        <p:spPr>
          <a:xfrm>
            <a:off x="0" y="6429995"/>
            <a:ext cx="12192000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257175" indent="-257175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DE25E"/>
              </a:buClr>
              <a:defRPr lang="it-IT" sz="1050" b="1" i="0" kern="12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557213" indent="-214313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 2" charset="0"/>
              <a:buChar char="¡"/>
              <a:defRPr lang="it-IT" sz="2100" b="1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8572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lang="it-IT" sz="1800" b="1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2001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lang="it-IT" sz="1500" b="1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430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lang="it-IT" sz="15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8859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9pPr>
          </a:lstStyle>
          <a:p>
            <a:pPr marL="342891" indent="-342891" algn="ctr" defTabSz="1219170">
              <a:defRPr/>
            </a:pPr>
            <a:r>
              <a:rPr lang="it-IT" sz="1200" b="0" dirty="0">
                <a:solidFill>
                  <a:schemeClr val="tx1"/>
                </a:solidFill>
              </a:rPr>
              <a:t>Capodanno D, Angiolillo DJ. JACC Cardiovasc Interv. 2017;10:1086-1088</a:t>
            </a:r>
          </a:p>
        </p:txBody>
      </p:sp>
    </p:spTree>
    <p:extLst>
      <p:ext uri="{BB962C8B-B14F-4D97-AF65-F5344CB8AC3E}">
        <p14:creationId xmlns:p14="http://schemas.microsoft.com/office/powerpoint/2010/main" val="313832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417" y="58914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accent2"/>
                </a:solidFill>
                <a:latin typeface="Arial (headings)"/>
              </a:rPr>
              <a:t>PREEXISTING AF</a:t>
            </a:r>
            <a:endParaRPr lang="en-US" b="1" dirty="0">
              <a:solidFill>
                <a:schemeClr val="accent2"/>
              </a:solidFill>
              <a:latin typeface="Arial (headings)"/>
            </a:endParaRPr>
          </a:p>
        </p:txBody>
      </p:sp>
      <p:sp>
        <p:nvSpPr>
          <p:cNvPr id="6" name="Textfeld 3"/>
          <p:cNvSpPr txBox="1"/>
          <p:nvPr/>
        </p:nvSpPr>
        <p:spPr>
          <a:xfrm>
            <a:off x="2046816" y="1136942"/>
            <a:ext cx="8331200" cy="547222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spAutoFit/>
          </a:bodyPr>
          <a:lstStyle/>
          <a:p>
            <a:pPr algn="ctr" defTabSz="1100639" hangingPunct="0"/>
            <a:r>
              <a:rPr lang="de-DE" sz="2667" b="1" dirty="0">
                <a:solidFill>
                  <a:schemeClr val="bg1"/>
                </a:solidFill>
                <a:sym typeface="Helvetica Light"/>
              </a:rPr>
              <a:t>5-10% </a:t>
            </a:r>
            <a:r>
              <a:rPr lang="de-DE" sz="2667" b="1" dirty="0" err="1">
                <a:solidFill>
                  <a:schemeClr val="bg1"/>
                </a:solidFill>
                <a:sym typeface="Helvetica Light"/>
              </a:rPr>
              <a:t>of</a:t>
            </a:r>
            <a:r>
              <a:rPr lang="de-DE" sz="2667" b="1" dirty="0">
                <a:solidFill>
                  <a:schemeClr val="bg1"/>
                </a:solidFill>
                <a:sym typeface="Helvetica Light"/>
              </a:rPr>
              <a:t> patients undergoing PCI  </a:t>
            </a:r>
            <a:r>
              <a:rPr lang="de-DE" sz="2667" b="1" dirty="0" err="1">
                <a:solidFill>
                  <a:schemeClr val="bg1"/>
                </a:solidFill>
                <a:sym typeface="Helvetica Light"/>
              </a:rPr>
              <a:t>have</a:t>
            </a:r>
            <a:r>
              <a:rPr lang="de-DE" sz="2667" b="1" dirty="0">
                <a:solidFill>
                  <a:schemeClr val="bg1"/>
                </a:solidFill>
                <a:sym typeface="Helvetica Light"/>
              </a:rPr>
              <a:t> </a:t>
            </a:r>
            <a:r>
              <a:rPr lang="de-DE" sz="2667" b="1" dirty="0" err="1">
                <a:solidFill>
                  <a:schemeClr val="bg1"/>
                </a:solidFill>
                <a:sym typeface="Helvetica Light"/>
              </a:rPr>
              <a:t>AFib</a:t>
            </a:r>
            <a:endParaRPr lang="de-DE" sz="2667" b="1" dirty="0">
              <a:solidFill>
                <a:schemeClr val="bg1"/>
              </a:solidFill>
              <a:sym typeface="Helvetica Light"/>
            </a:endParaRPr>
          </a:p>
        </p:txBody>
      </p:sp>
      <p:sp>
        <p:nvSpPr>
          <p:cNvPr id="7" name="Pfeil nach unten 6"/>
          <p:cNvSpPr/>
          <p:nvPr/>
        </p:nvSpPr>
        <p:spPr>
          <a:xfrm flipH="1">
            <a:off x="5791200" y="2762192"/>
            <a:ext cx="842432" cy="727160"/>
          </a:xfrm>
          <a:prstGeom prst="downArrow">
            <a:avLst/>
          </a:prstGeom>
          <a:solidFill>
            <a:schemeClr val="tx2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spAutoFit/>
          </a:bodyPr>
          <a:lstStyle/>
          <a:p>
            <a:pPr algn="ctr" defTabSz="1100639" hangingPunct="0"/>
            <a:endParaRPr lang="de-DE" sz="2667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8" name="Rechteck 2"/>
          <p:cNvSpPr/>
          <p:nvPr/>
        </p:nvSpPr>
        <p:spPr>
          <a:xfrm>
            <a:off x="0" y="6459332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Angiolillo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Circ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Cardiovasc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Interv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. 2016;9:e004395</a:t>
            </a:r>
          </a:p>
        </p:txBody>
      </p:sp>
      <p:graphicFrame>
        <p:nvGraphicFramePr>
          <p:cNvPr id="9" name="Diagramm 1"/>
          <p:cNvGraphicFramePr/>
          <p:nvPr>
            <p:extLst>
              <p:ext uri="{D42A27DB-BD31-4B8C-83A1-F6EECF244321}">
                <p14:modId xmlns:p14="http://schemas.microsoft.com/office/powerpoint/2010/main" val="3241859899"/>
              </p:ext>
            </p:extLst>
          </p:nvPr>
        </p:nvGraphicFramePr>
        <p:xfrm>
          <a:off x="1957918" y="160132"/>
          <a:ext cx="8356599" cy="7255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503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671"/>
            <a:ext cx="12192000" cy="68659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ONSET AF AFTER PCI </a:t>
            </a:r>
            <a:endParaRPr lang="de-DE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0" y="1424911"/>
            <a:ext cx="5784233" cy="440108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de-DE" dirty="0"/>
              <a:t>6-11% </a:t>
            </a:r>
            <a:r>
              <a:rPr lang="de-DE" dirty="0" err="1"/>
              <a:t>of</a:t>
            </a:r>
            <a:r>
              <a:rPr lang="de-DE" dirty="0"/>
              <a:t> PCI </a:t>
            </a:r>
            <a:r>
              <a:rPr lang="de-DE" dirty="0" err="1"/>
              <a:t>patients</a:t>
            </a:r>
            <a:r>
              <a:rPr lang="de-DE" dirty="0"/>
              <a:t> (ACS + </a:t>
            </a:r>
            <a:r>
              <a:rPr lang="de-DE" dirty="0" err="1"/>
              <a:t>no</a:t>
            </a:r>
            <a:r>
              <a:rPr lang="de-DE" dirty="0"/>
              <a:t> ACS) </a:t>
            </a:r>
            <a:r>
              <a:rPr lang="de-DE" dirty="0" err="1"/>
              <a:t>patients</a:t>
            </a:r>
            <a:r>
              <a:rPr lang="de-DE" dirty="0"/>
              <a:t> </a:t>
            </a:r>
            <a:r>
              <a:rPr lang="de-DE" dirty="0" err="1"/>
              <a:t>develop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onset</a:t>
            </a:r>
            <a:r>
              <a:rPr lang="de-DE" dirty="0"/>
              <a:t> AF </a:t>
            </a:r>
          </a:p>
          <a:p>
            <a:pPr lvl="1" algn="just"/>
            <a:r>
              <a:rPr lang="de-DE" sz="2933" dirty="0"/>
              <a:t>Half </a:t>
            </a:r>
            <a:r>
              <a:rPr lang="de-DE" sz="2933" dirty="0" err="1"/>
              <a:t>of</a:t>
            </a:r>
            <a:r>
              <a:rPr lang="de-DE" sz="2933" dirty="0"/>
              <a:t> </a:t>
            </a:r>
            <a:r>
              <a:rPr lang="de-DE" sz="2933" dirty="0" err="1"/>
              <a:t>these</a:t>
            </a:r>
            <a:r>
              <a:rPr lang="de-DE" sz="2933" dirty="0"/>
              <a:t> </a:t>
            </a:r>
            <a:r>
              <a:rPr lang="de-DE" sz="2933" dirty="0" err="1"/>
              <a:t>patients</a:t>
            </a:r>
            <a:r>
              <a:rPr lang="de-DE" sz="2933" dirty="0"/>
              <a:t> </a:t>
            </a:r>
            <a:r>
              <a:rPr lang="de-DE" sz="2933" dirty="0" err="1"/>
              <a:t>are</a:t>
            </a:r>
            <a:r>
              <a:rPr lang="de-DE" sz="2933" dirty="0"/>
              <a:t> in SR at </a:t>
            </a:r>
            <a:r>
              <a:rPr lang="de-DE" sz="2933" dirty="0" err="1"/>
              <a:t>discharge</a:t>
            </a:r>
            <a:r>
              <a:rPr lang="de-DE" sz="2933" dirty="0"/>
              <a:t> </a:t>
            </a:r>
          </a:p>
          <a:p>
            <a:pPr algn="just"/>
            <a:r>
              <a:rPr lang="de-DE" dirty="0"/>
              <a:t>Development at a </a:t>
            </a:r>
            <a:r>
              <a:rPr lang="de-DE" dirty="0" err="1"/>
              <a:t>mean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2.7 </a:t>
            </a:r>
            <a:r>
              <a:rPr lang="de-DE" dirty="0" err="1"/>
              <a:t>days</a:t>
            </a:r>
            <a:r>
              <a:rPr lang="de-DE" dirty="0"/>
              <a:t> after PCI </a:t>
            </a:r>
          </a:p>
          <a:p>
            <a:pPr lvl="1" algn="just"/>
            <a:r>
              <a:rPr lang="de-DE" sz="2933" dirty="0"/>
              <a:t>DAPT </a:t>
            </a:r>
            <a:r>
              <a:rPr lang="de-DE" sz="2933" dirty="0" err="1"/>
              <a:t>might</a:t>
            </a:r>
            <a:r>
              <a:rPr lang="de-DE" sz="2933" dirty="0"/>
              <a:t> </a:t>
            </a:r>
            <a:r>
              <a:rPr lang="de-DE" sz="2933" dirty="0" err="1"/>
              <a:t>already</a:t>
            </a:r>
            <a:r>
              <a:rPr lang="de-DE" sz="2933" dirty="0"/>
              <a:t> </a:t>
            </a:r>
            <a:r>
              <a:rPr lang="de-DE" sz="2933" dirty="0" err="1"/>
              <a:t>be</a:t>
            </a:r>
            <a:r>
              <a:rPr lang="de-DE" sz="2933" dirty="0"/>
              <a:t> </a:t>
            </a:r>
            <a:r>
              <a:rPr lang="de-DE" sz="2933" dirty="0" err="1"/>
              <a:t>initiated</a:t>
            </a:r>
            <a:endParaRPr lang="de-DE" sz="2933" dirty="0"/>
          </a:p>
          <a:p>
            <a:pPr marL="0" lvl="1" indent="0" algn="just" defTabSz="121917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de-DE" i="1" dirty="0" smtClean="0"/>
          </a:p>
          <a:p>
            <a:pPr marL="0" lvl="1" indent="0" algn="just" defTabSz="121917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de-DE" i="1" dirty="0"/>
          </a:p>
          <a:p>
            <a:pPr marL="0" lvl="1" indent="0" algn="just" defTabSz="121917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de-DE" i="1" dirty="0" smtClean="0"/>
              <a:t>“</a:t>
            </a:r>
            <a:r>
              <a:rPr lang="de-DE" i="1" dirty="0"/>
              <a:t>All </a:t>
            </a:r>
            <a:r>
              <a:rPr lang="de-DE" i="1" dirty="0" err="1"/>
              <a:t>types</a:t>
            </a:r>
            <a:r>
              <a:rPr lang="de-DE" i="1" dirty="0"/>
              <a:t> </a:t>
            </a:r>
            <a:r>
              <a:rPr lang="de-DE" i="1" dirty="0" err="1"/>
              <a:t>of</a:t>
            </a:r>
            <a:r>
              <a:rPr lang="de-DE" i="1" dirty="0"/>
              <a:t> AF after PCI </a:t>
            </a:r>
            <a:r>
              <a:rPr lang="de-DE" i="1" dirty="0" err="1"/>
              <a:t>are</a:t>
            </a:r>
            <a:r>
              <a:rPr lang="de-DE" i="1" dirty="0"/>
              <a:t> </a:t>
            </a:r>
            <a:r>
              <a:rPr lang="de-DE" i="1" dirty="0" err="1"/>
              <a:t>associated</a:t>
            </a:r>
            <a:r>
              <a:rPr lang="de-DE" i="1" dirty="0"/>
              <a:t> </a:t>
            </a:r>
            <a:r>
              <a:rPr lang="de-DE" i="1" dirty="0" err="1"/>
              <a:t>with</a:t>
            </a:r>
            <a:r>
              <a:rPr lang="de-DE" i="1" dirty="0"/>
              <a:t> </a:t>
            </a:r>
            <a:r>
              <a:rPr lang="de-DE" i="1" dirty="0" err="1"/>
              <a:t>worse</a:t>
            </a:r>
            <a:r>
              <a:rPr lang="de-DE" i="1" dirty="0"/>
              <a:t> </a:t>
            </a:r>
            <a:r>
              <a:rPr lang="de-DE" i="1" dirty="0" err="1"/>
              <a:t>outcomes</a:t>
            </a:r>
            <a:r>
              <a:rPr lang="de-DE" i="1" dirty="0"/>
              <a:t>“</a:t>
            </a:r>
          </a:p>
          <a:p>
            <a:pPr marL="0" lvl="1" indent="0" algn="just" defTabSz="121917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de-DE" i="1" dirty="0"/>
          </a:p>
          <a:p>
            <a:pPr marL="0" lvl="1" indent="0" algn="just" defTabSz="121917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de-DE" dirty="0" err="1"/>
              <a:t>Adjusted</a:t>
            </a:r>
            <a:r>
              <a:rPr lang="de-DE" dirty="0"/>
              <a:t> HR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Mortality</a:t>
            </a:r>
            <a:r>
              <a:rPr lang="de-DE" dirty="0"/>
              <a:t> </a:t>
            </a:r>
            <a:r>
              <a:rPr lang="de-DE" dirty="0" smtClean="0"/>
              <a:t>1.72</a:t>
            </a:r>
            <a:endParaRPr lang="de-DE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2" b="17045"/>
          <a:stretch/>
        </p:blipFill>
        <p:spPr>
          <a:xfrm>
            <a:off x="1625601" y="1078228"/>
            <a:ext cx="4088780" cy="5094451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01" r="67885" b="-418"/>
          <a:stretch/>
        </p:blipFill>
        <p:spPr>
          <a:xfrm>
            <a:off x="3221465" y="4537413"/>
            <a:ext cx="2259980" cy="1159071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0" y="6471938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Mazzone et al. </a:t>
            </a:r>
            <a:r>
              <a:rPr lang="pl-PL" sz="1200" i="1" dirty="0">
                <a:latin typeface="Arial" panose="020B0604020202020204" pitchFamily="34" charset="0"/>
                <a:cs typeface="Arial" panose="020B0604020202020204" pitchFamily="34" charset="0"/>
              </a:rPr>
              <a:t>Int J Clin Pract</a:t>
            </a:r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2018;72:e13087</a:t>
            </a:r>
            <a:r>
              <a:rPr lang="it-IT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Batra </a:t>
            </a:r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pl-PL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Heart</a:t>
            </a:r>
            <a:r>
              <a:rPr lang="pl-PL" sz="1200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2016;102:926-933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2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176"/>
            <a:ext cx="121920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  <a:latin typeface="Arial (headings)"/>
              </a:rPr>
              <a:t>EPIDEMIOLOGY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05859" y="972429"/>
            <a:ext cx="11660717" cy="5121288"/>
            <a:chOff x="203200" y="1066801"/>
            <a:chExt cx="11780592" cy="5224048"/>
          </a:xfrm>
        </p:grpSpPr>
        <p:sp>
          <p:nvSpPr>
            <p:cNvPr id="6" name="Rettangolo 47"/>
            <p:cNvSpPr/>
            <p:nvPr/>
          </p:nvSpPr>
          <p:spPr bwMode="auto">
            <a:xfrm>
              <a:off x="203200" y="1066801"/>
              <a:ext cx="11780592" cy="5224048"/>
            </a:xfrm>
            <a:prstGeom prst="rect">
              <a:avLst/>
            </a:prstGeom>
            <a:solidFill>
              <a:srgbClr val="00206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1600" b="1" i="1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112" charset="-128"/>
              </a:endParaRPr>
            </a:p>
          </p:txBody>
        </p:sp>
        <p:graphicFrame>
          <p:nvGraphicFramePr>
            <p:cNvPr id="7" name="Diagramma 20"/>
            <p:cNvGraphicFramePr/>
            <p:nvPr>
              <p:extLst/>
            </p:nvPr>
          </p:nvGraphicFramePr>
          <p:xfrm>
            <a:off x="381000" y="3878997"/>
            <a:ext cx="11378010" cy="222718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8" name="CasellaDiTesto 36"/>
            <p:cNvSpPr txBox="1"/>
            <p:nvPr/>
          </p:nvSpPr>
          <p:spPr>
            <a:xfrm>
              <a:off x="533400" y="3048000"/>
              <a:ext cx="1752600" cy="763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it-IT" sz="2133" b="1" dirty="0">
                  <a:solidFill>
                    <a:srgbClr val="FFFF00"/>
                  </a:solidFill>
                  <a:latin typeface="Arial"/>
                </a:rPr>
                <a:t>People in EU and US</a:t>
              </a:r>
            </a:p>
          </p:txBody>
        </p:sp>
        <p:sp>
          <p:nvSpPr>
            <p:cNvPr id="9" name="CasellaDiTesto 38"/>
            <p:cNvSpPr txBox="1"/>
            <p:nvPr/>
          </p:nvSpPr>
          <p:spPr>
            <a:xfrm>
              <a:off x="2932321" y="3048000"/>
              <a:ext cx="1679159" cy="429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it-IT" sz="2133" b="1" dirty="0">
                  <a:solidFill>
                    <a:srgbClr val="FFFF00"/>
                  </a:solidFill>
                  <a:latin typeface="Arial"/>
                </a:rPr>
                <a:t>With A-</a:t>
              </a:r>
              <a:r>
                <a:rPr lang="it-IT" sz="2133" b="1" dirty="0" err="1">
                  <a:solidFill>
                    <a:srgbClr val="FFFF00"/>
                  </a:solidFill>
                  <a:latin typeface="Arial"/>
                </a:rPr>
                <a:t>Fib</a:t>
              </a:r>
              <a:endParaRPr lang="it-IT" sz="2133" b="1" dirty="0">
                <a:solidFill>
                  <a:srgbClr val="FFFF00"/>
                </a:solidFill>
                <a:latin typeface="Arial"/>
              </a:endParaRPr>
            </a:p>
          </p:txBody>
        </p:sp>
        <p:sp>
          <p:nvSpPr>
            <p:cNvPr id="10" name="CasellaDiTesto 39"/>
            <p:cNvSpPr txBox="1"/>
            <p:nvPr/>
          </p:nvSpPr>
          <p:spPr>
            <a:xfrm>
              <a:off x="5257802" y="3048000"/>
              <a:ext cx="1752600" cy="763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it-IT" sz="2133" b="1" dirty="0">
                  <a:solidFill>
                    <a:srgbClr val="FFFF00"/>
                  </a:solidFill>
                  <a:latin typeface="Arial"/>
                </a:rPr>
                <a:t>OAT </a:t>
              </a:r>
              <a:r>
                <a:rPr lang="it-IT" sz="2133" b="1" dirty="0" err="1">
                  <a:solidFill>
                    <a:srgbClr val="FFFF00"/>
                  </a:solidFill>
                  <a:latin typeface="Arial"/>
                </a:rPr>
                <a:t>indicated</a:t>
              </a:r>
              <a:endParaRPr lang="it-IT" sz="2133" b="1" dirty="0">
                <a:solidFill>
                  <a:srgbClr val="FFFF00"/>
                </a:solidFill>
                <a:latin typeface="Arial"/>
              </a:endParaRPr>
            </a:p>
          </p:txBody>
        </p:sp>
        <p:sp>
          <p:nvSpPr>
            <p:cNvPr id="11" name="CasellaDiTesto 40"/>
            <p:cNvSpPr txBox="1"/>
            <p:nvPr/>
          </p:nvSpPr>
          <p:spPr>
            <a:xfrm>
              <a:off x="7656721" y="3232666"/>
              <a:ext cx="1679159" cy="429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it-IT" sz="2133" b="1" dirty="0">
                  <a:solidFill>
                    <a:srgbClr val="FFFF00"/>
                  </a:solidFill>
                  <a:latin typeface="Arial"/>
                </a:rPr>
                <a:t>With CAD</a:t>
              </a:r>
            </a:p>
          </p:txBody>
        </p:sp>
        <p:sp>
          <p:nvSpPr>
            <p:cNvPr id="12" name="CasellaDiTesto 41"/>
            <p:cNvSpPr txBox="1"/>
            <p:nvPr/>
          </p:nvSpPr>
          <p:spPr>
            <a:xfrm>
              <a:off x="9982199" y="3048000"/>
              <a:ext cx="1752600" cy="763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it-IT" sz="2133" b="1" dirty="0" err="1">
                  <a:solidFill>
                    <a:srgbClr val="FFFF00"/>
                  </a:solidFill>
                  <a:latin typeface="Arial"/>
                </a:rPr>
                <a:t>Revasc</a:t>
              </a:r>
              <a:r>
                <a:rPr lang="it-IT" sz="2133" b="1" dirty="0">
                  <a:solidFill>
                    <a:srgbClr val="FFFF00"/>
                  </a:solidFill>
                  <a:latin typeface="Arial"/>
                </a:rPr>
                <a:t>. </a:t>
              </a:r>
              <a:r>
                <a:rPr lang="it-IT" sz="2133" b="1" dirty="0" err="1">
                  <a:solidFill>
                    <a:srgbClr val="FFFF00"/>
                  </a:solidFill>
                  <a:latin typeface="Arial"/>
                </a:rPr>
                <a:t>indicated</a:t>
              </a:r>
              <a:endParaRPr lang="it-IT" sz="2133" b="1" dirty="0">
                <a:solidFill>
                  <a:srgbClr val="FFFF00"/>
                </a:solidFill>
                <a:latin typeface="Arial"/>
              </a:endParaRPr>
            </a:p>
          </p:txBody>
        </p:sp>
        <p:pic>
          <p:nvPicPr>
            <p:cNvPr id="13" name="Immagine 42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7999" y="1378147"/>
              <a:ext cx="1930400" cy="14478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6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4" name="Immagine 43"/>
            <p:cNvPicPr>
              <a:picLocks/>
            </p:cNvPicPr>
            <p:nvPr/>
          </p:nvPicPr>
          <p:blipFill rotWithShape="1">
            <a:blip r:embed="rId8"/>
            <a:srcRect l="13321" t="9499" r="59233" b="24366"/>
            <a:stretch/>
          </p:blipFill>
          <p:spPr>
            <a:xfrm>
              <a:off x="2819399" y="1371601"/>
              <a:ext cx="1930401" cy="14478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6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5" name="Immagine 44"/>
            <p:cNvPicPr>
              <a:picLocks/>
            </p:cNvPicPr>
            <p:nvPr/>
          </p:nvPicPr>
          <p:blipFill rotWithShape="1">
            <a:blip r:embed="rId9"/>
            <a:srcRect l="6902" r="4029"/>
            <a:stretch/>
          </p:blipFill>
          <p:spPr>
            <a:xfrm>
              <a:off x="5130799" y="1371601"/>
              <a:ext cx="1930401" cy="14478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6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6" name="Immagine 45"/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42199" y="1371601"/>
              <a:ext cx="1930401" cy="14478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6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7" name="Immagine 46"/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753600" y="1371599"/>
              <a:ext cx="1930401" cy="14478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6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18" name="Segnaposto testo 2"/>
          <p:cNvSpPr txBox="1">
            <a:spLocks/>
          </p:cNvSpPr>
          <p:nvPr/>
        </p:nvSpPr>
        <p:spPr>
          <a:xfrm>
            <a:off x="1" y="6452492"/>
            <a:ext cx="12191999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342900" indent="-342900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DE25E"/>
              </a:buClr>
              <a:defRPr lang="it-IT" sz="1400" b="1" i="0" kern="12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 2" charset="0"/>
              <a:buChar char="¡"/>
              <a:defRPr lang="it-IT" sz="2800" b="1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lang="it-IT" sz="2400" b="1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lang="it-IT" sz="2000" b="1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lang="it-IT" sz="20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l" rtl="0" fontAlgn="base">
              <a:spcBef>
                <a:spcPct val="3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3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3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3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457189" indent="-457189" algn="ctr" defTabSz="1219170">
              <a:defRPr/>
            </a:pPr>
            <a:r>
              <a:rPr lang="it-IT" sz="1200" b="0" dirty="0">
                <a:solidFill>
                  <a:schemeClr val="tx1"/>
                </a:solidFill>
              </a:rPr>
              <a:t>Capodanno D, Angiolillo DJ. Circ Cardiovasc Interv. 2014;7:113-124</a:t>
            </a:r>
          </a:p>
        </p:txBody>
      </p:sp>
    </p:spTree>
    <p:extLst>
      <p:ext uri="{BB962C8B-B14F-4D97-AF65-F5344CB8AC3E}">
        <p14:creationId xmlns:p14="http://schemas.microsoft.com/office/powerpoint/2010/main" val="9014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accent2"/>
                </a:solidFill>
                <a:latin typeface="Arial (headings)"/>
              </a:rPr>
              <a:t>PROJECTED PREVALENCE OF AF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412482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Lane </a:t>
            </a:r>
            <a:r>
              <a:rPr lang="hr-HR" sz="1200" dirty="0" err="1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200" dirty="0" err="1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. JAHA 2017; 10.1161/JAHA.116.005155.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73" y="1295400"/>
            <a:ext cx="5689345" cy="4546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02400" y="2276039"/>
            <a:ext cx="5384800" cy="2144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67" i="1" dirty="0"/>
              <a:t>“The large projected increase in AF prevalence suggests the need for comprehensive implementation of AF prevention and management strategies”</a:t>
            </a:r>
          </a:p>
        </p:txBody>
      </p:sp>
    </p:spTree>
    <p:extLst>
      <p:ext uri="{BB962C8B-B14F-4D97-AF65-F5344CB8AC3E}">
        <p14:creationId xmlns:p14="http://schemas.microsoft.com/office/powerpoint/2010/main" val="316837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10361"/>
            <a:ext cx="11861800" cy="755651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2"/>
                </a:solidFill>
                <a:latin typeface="Arial (headings)"/>
              </a:rPr>
              <a:t>DUAL PATHWAY INHIBITION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" y="1295400"/>
            <a:ext cx="12192001" cy="5429064"/>
            <a:chOff x="-525145" y="1546688"/>
            <a:chExt cx="10016034" cy="4729498"/>
          </a:xfrm>
        </p:grpSpPr>
        <p:pic>
          <p:nvPicPr>
            <p:cNvPr id="5" name="Immagin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62100"/>
              <a:ext cx="5564188" cy="4013200"/>
            </a:xfrm>
            <a:prstGeom prst="rect">
              <a:avLst/>
            </a:prstGeom>
            <a:noFill/>
            <a:ln w="9525">
              <a:solidFill>
                <a:srgbClr val="E12B4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ttangolo 15"/>
            <p:cNvSpPr/>
            <p:nvPr/>
          </p:nvSpPr>
          <p:spPr bwMode="auto">
            <a:xfrm>
              <a:off x="5716588" y="1562100"/>
              <a:ext cx="3198812" cy="4013200"/>
            </a:xfrm>
            <a:prstGeom prst="rect">
              <a:avLst/>
            </a:prstGeom>
            <a:solidFill>
              <a:srgbClr val="002060"/>
            </a:solidFill>
            <a:ln w="9525" cap="flat" cmpd="sng" algn="ctr">
              <a:solidFill>
                <a:srgbClr val="E12B4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440" tIns="45720" rIns="91440" bIns="45720"/>
            <a:lstStyle/>
            <a:p>
              <a:pPr algn="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b="1" i="1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ヒラギノ角ゴ Pro W3" pitchFamily="112" charset="-128"/>
              </a:endParaRPr>
            </a:p>
          </p:txBody>
        </p:sp>
        <p:sp>
          <p:nvSpPr>
            <p:cNvPr id="7" name="Rettangolo 16"/>
            <p:cNvSpPr/>
            <p:nvPr/>
          </p:nvSpPr>
          <p:spPr>
            <a:xfrm>
              <a:off x="5830888" y="1619250"/>
              <a:ext cx="2913062" cy="395473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914377"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US" sz="2800" b="1" dirty="0">
                  <a:solidFill>
                    <a:srgbClr val="FCFDDD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ＭＳ Ｐゴシック" charset="0"/>
                </a:rPr>
                <a:t>Synergy of oral anticoagulant and antiplatelet therapy</a:t>
              </a:r>
            </a:p>
            <a:p>
              <a:pPr defTabSz="914377"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US" sz="2000" b="1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ＭＳ Ｐゴシック" charset="0"/>
                </a:rPr>
                <a:t>Oral anticoagulant therapy, including direct inhibitors of factor IIa and Xa, and antiplatelet agents, such as acetylsalicylic acid and P2Y</a:t>
              </a:r>
              <a:r>
                <a:rPr lang="en-US" sz="2000" b="1" baseline="-2500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ＭＳ Ｐゴシック" charset="0"/>
                </a:rPr>
                <a:t>12</a:t>
              </a:r>
              <a:r>
                <a:rPr lang="en-US" sz="2000" b="1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ＭＳ Ｐゴシック" charset="0"/>
                </a:rPr>
                <a:t> inhibitors, synergistically target two essential components of thrombosis: coagulation and platelet activation.</a:t>
              </a:r>
            </a:p>
          </p:txBody>
        </p:sp>
        <p:sp>
          <p:nvSpPr>
            <p:cNvPr id="8" name="Segnaposto testo 2"/>
            <p:cNvSpPr txBox="1">
              <a:spLocks/>
            </p:cNvSpPr>
            <p:nvPr/>
          </p:nvSpPr>
          <p:spPr bwMode="auto">
            <a:xfrm>
              <a:off x="-525145" y="6008068"/>
              <a:ext cx="10016034" cy="268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  <a:spAutoFit/>
            </a:bodyPr>
            <a:lstStyle>
              <a:lvl1pPr marL="257175" indent="-257175" algn="r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DE25E"/>
                </a:buClr>
                <a:defRPr lang="it-IT" sz="1050" b="1" i="0" kern="1200" dirty="0" smtClean="0">
                  <a:solidFill>
                    <a:srgbClr val="FFFF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557213" indent="-214313" algn="l" rtl="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tx2"/>
                </a:buClr>
                <a:buSzPct val="70000"/>
                <a:buFont typeface="Wingdings 2" panose="05020102010507070707" pitchFamily="18" charset="2"/>
                <a:buChar char="¡"/>
                <a:defRPr lang="it-IT" sz="2100" b="1" kern="1200" dirty="0" smtClean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857250" indent="-171450" algn="l" rtl="0" eaLnBrk="0" fontAlgn="base" hangingPunct="0">
                <a:spcBef>
                  <a:spcPct val="30000"/>
                </a:spcBef>
                <a:spcAft>
                  <a:spcPct val="0"/>
                </a:spcAft>
                <a:buChar char="•"/>
                <a:defRPr lang="it-IT" b="1" kern="1200" dirty="0" smtClean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200150" indent="-171450" algn="l" rtl="0" eaLnBrk="0" fontAlgn="base" hangingPunct="0">
                <a:spcBef>
                  <a:spcPct val="30000"/>
                </a:spcBef>
                <a:spcAft>
                  <a:spcPct val="0"/>
                </a:spcAft>
                <a:buChar char="–"/>
                <a:defRPr lang="it-IT" sz="1500" b="1" kern="1200" dirty="0" smtClean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543050" indent="-171450" algn="l" rtl="0" eaLnBrk="0" fontAlgn="base" hangingPunct="0">
                <a:spcBef>
                  <a:spcPct val="30000"/>
                </a:spcBef>
                <a:spcAft>
                  <a:spcPct val="0"/>
                </a:spcAft>
                <a:buChar char="»"/>
                <a:defRPr lang="it-IT" sz="1500" b="1" kern="1200" dirty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1885950" indent="-171450" algn="l" rtl="0" fontAlgn="base">
                <a:spcBef>
                  <a:spcPct val="30000"/>
                </a:spcBef>
                <a:spcAft>
                  <a:spcPct val="0"/>
                </a:spcAft>
                <a:buChar char="»"/>
                <a:defRPr sz="1500" b="1">
                  <a:solidFill>
                    <a:schemeClr val="tx1"/>
                  </a:solidFill>
                  <a:latin typeface="+mn-lt"/>
                </a:defRPr>
              </a:lvl6pPr>
              <a:lvl7pPr marL="2228850" indent="-171450" algn="l" rtl="0" fontAlgn="base">
                <a:spcBef>
                  <a:spcPct val="30000"/>
                </a:spcBef>
                <a:spcAft>
                  <a:spcPct val="0"/>
                </a:spcAft>
                <a:buChar char="»"/>
                <a:defRPr sz="1500" b="1">
                  <a:solidFill>
                    <a:schemeClr val="tx1"/>
                  </a:solidFill>
                  <a:latin typeface="+mn-lt"/>
                </a:defRPr>
              </a:lvl7pPr>
              <a:lvl8pPr marL="2571750" indent="-171450" algn="l" rtl="0" fontAlgn="base">
                <a:spcBef>
                  <a:spcPct val="30000"/>
                </a:spcBef>
                <a:spcAft>
                  <a:spcPct val="0"/>
                </a:spcAft>
                <a:buChar char="»"/>
                <a:defRPr sz="1500" b="1">
                  <a:solidFill>
                    <a:schemeClr val="tx1"/>
                  </a:solidFill>
                  <a:latin typeface="+mn-lt"/>
                </a:defRPr>
              </a:lvl8pPr>
              <a:lvl9pPr marL="2914650" indent="-171450" algn="l" rtl="0" fontAlgn="base">
                <a:spcBef>
                  <a:spcPct val="30000"/>
                </a:spcBef>
                <a:spcAft>
                  <a:spcPct val="0"/>
                </a:spcAft>
                <a:buChar char="»"/>
                <a:defRPr sz="1500" b="1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 defTabSz="1219170">
                <a:defRPr/>
              </a:pPr>
              <a:r>
                <a:rPr lang="it-IT" altLang="en-US" sz="1200" b="0" dirty="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Capodanno D &amp; Angiolillo DJ. Nat Rev Cardiol. 2018; </a:t>
              </a:r>
              <a:r>
                <a:rPr lang="it-IT" sz="1200" b="0" dirty="0">
                  <a:solidFill>
                    <a:schemeClr val="tx1"/>
                  </a:solidFill>
                </a:rPr>
                <a:t>15:480-496</a:t>
              </a:r>
              <a:endParaRPr lang="it-IT" altLang="en-US" sz="1200" b="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42590" y="1546688"/>
              <a:ext cx="8747125" cy="402861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78499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565105" y="3676413"/>
            <a:ext cx="2614862" cy="18047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Diagramma 2">
            <a:extLst>
              <a:ext uri="{FF2B5EF4-FFF2-40B4-BE49-F238E27FC236}">
                <a16:creationId xmlns:a16="http://schemas.microsoft.com/office/drawing/2014/main" id="{E1F892E0-578E-3847-8339-69F7B938BE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7811701"/>
              </p:ext>
            </p:extLst>
          </p:nvPr>
        </p:nvGraphicFramePr>
        <p:xfrm>
          <a:off x="-1" y="-27709"/>
          <a:ext cx="1205132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CasellaDiTesto 6">
            <a:extLst>
              <a:ext uri="{FF2B5EF4-FFF2-40B4-BE49-F238E27FC236}">
                <a16:creationId xmlns:a16="http://schemas.microsoft.com/office/drawing/2014/main" id="{60A4EA17-F582-2C4A-9B4E-FCD5A5E9312A}"/>
              </a:ext>
            </a:extLst>
          </p:cNvPr>
          <p:cNvSpPr txBox="1"/>
          <p:nvPr/>
        </p:nvSpPr>
        <p:spPr>
          <a:xfrm>
            <a:off x="580505" y="627284"/>
            <a:ext cx="670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600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1</a:t>
            </a:r>
          </a:p>
        </p:txBody>
      </p:sp>
      <p:sp>
        <p:nvSpPr>
          <p:cNvPr id="13" name="CasellaDiTesto 7">
            <a:extLst>
              <a:ext uri="{FF2B5EF4-FFF2-40B4-BE49-F238E27FC236}">
                <a16:creationId xmlns:a16="http://schemas.microsoft.com/office/drawing/2014/main" id="{DBBF9AD2-CB90-F248-A120-1BEECCB8FDD9}"/>
              </a:ext>
            </a:extLst>
          </p:cNvPr>
          <p:cNvSpPr txBox="1"/>
          <p:nvPr/>
        </p:nvSpPr>
        <p:spPr>
          <a:xfrm>
            <a:off x="580505" y="3009121"/>
            <a:ext cx="11069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600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112908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0352"/>
            <a:ext cx="12191999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NOACS VS. VKA IN AF TRIALS</a:t>
            </a:r>
            <a:endParaRPr lang="en-US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0" y="1467744"/>
            <a:ext cx="12192000" cy="5246414"/>
            <a:chOff x="-76200" y="1462407"/>
            <a:chExt cx="9216727" cy="6423545"/>
          </a:xfrm>
        </p:grpSpPr>
        <p:sp>
          <p:nvSpPr>
            <p:cNvPr id="5" name="Line 45"/>
            <p:cNvSpPr>
              <a:spLocks noChangeShapeType="1"/>
            </p:cNvSpPr>
            <p:nvPr/>
          </p:nvSpPr>
          <p:spPr bwMode="auto">
            <a:xfrm>
              <a:off x="5140325" y="1703388"/>
              <a:ext cx="1588" cy="3746500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170">
                <a:defRPr/>
              </a:pPr>
              <a:endParaRPr lang="en-US" sz="1867">
                <a:solidFill>
                  <a:schemeClr val="tx2"/>
                </a:solidFill>
                <a:latin typeface="Arial"/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-76200" y="1739899"/>
              <a:ext cx="41202" cy="351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5000"/>
                </a:lnSpc>
                <a:spcBef>
                  <a:spcPct val="35000"/>
                </a:spcBef>
                <a:buClr>
                  <a:srgbClr val="FF6600"/>
                </a:buClr>
                <a:buSzPct val="117000"/>
                <a:buFont typeface="Arial" panose="020B0604020202020204" pitchFamily="34" charset="0"/>
                <a:buChar char="•"/>
                <a:defRPr sz="2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5000"/>
                </a:lnSpc>
                <a:spcBef>
                  <a:spcPct val="25000"/>
                </a:spcBef>
                <a:buClr>
                  <a:schemeClr val="accent2"/>
                </a:buClr>
                <a:buSzPct val="68000"/>
                <a:buFont typeface="Monotype Sorts"/>
                <a:buChar char="l"/>
                <a:defRPr sz="2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5000"/>
                </a:lnSpc>
                <a:spcBef>
                  <a:spcPct val="150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600"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5000"/>
                </a:lnSpc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5000"/>
                </a:lnSpc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lnSpc>
                  <a:spcPct val="100000"/>
                </a:lnSpc>
                <a:spcBef>
                  <a:spcPct val="0"/>
                </a:spcBef>
                <a:buClrTx/>
                <a:buSzTx/>
                <a:buNone/>
                <a:defRPr/>
              </a:pPr>
              <a:r>
                <a:rPr lang="en-US" altLang="en-US" sz="1867" b="0">
                  <a:solidFill>
                    <a:schemeClr val="tx2"/>
                  </a:solidFill>
                  <a:latin typeface="Calibri" panose="020F0502020204030204" pitchFamily="34" charset="0"/>
                </a:rPr>
                <a:t> </a:t>
              </a:r>
              <a:endParaRPr lang="en-US" altLang="en-US" sz="1867" b="0">
                <a:solidFill>
                  <a:schemeClr val="tx2"/>
                </a:solidFill>
              </a:endParaRPr>
            </a:p>
          </p:txBody>
        </p:sp>
        <p:sp>
          <p:nvSpPr>
            <p:cNvPr id="7" name="Rectangle 26">
              <a:extLst>
                <a:ext uri="{FF2B5EF4-FFF2-40B4-BE49-F238E27FC236}">
                  <a16:creationId xmlns:a16="http://schemas.microsoft.com/office/drawing/2014/main" id="{831C1B08-2A80-45BF-A2C7-906D4F26DC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975" y="4699320"/>
              <a:ext cx="1517192" cy="351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1219170">
                <a:defRPr/>
              </a:pPr>
              <a:r>
                <a:rPr lang="en-US" sz="1867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All-Cause Mortality</a:t>
              </a:r>
            </a:p>
          </p:txBody>
        </p:sp>
        <p:sp>
          <p:nvSpPr>
            <p:cNvPr id="8" name="Rectangle 30">
              <a:extLst>
                <a:ext uri="{FF2B5EF4-FFF2-40B4-BE49-F238E27FC236}">
                  <a16:creationId xmlns:a16="http://schemas.microsoft.com/office/drawing/2014/main" id="{4ADA9B84-3350-48C7-B739-B79C388B31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975" y="3846832"/>
              <a:ext cx="1667457" cy="351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1219170">
                <a:defRPr/>
              </a:pPr>
              <a:r>
                <a:rPr lang="en-US" sz="1867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Myocardial Infarction</a:t>
              </a:r>
            </a:p>
          </p:txBody>
        </p:sp>
        <p:sp>
          <p:nvSpPr>
            <p:cNvPr id="9" name="Rectangle 34">
              <a:extLst>
                <a:ext uri="{FF2B5EF4-FFF2-40B4-BE49-F238E27FC236}">
                  <a16:creationId xmlns:a16="http://schemas.microsoft.com/office/drawing/2014/main" id="{943CBD6B-B7B4-498C-9FAE-63F47A25AA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975" y="2994345"/>
              <a:ext cx="1609290" cy="351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1219170">
                <a:defRPr/>
              </a:pPr>
              <a:r>
                <a:rPr lang="en-US" sz="1867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Hemorrhagic Stroke</a:t>
              </a:r>
            </a:p>
          </p:txBody>
        </p:sp>
        <p:sp>
          <p:nvSpPr>
            <p:cNvPr id="10" name="Rectangle 38">
              <a:extLst>
                <a:ext uri="{FF2B5EF4-FFF2-40B4-BE49-F238E27FC236}">
                  <a16:creationId xmlns:a16="http://schemas.microsoft.com/office/drawing/2014/main" id="{18F22C27-E606-43E8-9152-16DA458A80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975" y="2141856"/>
              <a:ext cx="1286947" cy="351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1219170">
                <a:defRPr/>
              </a:pPr>
              <a:r>
                <a:rPr lang="en-US" sz="1867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Ischemic Stroke</a:t>
              </a:r>
            </a:p>
          </p:txBody>
        </p:sp>
        <p:sp>
          <p:nvSpPr>
            <p:cNvPr id="11" name="Rectangle 27">
              <a:extLst>
                <a:ext uri="{FF2B5EF4-FFF2-40B4-BE49-F238E27FC236}">
                  <a16:creationId xmlns:a16="http://schemas.microsoft.com/office/drawing/2014/main" id="{A4107338-5EA4-4A2E-87D4-2C5F9AF6DC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6550" y="4699320"/>
              <a:ext cx="1385104" cy="351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1219170">
                <a:defRPr/>
              </a:pPr>
              <a:r>
                <a:rPr lang="en-US" sz="1867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0.90 (0.85 - 0.95)</a:t>
              </a:r>
            </a:p>
          </p:txBody>
        </p:sp>
        <p:sp>
          <p:nvSpPr>
            <p:cNvPr id="12" name="Rectangle 31">
              <a:extLst>
                <a:ext uri="{FF2B5EF4-FFF2-40B4-BE49-F238E27FC236}">
                  <a16:creationId xmlns:a16="http://schemas.microsoft.com/office/drawing/2014/main" id="{C329BE06-C589-4909-931F-D52CA1D5ED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6550" y="3846832"/>
              <a:ext cx="1385104" cy="351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1219170">
                <a:defRPr/>
              </a:pPr>
              <a:r>
                <a:rPr lang="en-US" sz="1867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0.97 (0.78 - 1.20)</a:t>
              </a:r>
            </a:p>
          </p:txBody>
        </p:sp>
        <p:sp>
          <p:nvSpPr>
            <p:cNvPr id="13" name="Rectangle 35">
              <a:extLst>
                <a:ext uri="{FF2B5EF4-FFF2-40B4-BE49-F238E27FC236}">
                  <a16:creationId xmlns:a16="http://schemas.microsoft.com/office/drawing/2014/main" id="{FF4C383F-7939-49C3-81F3-8CF3F94058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6550" y="2994345"/>
              <a:ext cx="1385104" cy="351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1219170">
                <a:defRPr/>
              </a:pPr>
              <a:r>
                <a:rPr lang="en-US" sz="1867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0.49 (0.38 - 0.64)</a:t>
              </a:r>
            </a:p>
          </p:txBody>
        </p:sp>
        <p:sp>
          <p:nvSpPr>
            <p:cNvPr id="14" name="Rectangle 39">
              <a:extLst>
                <a:ext uri="{FF2B5EF4-FFF2-40B4-BE49-F238E27FC236}">
                  <a16:creationId xmlns:a16="http://schemas.microsoft.com/office/drawing/2014/main" id="{96418A9D-3E26-41DD-916C-42D11C2452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6550" y="2141856"/>
              <a:ext cx="1385104" cy="351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1219170">
                <a:defRPr/>
              </a:pPr>
              <a:r>
                <a:rPr lang="en-US" sz="1867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0.92 (0.83 - 1.02)</a:t>
              </a:r>
            </a:p>
          </p:txBody>
        </p:sp>
        <p:sp>
          <p:nvSpPr>
            <p:cNvPr id="15" name="Rectangle 29">
              <a:extLst>
                <a:ext uri="{FF2B5EF4-FFF2-40B4-BE49-F238E27FC236}">
                  <a16:creationId xmlns:a16="http://schemas.microsoft.com/office/drawing/2014/main" id="{DC0A4808-4520-43E3-9D2D-815D6725D2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9864" y="1462407"/>
              <a:ext cx="1587477" cy="351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1219170">
                <a:defRPr/>
              </a:pPr>
              <a:r>
                <a:rPr lang="en-US" sz="1867" u="sng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Risk Ratio (95% CI)</a:t>
              </a:r>
            </a:p>
          </p:txBody>
        </p:sp>
        <p:sp>
          <p:nvSpPr>
            <p:cNvPr id="17" name="Rectangle 31">
              <a:extLst>
                <a:ext uri="{FF2B5EF4-FFF2-40B4-BE49-F238E27FC236}">
                  <a16:creationId xmlns:a16="http://schemas.microsoft.com/office/drawing/2014/main" id="{7FAFC922-F406-4894-A76E-DAEA3645FF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4082574"/>
              <a:ext cx="557434" cy="351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1219170">
                <a:defRPr/>
              </a:pPr>
              <a:r>
                <a:rPr lang="en-US" sz="1867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p=0.77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BEA1071-57AB-4A71-8203-CB581D6ECC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0075" y="5803425"/>
              <a:ext cx="3276600" cy="351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 defTabSz="1219170">
                <a:defRPr/>
              </a:pPr>
              <a:r>
                <a:rPr lang="en-US" sz="1867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Favors NOAC</a:t>
              </a:r>
            </a:p>
          </p:txBody>
        </p:sp>
        <p:sp>
          <p:nvSpPr>
            <p:cNvPr id="21" name="Rectangle 16">
              <a:extLst>
                <a:ext uri="{FF2B5EF4-FFF2-40B4-BE49-F238E27FC236}">
                  <a16:creationId xmlns:a16="http://schemas.microsoft.com/office/drawing/2014/main" id="{75E42AB8-BC20-4CBA-8919-F3AC91436A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6450" y="5800250"/>
              <a:ext cx="2508250" cy="351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 defTabSz="1219170">
                <a:defRPr/>
              </a:pPr>
              <a:r>
                <a:rPr lang="en-US" sz="1867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Favors </a:t>
              </a:r>
              <a:r>
                <a:rPr lang="en-US" sz="1867" dirty="0" err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Warfarin</a:t>
              </a:r>
              <a:endParaRPr lang="en-US" sz="1867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  <p:sp>
          <p:nvSpPr>
            <p:cNvPr id="22" name="Rectangle 6"/>
            <p:cNvSpPr>
              <a:spLocks noChangeArrowheads="1"/>
            </p:cNvSpPr>
            <p:nvPr/>
          </p:nvSpPr>
          <p:spPr bwMode="auto">
            <a:xfrm>
              <a:off x="7766050" y="5949950"/>
              <a:ext cx="41202" cy="351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5000"/>
                </a:lnSpc>
                <a:spcBef>
                  <a:spcPct val="35000"/>
                </a:spcBef>
                <a:buClr>
                  <a:srgbClr val="FF6600"/>
                </a:buClr>
                <a:buSzPct val="117000"/>
                <a:buFont typeface="Arial" panose="020B0604020202020204" pitchFamily="34" charset="0"/>
                <a:buChar char="•"/>
                <a:defRPr sz="2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5000"/>
                </a:lnSpc>
                <a:spcBef>
                  <a:spcPct val="25000"/>
                </a:spcBef>
                <a:buClr>
                  <a:schemeClr val="accent2"/>
                </a:buClr>
                <a:buSzPct val="68000"/>
                <a:buFont typeface="Monotype Sorts"/>
                <a:buChar char="l"/>
                <a:defRPr sz="2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5000"/>
                </a:lnSpc>
                <a:spcBef>
                  <a:spcPct val="150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600"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5000"/>
                </a:lnSpc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5000"/>
                </a:lnSpc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lnSpc>
                  <a:spcPct val="100000"/>
                </a:lnSpc>
                <a:spcBef>
                  <a:spcPct val="0"/>
                </a:spcBef>
                <a:buClrTx/>
                <a:buSzTx/>
                <a:buNone/>
                <a:defRPr/>
              </a:pPr>
              <a:r>
                <a:rPr lang="en-US" altLang="en-US" sz="1867" b="0">
                  <a:solidFill>
                    <a:schemeClr val="tx2"/>
                  </a:solidFill>
                  <a:latin typeface="Calibri" panose="020F0502020204030204" pitchFamily="34" charset="0"/>
                </a:rPr>
                <a:t> </a:t>
              </a:r>
              <a:endParaRPr lang="en-US" altLang="en-US" sz="1867" b="0">
                <a:solidFill>
                  <a:schemeClr val="tx2"/>
                </a:solidFill>
              </a:endParaRPr>
            </a:p>
          </p:txBody>
        </p:sp>
        <p:sp>
          <p:nvSpPr>
            <p:cNvPr id="23" name="Rectangle 7"/>
            <p:cNvSpPr>
              <a:spLocks noChangeArrowheads="1"/>
            </p:cNvSpPr>
            <p:nvPr/>
          </p:nvSpPr>
          <p:spPr bwMode="auto">
            <a:xfrm>
              <a:off x="2054225" y="2108199"/>
              <a:ext cx="41202" cy="351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5000"/>
                </a:lnSpc>
                <a:spcBef>
                  <a:spcPct val="35000"/>
                </a:spcBef>
                <a:buClr>
                  <a:srgbClr val="FF6600"/>
                </a:buClr>
                <a:buSzPct val="117000"/>
                <a:buFont typeface="Arial" panose="020B0604020202020204" pitchFamily="34" charset="0"/>
                <a:buChar char="•"/>
                <a:defRPr sz="2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5000"/>
                </a:lnSpc>
                <a:spcBef>
                  <a:spcPct val="25000"/>
                </a:spcBef>
                <a:buClr>
                  <a:schemeClr val="accent2"/>
                </a:buClr>
                <a:buSzPct val="68000"/>
                <a:buFont typeface="Monotype Sorts"/>
                <a:buChar char="l"/>
                <a:defRPr sz="2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5000"/>
                </a:lnSpc>
                <a:spcBef>
                  <a:spcPct val="150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600"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5000"/>
                </a:lnSpc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5000"/>
                </a:lnSpc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lnSpc>
                  <a:spcPct val="100000"/>
                </a:lnSpc>
                <a:spcBef>
                  <a:spcPct val="0"/>
                </a:spcBef>
                <a:buClrTx/>
                <a:buSzTx/>
                <a:buNone/>
                <a:defRPr/>
              </a:pPr>
              <a:r>
                <a:rPr lang="en-US" altLang="en-US" sz="1867" b="0">
                  <a:solidFill>
                    <a:schemeClr val="tx2"/>
                  </a:solidFill>
                  <a:latin typeface="Calibri" panose="020F0502020204030204" pitchFamily="34" charset="0"/>
                </a:rPr>
                <a:t> </a:t>
              </a:r>
              <a:endParaRPr lang="en-US" altLang="en-US" sz="1867" b="0">
                <a:solidFill>
                  <a:schemeClr val="tx2"/>
                </a:solidFill>
              </a:endParaRPr>
            </a:p>
          </p:txBody>
        </p:sp>
        <p:sp>
          <p:nvSpPr>
            <p:cNvPr id="24" name="Line 8"/>
            <p:cNvSpPr>
              <a:spLocks noChangeShapeType="1"/>
            </p:cNvSpPr>
            <p:nvPr/>
          </p:nvSpPr>
          <p:spPr bwMode="auto">
            <a:xfrm>
              <a:off x="1838325" y="5449888"/>
              <a:ext cx="4724400" cy="1587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170">
                <a:defRPr/>
              </a:pPr>
              <a:endParaRPr lang="en-US" sz="1867">
                <a:solidFill>
                  <a:schemeClr val="tx2"/>
                </a:solidFill>
                <a:latin typeface="Arial"/>
              </a:endParaRPr>
            </a:p>
          </p:txBody>
        </p:sp>
        <p:sp>
          <p:nvSpPr>
            <p:cNvPr id="25" name="Rectangle 9">
              <a:extLst>
                <a:ext uri="{FF2B5EF4-FFF2-40B4-BE49-F238E27FC236}">
                  <a16:creationId xmlns:a16="http://schemas.microsoft.com/office/drawing/2014/main" id="{8DEABCB0-9DD9-4F03-9445-73F6C21BEE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6562" y="5529263"/>
              <a:ext cx="250846" cy="351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219170">
                <a:defRPr/>
              </a:pPr>
              <a:r>
                <a:rPr lang="en-US" sz="1867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0.2</a:t>
              </a:r>
            </a:p>
          </p:txBody>
        </p:sp>
        <p:sp>
          <p:nvSpPr>
            <p:cNvPr id="26" name="Rectangle 10"/>
            <p:cNvSpPr>
              <a:spLocks noChangeArrowheads="1"/>
            </p:cNvSpPr>
            <p:nvPr/>
          </p:nvSpPr>
          <p:spPr bwMode="auto">
            <a:xfrm>
              <a:off x="1879600" y="5478464"/>
              <a:ext cx="41202" cy="351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5000"/>
                </a:lnSpc>
                <a:spcBef>
                  <a:spcPct val="35000"/>
                </a:spcBef>
                <a:buClr>
                  <a:srgbClr val="FF6600"/>
                </a:buClr>
                <a:buSzPct val="117000"/>
                <a:buFont typeface="Arial" panose="020B0604020202020204" pitchFamily="34" charset="0"/>
                <a:buChar char="•"/>
                <a:defRPr sz="2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5000"/>
                </a:lnSpc>
                <a:spcBef>
                  <a:spcPct val="25000"/>
                </a:spcBef>
                <a:buClr>
                  <a:schemeClr val="accent2"/>
                </a:buClr>
                <a:buSzPct val="68000"/>
                <a:buFont typeface="Monotype Sorts"/>
                <a:buChar char="l"/>
                <a:defRPr sz="2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5000"/>
                </a:lnSpc>
                <a:spcBef>
                  <a:spcPct val="150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600"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5000"/>
                </a:lnSpc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5000"/>
                </a:lnSpc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lnSpc>
                  <a:spcPct val="100000"/>
                </a:lnSpc>
                <a:spcBef>
                  <a:spcPct val="0"/>
                </a:spcBef>
                <a:buClrTx/>
                <a:buSzTx/>
                <a:buNone/>
                <a:defRPr/>
              </a:pPr>
              <a:r>
                <a:rPr lang="en-US" altLang="en-US" sz="1867" b="0">
                  <a:solidFill>
                    <a:schemeClr val="tx2"/>
                  </a:solidFill>
                  <a:latin typeface="Calibri" panose="020F0502020204030204" pitchFamily="34" charset="0"/>
                </a:rPr>
                <a:t> </a:t>
              </a:r>
              <a:endParaRPr lang="en-US" altLang="en-US" sz="1867" b="0">
                <a:solidFill>
                  <a:schemeClr val="tx2"/>
                </a:solidFill>
              </a:endParaRPr>
            </a:p>
          </p:txBody>
        </p:sp>
        <p:sp>
          <p:nvSpPr>
            <p:cNvPr id="27" name="Line 11"/>
            <p:cNvSpPr>
              <a:spLocks noChangeShapeType="1"/>
            </p:cNvSpPr>
            <p:nvPr/>
          </p:nvSpPr>
          <p:spPr bwMode="auto">
            <a:xfrm flipV="1">
              <a:off x="1838325" y="5449888"/>
              <a:ext cx="1588" cy="77787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170">
                <a:defRPr/>
              </a:pPr>
              <a:endParaRPr lang="en-US" sz="1867">
                <a:solidFill>
                  <a:schemeClr val="tx2"/>
                </a:solidFill>
                <a:latin typeface="Arial"/>
              </a:endParaRPr>
            </a:p>
          </p:txBody>
        </p:sp>
        <p:sp>
          <p:nvSpPr>
            <p:cNvPr id="28" name="Rectangle 12">
              <a:extLst>
                <a:ext uri="{FF2B5EF4-FFF2-40B4-BE49-F238E27FC236}">
                  <a16:creationId xmlns:a16="http://schemas.microsoft.com/office/drawing/2014/main" id="{17A5552F-8BD4-4224-8838-7DA5DAB2A5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6163" y="5529263"/>
              <a:ext cx="250846" cy="351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219170">
                <a:defRPr/>
              </a:pPr>
              <a:r>
                <a:rPr lang="en-US" sz="1867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0.5</a:t>
              </a:r>
            </a:p>
          </p:txBody>
        </p:sp>
        <p:sp>
          <p:nvSpPr>
            <p:cNvPr id="29" name="Rectangle 13"/>
            <p:cNvSpPr>
              <a:spLocks noChangeArrowheads="1"/>
            </p:cNvSpPr>
            <p:nvPr/>
          </p:nvSpPr>
          <p:spPr bwMode="auto">
            <a:xfrm>
              <a:off x="3759200" y="5478464"/>
              <a:ext cx="41202" cy="351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5000"/>
                </a:lnSpc>
                <a:spcBef>
                  <a:spcPct val="35000"/>
                </a:spcBef>
                <a:buClr>
                  <a:srgbClr val="FF6600"/>
                </a:buClr>
                <a:buSzPct val="117000"/>
                <a:buFont typeface="Arial" panose="020B0604020202020204" pitchFamily="34" charset="0"/>
                <a:buChar char="•"/>
                <a:defRPr sz="2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5000"/>
                </a:lnSpc>
                <a:spcBef>
                  <a:spcPct val="25000"/>
                </a:spcBef>
                <a:buClr>
                  <a:schemeClr val="accent2"/>
                </a:buClr>
                <a:buSzPct val="68000"/>
                <a:buFont typeface="Monotype Sorts"/>
                <a:buChar char="l"/>
                <a:defRPr sz="2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5000"/>
                </a:lnSpc>
                <a:spcBef>
                  <a:spcPct val="150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600"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5000"/>
                </a:lnSpc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5000"/>
                </a:lnSpc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lnSpc>
                  <a:spcPct val="100000"/>
                </a:lnSpc>
                <a:spcBef>
                  <a:spcPct val="0"/>
                </a:spcBef>
                <a:buClrTx/>
                <a:buSzTx/>
                <a:buNone/>
                <a:defRPr/>
              </a:pPr>
              <a:r>
                <a:rPr lang="en-US" altLang="en-US" sz="1867" b="0">
                  <a:solidFill>
                    <a:schemeClr val="tx2"/>
                  </a:solidFill>
                  <a:latin typeface="Calibri" panose="020F0502020204030204" pitchFamily="34" charset="0"/>
                </a:rPr>
                <a:t> </a:t>
              </a:r>
              <a:endParaRPr lang="en-US" altLang="en-US" sz="1867" b="0">
                <a:solidFill>
                  <a:schemeClr val="tx2"/>
                </a:solidFill>
              </a:endParaRPr>
            </a:p>
          </p:txBody>
        </p:sp>
        <p:sp>
          <p:nvSpPr>
            <p:cNvPr id="30" name="Line 14"/>
            <p:cNvSpPr>
              <a:spLocks noChangeShapeType="1"/>
            </p:cNvSpPr>
            <p:nvPr/>
          </p:nvSpPr>
          <p:spPr bwMode="auto">
            <a:xfrm flipV="1">
              <a:off x="3717925" y="5449888"/>
              <a:ext cx="1588" cy="77787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170">
                <a:defRPr/>
              </a:pPr>
              <a:endParaRPr lang="en-US" sz="1867">
                <a:solidFill>
                  <a:schemeClr val="tx2"/>
                </a:solidFill>
                <a:latin typeface="Arial"/>
              </a:endParaRPr>
            </a:p>
          </p:txBody>
        </p:sp>
        <p:sp>
          <p:nvSpPr>
            <p:cNvPr id="31" name="Rectangle 15">
              <a:extLst>
                <a:ext uri="{FF2B5EF4-FFF2-40B4-BE49-F238E27FC236}">
                  <a16:creationId xmlns:a16="http://schemas.microsoft.com/office/drawing/2014/main" id="{469C211D-E2E9-4F07-AF76-50CC9AF008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0475" y="5529263"/>
              <a:ext cx="100581" cy="351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219170">
                <a:defRPr/>
              </a:pPr>
              <a:r>
                <a:rPr lang="en-US" sz="1867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1</a:t>
              </a:r>
            </a:p>
          </p:txBody>
        </p:sp>
        <p:sp>
          <p:nvSpPr>
            <p:cNvPr id="32" name="Rectangle 16">
              <a:extLst>
                <a:ext uri="{FF2B5EF4-FFF2-40B4-BE49-F238E27FC236}">
                  <a16:creationId xmlns:a16="http://schemas.microsoft.com/office/drawing/2014/main" id="{12844AAC-889D-45CE-9EDA-E74F36E9C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8738" y="5478464"/>
              <a:ext cx="41202" cy="351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219170">
                <a:defRPr/>
              </a:pPr>
              <a:r>
                <a:rPr lang="en-US" sz="1867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 </a:t>
              </a:r>
              <a:endParaRPr lang="en-US" sz="1867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  <p:sp>
          <p:nvSpPr>
            <p:cNvPr id="33" name="Line 17"/>
            <p:cNvSpPr>
              <a:spLocks noChangeShapeType="1"/>
            </p:cNvSpPr>
            <p:nvPr/>
          </p:nvSpPr>
          <p:spPr bwMode="auto">
            <a:xfrm flipV="1">
              <a:off x="5140325" y="5449888"/>
              <a:ext cx="1588" cy="77787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170">
                <a:defRPr/>
              </a:pPr>
              <a:endParaRPr lang="en-US" sz="1867">
                <a:solidFill>
                  <a:schemeClr val="tx2"/>
                </a:solidFill>
                <a:latin typeface="Arial"/>
              </a:endParaRPr>
            </a:p>
          </p:txBody>
        </p:sp>
        <p:sp>
          <p:nvSpPr>
            <p:cNvPr id="34" name="Rectangle 18">
              <a:extLst>
                <a:ext uri="{FF2B5EF4-FFF2-40B4-BE49-F238E27FC236}">
                  <a16:creationId xmlns:a16="http://schemas.microsoft.com/office/drawing/2014/main" id="{7929C235-0609-4014-82B7-1785D2D2BF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4463" y="5529263"/>
              <a:ext cx="100581" cy="351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219170">
                <a:defRPr/>
              </a:pPr>
              <a:r>
                <a:rPr lang="en-US" sz="1867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2</a:t>
              </a:r>
            </a:p>
          </p:txBody>
        </p:sp>
        <p:sp>
          <p:nvSpPr>
            <p:cNvPr id="35" name="Rectangle 19">
              <a:extLst>
                <a:ext uri="{FF2B5EF4-FFF2-40B4-BE49-F238E27FC236}">
                  <a16:creationId xmlns:a16="http://schemas.microsoft.com/office/drawing/2014/main" id="{9FF97865-FC8A-485B-9B58-958A7AED7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2725" y="5478464"/>
              <a:ext cx="41202" cy="351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219170">
                <a:defRPr/>
              </a:pPr>
              <a:r>
                <a:rPr lang="en-US" sz="1867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 </a:t>
              </a:r>
              <a:endParaRPr lang="en-US" sz="1867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  <p:sp>
          <p:nvSpPr>
            <p:cNvPr id="36" name="Line 20"/>
            <p:cNvSpPr>
              <a:spLocks noChangeShapeType="1"/>
            </p:cNvSpPr>
            <p:nvPr/>
          </p:nvSpPr>
          <p:spPr bwMode="auto">
            <a:xfrm flipV="1">
              <a:off x="6562725" y="5449888"/>
              <a:ext cx="1588" cy="77787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170">
                <a:defRPr/>
              </a:pPr>
              <a:endParaRPr lang="en-US" sz="1867">
                <a:solidFill>
                  <a:schemeClr val="tx2"/>
                </a:solidFill>
                <a:latin typeface="Arial"/>
              </a:endParaRPr>
            </a:p>
          </p:txBody>
        </p:sp>
        <p:sp>
          <p:nvSpPr>
            <p:cNvPr id="37" name="Rectangle 22"/>
            <p:cNvSpPr>
              <a:spLocks noChangeArrowheads="1"/>
            </p:cNvSpPr>
            <p:nvPr/>
          </p:nvSpPr>
          <p:spPr bwMode="auto">
            <a:xfrm>
              <a:off x="5435600" y="4967288"/>
              <a:ext cx="322263" cy="32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5000"/>
                </a:lnSpc>
                <a:spcBef>
                  <a:spcPct val="35000"/>
                </a:spcBef>
                <a:buClr>
                  <a:srgbClr val="FF6600"/>
                </a:buClr>
                <a:buSzPct val="117000"/>
                <a:buFont typeface="Arial" panose="020B0604020202020204" pitchFamily="34" charset="0"/>
                <a:buChar char="•"/>
                <a:defRPr sz="2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5000"/>
                </a:lnSpc>
                <a:spcBef>
                  <a:spcPct val="25000"/>
                </a:spcBef>
                <a:buClr>
                  <a:schemeClr val="accent2"/>
                </a:buClr>
                <a:buSzPct val="68000"/>
                <a:buFont typeface="Monotype Sorts"/>
                <a:buChar char="l"/>
                <a:defRPr sz="2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5000"/>
                </a:lnSpc>
                <a:spcBef>
                  <a:spcPct val="150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600"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5000"/>
                </a:lnSpc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5000"/>
                </a:lnSpc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lnSpc>
                  <a:spcPct val="100000"/>
                </a:lnSpc>
                <a:spcBef>
                  <a:spcPct val="0"/>
                </a:spcBef>
                <a:buClrTx/>
                <a:buSzTx/>
                <a:buNone/>
                <a:defRPr/>
              </a:pPr>
              <a:endParaRPr lang="en-US" altLang="en-US" sz="1867" b="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Rectangle 26"/>
            <p:cNvSpPr>
              <a:spLocks noChangeArrowheads="1"/>
            </p:cNvSpPr>
            <p:nvPr/>
          </p:nvSpPr>
          <p:spPr bwMode="auto">
            <a:xfrm>
              <a:off x="3473450" y="5354638"/>
              <a:ext cx="320675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5000"/>
                </a:lnSpc>
                <a:spcBef>
                  <a:spcPct val="35000"/>
                </a:spcBef>
                <a:buClr>
                  <a:srgbClr val="FF6600"/>
                </a:buClr>
                <a:buSzPct val="117000"/>
                <a:buFont typeface="Arial" panose="020B0604020202020204" pitchFamily="34" charset="0"/>
                <a:buChar char="•"/>
                <a:defRPr sz="2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5000"/>
                </a:lnSpc>
                <a:spcBef>
                  <a:spcPct val="25000"/>
                </a:spcBef>
                <a:buClr>
                  <a:schemeClr val="accent2"/>
                </a:buClr>
                <a:buSzPct val="68000"/>
                <a:buFont typeface="Monotype Sorts"/>
                <a:buChar char="l"/>
                <a:defRPr sz="2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5000"/>
                </a:lnSpc>
                <a:spcBef>
                  <a:spcPct val="150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600"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5000"/>
                </a:lnSpc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5000"/>
                </a:lnSpc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lnSpc>
                  <a:spcPct val="100000"/>
                </a:lnSpc>
                <a:spcBef>
                  <a:spcPct val="0"/>
                </a:spcBef>
                <a:buClrTx/>
                <a:buSzTx/>
                <a:buNone/>
                <a:defRPr/>
              </a:pPr>
              <a:endParaRPr lang="en-US" altLang="en-US" sz="1867" b="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Line 29"/>
            <p:cNvSpPr>
              <a:spLocks noChangeShapeType="1"/>
            </p:cNvSpPr>
            <p:nvPr/>
          </p:nvSpPr>
          <p:spPr bwMode="auto">
            <a:xfrm>
              <a:off x="4805363" y="4872038"/>
              <a:ext cx="231775" cy="1587"/>
            </a:xfrm>
            <a:prstGeom prst="line">
              <a:avLst/>
            </a:prstGeom>
            <a:noFill/>
            <a:ln w="25400" cap="rnd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170">
                <a:defRPr/>
              </a:pPr>
              <a:endParaRPr lang="en-US" sz="1867">
                <a:solidFill>
                  <a:schemeClr val="tx2"/>
                </a:solidFill>
                <a:latin typeface="Arial"/>
              </a:endParaRPr>
            </a:p>
          </p:txBody>
        </p:sp>
        <p:sp>
          <p:nvSpPr>
            <p:cNvPr id="40" name="Rectangle 30"/>
            <p:cNvSpPr>
              <a:spLocks noChangeArrowheads="1"/>
            </p:cNvSpPr>
            <p:nvPr/>
          </p:nvSpPr>
          <p:spPr bwMode="auto">
            <a:xfrm>
              <a:off x="4759325" y="4711700"/>
              <a:ext cx="322263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5000"/>
                </a:lnSpc>
                <a:spcBef>
                  <a:spcPct val="35000"/>
                </a:spcBef>
                <a:buClr>
                  <a:srgbClr val="FF6600"/>
                </a:buClr>
                <a:buSzPct val="117000"/>
                <a:buFont typeface="Arial" panose="020B0604020202020204" pitchFamily="34" charset="0"/>
                <a:buChar char="•"/>
                <a:defRPr sz="2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5000"/>
                </a:lnSpc>
                <a:spcBef>
                  <a:spcPct val="25000"/>
                </a:spcBef>
                <a:buClr>
                  <a:schemeClr val="accent2"/>
                </a:buClr>
                <a:buSzPct val="68000"/>
                <a:buFont typeface="Monotype Sorts"/>
                <a:buChar char="l"/>
                <a:defRPr sz="2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5000"/>
                </a:lnSpc>
                <a:spcBef>
                  <a:spcPct val="150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600"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5000"/>
                </a:lnSpc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5000"/>
                </a:lnSpc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lnSpc>
                  <a:spcPct val="100000"/>
                </a:lnSpc>
                <a:spcBef>
                  <a:spcPct val="0"/>
                </a:spcBef>
                <a:buClrTx/>
                <a:buSzTx/>
                <a:buNone/>
                <a:defRPr/>
              </a:pPr>
              <a:endParaRPr lang="en-US" altLang="en-US" sz="1867" b="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Rectangle 31"/>
            <p:cNvSpPr>
              <a:spLocks noChangeArrowheads="1"/>
            </p:cNvSpPr>
            <p:nvPr/>
          </p:nvSpPr>
          <p:spPr bwMode="auto">
            <a:xfrm>
              <a:off x="4759325" y="4711700"/>
              <a:ext cx="322263" cy="320675"/>
            </a:xfrm>
            <a:prstGeom prst="diamond">
              <a:avLst/>
            </a:prstGeom>
            <a:solidFill>
              <a:srgbClr val="002060"/>
            </a:solidFill>
            <a:ln w="25400" cap="rnd">
              <a:solidFill>
                <a:schemeClr val="accent5">
                  <a:lumMod val="75000"/>
                  <a:lumOff val="25000"/>
                </a:schemeClr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95000"/>
                </a:lnSpc>
                <a:spcBef>
                  <a:spcPct val="35000"/>
                </a:spcBef>
                <a:buClr>
                  <a:srgbClr val="FF6600"/>
                </a:buClr>
                <a:buSzPct val="117000"/>
                <a:buFont typeface="Arial" panose="020B0604020202020204" pitchFamily="34" charset="0"/>
                <a:buChar char="•"/>
                <a:defRPr sz="2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5000"/>
                </a:lnSpc>
                <a:spcBef>
                  <a:spcPct val="25000"/>
                </a:spcBef>
                <a:buClr>
                  <a:schemeClr val="accent2"/>
                </a:buClr>
                <a:buSzPct val="68000"/>
                <a:buFont typeface="Monotype Sorts"/>
                <a:buChar char="l"/>
                <a:defRPr sz="2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5000"/>
                </a:lnSpc>
                <a:spcBef>
                  <a:spcPct val="150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600"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5000"/>
                </a:lnSpc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5000"/>
                </a:lnSpc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lnSpc>
                  <a:spcPct val="100000"/>
                </a:lnSpc>
                <a:spcBef>
                  <a:spcPct val="0"/>
                </a:spcBef>
                <a:buClrTx/>
                <a:buSzTx/>
                <a:buNone/>
                <a:defRPr/>
              </a:pPr>
              <a:endParaRPr lang="en-US" altLang="en-US" sz="1867" b="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2" name="Rectangle 34"/>
            <p:cNvSpPr>
              <a:spLocks noChangeArrowheads="1"/>
            </p:cNvSpPr>
            <p:nvPr/>
          </p:nvSpPr>
          <p:spPr bwMode="auto">
            <a:xfrm>
              <a:off x="4914900" y="4068763"/>
              <a:ext cx="320675" cy="32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5000"/>
                </a:lnSpc>
                <a:spcBef>
                  <a:spcPct val="35000"/>
                </a:spcBef>
                <a:buClr>
                  <a:srgbClr val="FF6600"/>
                </a:buClr>
                <a:buSzPct val="117000"/>
                <a:buFont typeface="Arial" panose="020B0604020202020204" pitchFamily="34" charset="0"/>
                <a:buChar char="•"/>
                <a:defRPr sz="2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5000"/>
                </a:lnSpc>
                <a:spcBef>
                  <a:spcPct val="25000"/>
                </a:spcBef>
                <a:buClr>
                  <a:schemeClr val="accent2"/>
                </a:buClr>
                <a:buSzPct val="68000"/>
                <a:buFont typeface="Monotype Sorts"/>
                <a:buChar char="l"/>
                <a:defRPr sz="2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5000"/>
                </a:lnSpc>
                <a:spcBef>
                  <a:spcPct val="150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600"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5000"/>
                </a:lnSpc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5000"/>
                </a:lnSpc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lnSpc>
                  <a:spcPct val="100000"/>
                </a:lnSpc>
                <a:spcBef>
                  <a:spcPct val="0"/>
                </a:spcBef>
                <a:buClrTx/>
                <a:buSzTx/>
                <a:buNone/>
                <a:defRPr/>
              </a:pPr>
              <a:endParaRPr lang="en-US" altLang="en-US" sz="1867" b="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Rectangle 35"/>
            <p:cNvSpPr>
              <a:spLocks noChangeArrowheads="1"/>
            </p:cNvSpPr>
            <p:nvPr/>
          </p:nvSpPr>
          <p:spPr bwMode="auto">
            <a:xfrm>
              <a:off x="4914900" y="3865563"/>
              <a:ext cx="320675" cy="322262"/>
            </a:xfrm>
            <a:prstGeom prst="diamond">
              <a:avLst/>
            </a:prstGeom>
            <a:solidFill>
              <a:srgbClr val="002060"/>
            </a:solidFill>
            <a:ln w="25400" cap="rnd">
              <a:solidFill>
                <a:schemeClr val="accent5">
                  <a:lumMod val="75000"/>
                  <a:lumOff val="25000"/>
                </a:schemeClr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95000"/>
                </a:lnSpc>
                <a:spcBef>
                  <a:spcPct val="35000"/>
                </a:spcBef>
                <a:buClr>
                  <a:srgbClr val="FF6600"/>
                </a:buClr>
                <a:buSzPct val="117000"/>
                <a:buFont typeface="Arial" panose="020B0604020202020204" pitchFamily="34" charset="0"/>
                <a:buChar char="•"/>
                <a:defRPr sz="2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5000"/>
                </a:lnSpc>
                <a:spcBef>
                  <a:spcPct val="25000"/>
                </a:spcBef>
                <a:buClr>
                  <a:schemeClr val="accent2"/>
                </a:buClr>
                <a:buSzPct val="68000"/>
                <a:buFont typeface="Monotype Sorts"/>
                <a:buChar char="l"/>
                <a:defRPr sz="2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5000"/>
                </a:lnSpc>
                <a:spcBef>
                  <a:spcPct val="150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600"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5000"/>
                </a:lnSpc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5000"/>
                </a:lnSpc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lnSpc>
                  <a:spcPct val="100000"/>
                </a:lnSpc>
                <a:spcBef>
                  <a:spcPct val="0"/>
                </a:spcBef>
                <a:buClrTx/>
                <a:buSzTx/>
                <a:buNone/>
                <a:defRPr/>
              </a:pPr>
              <a:endParaRPr lang="en-US" altLang="en-US" sz="1867" b="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4" name="Line 37"/>
            <p:cNvSpPr>
              <a:spLocks noChangeShapeType="1"/>
            </p:cNvSpPr>
            <p:nvPr/>
          </p:nvSpPr>
          <p:spPr bwMode="auto">
            <a:xfrm>
              <a:off x="3157538" y="3179763"/>
              <a:ext cx="1068387" cy="1587"/>
            </a:xfrm>
            <a:prstGeom prst="line">
              <a:avLst/>
            </a:prstGeom>
            <a:noFill/>
            <a:ln w="25400" cap="rnd">
              <a:solidFill>
                <a:schemeClr val="accent5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1867">
                <a:solidFill>
                  <a:schemeClr val="tx2"/>
                </a:solidFill>
                <a:latin typeface="Arial"/>
              </a:endParaRPr>
            </a:p>
          </p:txBody>
        </p:sp>
        <p:sp>
          <p:nvSpPr>
            <p:cNvPr id="45" name="Rectangle 38"/>
            <p:cNvSpPr>
              <a:spLocks noChangeArrowheads="1"/>
            </p:cNvSpPr>
            <p:nvPr/>
          </p:nvSpPr>
          <p:spPr bwMode="auto">
            <a:xfrm>
              <a:off x="3517900" y="3425825"/>
              <a:ext cx="322263" cy="32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5000"/>
                </a:lnSpc>
                <a:spcBef>
                  <a:spcPct val="35000"/>
                </a:spcBef>
                <a:buClr>
                  <a:srgbClr val="FF6600"/>
                </a:buClr>
                <a:buSzPct val="117000"/>
                <a:buFont typeface="Arial" panose="020B0604020202020204" pitchFamily="34" charset="0"/>
                <a:buChar char="•"/>
                <a:defRPr sz="2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5000"/>
                </a:lnSpc>
                <a:spcBef>
                  <a:spcPct val="25000"/>
                </a:spcBef>
                <a:buClr>
                  <a:schemeClr val="accent2"/>
                </a:buClr>
                <a:buSzPct val="68000"/>
                <a:buFont typeface="Monotype Sorts"/>
                <a:buChar char="l"/>
                <a:defRPr sz="2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5000"/>
                </a:lnSpc>
                <a:spcBef>
                  <a:spcPct val="150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600"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5000"/>
                </a:lnSpc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5000"/>
                </a:lnSpc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lnSpc>
                  <a:spcPct val="100000"/>
                </a:lnSpc>
                <a:spcBef>
                  <a:spcPct val="0"/>
                </a:spcBef>
                <a:buClrTx/>
                <a:buSzTx/>
                <a:buNone/>
                <a:defRPr/>
              </a:pPr>
              <a:endParaRPr lang="en-US" altLang="en-US" sz="1867" b="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Rectangle 39"/>
            <p:cNvSpPr>
              <a:spLocks noChangeArrowheads="1"/>
            </p:cNvSpPr>
            <p:nvPr/>
          </p:nvSpPr>
          <p:spPr bwMode="auto">
            <a:xfrm>
              <a:off x="3517900" y="3019425"/>
              <a:ext cx="322263" cy="322263"/>
            </a:xfrm>
            <a:prstGeom prst="diamond">
              <a:avLst/>
            </a:prstGeom>
            <a:solidFill>
              <a:srgbClr val="002060"/>
            </a:solidFill>
            <a:ln w="25400" cap="rnd">
              <a:solidFill>
                <a:schemeClr val="accent5">
                  <a:lumMod val="75000"/>
                  <a:lumOff val="25000"/>
                </a:schemeClr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95000"/>
                </a:lnSpc>
                <a:spcBef>
                  <a:spcPct val="35000"/>
                </a:spcBef>
                <a:buClr>
                  <a:srgbClr val="FF6600"/>
                </a:buClr>
                <a:buSzPct val="117000"/>
                <a:buFont typeface="Arial" panose="020B0604020202020204" pitchFamily="34" charset="0"/>
                <a:buChar char="•"/>
                <a:defRPr sz="2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5000"/>
                </a:lnSpc>
                <a:spcBef>
                  <a:spcPct val="25000"/>
                </a:spcBef>
                <a:buClr>
                  <a:schemeClr val="accent2"/>
                </a:buClr>
                <a:buSzPct val="68000"/>
                <a:buFont typeface="Monotype Sorts"/>
                <a:buChar char="l"/>
                <a:defRPr sz="2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5000"/>
                </a:lnSpc>
                <a:spcBef>
                  <a:spcPct val="150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600"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5000"/>
                </a:lnSpc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5000"/>
                </a:lnSpc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lnSpc>
                  <a:spcPct val="100000"/>
                </a:lnSpc>
                <a:spcBef>
                  <a:spcPct val="0"/>
                </a:spcBef>
                <a:buClrTx/>
                <a:buSzTx/>
                <a:buNone/>
                <a:defRPr/>
              </a:pPr>
              <a:endParaRPr lang="en-US" altLang="en-US" sz="1867" b="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" name="Rectangle 42"/>
            <p:cNvSpPr>
              <a:spLocks noChangeArrowheads="1"/>
            </p:cNvSpPr>
            <p:nvPr/>
          </p:nvSpPr>
          <p:spPr bwMode="auto">
            <a:xfrm>
              <a:off x="4805363" y="2782888"/>
              <a:ext cx="320675" cy="32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5000"/>
                </a:lnSpc>
                <a:spcBef>
                  <a:spcPct val="35000"/>
                </a:spcBef>
                <a:buClr>
                  <a:srgbClr val="FF6600"/>
                </a:buClr>
                <a:buSzPct val="117000"/>
                <a:buFont typeface="Arial" panose="020B0604020202020204" pitchFamily="34" charset="0"/>
                <a:buChar char="•"/>
                <a:defRPr sz="2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5000"/>
                </a:lnSpc>
                <a:spcBef>
                  <a:spcPct val="25000"/>
                </a:spcBef>
                <a:buClr>
                  <a:schemeClr val="accent2"/>
                </a:buClr>
                <a:buSzPct val="68000"/>
                <a:buFont typeface="Monotype Sorts"/>
                <a:buChar char="l"/>
                <a:defRPr sz="2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5000"/>
                </a:lnSpc>
                <a:spcBef>
                  <a:spcPct val="150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600"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5000"/>
                </a:lnSpc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5000"/>
                </a:lnSpc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lnSpc>
                  <a:spcPct val="100000"/>
                </a:lnSpc>
                <a:spcBef>
                  <a:spcPct val="0"/>
                </a:spcBef>
                <a:buClrTx/>
                <a:buSzTx/>
                <a:buNone/>
                <a:defRPr/>
              </a:pPr>
              <a:endParaRPr lang="en-US" altLang="en-US" sz="1867" b="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" name="Rectangle 43"/>
            <p:cNvSpPr>
              <a:spLocks noChangeArrowheads="1"/>
            </p:cNvSpPr>
            <p:nvPr/>
          </p:nvSpPr>
          <p:spPr bwMode="auto">
            <a:xfrm>
              <a:off x="4805363" y="2173288"/>
              <a:ext cx="320675" cy="322262"/>
            </a:xfrm>
            <a:prstGeom prst="diamond">
              <a:avLst/>
            </a:prstGeom>
            <a:solidFill>
              <a:srgbClr val="002060"/>
            </a:solidFill>
            <a:ln w="25400" cap="rnd">
              <a:solidFill>
                <a:schemeClr val="accent5">
                  <a:lumMod val="75000"/>
                  <a:lumOff val="25000"/>
                </a:schemeClr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95000"/>
                </a:lnSpc>
                <a:spcBef>
                  <a:spcPct val="35000"/>
                </a:spcBef>
                <a:buClr>
                  <a:srgbClr val="FF6600"/>
                </a:buClr>
                <a:buSzPct val="117000"/>
                <a:buFont typeface="Arial" panose="020B0604020202020204" pitchFamily="34" charset="0"/>
                <a:buChar char="•"/>
                <a:defRPr sz="2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5000"/>
                </a:lnSpc>
                <a:spcBef>
                  <a:spcPct val="25000"/>
                </a:spcBef>
                <a:buClr>
                  <a:schemeClr val="accent2"/>
                </a:buClr>
                <a:buSzPct val="68000"/>
                <a:buFont typeface="Monotype Sorts"/>
                <a:buChar char="l"/>
                <a:defRPr sz="2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5000"/>
                </a:lnSpc>
                <a:spcBef>
                  <a:spcPct val="150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2600" b="1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5000"/>
                </a:lnSpc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5000"/>
                </a:lnSpc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lnSpc>
                  <a:spcPct val="100000"/>
                </a:lnSpc>
                <a:spcBef>
                  <a:spcPct val="0"/>
                </a:spcBef>
                <a:buClrTx/>
                <a:buSzTx/>
                <a:buNone/>
                <a:defRPr/>
              </a:pPr>
              <a:endParaRPr lang="en-US" altLang="en-US" sz="1867" b="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9" name="Line 41"/>
            <p:cNvSpPr>
              <a:spLocks noChangeShapeType="1"/>
            </p:cNvSpPr>
            <p:nvPr/>
          </p:nvSpPr>
          <p:spPr bwMode="auto">
            <a:xfrm>
              <a:off x="4759325" y="2333625"/>
              <a:ext cx="419100" cy="1588"/>
            </a:xfrm>
            <a:prstGeom prst="line">
              <a:avLst/>
            </a:prstGeom>
            <a:noFill/>
            <a:ln w="25400" cap="rnd">
              <a:solidFill>
                <a:schemeClr val="accent5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1867">
                <a:solidFill>
                  <a:schemeClr val="tx2"/>
                </a:solidFill>
                <a:latin typeface="Arial"/>
              </a:endParaRPr>
            </a:p>
          </p:txBody>
        </p:sp>
        <p:sp>
          <p:nvSpPr>
            <p:cNvPr id="50" name="Line 33"/>
            <p:cNvSpPr>
              <a:spLocks noChangeShapeType="1"/>
            </p:cNvSpPr>
            <p:nvPr/>
          </p:nvSpPr>
          <p:spPr bwMode="auto">
            <a:xfrm>
              <a:off x="4657725" y="4025900"/>
              <a:ext cx="855663" cy="1588"/>
            </a:xfrm>
            <a:prstGeom prst="line">
              <a:avLst/>
            </a:prstGeom>
            <a:noFill/>
            <a:ln w="25400" cap="rnd">
              <a:solidFill>
                <a:schemeClr val="accent5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1867">
                <a:solidFill>
                  <a:schemeClr val="tx2"/>
                </a:solidFill>
                <a:latin typeface="Arial"/>
              </a:endParaRPr>
            </a:p>
          </p:txBody>
        </p:sp>
        <p:sp>
          <p:nvSpPr>
            <p:cNvPr id="51" name="Rectangle 35">
              <a:extLst>
                <a:ext uri="{FF2B5EF4-FFF2-40B4-BE49-F238E27FC236}">
                  <a16:creationId xmlns:a16="http://schemas.microsoft.com/office/drawing/2014/main" id="{DE472D72-AD01-4DCD-9886-622B992ABC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6641" y="6553794"/>
              <a:ext cx="3371850" cy="351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defTabSz="1219170">
                <a:defRPr/>
              </a:pPr>
              <a:r>
                <a:rPr lang="en-US" sz="1867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Heterogeneity p=NS for all outcomes</a:t>
              </a:r>
            </a:p>
          </p:txBody>
        </p:sp>
        <p:sp>
          <p:nvSpPr>
            <p:cNvPr id="52" name="Text Box 47">
              <a:extLst>
                <a:ext uri="{FF2B5EF4-FFF2-40B4-BE49-F238E27FC236}">
                  <a16:creationId xmlns:a16="http://schemas.microsoft.com/office/drawing/2014/main" id="{AB286EB4-C834-45DE-8261-6E5B931F79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76200" y="7509308"/>
              <a:ext cx="9216727" cy="376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121760" tIns="60884" rIns="121760" bIns="60884">
              <a:spAutoFit/>
            </a:bodyPr>
            <a:lstStyle/>
            <a:p>
              <a:pPr algn="ctr" defTabSz="1219170">
                <a:defRPr/>
              </a:pPr>
              <a:r>
                <a:rPr lang="en-US" sz="1200" dirty="0">
                  <a:latin typeface="Arial"/>
                </a:rPr>
                <a:t>Ruff CT, et al. Lancet 2014;383:955-962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984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8417" y="0"/>
            <a:ext cx="10515600" cy="1325563"/>
          </a:xfrm>
        </p:spPr>
        <p:txBody>
          <a:bodyPr/>
          <a:lstStyle/>
          <a:p>
            <a:pPr algn="ctr"/>
            <a:r>
              <a:rPr lang="de-DE" b="1" dirty="0">
                <a:solidFill>
                  <a:schemeClr val="accent2"/>
                </a:solidFill>
                <a:latin typeface="Arial (headings)"/>
              </a:rPr>
              <a:t>PRE-WOEST REGIMENS</a:t>
            </a: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09" y="1276704"/>
            <a:ext cx="8286617" cy="4114800"/>
          </a:xfrm>
        </p:spPr>
      </p:pic>
      <p:sp>
        <p:nvSpPr>
          <p:cNvPr id="8" name="Textfeld 7"/>
          <p:cNvSpPr txBox="1"/>
          <p:nvPr/>
        </p:nvSpPr>
        <p:spPr>
          <a:xfrm>
            <a:off x="0" y="6495071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 dirty="0">
                <a:latin typeface="Arial" panose="020B0604020202020204" pitchFamily="34" charset="0"/>
                <a:cs typeface="Arial" panose="020B0604020202020204" pitchFamily="34" charset="0"/>
              </a:rPr>
              <a:t>Hansen et al. Arch Intern Med 2010; 170:1433–1441.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1992909" y="3530600"/>
            <a:ext cx="8286617" cy="304800"/>
          </a:xfrm>
          <a:prstGeom prst="rect">
            <a:avLst/>
          </a:prstGeom>
          <a:solidFill>
            <a:srgbClr val="92D050">
              <a:alpha val="2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r" defTabSz="1219170" fontAlgn="base">
              <a:spcBef>
                <a:spcPct val="0"/>
              </a:spcBef>
              <a:spcAft>
                <a:spcPct val="0"/>
              </a:spcAft>
            </a:pPr>
            <a:endParaRPr lang="de-DE" sz="2400" b="1" i="1"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-111" charset="-128"/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1992909" y="3914775"/>
            <a:ext cx="8286617" cy="304800"/>
          </a:xfrm>
          <a:prstGeom prst="rect">
            <a:avLst/>
          </a:prstGeom>
          <a:solidFill>
            <a:srgbClr val="C00000">
              <a:alpha val="2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r" defTabSz="1219170" fontAlgn="base">
              <a:spcBef>
                <a:spcPct val="0"/>
              </a:spcBef>
              <a:spcAft>
                <a:spcPct val="0"/>
              </a:spcAft>
            </a:pPr>
            <a:endParaRPr lang="de-DE" sz="2400" b="1" i="1"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-111" charset="-128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0" y="5461642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err="1">
                <a:solidFill>
                  <a:srgbClr val="002060"/>
                </a:solidFill>
              </a:rPr>
              <a:t>Bleeding</a:t>
            </a:r>
            <a:r>
              <a:rPr lang="de-DE" sz="2400" dirty="0">
                <a:solidFill>
                  <a:srgbClr val="002060"/>
                </a:solidFill>
              </a:rPr>
              <a:t> </a:t>
            </a:r>
            <a:r>
              <a:rPr lang="de-DE" sz="2400" dirty="0" err="1">
                <a:solidFill>
                  <a:srgbClr val="002060"/>
                </a:solidFill>
              </a:rPr>
              <a:t>Risk</a:t>
            </a:r>
            <a:r>
              <a:rPr lang="de-DE" sz="2400" dirty="0">
                <a:solidFill>
                  <a:srgbClr val="002060"/>
                </a:solidFill>
              </a:rPr>
              <a:t> </a:t>
            </a:r>
            <a:r>
              <a:rPr lang="de-DE" sz="2400" dirty="0" err="1">
                <a:solidFill>
                  <a:srgbClr val="002060"/>
                </a:solidFill>
              </a:rPr>
              <a:t>with</a:t>
            </a:r>
            <a:r>
              <a:rPr lang="de-DE" sz="2400" dirty="0">
                <a:solidFill>
                  <a:srgbClr val="002060"/>
                </a:solidFill>
              </a:rPr>
              <a:t> NOAC +  </a:t>
            </a:r>
            <a:r>
              <a:rPr lang="de-DE" sz="2400" dirty="0" err="1">
                <a:solidFill>
                  <a:srgbClr val="002060"/>
                </a:solidFill>
              </a:rPr>
              <a:t>Clopidogrel</a:t>
            </a:r>
            <a:r>
              <a:rPr lang="de-DE" sz="2400" dirty="0">
                <a:solidFill>
                  <a:srgbClr val="002060"/>
                </a:solidFill>
              </a:rPr>
              <a:t> </a:t>
            </a:r>
            <a:r>
              <a:rPr lang="de-DE" sz="2400" dirty="0" err="1">
                <a:solidFill>
                  <a:srgbClr val="002060"/>
                </a:solidFill>
              </a:rPr>
              <a:t>instead</a:t>
            </a:r>
            <a:r>
              <a:rPr lang="de-DE" sz="2400" dirty="0">
                <a:solidFill>
                  <a:srgbClr val="002060"/>
                </a:solidFill>
              </a:rPr>
              <a:t> </a:t>
            </a:r>
            <a:r>
              <a:rPr lang="de-DE" sz="2400" dirty="0" err="1">
                <a:solidFill>
                  <a:srgbClr val="002060"/>
                </a:solidFill>
              </a:rPr>
              <a:t>of</a:t>
            </a:r>
            <a:r>
              <a:rPr lang="de-DE" sz="2400" dirty="0">
                <a:solidFill>
                  <a:srgbClr val="002060"/>
                </a:solidFill>
              </a:rPr>
              <a:t> </a:t>
            </a:r>
            <a:r>
              <a:rPr lang="de-DE" sz="2400" dirty="0" err="1">
                <a:solidFill>
                  <a:srgbClr val="002060"/>
                </a:solidFill>
              </a:rPr>
              <a:t>Warfarin</a:t>
            </a:r>
            <a:r>
              <a:rPr lang="de-DE" sz="2400" dirty="0">
                <a:solidFill>
                  <a:srgbClr val="002060"/>
                </a:solidFill>
              </a:rPr>
              <a:t>  </a:t>
            </a:r>
            <a:r>
              <a:rPr lang="de-DE" sz="2400" dirty="0" err="1">
                <a:solidFill>
                  <a:srgbClr val="002060"/>
                </a:solidFill>
              </a:rPr>
              <a:t>could</a:t>
            </a:r>
            <a:r>
              <a:rPr lang="de-DE" sz="2400" dirty="0">
                <a:solidFill>
                  <a:srgbClr val="002060"/>
                </a:solidFill>
              </a:rPr>
              <a:t> </a:t>
            </a:r>
            <a:r>
              <a:rPr lang="de-DE" sz="2400" dirty="0" err="1">
                <a:solidFill>
                  <a:srgbClr val="002060"/>
                </a:solidFill>
              </a:rPr>
              <a:t>be</a:t>
            </a:r>
            <a:r>
              <a:rPr lang="de-DE" sz="2400" dirty="0">
                <a:solidFill>
                  <a:srgbClr val="002060"/>
                </a:solidFill>
              </a:rPr>
              <a:t> </a:t>
            </a:r>
            <a:r>
              <a:rPr lang="de-DE" sz="2400" dirty="0" err="1">
                <a:solidFill>
                  <a:srgbClr val="002060"/>
                </a:solidFill>
              </a:rPr>
              <a:t>even</a:t>
            </a:r>
            <a:r>
              <a:rPr lang="de-DE" sz="2400" dirty="0">
                <a:solidFill>
                  <a:srgbClr val="002060"/>
                </a:solidFill>
              </a:rPr>
              <a:t> </a:t>
            </a:r>
            <a:r>
              <a:rPr lang="de-DE" sz="2400" dirty="0" err="1">
                <a:solidFill>
                  <a:srgbClr val="002060"/>
                </a:solidFill>
              </a:rPr>
              <a:t>lower</a:t>
            </a:r>
            <a:endParaRPr lang="de-DE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22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205317" y="155575"/>
            <a:ext cx="11861800" cy="755651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accent2"/>
                </a:solidFill>
                <a:latin typeface="Arial (headings)"/>
              </a:rPr>
              <a:t>WOEST  TRIAL 2013</a:t>
            </a:r>
            <a:endParaRPr lang="de-DE" sz="4800" b="1" dirty="0">
              <a:solidFill>
                <a:schemeClr val="accent2"/>
              </a:solidFill>
              <a:latin typeface="Arial (headings)"/>
            </a:endParaRPr>
          </a:p>
        </p:txBody>
      </p:sp>
      <p:sp>
        <p:nvSpPr>
          <p:cNvPr id="190" name="TextBox 62"/>
          <p:cNvSpPr txBox="1"/>
          <p:nvPr/>
        </p:nvSpPr>
        <p:spPr>
          <a:xfrm>
            <a:off x="0" y="6447631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latin typeface="Arial (headings)"/>
              </a:rPr>
              <a:t>Dewilde</a:t>
            </a:r>
            <a:r>
              <a:rPr lang="en-US" sz="1200" dirty="0">
                <a:latin typeface="Arial (headings)"/>
              </a:rPr>
              <a:t> W et al . Lancet 2013; 381:1107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1092200"/>
            <a:ext cx="7281333" cy="21354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1" y="1905001"/>
            <a:ext cx="4839207" cy="402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32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65100" y="0"/>
            <a:ext cx="11861800" cy="755651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accent2"/>
                </a:solidFill>
                <a:latin typeface="Arial (headings)"/>
              </a:rPr>
              <a:t>WOEST  TRIAL 2013</a:t>
            </a:r>
            <a:endParaRPr lang="de-DE" sz="4800" b="1" dirty="0">
              <a:solidFill>
                <a:schemeClr val="accent2"/>
              </a:solidFill>
              <a:latin typeface="Arial (headings)"/>
            </a:endParaRPr>
          </a:p>
        </p:txBody>
      </p:sp>
      <p:sp>
        <p:nvSpPr>
          <p:cNvPr id="6" name="TextBox 62"/>
          <p:cNvSpPr txBox="1"/>
          <p:nvPr/>
        </p:nvSpPr>
        <p:spPr>
          <a:xfrm>
            <a:off x="0" y="6447631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Dewilde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W et al . Lancet 2013; 381:1107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942168"/>
            <a:ext cx="4673600" cy="5197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927" y="974024"/>
            <a:ext cx="5018275" cy="5227369"/>
          </a:xfrm>
          <a:prstGeom prst="rect">
            <a:avLst/>
          </a:prstGeom>
        </p:spPr>
      </p:pic>
      <p:sp>
        <p:nvSpPr>
          <p:cNvPr id="9" name="Rechteck 9"/>
          <p:cNvSpPr/>
          <p:nvPr/>
        </p:nvSpPr>
        <p:spPr bwMode="auto">
          <a:xfrm>
            <a:off x="6157729" y="2108200"/>
            <a:ext cx="5221473" cy="1219200"/>
          </a:xfrm>
          <a:prstGeom prst="rect">
            <a:avLst/>
          </a:prstGeom>
          <a:solidFill>
            <a:schemeClr val="tx2">
              <a:lumMod val="75000"/>
              <a:alpha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r" defTabSz="1219170" fontAlgn="base">
              <a:spcBef>
                <a:spcPct val="0"/>
              </a:spcBef>
              <a:spcAft>
                <a:spcPct val="0"/>
              </a:spcAft>
            </a:pPr>
            <a:endParaRPr lang="de-DE" sz="2400" b="1" i="1"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-11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462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8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18" y="1334565"/>
            <a:ext cx="11419417" cy="1116643"/>
          </a:xfrm>
          <a:prstGeom prst="rect">
            <a:avLst/>
          </a:prstGeom>
        </p:spPr>
      </p:pic>
      <p:pic>
        <p:nvPicPr>
          <p:cNvPr id="6" name="Bild 18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9" r="2695" b="3862"/>
          <a:stretch/>
        </p:blipFill>
        <p:spPr>
          <a:xfrm>
            <a:off x="600618" y="2537860"/>
            <a:ext cx="3666583" cy="3045941"/>
          </a:xfrm>
          <a:prstGeom prst="rect">
            <a:avLst/>
          </a:prstGeom>
        </p:spPr>
      </p:pic>
      <p:pic>
        <p:nvPicPr>
          <p:cNvPr id="7" name="Bild 18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" t="6102" r="10436" b="5465"/>
          <a:stretch/>
        </p:blipFill>
        <p:spPr>
          <a:xfrm>
            <a:off x="8093281" y="2547463"/>
            <a:ext cx="3832233" cy="3023941"/>
          </a:xfrm>
          <a:prstGeom prst="rect">
            <a:avLst/>
          </a:prstGeom>
        </p:spPr>
      </p:pic>
      <p:pic>
        <p:nvPicPr>
          <p:cNvPr id="8" name="Bild 18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4" r="3077" b="3423"/>
          <a:stretch/>
        </p:blipFill>
        <p:spPr>
          <a:xfrm>
            <a:off x="4360114" y="2537860"/>
            <a:ext cx="3640253" cy="3033544"/>
          </a:xfrm>
          <a:prstGeom prst="rect">
            <a:avLst/>
          </a:prstGeom>
        </p:spPr>
      </p:pic>
      <p:pic>
        <p:nvPicPr>
          <p:cNvPr id="9" name="Bild 18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469" y="5583802"/>
            <a:ext cx="2065712" cy="504229"/>
          </a:xfrm>
          <a:prstGeom prst="rect">
            <a:avLst/>
          </a:prstGeom>
        </p:spPr>
      </p:pic>
      <p:sp>
        <p:nvSpPr>
          <p:cNvPr id="10" name="TextBox 62"/>
          <p:cNvSpPr txBox="1"/>
          <p:nvPr/>
        </p:nvSpPr>
        <p:spPr>
          <a:xfrm>
            <a:off x="1740892" y="6447631"/>
            <a:ext cx="9138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Dewilde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W et al . Lancet 2013; 381:1107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205317" y="155575"/>
            <a:ext cx="11861800" cy="755651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accent2"/>
                </a:solidFill>
                <a:latin typeface="Arial (headings)"/>
              </a:rPr>
              <a:t>WOEST  TRIAL 2013</a:t>
            </a:r>
            <a:endParaRPr lang="de-DE" sz="4800" b="1" dirty="0">
              <a:solidFill>
                <a:schemeClr val="accent2"/>
              </a:solidFill>
              <a:latin typeface="Arial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283799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6589" y="86932"/>
            <a:ext cx="11861800" cy="755651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accent2"/>
                </a:solidFill>
                <a:latin typeface="Arial (headings)"/>
              </a:rPr>
              <a:t>EUROPEAN PERSPECTIVE </a:t>
            </a:r>
            <a:endParaRPr lang="de-DE" sz="4800" b="1" dirty="0">
              <a:solidFill>
                <a:schemeClr val="accent2"/>
              </a:solidFill>
              <a:latin typeface="Arial (headings)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8432800" y="1263300"/>
            <a:ext cx="3352800" cy="3867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67" b="1" dirty="0"/>
              <a:t>2017 ESC DAPT </a:t>
            </a:r>
            <a:r>
              <a:rPr lang="de-DE" sz="2667" b="1" dirty="0" err="1"/>
              <a:t>focused</a:t>
            </a:r>
            <a:r>
              <a:rPr lang="de-DE" sz="2667" b="1" dirty="0"/>
              <a:t> update</a:t>
            </a:r>
            <a:r>
              <a:rPr lang="de-DE" sz="2400" dirty="0"/>
              <a:t>:</a:t>
            </a:r>
          </a:p>
          <a:p>
            <a:endParaRPr lang="de-DE" sz="2400" dirty="0"/>
          </a:p>
          <a:p>
            <a:r>
              <a:rPr lang="de-DE" sz="2400" dirty="0"/>
              <a:t>Pat. </a:t>
            </a:r>
            <a:r>
              <a:rPr lang="de-DE" sz="2400" dirty="0" err="1"/>
              <a:t>with</a:t>
            </a:r>
            <a:r>
              <a:rPr lang="de-DE" sz="2400" dirty="0"/>
              <a:t> OAC + PCI: </a:t>
            </a:r>
          </a:p>
          <a:p>
            <a:endParaRPr lang="de-DE" sz="2400" dirty="0"/>
          </a:p>
          <a:p>
            <a:pPr marL="380990" indent="-380990">
              <a:buFont typeface="Arial" charset="0"/>
              <a:buChar char="•"/>
            </a:pPr>
            <a:r>
              <a:rPr lang="de-DE" sz="2400" dirty="0" err="1"/>
              <a:t>no</a:t>
            </a:r>
            <a:r>
              <a:rPr lang="de-DE" sz="2400" dirty="0"/>
              <a:t> </a:t>
            </a:r>
            <a:r>
              <a:rPr lang="de-DE" sz="2400" dirty="0" err="1"/>
              <a:t>default</a:t>
            </a:r>
            <a:r>
              <a:rPr lang="de-DE" sz="2400" dirty="0"/>
              <a:t> </a:t>
            </a:r>
            <a:r>
              <a:rPr lang="de-DE" sz="2400" dirty="0" err="1"/>
              <a:t>strategy</a:t>
            </a:r>
            <a:endParaRPr lang="de-DE" sz="2400" dirty="0"/>
          </a:p>
          <a:p>
            <a:pPr marL="380990" indent="-380990">
              <a:buFont typeface="Arial" charset="0"/>
              <a:buChar char="•"/>
            </a:pPr>
            <a:endParaRPr lang="de-DE" sz="2400" dirty="0"/>
          </a:p>
          <a:p>
            <a:pPr marL="380990" indent="-380990">
              <a:buFont typeface="Arial" charset="0"/>
              <a:buChar char="•"/>
            </a:pPr>
            <a:r>
              <a:rPr lang="de-DE" sz="2400" dirty="0" err="1"/>
              <a:t>consider</a:t>
            </a:r>
            <a:r>
              <a:rPr lang="de-DE" sz="2400" dirty="0"/>
              <a:t> </a:t>
            </a:r>
            <a:r>
              <a:rPr lang="de-DE" sz="2400" dirty="0" err="1"/>
              <a:t>bleeding</a:t>
            </a:r>
            <a:r>
              <a:rPr lang="de-DE" sz="2400" dirty="0"/>
              <a:t> vs. </a:t>
            </a:r>
            <a:r>
              <a:rPr lang="de-DE" sz="2400" dirty="0" err="1"/>
              <a:t>ischemic</a:t>
            </a:r>
            <a:r>
              <a:rPr lang="de-DE" sz="2400" dirty="0"/>
              <a:t> </a:t>
            </a:r>
            <a:r>
              <a:rPr lang="de-DE" sz="2400" dirty="0" err="1"/>
              <a:t>risk</a:t>
            </a:r>
            <a:r>
              <a:rPr lang="de-DE" sz="2400" dirty="0"/>
              <a:t> </a:t>
            </a:r>
          </a:p>
          <a:p>
            <a:endParaRPr lang="de-DE" sz="24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6" b="2945"/>
          <a:stretch/>
        </p:blipFill>
        <p:spPr bwMode="auto">
          <a:xfrm>
            <a:off x="711201" y="940810"/>
            <a:ext cx="7207207" cy="518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75"/>
          <a:stretch/>
        </p:blipFill>
        <p:spPr>
          <a:xfrm>
            <a:off x="914400" y="1092201"/>
            <a:ext cx="1320800" cy="783975"/>
          </a:xfrm>
          <a:prstGeom prst="rect">
            <a:avLst/>
          </a:prstGeom>
          <a:ln>
            <a:noFill/>
          </a:ln>
        </p:spPr>
      </p:pic>
      <p:sp>
        <p:nvSpPr>
          <p:cNvPr id="14" name="Rechteck 13"/>
          <p:cNvSpPr/>
          <p:nvPr/>
        </p:nvSpPr>
        <p:spPr>
          <a:xfrm>
            <a:off x="31489" y="6411202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0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Angiolillo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et al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Circ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Cardiovasc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Interv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2016;9:e004395. </a:t>
            </a:r>
          </a:p>
        </p:txBody>
      </p:sp>
    </p:spTree>
    <p:extLst>
      <p:ext uri="{BB962C8B-B14F-4D97-AF65-F5344CB8AC3E}">
        <p14:creationId xmlns:p14="http://schemas.microsoft.com/office/powerpoint/2010/main" val="240276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11656" y="650546"/>
            <a:ext cx="8763000" cy="338554"/>
          </a:xfrm>
          <a:prstGeom prst="rect">
            <a:avLst/>
          </a:prstGeom>
          <a:solidFill>
            <a:schemeClr val="accent5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1600" b="1" dirty="0">
                <a:solidFill>
                  <a:srgbClr val="FAFD00"/>
                </a:solidFill>
                <a:latin typeface="Arial"/>
              </a:rPr>
              <a:t>Pragmatic algorithm for the management of AF patients requiring OAC undergoing PCI</a:t>
            </a:r>
            <a:endParaRPr lang="en-US" sz="1600" b="1" dirty="0">
              <a:solidFill>
                <a:srgbClr val="FAFD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7" t="17444" r="7476" b="77923"/>
          <a:stretch/>
        </p:blipFill>
        <p:spPr bwMode="auto">
          <a:xfrm>
            <a:off x="2182504" y="1066801"/>
            <a:ext cx="7940723" cy="61415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8" t="28816" r="18506" b="13665"/>
          <a:stretch/>
        </p:blipFill>
        <p:spPr bwMode="auto">
          <a:xfrm>
            <a:off x="1622944" y="1833351"/>
            <a:ext cx="8922224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olo 1"/>
          <p:cNvSpPr>
            <a:spLocks noGrp="1"/>
          </p:cNvSpPr>
          <p:nvPr>
            <p:ph type="title"/>
          </p:nvPr>
        </p:nvSpPr>
        <p:spPr bwMode="auto">
          <a:xfrm>
            <a:off x="1524000" y="76200"/>
            <a:ext cx="9144000" cy="41696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en-US" sz="2600" dirty="0">
                <a:solidFill>
                  <a:srgbClr val="FFC000"/>
                </a:solidFill>
                <a:latin typeface="Arial" pitchFamily="34" charset="0"/>
                <a:ea typeface="ＭＳ Ｐゴシック" pitchFamily="34" charset="-128"/>
              </a:rPr>
              <a:t>AF + PCI: A</a:t>
            </a:r>
            <a:r>
              <a:rPr altLang="en-US" sz="2600" dirty="0">
                <a:solidFill>
                  <a:srgbClr val="FFC000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en-US" sz="2600" dirty="0">
                <a:solidFill>
                  <a:srgbClr val="FFC000"/>
                </a:solidFill>
                <a:latin typeface="Arial" pitchFamily="34" charset="0"/>
                <a:ea typeface="ＭＳ Ｐゴシック" pitchFamily="34" charset="-128"/>
              </a:rPr>
              <a:t>North American</a:t>
            </a:r>
            <a:r>
              <a:rPr altLang="en-US" sz="2600" dirty="0">
                <a:solidFill>
                  <a:srgbClr val="FFC000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en-US" sz="2600" dirty="0">
                <a:solidFill>
                  <a:srgbClr val="FFC000"/>
                </a:solidFill>
                <a:latin typeface="Arial" pitchFamily="34" charset="0"/>
                <a:ea typeface="ＭＳ Ｐゴシック" pitchFamily="34" charset="-128"/>
              </a:rPr>
              <a:t>P</a:t>
            </a:r>
            <a:r>
              <a:rPr altLang="en-US" sz="2600" dirty="0">
                <a:solidFill>
                  <a:srgbClr val="FFC000"/>
                </a:solidFill>
                <a:latin typeface="Arial" pitchFamily="34" charset="0"/>
                <a:ea typeface="ＭＳ Ｐゴシック" pitchFamily="34" charset="-128"/>
              </a:rPr>
              <a:t>erspective</a:t>
            </a:r>
            <a:r>
              <a:rPr lang="en-US" altLang="en-US" sz="2600" dirty="0">
                <a:solidFill>
                  <a:srgbClr val="FFC000"/>
                </a:solidFill>
                <a:latin typeface="Arial" pitchFamily="34" charset="0"/>
                <a:ea typeface="ＭＳ Ｐゴシック" pitchFamily="34" charset="-128"/>
              </a:rPr>
              <a:t> – 2016 Update</a:t>
            </a:r>
            <a:endParaRPr altLang="en-US" sz="2600" dirty="0">
              <a:solidFill>
                <a:srgbClr val="FFC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84280" y="5670647"/>
            <a:ext cx="8944968" cy="830997"/>
          </a:xfrm>
          <a:prstGeom prst="rect">
            <a:avLst/>
          </a:prstGeom>
          <a:solidFill>
            <a:srgbClr val="000066"/>
          </a:solidFill>
          <a:ln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1600" b="1" dirty="0">
                <a:solidFill>
                  <a:srgbClr val="FFFFFF"/>
                </a:solidFill>
                <a:latin typeface="Arial"/>
              </a:rPr>
              <a:t>Discontinuation of one antiplatelet agent should be considered 1-3 months after PCI, this may occur sooner (including immediately after PCI) or later (but not beyond 6 months) according to the ischemic/thrombotic and bleeding risk profiles of the patient.</a:t>
            </a:r>
          </a:p>
        </p:txBody>
      </p:sp>
      <p:sp>
        <p:nvSpPr>
          <p:cNvPr id="7" name="Segnaposto testo 3"/>
          <p:cNvSpPr>
            <a:spLocks noGrp="1"/>
          </p:cNvSpPr>
          <p:nvPr>
            <p:ph type="body" sz="quarter" idx="10"/>
          </p:nvPr>
        </p:nvSpPr>
        <p:spPr bwMode="auto">
          <a:xfrm>
            <a:off x="4467243" y="6501644"/>
            <a:ext cx="3371244" cy="2585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None/>
            </a:pPr>
            <a:r>
              <a:rPr sz="12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Angiolillo DJ et al. Circ Cardiovasc Interv. 2016</a:t>
            </a:r>
          </a:p>
        </p:txBody>
      </p:sp>
    </p:spTree>
    <p:extLst>
      <p:ext uri="{BB962C8B-B14F-4D97-AF65-F5344CB8AC3E}">
        <p14:creationId xmlns:p14="http://schemas.microsoft.com/office/powerpoint/2010/main" val="77447582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205317" y="155575"/>
            <a:ext cx="11861800" cy="755651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accent2"/>
                </a:solidFill>
                <a:latin typeface="Arial (headings)"/>
              </a:rPr>
              <a:t>AMERICAN PERSPECTIVE </a:t>
            </a:r>
            <a:endParaRPr lang="de-DE" sz="4800" b="1" dirty="0">
              <a:solidFill>
                <a:schemeClr val="accent2"/>
              </a:solidFill>
              <a:latin typeface="Arial (headings)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1334429"/>
            <a:ext cx="7663444" cy="4598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8229601" y="1334430"/>
            <a:ext cx="3860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2018 Update on </a:t>
            </a:r>
            <a:r>
              <a:rPr lang="de-DE" sz="2400" b="1" dirty="0" err="1"/>
              <a:t>Patients</a:t>
            </a:r>
            <a:r>
              <a:rPr lang="de-DE" sz="2400" b="1" dirty="0"/>
              <a:t> </a:t>
            </a:r>
            <a:r>
              <a:rPr lang="de-DE" sz="2400" b="1" dirty="0" err="1"/>
              <a:t>with</a:t>
            </a:r>
            <a:r>
              <a:rPr lang="de-DE" sz="2400" b="1" dirty="0"/>
              <a:t> OAC + PCI </a:t>
            </a:r>
          </a:p>
          <a:p>
            <a:endParaRPr lang="de-DE" sz="2400" b="1" dirty="0"/>
          </a:p>
          <a:p>
            <a:pPr marL="380990" indent="-380990">
              <a:buFont typeface="Arial" charset="0"/>
              <a:buChar char="•"/>
            </a:pPr>
            <a:r>
              <a:rPr lang="de-DE" sz="2400" dirty="0"/>
              <a:t>Default </a:t>
            </a:r>
            <a:r>
              <a:rPr lang="de-DE" sz="2400" dirty="0" err="1"/>
              <a:t>strategy</a:t>
            </a:r>
            <a:r>
              <a:rPr lang="de-DE" sz="2400" dirty="0"/>
              <a:t>: </a:t>
            </a:r>
          </a:p>
          <a:p>
            <a:r>
              <a:rPr lang="de-DE" sz="2400" dirty="0"/>
              <a:t>     Dual </a:t>
            </a:r>
            <a:r>
              <a:rPr lang="de-DE" sz="2400" dirty="0" err="1"/>
              <a:t>therapy</a:t>
            </a:r>
            <a:r>
              <a:rPr lang="de-DE" sz="2400" dirty="0"/>
              <a:t>  </a:t>
            </a:r>
          </a:p>
          <a:p>
            <a:pPr marL="380990" indent="-380990">
              <a:buFont typeface="Arial" charset="0"/>
              <a:buChar char="•"/>
            </a:pPr>
            <a:endParaRPr lang="de-DE" sz="2400" dirty="0"/>
          </a:p>
          <a:p>
            <a:pPr marL="380990" indent="-380990">
              <a:buFont typeface="Arial" charset="0"/>
              <a:buChar char="•"/>
            </a:pPr>
            <a:r>
              <a:rPr lang="de-DE" sz="2400" dirty="0" err="1"/>
              <a:t>Patients</a:t>
            </a:r>
            <a:r>
              <a:rPr lang="de-DE" sz="2400" dirty="0"/>
              <a:t> </a:t>
            </a:r>
            <a:r>
              <a:rPr lang="de-DE" sz="2400" dirty="0" err="1"/>
              <a:t>with</a:t>
            </a:r>
            <a:r>
              <a:rPr lang="de-DE" sz="2400" dirty="0"/>
              <a:t> high </a:t>
            </a:r>
            <a:r>
              <a:rPr lang="de-DE" sz="2400" dirty="0" err="1"/>
              <a:t>ischemic</a:t>
            </a:r>
            <a:r>
              <a:rPr lang="de-DE" sz="2400" dirty="0"/>
              <a:t> </a:t>
            </a:r>
            <a:r>
              <a:rPr lang="de-DE" sz="2400" dirty="0" err="1"/>
              <a:t>risk</a:t>
            </a:r>
            <a:r>
              <a:rPr lang="de-DE" sz="2400" dirty="0"/>
              <a:t>:</a:t>
            </a:r>
          </a:p>
          <a:p>
            <a:r>
              <a:rPr lang="de-DE" sz="2400" dirty="0"/>
              <a:t>     </a:t>
            </a:r>
            <a:r>
              <a:rPr lang="de-DE" sz="2400" dirty="0" err="1"/>
              <a:t>consider</a:t>
            </a:r>
            <a:r>
              <a:rPr lang="de-DE" sz="2400" dirty="0"/>
              <a:t> </a:t>
            </a:r>
            <a:r>
              <a:rPr lang="de-DE" sz="2400" dirty="0" err="1"/>
              <a:t>triple</a:t>
            </a:r>
            <a:r>
              <a:rPr lang="de-DE" sz="2400" dirty="0"/>
              <a:t> </a:t>
            </a:r>
            <a:r>
              <a:rPr lang="de-DE" sz="2400" dirty="0" err="1"/>
              <a:t>therapy</a:t>
            </a:r>
            <a:r>
              <a:rPr lang="de-DE" sz="2400" dirty="0"/>
              <a:t> </a:t>
            </a:r>
          </a:p>
          <a:p>
            <a:pPr marL="380990" indent="-380990">
              <a:buFont typeface="Arial" charset="0"/>
              <a:buChar char="•"/>
            </a:pPr>
            <a:endParaRPr lang="de-DE" sz="2400" b="1" dirty="0"/>
          </a:p>
          <a:p>
            <a:pPr marL="380990" indent="-380990">
              <a:buFont typeface="Arial" charset="0"/>
              <a:buChar char="•"/>
            </a:pPr>
            <a:endParaRPr lang="de-DE" sz="2400" b="1" dirty="0"/>
          </a:p>
        </p:txBody>
      </p:sp>
      <p:sp>
        <p:nvSpPr>
          <p:cNvPr id="7" name="Segnaposto testo 3"/>
          <p:cNvSpPr txBox="1">
            <a:spLocks/>
          </p:cNvSpPr>
          <p:nvPr/>
        </p:nvSpPr>
        <p:spPr bwMode="auto">
          <a:xfrm>
            <a:off x="4348708" y="6429974"/>
            <a:ext cx="3575018" cy="27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 2" pitchFamily="18" charset="2"/>
              <a:buChar char="¡"/>
              <a:defRPr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200" b="0" kern="0">
                <a:effectLst/>
                <a:latin typeface="Arial (headings)"/>
                <a:ea typeface="ＭＳ Ｐゴシック" pitchFamily="34" charset="-128"/>
              </a:rPr>
              <a:t>Angiolillo DJ et al. Circulation 2018; </a:t>
            </a:r>
            <a:r>
              <a:rPr lang="en-US" sz="1200" b="0" kern="0">
                <a:effectLst/>
                <a:latin typeface="Arial (headings)"/>
              </a:rPr>
              <a:t>138:527–536.</a:t>
            </a:r>
            <a:endParaRPr lang="en-US" sz="1200" b="0" kern="0" dirty="0">
              <a:effectLst/>
              <a:latin typeface="Arial (headings)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779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00A083C-D9AB-CD42-979D-369B7F5F7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12192000" cy="854340"/>
          </a:xfrm>
          <a:noFill/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accent2"/>
                </a:solidFill>
                <a:latin typeface="Arial (headings)"/>
              </a:rPr>
              <a:t>The AUGUSTUS Trial</a:t>
            </a:r>
            <a:endParaRPr lang="en-US" sz="4800" b="1" dirty="0">
              <a:solidFill>
                <a:schemeClr val="accent2"/>
              </a:solidFill>
              <a:latin typeface="Arial (headings)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78F1AD-A31F-614A-89D2-37D153B6AD3E}"/>
              </a:ext>
            </a:extLst>
          </p:cNvPr>
          <p:cNvSpPr txBox="1"/>
          <p:nvPr/>
        </p:nvSpPr>
        <p:spPr>
          <a:xfrm>
            <a:off x="872958" y="6449739"/>
            <a:ext cx="104460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Dewilde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WJ, et al. Lancet 2013;381:1107-15. - Gibson CM, et al. N Engl J Med 2016;375:2423-34. - Cannon CP, et al. N Engl J Med 2017;377:1513-24.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64E304-169B-8447-A594-FB31D5DE8C7B}"/>
              </a:ext>
            </a:extLst>
          </p:cNvPr>
          <p:cNvSpPr txBox="1"/>
          <p:nvPr/>
        </p:nvSpPr>
        <p:spPr>
          <a:xfrm>
            <a:off x="0" y="854340"/>
            <a:ext cx="12192000" cy="3484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lnSpc>
                <a:spcPct val="95000"/>
              </a:lnSpc>
              <a:spcBef>
                <a:spcPts val="800"/>
              </a:spcBef>
              <a:buFont typeface="Wingdings" pitchFamily="2" charset="2"/>
              <a:buChar char="§"/>
            </a:pPr>
            <a:r>
              <a:rPr lang="en-US" sz="1867" dirty="0" smtClean="0"/>
              <a:t>Prior </a:t>
            </a:r>
            <a:r>
              <a:rPr lang="en-US" sz="1867" dirty="0"/>
              <a:t>studies were designed to identify strategies to reduce the bleeding associated with triple antithrombotic therapy</a:t>
            </a:r>
          </a:p>
          <a:p>
            <a:pPr lvl="1">
              <a:lnSpc>
                <a:spcPct val="150000"/>
              </a:lnSpc>
            </a:pPr>
            <a:r>
              <a:rPr lang="en-US" sz="1867" dirty="0"/>
              <a:t>- </a:t>
            </a:r>
            <a:r>
              <a:rPr lang="en-US" sz="1867" b="1" dirty="0"/>
              <a:t>WOEST</a:t>
            </a:r>
            <a:r>
              <a:rPr lang="en-US" sz="1867" dirty="0"/>
              <a:t> (n=573): less bleeding AND fewer ischemic events without aspirin compared with </a:t>
            </a:r>
            <a:br>
              <a:rPr lang="en-US" sz="1867" dirty="0"/>
            </a:br>
            <a:r>
              <a:rPr lang="en-US" sz="1867" dirty="0"/>
              <a:t>VKA + DAPT</a:t>
            </a:r>
          </a:p>
          <a:p>
            <a:pPr lvl="1">
              <a:lnSpc>
                <a:spcPct val="150000"/>
              </a:lnSpc>
            </a:pPr>
            <a:r>
              <a:rPr lang="en-US" sz="1867" dirty="0"/>
              <a:t>- </a:t>
            </a:r>
            <a:r>
              <a:rPr lang="en-US" sz="1867" b="1" dirty="0"/>
              <a:t>PIONEER AF-PCI </a:t>
            </a:r>
            <a:r>
              <a:rPr lang="en-US" sz="1867" dirty="0"/>
              <a:t>(n=2124): less bleeding with two reduced-dose rivaroxaban regimens</a:t>
            </a:r>
            <a:br>
              <a:rPr lang="en-US" sz="1867" dirty="0"/>
            </a:br>
            <a:r>
              <a:rPr lang="en-US" sz="1867" dirty="0"/>
              <a:t>compared with VKA + DAPT</a:t>
            </a:r>
          </a:p>
          <a:p>
            <a:pPr lvl="1">
              <a:lnSpc>
                <a:spcPct val="150000"/>
              </a:lnSpc>
            </a:pPr>
            <a:r>
              <a:rPr lang="en-US" sz="1867" dirty="0"/>
              <a:t>- </a:t>
            </a:r>
            <a:r>
              <a:rPr lang="en-US" sz="1867" b="1" dirty="0"/>
              <a:t>RE-DUAL PCI </a:t>
            </a:r>
            <a:r>
              <a:rPr lang="en-US" sz="1867" dirty="0"/>
              <a:t>(n=2725): less bleeding with two standard-dose dabigatran regimens, without aspirin, compared with VKA + DAPT</a:t>
            </a:r>
          </a:p>
          <a:p>
            <a:pPr marL="380990" indent="-380990">
              <a:lnSpc>
                <a:spcPct val="150000"/>
              </a:lnSpc>
              <a:spcBef>
                <a:spcPts val="800"/>
              </a:spcBef>
              <a:buFont typeface="Wingdings" pitchFamily="2" charset="2"/>
              <a:buChar char="§"/>
            </a:pPr>
            <a:r>
              <a:rPr lang="en-US" sz="1867" dirty="0"/>
              <a:t>Data on the independent effects of aspirin in this population are needed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25" y="1152513"/>
            <a:ext cx="6946750" cy="437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40650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93EA3DB-39F2-604C-98C6-9DAFB6504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12191999" cy="1042564"/>
          </a:xfrm>
          <a:noFill/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accent2"/>
                </a:solidFill>
                <a:latin typeface="Arial (headings)"/>
              </a:rPr>
              <a:t>TWO INDEPENDENT HYPOTHESES</a:t>
            </a:r>
            <a:endParaRPr lang="en-US" sz="4800" b="1" dirty="0">
              <a:solidFill>
                <a:schemeClr val="accent2"/>
              </a:solidFill>
              <a:latin typeface="Arial (headings)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DAA77AA-EE91-B547-9102-17EAE756493B}"/>
              </a:ext>
            </a:extLst>
          </p:cNvPr>
          <p:cNvSpPr txBox="1">
            <a:spLocks/>
          </p:cNvSpPr>
          <p:nvPr/>
        </p:nvSpPr>
        <p:spPr bwMode="auto">
          <a:xfrm>
            <a:off x="203201" y="1295401"/>
            <a:ext cx="11684000" cy="3328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3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 2" pitchFamily="18" charset="2"/>
              <a:buChar char="¡"/>
              <a:defRPr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200" kern="0" dirty="0">
                <a:solidFill>
                  <a:schemeClr val="accent5">
                    <a:lumMod val="90000"/>
                  </a:schemeClr>
                </a:solidFill>
                <a:effectLst/>
              </a:rPr>
              <a:t>In patients with AF and ACS or PCI on a P2Y</a:t>
            </a:r>
            <a:r>
              <a:rPr lang="en-US" sz="3200" kern="0" baseline="-25000" dirty="0">
                <a:solidFill>
                  <a:schemeClr val="accent5">
                    <a:lumMod val="90000"/>
                  </a:schemeClr>
                </a:solidFill>
                <a:effectLst/>
              </a:rPr>
              <a:t>12</a:t>
            </a:r>
            <a:r>
              <a:rPr lang="en-US" sz="3200" kern="0" dirty="0">
                <a:solidFill>
                  <a:schemeClr val="accent5">
                    <a:lumMod val="90000"/>
                  </a:schemeClr>
                </a:solidFill>
                <a:effectLst/>
              </a:rPr>
              <a:t> inhibitor</a:t>
            </a:r>
          </a:p>
          <a:p>
            <a:pPr marL="533387" indent="-533387">
              <a:lnSpc>
                <a:spcPct val="150000"/>
              </a:lnSpc>
              <a:buClr>
                <a:schemeClr val="accent5"/>
              </a:buClr>
              <a:buFont typeface="+mj-lt"/>
              <a:buAutoNum type="arabicPeriod"/>
            </a:pPr>
            <a:r>
              <a:rPr lang="en-US" sz="2667" b="0" kern="0" dirty="0">
                <a:effectLst/>
              </a:rPr>
              <a:t>Apixaban is non-inferior to VKA for International Society on Thrombosis and Hemostasis (ISTH) major or clinically relevant non-major (CRNM) bleeding </a:t>
            </a:r>
          </a:p>
          <a:p>
            <a:pPr marL="533387" indent="-533387">
              <a:lnSpc>
                <a:spcPct val="150000"/>
              </a:lnSpc>
              <a:buClr>
                <a:schemeClr val="accent5"/>
              </a:buClr>
              <a:buFont typeface="+mj-lt"/>
              <a:buAutoNum type="arabicPeriod"/>
            </a:pPr>
            <a:r>
              <a:rPr lang="en-US" sz="2667" u="sng" kern="0" dirty="0">
                <a:solidFill>
                  <a:srgbClr val="C00000"/>
                </a:solidFill>
                <a:effectLst/>
              </a:rPr>
              <a:t>Triple therapy is inferior to Dual Therapy </a:t>
            </a:r>
            <a:r>
              <a:rPr lang="en-US" sz="2667" b="0" kern="0" dirty="0">
                <a:effectLst/>
              </a:rPr>
              <a:t>for ISTH major or CRNM bleeding</a:t>
            </a:r>
          </a:p>
        </p:txBody>
      </p:sp>
    </p:spTree>
    <p:extLst>
      <p:ext uri="{BB962C8B-B14F-4D97-AF65-F5344CB8AC3E}">
        <p14:creationId xmlns:p14="http://schemas.microsoft.com/office/powerpoint/2010/main" val="249031531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77239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 (headings)"/>
              </a:rPr>
              <a:t>When</a:t>
            </a:r>
            <a:r>
              <a:rPr lang="en-US" b="1" dirty="0">
                <a:latin typeface="Arial (headings)"/>
              </a:rPr>
              <a:t> Antiplatelet Agents are Needed?</a:t>
            </a:r>
          </a:p>
        </p:txBody>
      </p:sp>
      <p:pic>
        <p:nvPicPr>
          <p:cNvPr id="1026" name="Picture 2" descr="https://ars.els-cdn.com/content/image/1-s2.0-S0735109717393452-gr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" t="7191" r="973" b="8592"/>
          <a:stretch/>
        </p:blipFill>
        <p:spPr bwMode="auto">
          <a:xfrm>
            <a:off x="5489961" y="2262176"/>
            <a:ext cx="6480209" cy="395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471"/>
          <p:cNvSpPr txBox="1">
            <a:spLocks noChangeArrowheads="1"/>
          </p:cNvSpPr>
          <p:nvPr/>
        </p:nvSpPr>
        <p:spPr bwMode="auto">
          <a:xfrm>
            <a:off x="87727" y="6421412"/>
            <a:ext cx="531984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6000" tIns="46800" rIns="36000" bIns="46800" anchor="b" anchorCtr="1"/>
          <a:lstStyle>
            <a:defPPr>
              <a:defRPr lang="it-IT"/>
            </a:defPPr>
            <a:lvl1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 b="1">
                <a:ea typeface="ＭＳ Ｐゴシック" panose="020B0600070205080204" pitchFamily="34" charset="-128"/>
              </a:defRPr>
            </a:lvl1pPr>
            <a:lvl2pPr marL="742950" indent="-28575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Nambi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V. et al. J Am Coll 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Cardiol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. 2017;70:2992-2994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671828" y="1404512"/>
            <a:ext cx="2523744" cy="73152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Primary Prevention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767828" y="1404512"/>
            <a:ext cx="2523744" cy="731520"/>
          </a:xfrm>
          <a:prstGeom prst="roundRect">
            <a:avLst/>
          </a:prstGeom>
          <a:solidFill>
            <a:srgbClr val="FF9F9F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Secondary Prevention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54C32BF-7D95-446E-91B7-1DF31DD16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618" y="2498344"/>
            <a:ext cx="4006066" cy="3699256"/>
          </a:xfrm>
          <a:prstGeom prst="rect">
            <a:avLst/>
          </a:prstGeom>
        </p:spPr>
      </p:pic>
      <p:sp>
        <p:nvSpPr>
          <p:cNvPr id="9" name="Text Box 471">
            <a:extLst>
              <a:ext uri="{FF2B5EF4-FFF2-40B4-BE49-F238E27FC236}">
                <a16:creationId xmlns:a16="http://schemas.microsoft.com/office/drawing/2014/main" id="{37A14DD5-EDAA-4490-B6A2-0633CDE33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7828" y="6460329"/>
            <a:ext cx="463764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6000" tIns="46800" rIns="36000" bIns="46800" anchor="b" anchorCtr="1"/>
          <a:lstStyle>
            <a:defPPr>
              <a:defRPr lang="it-IT"/>
            </a:defPPr>
            <a:lvl1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 b="1">
                <a:ea typeface="ＭＳ Ｐゴシック" panose="020B0600070205080204" pitchFamily="34" charset="-128"/>
              </a:defRPr>
            </a:lvl1pPr>
            <a:lvl2pPr marL="742950" indent="-28575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Patrono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, C. et al. J Am 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Coll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Cardiol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. 2017;70(14):1760-76</a:t>
            </a:r>
          </a:p>
        </p:txBody>
      </p:sp>
      <p:sp>
        <p:nvSpPr>
          <p:cNvPr id="5" name="Freccia curva 4">
            <a:extLst>
              <a:ext uri="{FF2B5EF4-FFF2-40B4-BE49-F238E27FC236}">
                <a16:creationId xmlns:a16="http://schemas.microsoft.com/office/drawing/2014/main" id="{1FEA24C5-AB4C-4989-8E6D-263D2BEB00BF}"/>
              </a:ext>
            </a:extLst>
          </p:cNvPr>
          <p:cNvSpPr/>
          <p:nvPr/>
        </p:nvSpPr>
        <p:spPr>
          <a:xfrm rot="10800000">
            <a:off x="4613991" y="1039299"/>
            <a:ext cx="1198632" cy="1001558"/>
          </a:xfrm>
          <a:prstGeom prst="bentArrow">
            <a:avLst>
              <a:gd name="adj1" fmla="val 17053"/>
              <a:gd name="adj2" fmla="val 18599"/>
              <a:gd name="adj3" fmla="val 39712"/>
              <a:gd name="adj4" fmla="val 65994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solidFill>
                <a:schemeClr val="tx1"/>
              </a:solidFill>
            </a:endParaRPr>
          </a:p>
        </p:txBody>
      </p:sp>
      <p:sp>
        <p:nvSpPr>
          <p:cNvPr id="10" name="Freccia curva 9">
            <a:extLst>
              <a:ext uri="{FF2B5EF4-FFF2-40B4-BE49-F238E27FC236}">
                <a16:creationId xmlns:a16="http://schemas.microsoft.com/office/drawing/2014/main" id="{CFD1D21A-69EA-48D0-AB1E-0C930367B3FF}"/>
              </a:ext>
            </a:extLst>
          </p:cNvPr>
          <p:cNvSpPr/>
          <p:nvPr/>
        </p:nvSpPr>
        <p:spPr>
          <a:xfrm rot="10800000" flipH="1">
            <a:off x="6150777" y="1039299"/>
            <a:ext cx="1198632" cy="1001558"/>
          </a:xfrm>
          <a:prstGeom prst="bentArrow">
            <a:avLst>
              <a:gd name="adj1" fmla="val 17053"/>
              <a:gd name="adj2" fmla="val 18599"/>
              <a:gd name="adj3" fmla="val 39712"/>
              <a:gd name="adj4" fmla="val 65994"/>
            </a:avLst>
          </a:prstGeom>
          <a:solidFill>
            <a:srgbClr val="FF9F9F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94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>
            <a:extLst>
              <a:ext uri="{FF2B5EF4-FFF2-40B4-BE49-F238E27FC236}">
                <a16:creationId xmlns:a16="http://schemas.microsoft.com/office/drawing/2014/main" id="{369F6EE1-CECA-2946-9B11-AB53BDA5E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85"/>
            <a:ext cx="12192000" cy="854340"/>
          </a:xfrm>
          <a:noFill/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accent2"/>
                </a:solidFill>
                <a:latin typeface="Arial (headings)"/>
              </a:rPr>
              <a:t>TRIAL DESIGN</a:t>
            </a:r>
            <a:endParaRPr lang="en-US" sz="4800" b="1" dirty="0">
              <a:solidFill>
                <a:schemeClr val="accent2"/>
              </a:solidFill>
              <a:latin typeface="Arial (headings)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7684E3C-3F97-EE49-BA13-FA876247B094}"/>
              </a:ext>
            </a:extLst>
          </p:cNvPr>
          <p:cNvSpPr txBox="1"/>
          <p:nvPr/>
        </p:nvSpPr>
        <p:spPr>
          <a:xfrm>
            <a:off x="0" y="6414795"/>
            <a:ext cx="12191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Lopes RD, et al. Am Heart J. 2018;200:17-23.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E9B824-B4C1-E84A-AB41-BF8049E99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953848"/>
            <a:ext cx="10464800" cy="49503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76800" y="4343401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871200" y="4343401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96241" y="4343401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1200" y="4343401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TT</a:t>
            </a:r>
          </a:p>
        </p:txBody>
      </p:sp>
    </p:spTree>
    <p:extLst>
      <p:ext uri="{BB962C8B-B14F-4D97-AF65-F5344CB8AC3E}">
        <p14:creationId xmlns:p14="http://schemas.microsoft.com/office/powerpoint/2010/main" val="240541329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>
            <a:extLst>
              <a:ext uri="{FF2B5EF4-FFF2-40B4-BE49-F238E27FC236}">
                <a16:creationId xmlns:a16="http://schemas.microsoft.com/office/drawing/2014/main" id="{369F6EE1-CECA-2946-9B11-AB53BDA5E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85"/>
            <a:ext cx="12192000" cy="854340"/>
          </a:xfrm>
          <a:noFill/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accent2"/>
                </a:solidFill>
                <a:latin typeface="Arial (headings)"/>
              </a:rPr>
              <a:t>MAJOR/CLINICALLY RELEVANT NON-MAJOR BLEEDING</a:t>
            </a:r>
            <a:endParaRPr lang="en-US" sz="3200" b="1" dirty="0">
              <a:solidFill>
                <a:schemeClr val="accent2"/>
              </a:solidFill>
              <a:latin typeface="Arial (headings)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15C87E-A7B6-E34A-BFAE-B8F7A80678DC}"/>
              </a:ext>
            </a:extLst>
          </p:cNvPr>
          <p:cNvSpPr txBox="1"/>
          <p:nvPr/>
        </p:nvSpPr>
        <p:spPr>
          <a:xfrm>
            <a:off x="1" y="6473875"/>
            <a:ext cx="12192000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609585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Lopes RD, et al. (2019), NEJM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E1BD9B-6407-3D4D-824A-4E49357FA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4818"/>
            <a:ext cx="12192000" cy="48972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31200" y="2616201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02495" y="3353421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26400" y="1321681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97695" y="1812679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TT</a:t>
            </a:r>
          </a:p>
        </p:txBody>
      </p:sp>
    </p:spTree>
    <p:extLst>
      <p:ext uri="{BB962C8B-B14F-4D97-AF65-F5344CB8AC3E}">
        <p14:creationId xmlns:p14="http://schemas.microsoft.com/office/powerpoint/2010/main" val="337619329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>
            <a:extLst>
              <a:ext uri="{FF2B5EF4-FFF2-40B4-BE49-F238E27FC236}">
                <a16:creationId xmlns:a16="http://schemas.microsoft.com/office/drawing/2014/main" id="{369F6EE1-CECA-2946-9B11-AB53BDA5E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85"/>
            <a:ext cx="12192000" cy="854340"/>
          </a:xfrm>
          <a:noFill/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accent2"/>
                </a:solidFill>
                <a:latin typeface="Arial (headings)"/>
              </a:rPr>
              <a:t>DEATH/HOSPITALIZATION</a:t>
            </a:r>
            <a:endParaRPr lang="en-US" sz="4800" b="1" dirty="0">
              <a:solidFill>
                <a:schemeClr val="accent2"/>
              </a:solidFill>
              <a:latin typeface="Arial (headings)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15C87E-A7B6-E34A-BFAE-B8F7A80678DC}"/>
              </a:ext>
            </a:extLst>
          </p:cNvPr>
          <p:cNvSpPr txBox="1"/>
          <p:nvPr/>
        </p:nvSpPr>
        <p:spPr>
          <a:xfrm>
            <a:off x="0" y="6473875"/>
            <a:ext cx="12191999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609585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Lopes RD, et al. (2019), NEJM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235AA9-D134-4847-8F8A-F91BE5E20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4118"/>
            <a:ext cx="12192000" cy="49297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29600" y="2717801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29600" y="1891586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32800" y="2260909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TT</a:t>
            </a:r>
          </a:p>
        </p:txBody>
      </p:sp>
    </p:spTree>
    <p:extLst>
      <p:ext uri="{BB962C8B-B14F-4D97-AF65-F5344CB8AC3E}">
        <p14:creationId xmlns:p14="http://schemas.microsoft.com/office/powerpoint/2010/main" val="145257116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702825E-AA51-4F4E-B7E4-A23F56CBBFAE}"/>
              </a:ext>
            </a:extLst>
          </p:cNvPr>
          <p:cNvSpPr txBox="1"/>
          <p:nvPr/>
        </p:nvSpPr>
        <p:spPr>
          <a:xfrm>
            <a:off x="10458450" y="66339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036F56A-D3EB-3D43-9C35-B4E8668469AF}"/>
              </a:ext>
            </a:extLst>
          </p:cNvPr>
          <p:cNvSpPr/>
          <p:nvPr/>
        </p:nvSpPr>
        <p:spPr>
          <a:xfrm>
            <a:off x="0" y="53789"/>
            <a:ext cx="12192000" cy="1081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400" b="1" dirty="0" smtClean="0">
                <a:solidFill>
                  <a:schemeClr val="accent2"/>
                </a:solidFill>
                <a:latin typeface="Arial (headings)"/>
              </a:rPr>
              <a:t>UPDATED META-ANALYSIS OF</a:t>
            </a:r>
          </a:p>
          <a:p>
            <a:pPr algn="ctr"/>
            <a:r>
              <a:rPr lang="it-IT" sz="4400" b="1" dirty="0" smtClean="0">
                <a:solidFill>
                  <a:schemeClr val="accent2"/>
                </a:solidFill>
                <a:latin typeface="Arial (headings)"/>
              </a:rPr>
              <a:t>AF-PCI RANDOMIZED TRIALS</a:t>
            </a:r>
            <a:endParaRPr lang="it-IT" sz="1600" b="1" dirty="0">
              <a:solidFill>
                <a:schemeClr val="accent2"/>
              </a:solidFill>
              <a:latin typeface="Arial (headings)"/>
            </a:endParaRPr>
          </a:p>
        </p:txBody>
      </p:sp>
      <p:sp>
        <p:nvSpPr>
          <p:cNvPr id="55" name="Rettangolo con angoli arrotondati 54">
            <a:extLst>
              <a:ext uri="{FF2B5EF4-FFF2-40B4-BE49-F238E27FC236}">
                <a16:creationId xmlns:a16="http://schemas.microsoft.com/office/drawing/2014/main" id="{829533C6-3DCF-2746-A142-9FAC19C18194}"/>
              </a:ext>
            </a:extLst>
          </p:cNvPr>
          <p:cNvSpPr/>
          <p:nvPr/>
        </p:nvSpPr>
        <p:spPr>
          <a:xfrm>
            <a:off x="4076076" y="1307565"/>
            <a:ext cx="2507343" cy="895971"/>
          </a:xfrm>
          <a:prstGeom prst="roundRect">
            <a:avLst/>
          </a:prstGeom>
          <a:solidFill>
            <a:srgbClr val="1D3556"/>
          </a:solidFill>
          <a:ln w="38100">
            <a:solidFill>
              <a:srgbClr val="A1D3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err="1">
                <a:solidFill>
                  <a:schemeClr val="bg1"/>
                </a:solidFill>
              </a:rPr>
              <a:t>PubMed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2400" b="1" dirty="0">
                <a:solidFill>
                  <a:schemeClr val="bg1"/>
                </a:solidFill>
              </a:rPr>
              <a:t>(MEDLINE)</a:t>
            </a:r>
            <a:endParaRPr lang="it-IT" sz="3200" b="1" dirty="0">
              <a:solidFill>
                <a:schemeClr val="bg1"/>
              </a:solidFill>
            </a:endParaRPr>
          </a:p>
        </p:txBody>
      </p:sp>
      <p:sp>
        <p:nvSpPr>
          <p:cNvPr id="59" name="Rettangolo con angoli arrotondati 58">
            <a:extLst>
              <a:ext uri="{FF2B5EF4-FFF2-40B4-BE49-F238E27FC236}">
                <a16:creationId xmlns:a16="http://schemas.microsoft.com/office/drawing/2014/main" id="{D9D120DC-EB4E-1947-A69D-9CF08A7B6430}"/>
              </a:ext>
            </a:extLst>
          </p:cNvPr>
          <p:cNvSpPr/>
          <p:nvPr/>
        </p:nvSpPr>
        <p:spPr>
          <a:xfrm>
            <a:off x="6799554" y="1321331"/>
            <a:ext cx="2507343" cy="895971"/>
          </a:xfrm>
          <a:prstGeom prst="roundRect">
            <a:avLst/>
          </a:prstGeom>
          <a:solidFill>
            <a:srgbClr val="44799A"/>
          </a:solidFill>
          <a:ln w="38100">
            <a:solidFill>
              <a:srgbClr val="1D35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err="1">
                <a:solidFill>
                  <a:schemeClr val="bg1"/>
                </a:solidFill>
              </a:rPr>
              <a:t>Scopus</a:t>
            </a:r>
            <a:endParaRPr lang="it-IT" sz="3200" b="1" dirty="0">
              <a:solidFill>
                <a:schemeClr val="bg1"/>
              </a:solidFill>
            </a:endParaRPr>
          </a:p>
        </p:txBody>
      </p:sp>
      <p:sp>
        <p:nvSpPr>
          <p:cNvPr id="61" name="Rettangolo con angoli arrotondati 60">
            <a:extLst>
              <a:ext uri="{FF2B5EF4-FFF2-40B4-BE49-F238E27FC236}">
                <a16:creationId xmlns:a16="http://schemas.microsoft.com/office/drawing/2014/main" id="{19F98630-C003-6843-8ACC-751A53F383B9}"/>
              </a:ext>
            </a:extLst>
          </p:cNvPr>
          <p:cNvSpPr/>
          <p:nvPr/>
        </p:nvSpPr>
        <p:spPr>
          <a:xfrm>
            <a:off x="9523032" y="1321331"/>
            <a:ext cx="2507343" cy="895971"/>
          </a:xfrm>
          <a:prstGeom prst="roundRect">
            <a:avLst/>
          </a:prstGeom>
          <a:solidFill>
            <a:srgbClr val="A1D3D4"/>
          </a:solidFill>
          <a:ln w="38100">
            <a:solidFill>
              <a:srgbClr val="4479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bg1"/>
                </a:solidFill>
              </a:rPr>
              <a:t>Web of Science</a:t>
            </a:r>
          </a:p>
        </p:txBody>
      </p:sp>
      <p:grpSp>
        <p:nvGrpSpPr>
          <p:cNvPr id="95" name="Gruppo 94">
            <a:extLst>
              <a:ext uri="{FF2B5EF4-FFF2-40B4-BE49-F238E27FC236}">
                <a16:creationId xmlns:a16="http://schemas.microsoft.com/office/drawing/2014/main" id="{EA33C571-4719-A040-A47C-0C3D424CD5AE}"/>
              </a:ext>
            </a:extLst>
          </p:cNvPr>
          <p:cNvGrpSpPr/>
          <p:nvPr/>
        </p:nvGrpSpPr>
        <p:grpSpPr>
          <a:xfrm>
            <a:off x="4678289" y="2506473"/>
            <a:ext cx="6432907" cy="2919134"/>
            <a:chOff x="69082" y="2625440"/>
            <a:chExt cx="6432907" cy="2919134"/>
          </a:xfrm>
        </p:grpSpPr>
        <p:sp>
          <p:nvSpPr>
            <p:cNvPr id="66" name="CasellaDiTesto 65">
              <a:extLst>
                <a:ext uri="{FF2B5EF4-FFF2-40B4-BE49-F238E27FC236}">
                  <a16:creationId xmlns:a16="http://schemas.microsoft.com/office/drawing/2014/main" id="{2B911DD4-11B1-9349-8099-F8D3C95F2871}"/>
                </a:ext>
              </a:extLst>
            </p:cNvPr>
            <p:cNvSpPr txBox="1"/>
            <p:nvPr/>
          </p:nvSpPr>
          <p:spPr>
            <a:xfrm>
              <a:off x="2153336" y="2625440"/>
              <a:ext cx="25900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dirty="0">
                  <a:solidFill>
                    <a:srgbClr val="1D3556"/>
                  </a:solidFill>
                </a:rPr>
                <a:t>PIONEER AF-PCI</a:t>
              </a:r>
            </a:p>
          </p:txBody>
        </p:sp>
        <p:sp>
          <p:nvSpPr>
            <p:cNvPr id="81" name="CasellaDiTesto 80">
              <a:extLst>
                <a:ext uri="{FF2B5EF4-FFF2-40B4-BE49-F238E27FC236}">
                  <a16:creationId xmlns:a16="http://schemas.microsoft.com/office/drawing/2014/main" id="{24423B53-4E85-3B44-B881-53685925F480}"/>
                </a:ext>
              </a:extLst>
            </p:cNvPr>
            <p:cNvSpPr txBox="1"/>
            <p:nvPr/>
          </p:nvSpPr>
          <p:spPr>
            <a:xfrm>
              <a:off x="2153336" y="3425297"/>
              <a:ext cx="25900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dirty="0">
                  <a:solidFill>
                    <a:srgbClr val="1D3556"/>
                  </a:solidFill>
                </a:rPr>
                <a:t>RE-DUAL PCI</a:t>
              </a:r>
            </a:p>
          </p:txBody>
        </p:sp>
        <p:sp>
          <p:nvSpPr>
            <p:cNvPr id="82" name="CasellaDiTesto 81">
              <a:extLst>
                <a:ext uri="{FF2B5EF4-FFF2-40B4-BE49-F238E27FC236}">
                  <a16:creationId xmlns:a16="http://schemas.microsoft.com/office/drawing/2014/main" id="{401BC910-7577-7B4B-9068-673B832B232F}"/>
                </a:ext>
              </a:extLst>
            </p:cNvPr>
            <p:cNvSpPr txBox="1"/>
            <p:nvPr/>
          </p:nvSpPr>
          <p:spPr>
            <a:xfrm>
              <a:off x="2153336" y="4221497"/>
              <a:ext cx="25900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dirty="0">
                  <a:solidFill>
                    <a:srgbClr val="1D3556"/>
                  </a:solidFill>
                </a:rPr>
                <a:t>AUGUSTUS</a:t>
              </a:r>
            </a:p>
          </p:txBody>
        </p:sp>
        <p:sp>
          <p:nvSpPr>
            <p:cNvPr id="83" name="CasellaDiTesto 82">
              <a:extLst>
                <a:ext uri="{FF2B5EF4-FFF2-40B4-BE49-F238E27FC236}">
                  <a16:creationId xmlns:a16="http://schemas.microsoft.com/office/drawing/2014/main" id="{79D40FCD-CE53-3E4C-8352-776776757942}"/>
                </a:ext>
              </a:extLst>
            </p:cNvPr>
            <p:cNvSpPr txBox="1"/>
            <p:nvPr/>
          </p:nvSpPr>
          <p:spPr>
            <a:xfrm>
              <a:off x="2153336" y="5021354"/>
              <a:ext cx="25900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dirty="0">
                  <a:solidFill>
                    <a:srgbClr val="1D3556"/>
                  </a:solidFill>
                </a:rPr>
                <a:t>ENTRUST-AF PCI</a:t>
              </a:r>
            </a:p>
          </p:txBody>
        </p:sp>
        <p:sp>
          <p:nvSpPr>
            <p:cNvPr id="67" name="CasellaDiTesto 66">
              <a:extLst>
                <a:ext uri="{FF2B5EF4-FFF2-40B4-BE49-F238E27FC236}">
                  <a16:creationId xmlns:a16="http://schemas.microsoft.com/office/drawing/2014/main" id="{185563DE-C7FF-1744-8EB6-81446289EF7D}"/>
                </a:ext>
              </a:extLst>
            </p:cNvPr>
            <p:cNvSpPr txBox="1"/>
            <p:nvPr/>
          </p:nvSpPr>
          <p:spPr>
            <a:xfrm>
              <a:off x="5849243" y="2701641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rgbClr val="E73846"/>
                  </a:solidFill>
                </a:rPr>
                <a:t>2016</a:t>
              </a:r>
            </a:p>
          </p:txBody>
        </p:sp>
        <p:sp>
          <p:nvSpPr>
            <p:cNvPr id="84" name="CasellaDiTesto 83">
              <a:extLst>
                <a:ext uri="{FF2B5EF4-FFF2-40B4-BE49-F238E27FC236}">
                  <a16:creationId xmlns:a16="http://schemas.microsoft.com/office/drawing/2014/main" id="{278B627B-0445-BE44-9B3D-C967FA33FCD5}"/>
                </a:ext>
              </a:extLst>
            </p:cNvPr>
            <p:cNvSpPr txBox="1"/>
            <p:nvPr/>
          </p:nvSpPr>
          <p:spPr>
            <a:xfrm>
              <a:off x="5849244" y="350011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rgbClr val="E73846"/>
                  </a:solidFill>
                </a:rPr>
                <a:t>2017</a:t>
              </a:r>
            </a:p>
          </p:txBody>
        </p:sp>
        <p:sp>
          <p:nvSpPr>
            <p:cNvPr id="85" name="CasellaDiTesto 84">
              <a:extLst>
                <a:ext uri="{FF2B5EF4-FFF2-40B4-BE49-F238E27FC236}">
                  <a16:creationId xmlns:a16="http://schemas.microsoft.com/office/drawing/2014/main" id="{77F0FFF9-EEDA-A941-8064-8A79DECDD3EC}"/>
                </a:ext>
              </a:extLst>
            </p:cNvPr>
            <p:cNvSpPr txBox="1"/>
            <p:nvPr/>
          </p:nvSpPr>
          <p:spPr>
            <a:xfrm>
              <a:off x="5849245" y="4292193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rgbClr val="E73846"/>
                  </a:solidFill>
                </a:rPr>
                <a:t>2019</a:t>
              </a:r>
            </a:p>
          </p:txBody>
        </p:sp>
        <p:sp>
          <p:nvSpPr>
            <p:cNvPr id="86" name="CasellaDiTesto 85">
              <a:extLst>
                <a:ext uri="{FF2B5EF4-FFF2-40B4-BE49-F238E27FC236}">
                  <a16:creationId xmlns:a16="http://schemas.microsoft.com/office/drawing/2014/main" id="{9D4FAEE4-E6DD-6441-90F9-C6D52F28A007}"/>
                </a:ext>
              </a:extLst>
            </p:cNvPr>
            <p:cNvSpPr txBox="1"/>
            <p:nvPr/>
          </p:nvSpPr>
          <p:spPr>
            <a:xfrm>
              <a:off x="5849246" y="5097319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rgbClr val="E73846"/>
                  </a:solidFill>
                </a:rPr>
                <a:t>2019</a:t>
              </a:r>
            </a:p>
          </p:txBody>
        </p:sp>
        <p:pic>
          <p:nvPicPr>
            <p:cNvPr id="90" name="Immagine 89">
              <a:extLst>
                <a:ext uri="{FF2B5EF4-FFF2-40B4-BE49-F238E27FC236}">
                  <a16:creationId xmlns:a16="http://schemas.microsoft.com/office/drawing/2014/main" id="{E3AE0D71-F474-0041-829B-3E14AEED9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082" y="2629802"/>
              <a:ext cx="1417711" cy="516801"/>
            </a:xfrm>
            <a:prstGeom prst="rect">
              <a:avLst/>
            </a:prstGeom>
          </p:spPr>
        </p:pic>
        <p:pic>
          <p:nvPicPr>
            <p:cNvPr id="91" name="Immagine 90">
              <a:extLst>
                <a:ext uri="{FF2B5EF4-FFF2-40B4-BE49-F238E27FC236}">
                  <a16:creationId xmlns:a16="http://schemas.microsoft.com/office/drawing/2014/main" id="{0A5EA52E-3C8A-0F4F-9E18-C3BF8E74B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082" y="3425297"/>
              <a:ext cx="1417711" cy="516801"/>
            </a:xfrm>
            <a:prstGeom prst="rect">
              <a:avLst/>
            </a:prstGeom>
          </p:spPr>
        </p:pic>
        <p:pic>
          <p:nvPicPr>
            <p:cNvPr id="92" name="Immagine 91">
              <a:extLst>
                <a:ext uri="{FF2B5EF4-FFF2-40B4-BE49-F238E27FC236}">
                  <a16:creationId xmlns:a16="http://schemas.microsoft.com/office/drawing/2014/main" id="{CEC2E1E8-CA09-6945-AB04-3205B389E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082" y="4217380"/>
              <a:ext cx="1417711" cy="516801"/>
            </a:xfrm>
            <a:prstGeom prst="rect">
              <a:avLst/>
            </a:prstGeom>
          </p:spPr>
        </p:pic>
        <p:pic>
          <p:nvPicPr>
            <p:cNvPr id="94" name="Immagine 93">
              <a:extLst>
                <a:ext uri="{FF2B5EF4-FFF2-40B4-BE49-F238E27FC236}">
                  <a16:creationId xmlns:a16="http://schemas.microsoft.com/office/drawing/2014/main" id="{71006D64-0865-184B-9410-D7F9CD9EE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6957" y="5011087"/>
              <a:ext cx="933119" cy="518400"/>
            </a:xfrm>
            <a:prstGeom prst="rect">
              <a:avLst/>
            </a:prstGeom>
          </p:spPr>
        </p:pic>
      </p:grpSp>
      <p:grpSp>
        <p:nvGrpSpPr>
          <p:cNvPr id="112" name="Gruppo 111">
            <a:extLst>
              <a:ext uri="{FF2B5EF4-FFF2-40B4-BE49-F238E27FC236}">
                <a16:creationId xmlns:a16="http://schemas.microsoft.com/office/drawing/2014/main" id="{571002F7-6FAA-AD4F-A5C8-551774A095F6}"/>
              </a:ext>
            </a:extLst>
          </p:cNvPr>
          <p:cNvGrpSpPr/>
          <p:nvPr/>
        </p:nvGrpSpPr>
        <p:grpSpPr>
          <a:xfrm>
            <a:off x="353897" y="2320046"/>
            <a:ext cx="3352800" cy="3352800"/>
            <a:chOff x="659592" y="2366519"/>
            <a:chExt cx="3352800" cy="3352800"/>
          </a:xfrm>
        </p:grpSpPr>
        <p:pic>
          <p:nvPicPr>
            <p:cNvPr id="107" name="Immagine 106">
              <a:extLst>
                <a:ext uri="{FF2B5EF4-FFF2-40B4-BE49-F238E27FC236}">
                  <a16:creationId xmlns:a16="http://schemas.microsoft.com/office/drawing/2014/main" id="{41483E02-80AA-A446-9BC6-D3AB0A5431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0000"/>
            <a:stretch/>
          </p:blipFill>
          <p:spPr>
            <a:xfrm>
              <a:off x="659592" y="2366519"/>
              <a:ext cx="3352800" cy="1676400"/>
            </a:xfrm>
            <a:prstGeom prst="rect">
              <a:avLst/>
            </a:prstGeom>
          </p:spPr>
        </p:pic>
        <p:sp>
          <p:nvSpPr>
            <p:cNvPr id="109" name="CasellaDiTesto 108">
              <a:extLst>
                <a:ext uri="{FF2B5EF4-FFF2-40B4-BE49-F238E27FC236}">
                  <a16:creationId xmlns:a16="http://schemas.microsoft.com/office/drawing/2014/main" id="{73DAF3BF-3700-844E-AD21-3C328DB2E617}"/>
                </a:ext>
              </a:extLst>
            </p:cNvPr>
            <p:cNvSpPr txBox="1"/>
            <p:nvPr/>
          </p:nvSpPr>
          <p:spPr>
            <a:xfrm>
              <a:off x="1280862" y="2920545"/>
              <a:ext cx="21041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>
                  <a:solidFill>
                    <a:schemeClr val="bg1"/>
                  </a:solidFill>
                </a:rPr>
                <a:t>10,969 AF-PCI </a:t>
              </a:r>
              <a:r>
                <a:rPr lang="it-IT" sz="2400" b="1" dirty="0" err="1">
                  <a:solidFill>
                    <a:schemeClr val="bg1"/>
                  </a:solidFill>
                </a:rPr>
                <a:t>patients</a:t>
              </a:r>
              <a:endParaRPr lang="it-IT" sz="2400" b="1" dirty="0">
                <a:solidFill>
                  <a:schemeClr val="bg1"/>
                </a:solidFill>
              </a:endParaRPr>
            </a:p>
          </p:txBody>
        </p:sp>
        <p:pic>
          <p:nvPicPr>
            <p:cNvPr id="110" name="Immagine 109">
              <a:extLst>
                <a:ext uri="{FF2B5EF4-FFF2-40B4-BE49-F238E27FC236}">
                  <a16:creationId xmlns:a16="http://schemas.microsoft.com/office/drawing/2014/main" id="{5739EBEB-E83D-AD4F-A278-5C88F663A6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50000"/>
            <a:stretch/>
          </p:blipFill>
          <p:spPr>
            <a:xfrm rot="10800000">
              <a:off x="659592" y="4042919"/>
              <a:ext cx="3352800" cy="1676400"/>
            </a:xfrm>
            <a:prstGeom prst="rect">
              <a:avLst/>
            </a:prstGeom>
          </p:spPr>
        </p:pic>
        <p:sp>
          <p:nvSpPr>
            <p:cNvPr id="111" name="CasellaDiTesto 110">
              <a:extLst>
                <a:ext uri="{FF2B5EF4-FFF2-40B4-BE49-F238E27FC236}">
                  <a16:creationId xmlns:a16="http://schemas.microsoft.com/office/drawing/2014/main" id="{42F89C54-23D3-754D-9565-6D5CB3E53571}"/>
                </a:ext>
              </a:extLst>
            </p:cNvPr>
            <p:cNvSpPr txBox="1"/>
            <p:nvPr/>
          </p:nvSpPr>
          <p:spPr>
            <a:xfrm>
              <a:off x="1280862" y="4197015"/>
              <a:ext cx="21041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>
                  <a:solidFill>
                    <a:schemeClr val="bg1"/>
                  </a:solidFill>
                </a:rPr>
                <a:t>NOAC+SAPT</a:t>
              </a:r>
              <a:br>
                <a:rPr lang="it-IT" sz="2400" b="1" dirty="0">
                  <a:solidFill>
                    <a:schemeClr val="bg1"/>
                  </a:solidFill>
                </a:rPr>
              </a:br>
              <a:r>
                <a:rPr lang="it-IT" sz="2400" b="1" dirty="0">
                  <a:solidFill>
                    <a:schemeClr val="bg1"/>
                  </a:solidFill>
                </a:rPr>
                <a:t>vs.</a:t>
              </a:r>
              <a:br>
                <a:rPr lang="it-IT" sz="2400" b="1" dirty="0">
                  <a:solidFill>
                    <a:schemeClr val="bg1"/>
                  </a:solidFill>
                </a:rPr>
              </a:br>
              <a:r>
                <a:rPr lang="it-IT" sz="2400" b="1" dirty="0">
                  <a:solidFill>
                    <a:schemeClr val="bg1"/>
                  </a:solidFill>
                </a:rPr>
                <a:t>VKA+DAPT</a:t>
              </a:r>
            </a:p>
          </p:txBody>
        </p:sp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id="{60DDD030-2D12-934E-A25D-B4CCC3057397}"/>
              </a:ext>
            </a:extLst>
          </p:cNvPr>
          <p:cNvGrpSpPr/>
          <p:nvPr/>
        </p:nvGrpSpPr>
        <p:grpSpPr>
          <a:xfrm>
            <a:off x="1141725" y="1307565"/>
            <a:ext cx="1771044" cy="914400"/>
            <a:chOff x="1060086" y="1403946"/>
            <a:chExt cx="1771044" cy="914400"/>
          </a:xfrm>
        </p:grpSpPr>
        <p:pic>
          <p:nvPicPr>
            <p:cNvPr id="115" name="Elemento grafico 114" descr="Medicinale">
              <a:extLst>
                <a:ext uri="{FF2B5EF4-FFF2-40B4-BE49-F238E27FC236}">
                  <a16:creationId xmlns:a16="http://schemas.microsoft.com/office/drawing/2014/main" id="{CA9869C5-354C-EE47-AB2F-D42C884B0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931130" y="1408901"/>
              <a:ext cx="900000" cy="900000"/>
            </a:xfrm>
            <a:prstGeom prst="rect">
              <a:avLst/>
            </a:prstGeom>
          </p:spPr>
        </p:pic>
        <p:pic>
          <p:nvPicPr>
            <p:cNvPr id="3" name="Elemento grafico 2" descr="Utente">
              <a:extLst>
                <a:ext uri="{FF2B5EF4-FFF2-40B4-BE49-F238E27FC236}">
                  <a16:creationId xmlns:a16="http://schemas.microsoft.com/office/drawing/2014/main" id="{47E4E395-C3FA-F743-93AB-6E5A4BD2A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60086" y="1403946"/>
              <a:ext cx="914400" cy="914400"/>
            </a:xfrm>
            <a:prstGeom prst="rect">
              <a:avLst/>
            </a:prstGeom>
          </p:spPr>
        </p:pic>
      </p:grp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3E57DAC2-9422-8846-8364-D1235F3FC1BD}"/>
              </a:ext>
            </a:extLst>
          </p:cNvPr>
          <p:cNvSpPr txBox="1"/>
          <p:nvPr/>
        </p:nvSpPr>
        <p:spPr>
          <a:xfrm>
            <a:off x="0" y="6434119"/>
            <a:ext cx="12236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Capodanno D, Angiolillo DJ, et al. Journal of American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Heart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Association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, 2020, 9:e017212</a:t>
            </a:r>
          </a:p>
        </p:txBody>
      </p:sp>
    </p:spTree>
    <p:extLst>
      <p:ext uri="{BB962C8B-B14F-4D97-AF65-F5344CB8AC3E}">
        <p14:creationId xmlns:p14="http://schemas.microsoft.com/office/powerpoint/2010/main" val="226811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70FC9EF-CBB8-F24C-971E-1A0DA4B88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986" y="1339986"/>
            <a:ext cx="10401262" cy="585071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C036F56A-D3EB-3D43-9C35-B4E8668469AF}"/>
              </a:ext>
            </a:extLst>
          </p:cNvPr>
          <p:cNvSpPr/>
          <p:nvPr/>
        </p:nvSpPr>
        <p:spPr>
          <a:xfrm>
            <a:off x="0" y="-1"/>
            <a:ext cx="12192000" cy="1081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800" b="1" dirty="0" smtClean="0">
                <a:solidFill>
                  <a:schemeClr val="accent2"/>
                </a:solidFill>
                <a:latin typeface="Arial (headings)"/>
              </a:rPr>
              <a:t>TRIAL-DEFINED MACES</a:t>
            </a:r>
            <a:endParaRPr lang="it-IT" b="1" dirty="0">
              <a:solidFill>
                <a:schemeClr val="accent2"/>
              </a:solidFill>
              <a:latin typeface="Arial (headings)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159BD50B-8B32-064F-882E-137F10C03535}"/>
              </a:ext>
            </a:extLst>
          </p:cNvPr>
          <p:cNvGrpSpPr>
            <a:grpSpLocks noChangeAspect="1"/>
          </p:cNvGrpSpPr>
          <p:nvPr/>
        </p:nvGrpSpPr>
        <p:grpSpPr>
          <a:xfrm>
            <a:off x="2316782" y="1968736"/>
            <a:ext cx="12401788" cy="5645095"/>
            <a:chOff x="-383977" y="2065064"/>
            <a:chExt cx="11027158" cy="5019393"/>
          </a:xfrm>
        </p:grpSpPr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B702825E-AA51-4F4E-B7E4-A23F56CBBFAE}"/>
                </a:ext>
              </a:extLst>
            </p:cNvPr>
            <p:cNvSpPr txBox="1"/>
            <p:nvPr/>
          </p:nvSpPr>
          <p:spPr>
            <a:xfrm>
              <a:off x="10458450" y="6715125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it-IT" dirty="0"/>
            </a:p>
          </p:txBody>
        </p:sp>
        <p:sp>
          <p:nvSpPr>
            <p:cNvPr id="22" name="TextBox 9">
              <a:extLst>
                <a:ext uri="{FF2B5EF4-FFF2-40B4-BE49-F238E27FC236}">
                  <a16:creationId xmlns:a16="http://schemas.microsoft.com/office/drawing/2014/main" id="{5DB7C398-E971-8D4D-91CF-D61DDD6CAD6B}"/>
                </a:ext>
              </a:extLst>
            </p:cNvPr>
            <p:cNvSpPr txBox="1"/>
            <p:nvPr/>
          </p:nvSpPr>
          <p:spPr>
            <a:xfrm>
              <a:off x="2717496" y="2065064"/>
              <a:ext cx="968698" cy="23261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NOAC + SAPT</a:t>
              </a:r>
            </a:p>
          </p:txBody>
        </p:sp>
        <p:sp>
          <p:nvSpPr>
            <p:cNvPr id="23" name="TextBox 10">
              <a:extLst>
                <a:ext uri="{FF2B5EF4-FFF2-40B4-BE49-F238E27FC236}">
                  <a16:creationId xmlns:a16="http://schemas.microsoft.com/office/drawing/2014/main" id="{7E42D8E0-228D-5143-8B5F-865B80B75B1C}"/>
                </a:ext>
              </a:extLst>
            </p:cNvPr>
            <p:cNvSpPr txBox="1"/>
            <p:nvPr/>
          </p:nvSpPr>
          <p:spPr>
            <a:xfrm>
              <a:off x="3993913" y="2065064"/>
              <a:ext cx="937295" cy="23261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VKA + DAPT</a:t>
              </a:r>
            </a:p>
          </p:txBody>
        </p:sp>
        <p:sp>
          <p:nvSpPr>
            <p:cNvPr id="26" name="TextBox 10">
              <a:extLst>
                <a:ext uri="{FF2B5EF4-FFF2-40B4-BE49-F238E27FC236}">
                  <a16:creationId xmlns:a16="http://schemas.microsoft.com/office/drawing/2014/main" id="{455205CD-D763-784A-B515-8D9AEB7CE98F}"/>
                </a:ext>
              </a:extLst>
            </p:cNvPr>
            <p:cNvSpPr txBox="1"/>
            <p:nvPr/>
          </p:nvSpPr>
          <p:spPr>
            <a:xfrm>
              <a:off x="-314924" y="5583444"/>
              <a:ext cx="1034846" cy="17779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dirty="0"/>
                <a:t>VKA + DAPT</a:t>
              </a:r>
            </a:p>
          </p:txBody>
        </p:sp>
        <p:sp>
          <p:nvSpPr>
            <p:cNvPr id="27" name="TextBox 9">
              <a:extLst>
                <a:ext uri="{FF2B5EF4-FFF2-40B4-BE49-F238E27FC236}">
                  <a16:creationId xmlns:a16="http://schemas.microsoft.com/office/drawing/2014/main" id="{10E6ED73-2DA5-7E46-80DB-B1C5BF58F8F1}"/>
                </a:ext>
              </a:extLst>
            </p:cNvPr>
            <p:cNvSpPr txBox="1"/>
            <p:nvPr/>
          </p:nvSpPr>
          <p:spPr>
            <a:xfrm>
              <a:off x="-383977" y="5391063"/>
              <a:ext cx="1103893" cy="17779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dirty="0"/>
                <a:t>NOAC + SAPT</a:t>
              </a:r>
            </a:p>
          </p:txBody>
        </p:sp>
        <p:sp>
          <p:nvSpPr>
            <p:cNvPr id="32" name="TextBox 35">
              <a:extLst>
                <a:ext uri="{FF2B5EF4-FFF2-40B4-BE49-F238E27FC236}">
                  <a16:creationId xmlns:a16="http://schemas.microsoft.com/office/drawing/2014/main" id="{3E07E955-02D0-0A4A-8286-DD040B1EEE40}"/>
                </a:ext>
              </a:extLst>
            </p:cNvPr>
            <p:cNvSpPr txBox="1"/>
            <p:nvPr/>
          </p:nvSpPr>
          <p:spPr>
            <a:xfrm>
              <a:off x="4361811" y="3413297"/>
              <a:ext cx="1606999" cy="3557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HR: 1.02 [0.86, 1.22]</a:t>
              </a:r>
            </a:p>
            <a:p>
              <a:pPr algn="ctr"/>
              <a:r>
                <a:rPr lang="en-US" sz="1000" dirty="0"/>
                <a:t>p = 0.790</a:t>
              </a:r>
            </a:p>
          </p:txBody>
        </p:sp>
      </p:grp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37C6D5AD-54A8-4C4F-A7DC-033B36E53C8F}"/>
              </a:ext>
            </a:extLst>
          </p:cNvPr>
          <p:cNvCxnSpPr>
            <a:cxnSpLocks/>
          </p:cNvCxnSpPr>
          <p:nvPr/>
        </p:nvCxnSpPr>
        <p:spPr>
          <a:xfrm>
            <a:off x="2756075" y="1717575"/>
            <a:ext cx="6571488" cy="0"/>
          </a:xfrm>
          <a:prstGeom prst="line">
            <a:avLst/>
          </a:prstGeom>
          <a:ln w="38100">
            <a:solidFill>
              <a:srgbClr val="4479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95">
            <a:extLst>
              <a:ext uri="{FF2B5EF4-FFF2-40B4-BE49-F238E27FC236}">
                <a16:creationId xmlns:a16="http://schemas.microsoft.com/office/drawing/2014/main" id="{D1D91A71-2674-0948-B04E-710B7D4D7D0A}"/>
              </a:ext>
            </a:extLst>
          </p:cNvPr>
          <p:cNvSpPr txBox="1"/>
          <p:nvPr/>
        </p:nvSpPr>
        <p:spPr>
          <a:xfrm>
            <a:off x="2988870" y="1113750"/>
            <a:ext cx="621425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T" sz="3200" b="1" dirty="0">
                <a:solidFill>
                  <a:srgbClr val="44799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Reconstructed </a:t>
            </a:r>
            <a:r>
              <a:rPr lang="en-IT" sz="3200" b="1">
                <a:solidFill>
                  <a:srgbClr val="44799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Kaplan-Meier curves</a:t>
            </a:r>
            <a:endParaRPr lang="en-IT" sz="3200" b="1" dirty="0">
              <a:solidFill>
                <a:srgbClr val="44799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F1DD2A7-6BA1-AE4E-BA2C-1B62DBBF7677}"/>
              </a:ext>
            </a:extLst>
          </p:cNvPr>
          <p:cNvSpPr txBox="1"/>
          <p:nvPr/>
        </p:nvSpPr>
        <p:spPr>
          <a:xfrm>
            <a:off x="0" y="6593143"/>
            <a:ext cx="12236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Capodanno D, Angiolillo DJ, et al. Journal of American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Heart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Association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, 2020, 9:e017212</a:t>
            </a:r>
          </a:p>
        </p:txBody>
      </p:sp>
    </p:spTree>
    <p:extLst>
      <p:ext uri="{BB962C8B-B14F-4D97-AF65-F5344CB8AC3E}">
        <p14:creationId xmlns:p14="http://schemas.microsoft.com/office/powerpoint/2010/main" val="396263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702825E-AA51-4F4E-B7E4-A23F56CBBFAE}"/>
              </a:ext>
            </a:extLst>
          </p:cNvPr>
          <p:cNvSpPr txBox="1"/>
          <p:nvPr/>
        </p:nvSpPr>
        <p:spPr>
          <a:xfrm>
            <a:off x="10458450" y="6715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036F56A-D3EB-3D43-9C35-B4E8668469AF}"/>
              </a:ext>
            </a:extLst>
          </p:cNvPr>
          <p:cNvSpPr/>
          <p:nvPr/>
        </p:nvSpPr>
        <p:spPr>
          <a:xfrm>
            <a:off x="0" y="-1"/>
            <a:ext cx="12192000" cy="1081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 smtClean="0">
                <a:solidFill>
                  <a:schemeClr val="accent2"/>
                </a:solidFill>
                <a:latin typeface="Arial (headings)"/>
              </a:rPr>
              <a:t>TRIAL-DEFINED CLINICALLY SIGNIFICANT BLEEDING</a:t>
            </a:r>
            <a:endParaRPr lang="it-IT" sz="1200" b="1" dirty="0">
              <a:solidFill>
                <a:schemeClr val="accent2"/>
              </a:solidFill>
              <a:latin typeface="Arial (headings)"/>
            </a:endParaRPr>
          </a:p>
        </p:txBody>
      </p:sp>
      <p:pic>
        <p:nvPicPr>
          <p:cNvPr id="24" name="Picture 38">
            <a:extLst>
              <a:ext uri="{FF2B5EF4-FFF2-40B4-BE49-F238E27FC236}">
                <a16:creationId xmlns:a16="http://schemas.microsoft.com/office/drawing/2014/main" id="{18E4BDE2-6158-1148-9977-96D6780FC1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78800" y="2250987"/>
            <a:ext cx="5677312" cy="3686400"/>
          </a:xfrm>
          <a:prstGeom prst="rect">
            <a:avLst/>
          </a:prstGeom>
        </p:spPr>
      </p:pic>
      <p:sp>
        <p:nvSpPr>
          <p:cNvPr id="25" name="TextBox 95">
            <a:extLst>
              <a:ext uri="{FF2B5EF4-FFF2-40B4-BE49-F238E27FC236}">
                <a16:creationId xmlns:a16="http://schemas.microsoft.com/office/drawing/2014/main" id="{D1D91A71-2674-0948-B04E-710B7D4D7D0A}"/>
              </a:ext>
            </a:extLst>
          </p:cNvPr>
          <p:cNvSpPr txBox="1"/>
          <p:nvPr/>
        </p:nvSpPr>
        <p:spPr>
          <a:xfrm>
            <a:off x="2988871" y="1115305"/>
            <a:ext cx="621425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T" sz="3200" b="1" dirty="0">
                <a:solidFill>
                  <a:srgbClr val="E738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Reconstructed </a:t>
            </a:r>
            <a:r>
              <a:rPr lang="en-IT" sz="3200" b="1">
                <a:solidFill>
                  <a:srgbClr val="E738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Kaplan-Meier curves</a:t>
            </a:r>
            <a:endParaRPr lang="en-IT" sz="3200" b="1" dirty="0">
              <a:solidFill>
                <a:srgbClr val="E7384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5DB7C398-E971-8D4D-91CF-D61DDD6CAD6B}"/>
              </a:ext>
            </a:extLst>
          </p:cNvPr>
          <p:cNvSpPr txBox="1"/>
          <p:nvPr/>
        </p:nvSpPr>
        <p:spPr>
          <a:xfrm>
            <a:off x="2988871" y="2561315"/>
            <a:ext cx="968698" cy="1777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NOAC + SAPT</a:t>
            </a: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7E42D8E0-228D-5143-8B5F-865B80B75B1C}"/>
              </a:ext>
            </a:extLst>
          </p:cNvPr>
          <p:cNvSpPr txBox="1"/>
          <p:nvPr/>
        </p:nvSpPr>
        <p:spPr>
          <a:xfrm>
            <a:off x="4046442" y="2556969"/>
            <a:ext cx="937295" cy="1777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VKA + DAPT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6358F8C9-C860-6F4B-9EFB-B55391FD67C9}"/>
              </a:ext>
            </a:extLst>
          </p:cNvPr>
          <p:cNvGrpSpPr/>
          <p:nvPr/>
        </p:nvGrpSpPr>
        <p:grpSpPr>
          <a:xfrm>
            <a:off x="5578653" y="2212086"/>
            <a:ext cx="6159145" cy="3728555"/>
            <a:chOff x="5983453" y="2250988"/>
            <a:chExt cx="6159145" cy="3728555"/>
          </a:xfrm>
        </p:grpSpPr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172B8134-8437-F64F-BD23-0939093B81D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83453" y="2250988"/>
              <a:ext cx="6159145" cy="3728555"/>
              <a:chOff x="9423419" y="685800"/>
              <a:chExt cx="9062902" cy="5486400"/>
            </a:xfrm>
          </p:grpSpPr>
          <p:grpSp>
            <p:nvGrpSpPr>
              <p:cNvPr id="3" name="Gruppo 2">
                <a:extLst>
                  <a:ext uri="{FF2B5EF4-FFF2-40B4-BE49-F238E27FC236}">
                    <a16:creationId xmlns:a16="http://schemas.microsoft.com/office/drawing/2014/main" id="{39DE4B90-FC1D-D44B-A95E-6D4952A9543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487708" y="685800"/>
                <a:ext cx="8998613" cy="5486400"/>
                <a:chOff x="9487708" y="685800"/>
                <a:chExt cx="8998613" cy="5486400"/>
              </a:xfrm>
            </p:grpSpPr>
            <p:pic>
              <p:nvPicPr>
                <p:cNvPr id="15" name="Picture 4">
                  <a:extLst>
                    <a:ext uri="{FF2B5EF4-FFF2-40B4-BE49-F238E27FC236}">
                      <a16:creationId xmlns:a16="http://schemas.microsoft.com/office/drawing/2014/main" id="{3ADF7820-373C-1447-827A-7BC72F9837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/>
                <a:stretch/>
              </p:blipFill>
              <p:spPr>
                <a:xfrm>
                  <a:off x="9487708" y="685800"/>
                  <a:ext cx="8998613" cy="5486400"/>
                </a:xfrm>
                <a:prstGeom prst="rect">
                  <a:avLst/>
                </a:prstGeom>
              </p:spPr>
            </p:pic>
            <p:sp>
              <p:nvSpPr>
                <p:cNvPr id="17" name="TextBox 9">
                  <a:extLst>
                    <a:ext uri="{FF2B5EF4-FFF2-40B4-BE49-F238E27FC236}">
                      <a16:creationId xmlns:a16="http://schemas.microsoft.com/office/drawing/2014/main" id="{B8C844D5-C6D5-C74C-8B7D-68DD3B169B71}"/>
                    </a:ext>
                  </a:extLst>
                </p:cNvPr>
                <p:cNvSpPr txBox="1"/>
                <p:nvPr/>
              </p:nvSpPr>
              <p:spPr>
                <a:xfrm>
                  <a:off x="13756608" y="709611"/>
                  <a:ext cx="1425395" cy="2616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/>
                    <a:t>NOAC + SAPT</a:t>
                  </a:r>
                </a:p>
              </p:txBody>
            </p:sp>
            <p:sp>
              <p:nvSpPr>
                <p:cNvPr id="18" name="TextBox 10">
                  <a:extLst>
                    <a:ext uri="{FF2B5EF4-FFF2-40B4-BE49-F238E27FC236}">
                      <a16:creationId xmlns:a16="http://schemas.microsoft.com/office/drawing/2014/main" id="{CFD86936-A05C-3142-A4E7-2485AABB5537}"/>
                    </a:ext>
                  </a:extLst>
                </p:cNvPr>
                <p:cNvSpPr txBox="1"/>
                <p:nvPr/>
              </p:nvSpPr>
              <p:spPr>
                <a:xfrm>
                  <a:off x="15472332" y="709613"/>
                  <a:ext cx="1379187" cy="2616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/>
                    <a:t>VKA + DAPT</a:t>
                  </a:r>
                </a:p>
              </p:txBody>
            </p:sp>
          </p:grpSp>
          <p:sp>
            <p:nvSpPr>
              <p:cNvPr id="19" name="TextBox 10">
                <a:extLst>
                  <a:ext uri="{FF2B5EF4-FFF2-40B4-BE49-F238E27FC236}">
                    <a16:creationId xmlns:a16="http://schemas.microsoft.com/office/drawing/2014/main" id="{A7F5E7C2-65E6-4C45-8572-90E0E5F61846}"/>
                  </a:ext>
                </a:extLst>
              </p:cNvPr>
              <p:cNvSpPr txBox="1"/>
              <p:nvPr/>
            </p:nvSpPr>
            <p:spPr>
              <a:xfrm>
                <a:off x="9525017" y="5402199"/>
                <a:ext cx="1522729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100" dirty="0"/>
                  <a:t>VKA + DAPT</a:t>
                </a:r>
              </a:p>
            </p:txBody>
          </p:sp>
          <p:sp>
            <p:nvSpPr>
              <p:cNvPr id="20" name="TextBox 9">
                <a:extLst>
                  <a:ext uri="{FF2B5EF4-FFF2-40B4-BE49-F238E27FC236}">
                    <a16:creationId xmlns:a16="http://schemas.microsoft.com/office/drawing/2014/main" id="{9415C034-2B30-9F4B-9D6E-3925F0A424D9}"/>
                  </a:ext>
                </a:extLst>
              </p:cNvPr>
              <p:cNvSpPr txBox="1"/>
              <p:nvPr/>
            </p:nvSpPr>
            <p:spPr>
              <a:xfrm>
                <a:off x="9423419" y="5148663"/>
                <a:ext cx="1624328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100" dirty="0"/>
                  <a:t>NOAC + SAPT</a:t>
                </a:r>
              </a:p>
            </p:txBody>
          </p:sp>
        </p:grpSp>
        <p:sp>
          <p:nvSpPr>
            <p:cNvPr id="30" name="TextBox 33">
              <a:extLst>
                <a:ext uri="{FF2B5EF4-FFF2-40B4-BE49-F238E27FC236}">
                  <a16:creationId xmlns:a16="http://schemas.microsoft.com/office/drawing/2014/main" id="{2E248A7C-A663-3144-84F1-CAF2E97D8805}"/>
                </a:ext>
              </a:extLst>
            </p:cNvPr>
            <p:cNvSpPr txBox="1"/>
            <p:nvPr/>
          </p:nvSpPr>
          <p:spPr>
            <a:xfrm>
              <a:off x="7238631" y="2997312"/>
              <a:ext cx="126906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HR: 0.52 [0.46, 0.58]</a:t>
              </a:r>
            </a:p>
            <a:p>
              <a:pPr algn="ctr"/>
              <a:r>
                <a:rPr lang="en-US" sz="1000" dirty="0"/>
                <a:t>p &lt; 0.001</a:t>
              </a:r>
            </a:p>
          </p:txBody>
        </p:sp>
        <p:sp>
          <p:nvSpPr>
            <p:cNvPr id="31" name="TextBox 35">
              <a:extLst>
                <a:ext uri="{FF2B5EF4-FFF2-40B4-BE49-F238E27FC236}">
                  <a16:creationId xmlns:a16="http://schemas.microsoft.com/office/drawing/2014/main" id="{4D97E8E3-0010-7448-9862-8569FCDE20DA}"/>
                </a:ext>
              </a:extLst>
            </p:cNvPr>
            <p:cNvSpPr txBox="1"/>
            <p:nvPr/>
          </p:nvSpPr>
          <p:spPr>
            <a:xfrm>
              <a:off x="10539295" y="2997312"/>
              <a:ext cx="150014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HR: 0.83 [0.66, 1.04]</a:t>
              </a:r>
            </a:p>
            <a:p>
              <a:pPr algn="ctr"/>
              <a:r>
                <a:rPr lang="en-US" sz="1000" dirty="0"/>
                <a:t>p = 0.103</a:t>
              </a:r>
            </a:p>
          </p:txBody>
        </p:sp>
      </p:grpSp>
      <p:sp>
        <p:nvSpPr>
          <p:cNvPr id="32" name="TextBox 35">
            <a:extLst>
              <a:ext uri="{FF2B5EF4-FFF2-40B4-BE49-F238E27FC236}">
                <a16:creationId xmlns:a16="http://schemas.microsoft.com/office/drawing/2014/main" id="{3E07E955-02D0-0A4A-8286-DD040B1EEE40}"/>
              </a:ext>
            </a:extLst>
          </p:cNvPr>
          <p:cNvSpPr txBox="1"/>
          <p:nvPr/>
        </p:nvSpPr>
        <p:spPr>
          <a:xfrm>
            <a:off x="4165916" y="3040740"/>
            <a:ext cx="150014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HR: 0.57 [0.52, 0.64]</a:t>
            </a:r>
          </a:p>
          <a:p>
            <a:pPr algn="ctr"/>
            <a:r>
              <a:rPr lang="en-US" sz="1000" dirty="0"/>
              <a:t>p &lt; 0.001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65E6B31-2379-4F40-8727-918812C71EA9}"/>
              </a:ext>
            </a:extLst>
          </p:cNvPr>
          <p:cNvSpPr/>
          <p:nvPr/>
        </p:nvSpPr>
        <p:spPr>
          <a:xfrm>
            <a:off x="6018206" y="2650210"/>
            <a:ext cx="405086" cy="2113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37C6D5AD-54A8-4C4F-A7DC-033B36E53C8F}"/>
              </a:ext>
            </a:extLst>
          </p:cNvPr>
          <p:cNvCxnSpPr>
            <a:cxnSpLocks/>
          </p:cNvCxnSpPr>
          <p:nvPr/>
        </p:nvCxnSpPr>
        <p:spPr>
          <a:xfrm>
            <a:off x="2868396" y="1840992"/>
            <a:ext cx="6571488" cy="0"/>
          </a:xfrm>
          <a:prstGeom prst="line">
            <a:avLst/>
          </a:prstGeom>
          <a:ln w="38100">
            <a:solidFill>
              <a:srgbClr val="E738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1">
            <a:extLst>
              <a:ext uri="{FF2B5EF4-FFF2-40B4-BE49-F238E27FC236}">
                <a16:creationId xmlns:a16="http://schemas.microsoft.com/office/drawing/2014/main" id="{6C6B8FE6-D64E-154A-BDEC-506092A54D93}"/>
              </a:ext>
            </a:extLst>
          </p:cNvPr>
          <p:cNvSpPr/>
          <p:nvPr/>
        </p:nvSpPr>
        <p:spPr>
          <a:xfrm>
            <a:off x="1743456" y="2084832"/>
            <a:ext cx="2633472" cy="472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212183FC-F695-6043-A757-259BFF47AD12}"/>
              </a:ext>
            </a:extLst>
          </p:cNvPr>
          <p:cNvSpPr txBox="1"/>
          <p:nvPr/>
        </p:nvSpPr>
        <p:spPr>
          <a:xfrm>
            <a:off x="420637" y="5421542"/>
            <a:ext cx="1034846" cy="1777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VKA + DAPT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90F09F35-7733-3144-B75D-B95B26E1BBCC}"/>
              </a:ext>
            </a:extLst>
          </p:cNvPr>
          <p:cNvSpPr txBox="1"/>
          <p:nvPr/>
        </p:nvSpPr>
        <p:spPr>
          <a:xfrm>
            <a:off x="420636" y="5249239"/>
            <a:ext cx="103484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NOAC + SAPT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B18CE9B-7249-1C42-BC74-D2333BF6C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2537" y="2614423"/>
            <a:ext cx="112000" cy="144000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7BE930CF-0754-2D48-B092-F3BC2B6720FB}"/>
              </a:ext>
            </a:extLst>
          </p:cNvPr>
          <p:cNvSpPr txBox="1"/>
          <p:nvPr/>
        </p:nvSpPr>
        <p:spPr>
          <a:xfrm>
            <a:off x="0" y="6493389"/>
            <a:ext cx="12236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Capodanno D, Angiolillo DJ, et al. Journal of American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Heart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Association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, 2020, 9:e017212</a:t>
            </a:r>
          </a:p>
        </p:txBody>
      </p:sp>
    </p:spTree>
    <p:extLst>
      <p:ext uri="{BB962C8B-B14F-4D97-AF65-F5344CB8AC3E}">
        <p14:creationId xmlns:p14="http://schemas.microsoft.com/office/powerpoint/2010/main" val="53598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21">
            <a:extLst>
              <a:ext uri="{FF2B5EF4-FFF2-40B4-BE49-F238E27FC236}">
                <a16:creationId xmlns:a16="http://schemas.microsoft.com/office/drawing/2014/main" id="{1DE7C899-F7DD-E442-A839-9A204265B243}"/>
              </a:ext>
            </a:extLst>
          </p:cNvPr>
          <p:cNvSpPr/>
          <p:nvPr/>
        </p:nvSpPr>
        <p:spPr>
          <a:xfrm>
            <a:off x="136407" y="4226041"/>
            <a:ext cx="11919186" cy="1977757"/>
          </a:xfrm>
          <a:prstGeom prst="rect">
            <a:avLst/>
          </a:prstGeom>
          <a:solidFill>
            <a:srgbClr val="F587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0992014-97EB-294A-B435-1E0AB6B852DD}"/>
              </a:ext>
            </a:extLst>
          </p:cNvPr>
          <p:cNvSpPr/>
          <p:nvPr/>
        </p:nvSpPr>
        <p:spPr>
          <a:xfrm>
            <a:off x="136407" y="1600407"/>
            <a:ext cx="11919186" cy="2631959"/>
          </a:xfrm>
          <a:prstGeom prst="rect">
            <a:avLst/>
          </a:prstGeom>
          <a:solidFill>
            <a:srgbClr val="4479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702825E-AA51-4F4E-B7E4-A23F56CBBFAE}"/>
              </a:ext>
            </a:extLst>
          </p:cNvPr>
          <p:cNvSpPr txBox="1"/>
          <p:nvPr/>
        </p:nvSpPr>
        <p:spPr>
          <a:xfrm>
            <a:off x="10458450" y="6715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036F56A-D3EB-3D43-9C35-B4E8668469AF}"/>
              </a:ext>
            </a:extLst>
          </p:cNvPr>
          <p:cNvSpPr/>
          <p:nvPr/>
        </p:nvSpPr>
        <p:spPr>
          <a:xfrm>
            <a:off x="0" y="-1"/>
            <a:ext cx="12192000" cy="1081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800" b="1" dirty="0" smtClean="0">
                <a:solidFill>
                  <a:schemeClr val="accent2"/>
                </a:solidFill>
                <a:latin typeface="Arial (headings)"/>
              </a:rPr>
              <a:t>RESULTS OVERVIEW</a:t>
            </a:r>
            <a:endParaRPr lang="it-IT" b="1" dirty="0">
              <a:solidFill>
                <a:schemeClr val="accent2"/>
              </a:solidFill>
              <a:latin typeface="Arial (headings)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07D47803-6AF6-9D43-888E-FAEA5A8A13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503"/>
          <a:stretch/>
        </p:blipFill>
        <p:spPr>
          <a:xfrm>
            <a:off x="6545831" y="1132601"/>
            <a:ext cx="5734467" cy="510929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88FE649-65C7-7442-B12A-0C66EDD112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31"/>
          <a:stretch/>
        </p:blipFill>
        <p:spPr>
          <a:xfrm>
            <a:off x="3912620" y="1103127"/>
            <a:ext cx="3914594" cy="597600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8A032E0-1E5B-8645-87C5-FE510C01DDB3}"/>
              </a:ext>
            </a:extLst>
          </p:cNvPr>
          <p:cNvSpPr txBox="1"/>
          <p:nvPr/>
        </p:nvSpPr>
        <p:spPr>
          <a:xfrm>
            <a:off x="7667897" y="1130676"/>
            <a:ext cx="452410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1C3353"/>
                </a:solidFill>
              </a:rPr>
              <a:t>NNT (</a:t>
            </a:r>
            <a:r>
              <a:rPr lang="it-IT" b="1" dirty="0" err="1">
                <a:solidFill>
                  <a:srgbClr val="1C3353"/>
                </a:solidFill>
              </a:rPr>
              <a:t>Number</a:t>
            </a:r>
            <a:r>
              <a:rPr lang="it-IT" b="1" dirty="0">
                <a:solidFill>
                  <a:srgbClr val="1C3353"/>
                </a:solidFill>
              </a:rPr>
              <a:t> </a:t>
            </a:r>
            <a:r>
              <a:rPr lang="it-IT" b="1" dirty="0" err="1">
                <a:solidFill>
                  <a:srgbClr val="1C3353"/>
                </a:solidFill>
              </a:rPr>
              <a:t>Needed</a:t>
            </a:r>
            <a:r>
              <a:rPr lang="it-IT" b="1" dirty="0">
                <a:solidFill>
                  <a:srgbClr val="1C3353"/>
                </a:solidFill>
              </a:rPr>
              <a:t> to </a:t>
            </a:r>
            <a:r>
              <a:rPr lang="it-IT" b="1" dirty="0" err="1">
                <a:solidFill>
                  <a:srgbClr val="1C3353"/>
                </a:solidFill>
              </a:rPr>
              <a:t>Treat</a:t>
            </a:r>
            <a:r>
              <a:rPr lang="it-IT" b="1" dirty="0">
                <a:solidFill>
                  <a:srgbClr val="1C3353"/>
                </a:solidFill>
              </a:rPr>
              <a:t>) </a:t>
            </a:r>
            <a:br>
              <a:rPr lang="it-IT" b="1" dirty="0">
                <a:solidFill>
                  <a:srgbClr val="1C3353"/>
                </a:solidFill>
              </a:rPr>
            </a:br>
            <a:r>
              <a:rPr lang="it-IT" b="1" dirty="0">
                <a:solidFill>
                  <a:srgbClr val="C00000"/>
                </a:solidFill>
              </a:rPr>
              <a:t>NNH (</a:t>
            </a:r>
            <a:r>
              <a:rPr lang="it-IT" b="1" dirty="0" err="1">
                <a:solidFill>
                  <a:srgbClr val="C00000"/>
                </a:solidFill>
              </a:rPr>
              <a:t>Number</a:t>
            </a: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b="1" dirty="0" err="1">
                <a:solidFill>
                  <a:srgbClr val="C00000"/>
                </a:solidFill>
              </a:rPr>
              <a:t>Needed</a:t>
            </a:r>
            <a:r>
              <a:rPr lang="it-IT" b="1" dirty="0">
                <a:solidFill>
                  <a:srgbClr val="C00000"/>
                </a:solidFill>
              </a:rPr>
              <a:t> to </a:t>
            </a:r>
            <a:r>
              <a:rPr lang="it-IT" b="1" dirty="0" err="1">
                <a:solidFill>
                  <a:srgbClr val="C00000"/>
                </a:solidFill>
              </a:rPr>
              <a:t>Harm</a:t>
            </a:r>
            <a:r>
              <a:rPr lang="it-IT" b="1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2007DE4-F29E-FF48-84F1-EB777258455B}"/>
              </a:ext>
            </a:extLst>
          </p:cNvPr>
          <p:cNvSpPr txBox="1"/>
          <p:nvPr/>
        </p:nvSpPr>
        <p:spPr>
          <a:xfrm>
            <a:off x="4821989" y="1231075"/>
            <a:ext cx="19333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1C3353"/>
                </a:solidFill>
              </a:rPr>
              <a:t>Relative </a:t>
            </a:r>
            <a:r>
              <a:rPr lang="it-IT" b="1" dirty="0" err="1">
                <a:solidFill>
                  <a:srgbClr val="1C3353"/>
                </a:solidFill>
              </a:rPr>
              <a:t>risks</a:t>
            </a:r>
            <a:endParaRPr lang="it-IT" b="1" dirty="0">
              <a:solidFill>
                <a:srgbClr val="1C3353"/>
              </a:solidFill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77495B1-E098-4049-B312-CFC1401125D7}"/>
              </a:ext>
            </a:extLst>
          </p:cNvPr>
          <p:cNvSpPr txBox="1"/>
          <p:nvPr/>
        </p:nvSpPr>
        <p:spPr>
          <a:xfrm>
            <a:off x="1809382" y="1766580"/>
            <a:ext cx="2024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dirty="0" err="1">
                <a:solidFill>
                  <a:schemeClr val="bg1"/>
                </a:solidFill>
              </a:rPr>
              <a:t>Stent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thrombosis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FBC0B19-C45A-6844-A64D-9007C0A4C671}"/>
              </a:ext>
            </a:extLst>
          </p:cNvPr>
          <p:cNvSpPr txBox="1"/>
          <p:nvPr/>
        </p:nvSpPr>
        <p:spPr>
          <a:xfrm>
            <a:off x="1809382" y="2306861"/>
            <a:ext cx="2024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dirty="0" err="1">
                <a:solidFill>
                  <a:schemeClr val="bg1"/>
                </a:solidFill>
              </a:rPr>
              <a:t>Stroke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AC125E3-9C3C-B94F-A8FC-CBE7111FA5A0}"/>
              </a:ext>
            </a:extLst>
          </p:cNvPr>
          <p:cNvSpPr txBox="1"/>
          <p:nvPr/>
        </p:nvSpPr>
        <p:spPr>
          <a:xfrm>
            <a:off x="1384492" y="2794890"/>
            <a:ext cx="2449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dirty="0" err="1">
                <a:solidFill>
                  <a:schemeClr val="bg1"/>
                </a:solidFill>
              </a:rPr>
              <a:t>Myocardial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infarction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5A2F79D0-DA07-C746-BD79-20304A2A0F9C}"/>
              </a:ext>
            </a:extLst>
          </p:cNvPr>
          <p:cNvSpPr txBox="1"/>
          <p:nvPr/>
        </p:nvSpPr>
        <p:spPr>
          <a:xfrm>
            <a:off x="1384492" y="3299673"/>
            <a:ext cx="2449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dirty="0">
                <a:solidFill>
                  <a:schemeClr val="bg1"/>
                </a:solidFill>
              </a:rPr>
              <a:t>Death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08080BE0-6586-EA48-9FD9-27402B19A5E7}"/>
              </a:ext>
            </a:extLst>
          </p:cNvPr>
          <p:cNvSpPr txBox="1"/>
          <p:nvPr/>
        </p:nvSpPr>
        <p:spPr>
          <a:xfrm>
            <a:off x="1384492" y="3791547"/>
            <a:ext cx="2449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dirty="0" err="1">
                <a:solidFill>
                  <a:schemeClr val="bg1"/>
                </a:solidFill>
              </a:rPr>
              <a:t>MACEs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A165BE5F-7EB5-5449-9E5D-822A3214CC47}"/>
              </a:ext>
            </a:extLst>
          </p:cNvPr>
          <p:cNvSpPr txBox="1"/>
          <p:nvPr/>
        </p:nvSpPr>
        <p:spPr>
          <a:xfrm>
            <a:off x="986629" y="4293704"/>
            <a:ext cx="288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dirty="0" err="1">
                <a:solidFill>
                  <a:schemeClr val="bg1"/>
                </a:solidFill>
              </a:rPr>
              <a:t>Intracranial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hemorrhage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D8EF1C47-B990-414F-AE5F-00697B8178E7}"/>
              </a:ext>
            </a:extLst>
          </p:cNvPr>
          <p:cNvSpPr txBox="1"/>
          <p:nvPr/>
        </p:nvSpPr>
        <p:spPr>
          <a:xfrm>
            <a:off x="-47432" y="4789402"/>
            <a:ext cx="3914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dirty="0" err="1">
                <a:solidFill>
                  <a:schemeClr val="bg1"/>
                </a:solidFill>
              </a:rPr>
              <a:t>Clinically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relevant</a:t>
            </a:r>
            <a:r>
              <a:rPr lang="it-IT" b="1" dirty="0">
                <a:solidFill>
                  <a:schemeClr val="bg1"/>
                </a:solidFill>
              </a:rPr>
              <a:t> non-major </a:t>
            </a:r>
            <a:r>
              <a:rPr lang="it-IT" b="1" dirty="0" err="1">
                <a:solidFill>
                  <a:schemeClr val="bg1"/>
                </a:solidFill>
              </a:rPr>
              <a:t>bleeding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8F935BFD-A338-5C4F-AAE8-948F44B105B6}"/>
              </a:ext>
            </a:extLst>
          </p:cNvPr>
          <p:cNvSpPr txBox="1"/>
          <p:nvPr/>
        </p:nvSpPr>
        <p:spPr>
          <a:xfrm>
            <a:off x="-47432" y="5268059"/>
            <a:ext cx="3914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dirty="0">
                <a:solidFill>
                  <a:schemeClr val="bg1"/>
                </a:solidFill>
              </a:rPr>
              <a:t>Major </a:t>
            </a:r>
            <a:r>
              <a:rPr lang="it-IT" b="1" dirty="0" err="1">
                <a:solidFill>
                  <a:schemeClr val="bg1"/>
                </a:solidFill>
              </a:rPr>
              <a:t>bleedings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3D279ECF-5727-5141-B8B9-57AAB6D2489C}"/>
              </a:ext>
            </a:extLst>
          </p:cNvPr>
          <p:cNvSpPr txBox="1"/>
          <p:nvPr/>
        </p:nvSpPr>
        <p:spPr>
          <a:xfrm>
            <a:off x="-47432" y="5775117"/>
            <a:ext cx="3914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dirty="0" err="1">
                <a:solidFill>
                  <a:schemeClr val="bg1"/>
                </a:solidFill>
              </a:rPr>
              <a:t>Clinically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significant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>
                <a:solidFill>
                  <a:schemeClr val="bg1"/>
                </a:solidFill>
              </a:rPr>
              <a:t>bleedings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AF5D1D2-FDB6-FD43-A05C-54BABC30C7C0}"/>
              </a:ext>
            </a:extLst>
          </p:cNvPr>
          <p:cNvSpPr txBox="1"/>
          <p:nvPr/>
        </p:nvSpPr>
        <p:spPr>
          <a:xfrm>
            <a:off x="0" y="6593143"/>
            <a:ext cx="1219036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Capodanno D, Angiolillo DJ, et al. Journal of American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Heart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Association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, 2020, 9:e017212</a:t>
            </a:r>
          </a:p>
        </p:txBody>
      </p:sp>
    </p:spTree>
    <p:extLst>
      <p:ext uri="{BB962C8B-B14F-4D97-AF65-F5344CB8AC3E}">
        <p14:creationId xmlns:p14="http://schemas.microsoft.com/office/powerpoint/2010/main" val="37628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702825E-AA51-4F4E-B7E4-A23F56CBBFAE}"/>
              </a:ext>
            </a:extLst>
          </p:cNvPr>
          <p:cNvSpPr txBox="1"/>
          <p:nvPr/>
        </p:nvSpPr>
        <p:spPr>
          <a:xfrm>
            <a:off x="10458450" y="6715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036F56A-D3EB-3D43-9C35-B4E8668469AF}"/>
              </a:ext>
            </a:extLst>
          </p:cNvPr>
          <p:cNvSpPr/>
          <p:nvPr/>
        </p:nvSpPr>
        <p:spPr>
          <a:xfrm>
            <a:off x="0" y="-1"/>
            <a:ext cx="12192000" cy="1081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800" b="1" dirty="0" smtClean="0">
                <a:solidFill>
                  <a:schemeClr val="accent2"/>
                </a:solidFill>
                <a:latin typeface="Arial (headings)"/>
              </a:rPr>
              <a:t>STENT THROMBOSIS</a:t>
            </a:r>
            <a:endParaRPr lang="it-IT" b="1" dirty="0">
              <a:solidFill>
                <a:schemeClr val="accent2"/>
              </a:solidFill>
              <a:latin typeface="Arial (headings)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1D9C7269-525B-3640-86AB-E1091EEA2752}"/>
              </a:ext>
            </a:extLst>
          </p:cNvPr>
          <p:cNvGrpSpPr/>
          <p:nvPr/>
        </p:nvGrpSpPr>
        <p:grpSpPr>
          <a:xfrm>
            <a:off x="222653" y="1478351"/>
            <a:ext cx="11723924" cy="4142097"/>
            <a:chOff x="222653" y="1882112"/>
            <a:chExt cx="11723924" cy="4142097"/>
          </a:xfrm>
        </p:grpSpPr>
        <p:sp>
          <p:nvSpPr>
            <p:cNvPr id="5" name="TextBox 17">
              <a:extLst>
                <a:ext uri="{FF2B5EF4-FFF2-40B4-BE49-F238E27FC236}">
                  <a16:creationId xmlns:a16="http://schemas.microsoft.com/office/drawing/2014/main" id="{07BD790B-ED0E-4F40-A002-40C7F1A9DF8C}"/>
                </a:ext>
              </a:extLst>
            </p:cNvPr>
            <p:cNvSpPr txBox="1"/>
            <p:nvPr/>
          </p:nvSpPr>
          <p:spPr>
            <a:xfrm rot="16200000">
              <a:off x="-1660626" y="3765391"/>
              <a:ext cx="41358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Stent thrombosis</a:t>
              </a:r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A08489C4-F9C1-2F42-B186-5AAF32BBFE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62" t="39499" r="742" b="36173"/>
            <a:stretch/>
          </p:blipFill>
          <p:spPr>
            <a:xfrm>
              <a:off x="631407" y="1911927"/>
              <a:ext cx="11315170" cy="4112282"/>
            </a:xfrm>
            <a:prstGeom prst="rect">
              <a:avLst/>
            </a:prstGeom>
          </p:spPr>
        </p:pic>
      </p:grpSp>
      <p:pic>
        <p:nvPicPr>
          <p:cNvPr id="7" name="Elemento grafico 6" descr="Ambulanza">
            <a:extLst>
              <a:ext uri="{FF2B5EF4-FFF2-40B4-BE49-F238E27FC236}">
                <a16:creationId xmlns:a16="http://schemas.microsoft.com/office/drawing/2014/main" id="{0CEFEE13-30AE-A345-9315-55FC2A206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8892" y="271850"/>
            <a:ext cx="8260199" cy="826019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0BC4A5B-45D7-AF4D-8773-EB9C93FB1655}"/>
              </a:ext>
            </a:extLst>
          </p:cNvPr>
          <p:cNvSpPr txBox="1"/>
          <p:nvPr/>
        </p:nvSpPr>
        <p:spPr>
          <a:xfrm>
            <a:off x="1" y="6438126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Capodanno D, Angiolillo DJ, et al. Journal of American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Heart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Association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, 2020, 9:e017212</a:t>
            </a:r>
          </a:p>
        </p:txBody>
      </p:sp>
    </p:spTree>
    <p:extLst>
      <p:ext uri="{BB962C8B-B14F-4D97-AF65-F5344CB8AC3E}">
        <p14:creationId xmlns:p14="http://schemas.microsoft.com/office/powerpoint/2010/main" val="96491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702825E-AA51-4F4E-B7E4-A23F56CBBFAE}"/>
              </a:ext>
            </a:extLst>
          </p:cNvPr>
          <p:cNvSpPr txBox="1"/>
          <p:nvPr/>
        </p:nvSpPr>
        <p:spPr>
          <a:xfrm>
            <a:off x="10458450" y="6715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9692F77-9FDD-8449-8AF4-0442E0669818}"/>
              </a:ext>
            </a:extLst>
          </p:cNvPr>
          <p:cNvSpPr/>
          <p:nvPr/>
        </p:nvSpPr>
        <p:spPr>
          <a:xfrm>
            <a:off x="0" y="86977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800" b="1" dirty="0" smtClean="0">
                <a:solidFill>
                  <a:schemeClr val="accent2"/>
                </a:solidFill>
                <a:latin typeface="Arial (headings)"/>
              </a:rPr>
              <a:t>CONCLUSION</a:t>
            </a:r>
            <a:endParaRPr lang="it-IT" dirty="0">
              <a:solidFill>
                <a:schemeClr val="accent2"/>
              </a:solidFill>
              <a:latin typeface="Arial (headings)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A6F2DAB-4A0A-634F-BBBE-797D55ECC18D}"/>
              </a:ext>
            </a:extLst>
          </p:cNvPr>
          <p:cNvSpPr txBox="1"/>
          <p:nvPr/>
        </p:nvSpPr>
        <p:spPr>
          <a:xfrm>
            <a:off x="3430038" y="1914469"/>
            <a:ext cx="848519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patients with AF undergoing PCI, no significant differences were found between NOAC + SAPT and VKA + DAPT strategies in terms of MACE and single ischemic endpoints</a:t>
            </a:r>
            <a:endParaRPr lang="it-IT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2400" dirty="0">
              <a:solidFill>
                <a:srgbClr val="002060"/>
              </a:solidFill>
            </a:endParaRP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98CBD03B-951B-754F-8012-D44D55A2C5AE}"/>
              </a:ext>
            </a:extLst>
          </p:cNvPr>
          <p:cNvGrpSpPr/>
          <p:nvPr/>
        </p:nvGrpSpPr>
        <p:grpSpPr>
          <a:xfrm>
            <a:off x="3326598" y="4205146"/>
            <a:ext cx="8692078" cy="2246769"/>
            <a:chOff x="276759" y="3518039"/>
            <a:chExt cx="11638479" cy="1478607"/>
          </a:xfrm>
        </p:grpSpPr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89BD9D78-B9A2-F547-B72C-1F8F0B63B858}"/>
                </a:ext>
              </a:extLst>
            </p:cNvPr>
            <p:cNvSpPr txBox="1"/>
            <p:nvPr/>
          </p:nvSpPr>
          <p:spPr>
            <a:xfrm>
              <a:off x="276759" y="3659822"/>
              <a:ext cx="11638479" cy="1195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 patients with AF undergoing PCI, a strategy of NOAC + SAPT is associated with a significantly lower incidence of both clinically relevant bleedings and major bleedings compared with a VKA + DAPT strategy</a:t>
              </a:r>
              <a:endParaRPr lang="it-IT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Rettangolo con angoli arrotondati 15">
              <a:extLst>
                <a:ext uri="{FF2B5EF4-FFF2-40B4-BE49-F238E27FC236}">
                  <a16:creationId xmlns:a16="http://schemas.microsoft.com/office/drawing/2014/main" id="{8BE60C17-2B1D-C645-B549-40C71A0A4E1C}"/>
                </a:ext>
              </a:extLst>
            </p:cNvPr>
            <p:cNvSpPr/>
            <p:nvPr/>
          </p:nvSpPr>
          <p:spPr>
            <a:xfrm>
              <a:off x="276760" y="3518039"/>
              <a:ext cx="11638478" cy="1478607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002060"/>
                </a:solidFill>
              </a:endParaRPr>
            </a:p>
          </p:txBody>
        </p:sp>
      </p:grpSp>
      <p:pic>
        <p:nvPicPr>
          <p:cNvPr id="7" name="Elemento grafico 6" descr="Tiro a segno">
            <a:extLst>
              <a:ext uri="{FF2B5EF4-FFF2-40B4-BE49-F238E27FC236}">
                <a16:creationId xmlns:a16="http://schemas.microsoft.com/office/drawing/2014/main" id="{2817A464-FFBD-2E46-BF24-1A20C7887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1984" y="1879208"/>
            <a:ext cx="1620000" cy="1620000"/>
          </a:xfrm>
          <a:prstGeom prst="rect">
            <a:avLst/>
          </a:prstGeom>
        </p:spPr>
      </p:pic>
      <p:pic>
        <p:nvPicPr>
          <p:cNvPr id="21" name="Elemento grafico 20">
            <a:extLst>
              <a:ext uri="{FF2B5EF4-FFF2-40B4-BE49-F238E27FC236}">
                <a16:creationId xmlns:a16="http://schemas.microsoft.com/office/drawing/2014/main" id="{89323160-AF67-734B-9863-7BA107366A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7984" y="4554529"/>
            <a:ext cx="1548000" cy="1548000"/>
          </a:xfrm>
          <a:prstGeom prst="rect">
            <a:avLst/>
          </a:prstGeom>
        </p:spPr>
      </p:pic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8E1E18D4-D28F-8145-B880-AF78ABF91DFA}"/>
              </a:ext>
            </a:extLst>
          </p:cNvPr>
          <p:cNvSpPr/>
          <p:nvPr/>
        </p:nvSpPr>
        <p:spPr>
          <a:xfrm>
            <a:off x="3297961" y="1565824"/>
            <a:ext cx="8692077" cy="2246769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08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0B760F-8B9E-C74D-9164-A10E32B7A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91" y="346446"/>
            <a:ext cx="9276178" cy="42407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kern="1200" cap="smal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br>
              <a:rPr lang="en-US" sz="6600" b="1" kern="1200" cap="smal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600" b="1" kern="1200" cap="smal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6600" b="1" kern="1200" cap="smal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600" i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i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3600" i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Drroxmehran</a:t>
            </a:r>
            <a:endParaRPr lang="en-US" sz="6600" b="1" kern="1200" cap="smal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73275E-11F8-564A-9FAB-F260A6B0B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91" y="3838360"/>
            <a:ext cx="768178" cy="625261"/>
          </a:xfrm>
          <a:prstGeom prst="rect">
            <a:avLst/>
          </a:prstGeom>
        </p:spPr>
      </p:pic>
      <p:pic>
        <p:nvPicPr>
          <p:cNvPr id="5" name="Immagine 4" descr="Immagine che contiene coltello&#10;&#10;Descrizione generata automaticamente">
            <a:extLst>
              <a:ext uri="{FF2B5EF4-FFF2-40B4-BE49-F238E27FC236}">
                <a16:creationId xmlns:a16="http://schemas.microsoft.com/office/drawing/2014/main" id="{33261427-F694-3C42-8C47-F2F29548B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114" y="4074240"/>
            <a:ext cx="5461886" cy="259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7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21" y="1367970"/>
            <a:ext cx="3420519" cy="4599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1157020" y="3032183"/>
            <a:ext cx="958266" cy="391751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ine Callout 1 (Border and Accent Bar) 6"/>
          <p:cNvSpPr/>
          <p:nvPr/>
        </p:nvSpPr>
        <p:spPr>
          <a:xfrm flipH="1">
            <a:off x="4929789" y="1794824"/>
            <a:ext cx="2286000" cy="1317170"/>
          </a:xfrm>
          <a:prstGeom prst="accentBorderCallout1">
            <a:avLst>
              <a:gd name="adj1" fmla="val 36660"/>
              <a:gd name="adj2" fmla="val 108899"/>
              <a:gd name="adj3" fmla="val 106825"/>
              <a:gd name="adj4" fmla="val 222777"/>
            </a:avLst>
          </a:prstGeom>
          <a:solidFill>
            <a:schemeClr val="accent1">
              <a:lumMod val="60000"/>
              <a:lumOff val="40000"/>
              <a:alpha val="6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Smooth Muscular Cell Proliferation</a:t>
            </a: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Neointimal Hyperplasia</a:t>
            </a:r>
          </a:p>
        </p:txBody>
      </p:sp>
      <p:sp>
        <p:nvSpPr>
          <p:cNvPr id="8" name="Line Callout 1 (Border and Accent Bar) 7"/>
          <p:cNvSpPr/>
          <p:nvPr/>
        </p:nvSpPr>
        <p:spPr>
          <a:xfrm flipH="1">
            <a:off x="4929789" y="4648346"/>
            <a:ext cx="2286000" cy="822634"/>
          </a:xfrm>
          <a:prstGeom prst="accentBorderCallout1">
            <a:avLst>
              <a:gd name="adj1" fmla="val 36660"/>
              <a:gd name="adj2" fmla="val 108899"/>
              <a:gd name="adj3" fmla="val 109100"/>
              <a:gd name="adj4" fmla="val 2255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Platelet and Coagulation Pathways Activation</a:t>
            </a:r>
          </a:p>
        </p:txBody>
      </p:sp>
      <p:sp>
        <p:nvSpPr>
          <p:cNvPr id="9" name="Oval 8"/>
          <p:cNvSpPr/>
          <p:nvPr/>
        </p:nvSpPr>
        <p:spPr>
          <a:xfrm>
            <a:off x="1257155" y="5470980"/>
            <a:ext cx="832731" cy="284384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4B56727-9F4E-4580-AA1E-28301AB71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7839" y="4760633"/>
            <a:ext cx="3929680" cy="148093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A3C6B06-4028-45CB-898B-448765930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5218" y="892940"/>
            <a:ext cx="2997200" cy="312093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BAEAF39-C98E-4863-B41B-E39638751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96428" y="-22861"/>
            <a:ext cx="9518535" cy="13171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Arial (headings)"/>
              </a:rPr>
              <a:t>Dual</a:t>
            </a:r>
            <a:r>
              <a:rPr lang="en-US" sz="4000" b="1" dirty="0">
                <a:latin typeface="Arial (headings)"/>
              </a:rPr>
              <a:t> antiplatelet agents after </a:t>
            </a:r>
            <a:r>
              <a:rPr lang="en-US" sz="4000" b="1" dirty="0">
                <a:solidFill>
                  <a:srgbClr val="FF0000"/>
                </a:solidFill>
                <a:latin typeface="Arial (headings)"/>
              </a:rPr>
              <a:t>Stenting</a:t>
            </a:r>
            <a:r>
              <a:rPr lang="en-US" sz="4000" b="1" dirty="0">
                <a:latin typeface="Arial (headings)"/>
              </a:rPr>
              <a:t>?</a:t>
            </a:r>
            <a:br>
              <a:rPr lang="en-US" sz="4000" b="1" dirty="0">
                <a:latin typeface="Arial (headings)"/>
              </a:rPr>
            </a:br>
            <a:r>
              <a:rPr lang="en-US" sz="4000" b="1" dirty="0">
                <a:latin typeface="Arial (headings)"/>
              </a:rPr>
              <a:t>Restenosis vs. Thrombosis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887B4E40-6BAB-4683-8397-810F7C7B1D29}"/>
              </a:ext>
            </a:extLst>
          </p:cNvPr>
          <p:cNvSpPr/>
          <p:nvPr/>
        </p:nvSpPr>
        <p:spPr>
          <a:xfrm>
            <a:off x="8504369" y="157655"/>
            <a:ext cx="3473149" cy="642754"/>
          </a:xfrm>
          <a:prstGeom prst="rect">
            <a:avLst/>
          </a:prstGeom>
          <a:solidFill>
            <a:srgbClr val="FF9F9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</a:rPr>
              <a:t>Blood Flow </a:t>
            </a:r>
            <a:r>
              <a:rPr lang="it-IT" b="1" u="sng" dirty="0" err="1">
                <a:solidFill>
                  <a:schemeClr val="tx1"/>
                </a:solidFill>
              </a:rPr>
              <a:t>Reduction</a:t>
            </a:r>
            <a:r>
              <a:rPr lang="it-IT" b="1" dirty="0">
                <a:solidFill>
                  <a:schemeClr val="tx1"/>
                </a:solidFill>
              </a:rPr>
              <a:t> in </a:t>
            </a:r>
            <a:r>
              <a:rPr lang="it-IT" b="1" dirty="0" err="1">
                <a:solidFill>
                  <a:schemeClr val="tx1"/>
                </a:solidFill>
              </a:rPr>
              <a:t>correspondence</a:t>
            </a:r>
            <a:r>
              <a:rPr lang="it-IT" b="1" dirty="0">
                <a:solidFill>
                  <a:schemeClr val="tx1"/>
                </a:solidFill>
              </a:rPr>
              <a:t> of </a:t>
            </a:r>
            <a:r>
              <a:rPr lang="it-IT" b="1" dirty="0" err="1">
                <a:solidFill>
                  <a:schemeClr val="tx1"/>
                </a:solidFill>
              </a:rPr>
              <a:t>Stent</a:t>
            </a:r>
            <a:r>
              <a:rPr lang="it-IT" b="1" dirty="0">
                <a:solidFill>
                  <a:schemeClr val="tx1"/>
                </a:solidFill>
              </a:rPr>
              <a:t> Scaffolds </a:t>
            </a:r>
            <a:endParaRPr lang="it-IT" b="1" u="sng" dirty="0">
              <a:solidFill>
                <a:srgbClr val="FF0000"/>
              </a:solidFill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7B65F95D-BD7F-4F48-AE76-DA059A2EC177}"/>
              </a:ext>
            </a:extLst>
          </p:cNvPr>
          <p:cNvSpPr/>
          <p:nvPr/>
        </p:nvSpPr>
        <p:spPr>
          <a:xfrm>
            <a:off x="8357452" y="4213750"/>
            <a:ext cx="3420519" cy="399560"/>
          </a:xfrm>
          <a:prstGeom prst="rect">
            <a:avLst/>
          </a:prstGeom>
          <a:solidFill>
            <a:srgbClr val="FF9F9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</a:rPr>
              <a:t>Thick</a:t>
            </a:r>
            <a:r>
              <a:rPr lang="it-IT" b="1" dirty="0">
                <a:solidFill>
                  <a:schemeClr val="tx1"/>
                </a:solidFill>
              </a:rPr>
              <a:t> </a:t>
            </a:r>
            <a:r>
              <a:rPr lang="it-IT" b="1" dirty="0" err="1">
                <a:solidFill>
                  <a:schemeClr val="tx1"/>
                </a:solidFill>
              </a:rPr>
              <a:t>structure</a:t>
            </a:r>
            <a:r>
              <a:rPr lang="it-IT" b="1" dirty="0">
                <a:solidFill>
                  <a:schemeClr val="tx1"/>
                </a:solidFill>
              </a:rPr>
              <a:t>: More </a:t>
            </a:r>
            <a:r>
              <a:rPr lang="it-IT" b="1" dirty="0" err="1">
                <a:solidFill>
                  <a:schemeClr val="tx1"/>
                </a:solidFill>
              </a:rPr>
              <a:t>Thrombus</a:t>
            </a:r>
            <a:r>
              <a:rPr lang="it-IT" b="1" dirty="0">
                <a:solidFill>
                  <a:schemeClr val="tx1"/>
                </a:solidFill>
              </a:rPr>
              <a:t>..</a:t>
            </a:r>
            <a:endParaRPr lang="it-IT" b="1" u="sng" dirty="0">
              <a:solidFill>
                <a:srgbClr val="FF0000"/>
              </a:solidFill>
            </a:endParaRPr>
          </a:p>
        </p:txBody>
      </p:sp>
      <p:sp>
        <p:nvSpPr>
          <p:cNvPr id="14" name="Freccia in giù 13">
            <a:extLst>
              <a:ext uri="{FF2B5EF4-FFF2-40B4-BE49-F238E27FC236}">
                <a16:creationId xmlns:a16="http://schemas.microsoft.com/office/drawing/2014/main" id="{687AB81D-83E9-46BD-A1B5-5DF92766AEA8}"/>
              </a:ext>
            </a:extLst>
          </p:cNvPr>
          <p:cNvSpPr/>
          <p:nvPr/>
        </p:nvSpPr>
        <p:spPr>
          <a:xfrm rot="951277">
            <a:off x="9291597" y="4681190"/>
            <a:ext cx="226778" cy="804252"/>
          </a:xfrm>
          <a:prstGeom prst="downArrow">
            <a:avLst>
              <a:gd name="adj1" fmla="val 28198"/>
              <a:gd name="adj2" fmla="val 6694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in giù 14">
            <a:extLst>
              <a:ext uri="{FF2B5EF4-FFF2-40B4-BE49-F238E27FC236}">
                <a16:creationId xmlns:a16="http://schemas.microsoft.com/office/drawing/2014/main" id="{A4D6010A-70EE-4E09-94B0-FC9BD6CC66B6}"/>
              </a:ext>
            </a:extLst>
          </p:cNvPr>
          <p:cNvSpPr/>
          <p:nvPr/>
        </p:nvSpPr>
        <p:spPr>
          <a:xfrm rot="20620455">
            <a:off x="11109253" y="4681190"/>
            <a:ext cx="226778" cy="804252"/>
          </a:xfrm>
          <a:prstGeom prst="downArrow">
            <a:avLst>
              <a:gd name="adj1" fmla="val 28198"/>
              <a:gd name="adj2" fmla="val 6694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Parentesi quadra chiusa 15">
            <a:extLst>
              <a:ext uri="{FF2B5EF4-FFF2-40B4-BE49-F238E27FC236}">
                <a16:creationId xmlns:a16="http://schemas.microsoft.com/office/drawing/2014/main" id="{3DA41F32-9F35-4770-A8D3-AEBAD9C00EA3}"/>
              </a:ext>
            </a:extLst>
          </p:cNvPr>
          <p:cNvSpPr/>
          <p:nvPr/>
        </p:nvSpPr>
        <p:spPr>
          <a:xfrm>
            <a:off x="11498471" y="5324474"/>
            <a:ext cx="180447" cy="691515"/>
          </a:xfrm>
          <a:prstGeom prst="rightBracket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Parentesi quadra chiusa 16">
            <a:extLst>
              <a:ext uri="{FF2B5EF4-FFF2-40B4-BE49-F238E27FC236}">
                <a16:creationId xmlns:a16="http://schemas.microsoft.com/office/drawing/2014/main" id="{B037CDB5-1F5D-4E4C-9DB8-94D48B7F6BDA}"/>
              </a:ext>
            </a:extLst>
          </p:cNvPr>
          <p:cNvSpPr/>
          <p:nvPr/>
        </p:nvSpPr>
        <p:spPr>
          <a:xfrm>
            <a:off x="8999442" y="5470980"/>
            <a:ext cx="116667" cy="371598"/>
          </a:xfrm>
          <a:prstGeom prst="rightBracket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475C9EEC-B13E-45D7-BF26-B8CC44D11A4B}"/>
              </a:ext>
            </a:extLst>
          </p:cNvPr>
          <p:cNvSpPr/>
          <p:nvPr/>
        </p:nvSpPr>
        <p:spPr>
          <a:xfrm>
            <a:off x="9420366" y="6289208"/>
            <a:ext cx="1417318" cy="399560"/>
          </a:xfrm>
          <a:prstGeom prst="rect">
            <a:avLst/>
          </a:prstGeom>
          <a:solidFill>
            <a:srgbClr val="FF9F9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tx1"/>
                </a:solidFill>
              </a:rPr>
              <a:t>..after 3 days!</a:t>
            </a:r>
            <a:endParaRPr lang="it-IT" sz="1600" b="1" u="sng" dirty="0">
              <a:solidFill>
                <a:srgbClr val="FF0000"/>
              </a:solidFill>
            </a:endParaRP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355C19BA-A9B4-408D-AC9C-2EB39A15C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7020" y="6509616"/>
            <a:ext cx="3677230" cy="17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ct val="97000"/>
              </a:lnSpc>
              <a:buClr>
                <a:srgbClr val="FFFFFF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Kolandaivelu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K et al Circulation, 2011; 123:1400-1409</a:t>
            </a:r>
          </a:p>
        </p:txBody>
      </p:sp>
    </p:spTree>
    <p:extLst>
      <p:ext uri="{BB962C8B-B14F-4D97-AF65-F5344CB8AC3E}">
        <p14:creationId xmlns:p14="http://schemas.microsoft.com/office/powerpoint/2010/main" val="374619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>
            <a:extLst>
              <a:ext uri="{FF2B5EF4-FFF2-40B4-BE49-F238E27FC236}">
                <a16:creationId xmlns:a16="http://schemas.microsoft.com/office/drawing/2014/main" id="{E994439B-1CCC-7A4D-A46D-1696759F7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886" y="1327530"/>
            <a:ext cx="2149293" cy="26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b="3271"/>
          <a:stretch/>
        </p:blipFill>
        <p:spPr>
          <a:xfrm>
            <a:off x="6845624" y="2872966"/>
            <a:ext cx="5038725" cy="39525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241" y="1433162"/>
            <a:ext cx="2352675" cy="1123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0916" y="1466619"/>
            <a:ext cx="6743700" cy="857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52981" y="2412280"/>
            <a:ext cx="7090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1F3864"/>
                </a:solidFill>
              </a:rPr>
              <a:t>Camenzind</a:t>
            </a:r>
            <a:r>
              <a:rPr lang="en-US" dirty="0">
                <a:solidFill>
                  <a:srgbClr val="1F3864"/>
                </a:solidFill>
              </a:rPr>
              <a:t> et al. meta-analysis showing that 1</a:t>
            </a:r>
            <a:r>
              <a:rPr lang="en-US" baseline="30000" dirty="0">
                <a:solidFill>
                  <a:srgbClr val="1F3864"/>
                </a:solidFill>
              </a:rPr>
              <a:t>st</a:t>
            </a:r>
            <a:r>
              <a:rPr lang="en-US" dirty="0">
                <a:solidFill>
                  <a:srgbClr val="1F3864"/>
                </a:solidFill>
              </a:rPr>
              <a:t> Gen DES were associated with a significantly higher risk of late stent thrombosis than BMS</a:t>
            </a:r>
          </a:p>
        </p:txBody>
      </p:sp>
      <p:sp>
        <p:nvSpPr>
          <p:cNvPr id="7" name="Down Arrow 6"/>
          <p:cNvSpPr/>
          <p:nvPr/>
        </p:nvSpPr>
        <p:spPr>
          <a:xfrm>
            <a:off x="6124326" y="3030927"/>
            <a:ext cx="347472" cy="711670"/>
          </a:xfrm>
          <a:prstGeom prst="downArrow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250062" y="3782938"/>
            <a:ext cx="6096000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 Calls for more long-term data and extended DAPT duration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52144" y="2462368"/>
            <a:ext cx="1677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Congress 2006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923544" y="4715853"/>
            <a:ext cx="6840606" cy="1538285"/>
            <a:chOff x="2505456" y="4490659"/>
            <a:chExt cx="6840606" cy="153828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69212" y="4504944"/>
              <a:ext cx="5276850" cy="1524000"/>
            </a:xfrm>
            <a:prstGeom prst="rect">
              <a:avLst/>
            </a:prstGeom>
          </p:spPr>
        </p:pic>
        <p:pic>
          <p:nvPicPr>
            <p:cNvPr id="1026" name="Picture 2" descr="FDA Drug Information (@FDA_Drug_Info) | Twitter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5456" y="4490659"/>
              <a:ext cx="1490345" cy="1490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itle 1"/>
          <p:cNvSpPr txBox="1">
            <a:spLocks/>
          </p:cNvSpPr>
          <p:nvPr/>
        </p:nvSpPr>
        <p:spPr>
          <a:xfrm>
            <a:off x="0" y="331696"/>
            <a:ext cx="12192000" cy="6813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r>
              <a:rPr lang="en-US" b="1" cap="small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Generation DES, ST and Need for Prolonged DAPT Duration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487300" y="5573535"/>
            <a:ext cx="5276850" cy="63266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7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99CF88F-46AF-664E-8E0C-49AC50444A6A}"/>
              </a:ext>
            </a:extLst>
          </p:cNvPr>
          <p:cNvSpPr txBox="1"/>
          <p:nvPr/>
        </p:nvSpPr>
        <p:spPr>
          <a:xfrm>
            <a:off x="7719653" y="6414118"/>
            <a:ext cx="4333795" cy="336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820"/>
              </a:lnSpc>
            </a:pPr>
            <a:r>
              <a:rPr lang="en-US" sz="2300" b="1" dirty="0">
                <a:solidFill>
                  <a:schemeClr val="bg1"/>
                </a:solidFill>
                <a:latin typeface="Lub Dub" panose="020B0603030403020204" pitchFamily="34" charset="77"/>
                <a:cs typeface="Arial" panose="020B0604020202020204" pitchFamily="34" charset="0"/>
              </a:rPr>
              <a:t>#AHA19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75216"/>
            <a:ext cx="12198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4000" b="1" cap="small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Drug Eluting Stents: The Bitter Sweet Reality!  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637046" y="-549037"/>
            <a:ext cx="883602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/>
          <a:lstStyle/>
          <a:p>
            <a:pPr algn="ctr" eaLnBrk="0" hangingPunct="0">
              <a:lnSpc>
                <a:spcPct val="90000"/>
              </a:lnSpc>
            </a:pPr>
            <a:endParaRPr lang="en-US" sz="4000">
              <a:solidFill>
                <a:srgbClr val="FFFFFF"/>
              </a:solidFill>
              <a:latin typeface="Arial"/>
              <a:ea typeface="MS PGothic" pitchFamily="34" charset="-128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789446" y="-396637"/>
            <a:ext cx="883602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/>
          <a:lstStyle/>
          <a:p>
            <a:pPr algn="ctr" eaLnBrk="0" hangingPunct="0">
              <a:lnSpc>
                <a:spcPct val="90000"/>
              </a:lnSpc>
            </a:pPr>
            <a:endParaRPr lang="en-US" sz="4000">
              <a:solidFill>
                <a:srgbClr val="FFFFFF"/>
              </a:solidFill>
              <a:latin typeface="Arial"/>
              <a:ea typeface="MS PGothic" pitchFamily="34" charset="-128"/>
            </a:endParaRPr>
          </a:p>
        </p:txBody>
      </p:sp>
      <p:sp>
        <p:nvSpPr>
          <p:cNvPr id="26" name="Rectangle 19"/>
          <p:cNvSpPr>
            <a:spLocks noChangeArrowheads="1"/>
          </p:cNvSpPr>
          <p:nvPr/>
        </p:nvSpPr>
        <p:spPr bwMode="hidden">
          <a:xfrm>
            <a:off x="5978857" y="3759623"/>
            <a:ext cx="4038600" cy="1905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/>
          <a:lstStyle/>
          <a:p>
            <a:pPr>
              <a:defRPr/>
            </a:pPr>
            <a:endParaRPr lang="en-US" sz="1600">
              <a:solidFill>
                <a:srgbClr val="FFFFFF"/>
              </a:solidFill>
              <a:latin typeface="Arial"/>
              <a:ea typeface="MS PGothic" pitchFamily="34" charset="-128"/>
            </a:endParaRPr>
          </a:p>
        </p:txBody>
      </p:sp>
      <p:pic>
        <p:nvPicPr>
          <p:cNvPr id="92" name="Picture 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092" y="4623211"/>
            <a:ext cx="1522325" cy="15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Picture 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499" y="4627789"/>
            <a:ext cx="1672532" cy="156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6" name="Group 105"/>
          <p:cNvGrpSpPr/>
          <p:nvPr/>
        </p:nvGrpSpPr>
        <p:grpSpPr>
          <a:xfrm>
            <a:off x="3702208" y="1012814"/>
            <a:ext cx="3557634" cy="2881916"/>
            <a:chOff x="3869473" y="838003"/>
            <a:chExt cx="3557634" cy="2881916"/>
          </a:xfrm>
        </p:grpSpPr>
        <p:pic>
          <p:nvPicPr>
            <p:cNvPr id="17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7396" y="1505114"/>
              <a:ext cx="1628775" cy="2209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1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2444" y="1510119"/>
              <a:ext cx="1744663" cy="2209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 Box 15"/>
            <p:cNvSpPr txBox="1">
              <a:spLocks noChangeArrowheads="1"/>
            </p:cNvSpPr>
            <p:nvPr/>
          </p:nvSpPr>
          <p:spPr bwMode="auto">
            <a:xfrm>
              <a:off x="4424573" y="1165127"/>
              <a:ext cx="6921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1800" b="1" dirty="0">
                  <a:solidFill>
                    <a:srgbClr val="002060"/>
                  </a:solidFill>
                </a:rPr>
                <a:t>BMS</a:t>
              </a:r>
            </a:p>
          </p:txBody>
        </p:sp>
        <p:sp>
          <p:nvSpPr>
            <p:cNvPr id="23" name="Text Box 16"/>
            <p:cNvSpPr txBox="1">
              <a:spLocks noChangeArrowheads="1"/>
            </p:cNvSpPr>
            <p:nvPr/>
          </p:nvSpPr>
          <p:spPr bwMode="auto">
            <a:xfrm>
              <a:off x="6327821" y="1125912"/>
              <a:ext cx="6540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1800" b="1" dirty="0">
                  <a:solidFill>
                    <a:srgbClr val="002060"/>
                  </a:solidFill>
                </a:rPr>
                <a:t>DES</a:t>
              </a:r>
            </a:p>
          </p:txBody>
        </p:sp>
        <p:sp>
          <p:nvSpPr>
            <p:cNvPr id="94" name="Text Box 87"/>
            <p:cNvSpPr txBox="1">
              <a:spLocks noChangeArrowheads="1"/>
            </p:cNvSpPr>
            <p:nvPr/>
          </p:nvSpPr>
          <p:spPr bwMode="auto">
            <a:xfrm>
              <a:off x="3869473" y="838003"/>
              <a:ext cx="3557634" cy="338554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600" b="1" dirty="0">
                  <a:solidFill>
                    <a:srgbClr val="002060"/>
                  </a:solidFill>
                  <a:latin typeface="Arial"/>
                  <a:ea typeface="MS PGothic" pitchFamily="34" charset="-128"/>
                </a:rPr>
                <a:t>Delayed Healing!</a:t>
              </a:r>
            </a:p>
          </p:txBody>
        </p:sp>
      </p:grpSp>
      <p:sp>
        <p:nvSpPr>
          <p:cNvPr id="95" name="Text Box 88"/>
          <p:cNvSpPr txBox="1">
            <a:spLocks noChangeArrowheads="1"/>
          </p:cNvSpPr>
          <p:nvPr/>
        </p:nvSpPr>
        <p:spPr bwMode="auto">
          <a:xfrm>
            <a:off x="8161499" y="4078336"/>
            <a:ext cx="3389917" cy="338554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 err="1">
                <a:solidFill>
                  <a:srgbClr val="002060"/>
                </a:solidFill>
                <a:latin typeface="Arial"/>
                <a:ea typeface="MS PGothic" pitchFamily="34" charset="-128"/>
              </a:rPr>
              <a:t>Angioscopy</a:t>
            </a:r>
            <a:endParaRPr lang="en-US" sz="1600" b="1" dirty="0">
              <a:solidFill>
                <a:srgbClr val="002060"/>
              </a:solidFill>
              <a:latin typeface="Arial"/>
              <a:ea typeface="MS PGothic" pitchFamily="34" charset="-128"/>
            </a:endParaRPr>
          </a:p>
        </p:txBody>
      </p:sp>
      <p:sp>
        <p:nvSpPr>
          <p:cNvPr id="96" name="Text Box 89"/>
          <p:cNvSpPr txBox="1">
            <a:spLocks noChangeArrowheads="1"/>
          </p:cNvSpPr>
          <p:nvPr/>
        </p:nvSpPr>
        <p:spPr bwMode="auto">
          <a:xfrm>
            <a:off x="8696690" y="4378388"/>
            <a:ext cx="5794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400" b="1" dirty="0">
                <a:solidFill>
                  <a:srgbClr val="000000"/>
                </a:solidFill>
              </a:rPr>
              <a:t>BMS</a:t>
            </a:r>
          </a:p>
        </p:txBody>
      </p:sp>
      <p:sp>
        <p:nvSpPr>
          <p:cNvPr id="97" name="Text Box 90"/>
          <p:cNvSpPr txBox="1">
            <a:spLocks noChangeArrowheads="1"/>
          </p:cNvSpPr>
          <p:nvPr/>
        </p:nvSpPr>
        <p:spPr bwMode="auto">
          <a:xfrm>
            <a:off x="10613199" y="4382332"/>
            <a:ext cx="550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400" b="1" dirty="0">
                <a:solidFill>
                  <a:srgbClr val="000000"/>
                </a:solidFill>
              </a:rPr>
              <a:t>DES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08773" y="930600"/>
            <a:ext cx="2409825" cy="2926557"/>
            <a:chOff x="1711658" y="555069"/>
            <a:chExt cx="2409825" cy="2926557"/>
          </a:xfrm>
        </p:grpSpPr>
        <p:grpSp>
          <p:nvGrpSpPr>
            <p:cNvPr id="13" name="Group 6"/>
            <p:cNvGrpSpPr>
              <a:grpSpLocks/>
            </p:cNvGrpSpPr>
            <p:nvPr/>
          </p:nvGrpSpPr>
          <p:grpSpPr bwMode="auto">
            <a:xfrm>
              <a:off x="1711658" y="917813"/>
              <a:ext cx="2409825" cy="2563813"/>
              <a:chOff x="3749" y="2190"/>
              <a:chExt cx="1518" cy="1615"/>
            </a:xfrm>
          </p:grpSpPr>
          <p:pic>
            <p:nvPicPr>
              <p:cNvPr id="14" name="Picture 7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9" y="2190"/>
                <a:ext cx="1510" cy="1615"/>
              </a:xfrm>
              <a:prstGeom prst="rect">
                <a:avLst/>
              </a:prstGeom>
              <a:noFill/>
              <a:ln w="9525">
                <a:solidFill>
                  <a:srgbClr val="FF33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ext Box 8"/>
              <p:cNvSpPr txBox="1">
                <a:spLocks noChangeArrowheads="1"/>
              </p:cNvSpPr>
              <p:nvPr/>
            </p:nvSpPr>
            <p:spPr bwMode="auto">
              <a:xfrm>
                <a:off x="4504" y="3091"/>
                <a:ext cx="763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2" tIns="45716" rIns="91432" bIns="45716">
                <a:spAutoFit/>
              </a:bodyPr>
              <a:lstStyle/>
              <a:p>
                <a:pPr>
                  <a:defRPr/>
                </a:pPr>
                <a:r>
                  <a:rPr lang="pt-BR" sz="16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ＭＳ Ｐゴシック"/>
                  </a:rPr>
                  <a:t>48 months</a:t>
                </a:r>
              </a:p>
            </p:txBody>
          </p:sp>
          <p:sp>
            <p:nvSpPr>
              <p:cNvPr id="16" name="Oval 9"/>
              <p:cNvSpPr>
                <a:spLocks noChangeArrowheads="1"/>
              </p:cNvSpPr>
              <p:nvPr/>
            </p:nvSpPr>
            <p:spPr bwMode="auto">
              <a:xfrm>
                <a:off x="4031" y="2462"/>
                <a:ext cx="613" cy="572"/>
              </a:xfrm>
              <a:prstGeom prst="ellipse">
                <a:avLst/>
              </a:prstGeom>
              <a:noFill/>
              <a:ln w="38100">
                <a:solidFill>
                  <a:srgbClr val="FF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600">
                  <a:solidFill>
                    <a:srgbClr val="FFFFFF"/>
                  </a:solidFill>
                  <a:latin typeface="Arial"/>
                  <a:ea typeface="MS PGothic" pitchFamily="34" charset="-128"/>
                </a:endParaRPr>
              </a:p>
            </p:txBody>
          </p:sp>
        </p:grpSp>
        <p:sp>
          <p:nvSpPr>
            <p:cNvPr id="98" name="Text Box 91"/>
            <p:cNvSpPr txBox="1">
              <a:spLocks noChangeArrowheads="1"/>
            </p:cNvSpPr>
            <p:nvPr/>
          </p:nvSpPr>
          <p:spPr bwMode="auto">
            <a:xfrm>
              <a:off x="2210926" y="555069"/>
              <a:ext cx="142378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1600" b="1" dirty="0">
                  <a:solidFill>
                    <a:srgbClr val="002060"/>
                  </a:solidFill>
                </a:rPr>
                <a:t>Late loss = 0</a:t>
              </a:r>
            </a:p>
          </p:txBody>
        </p:sp>
      </p:grpSp>
      <p:pic>
        <p:nvPicPr>
          <p:cNvPr id="99" name="Picture 9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653" y="2392174"/>
            <a:ext cx="1878670" cy="147640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9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518" y="2357018"/>
            <a:ext cx="1907287" cy="150013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 Box 94"/>
          <p:cNvSpPr txBox="1">
            <a:spLocks noChangeArrowheads="1"/>
          </p:cNvSpPr>
          <p:nvPr/>
        </p:nvSpPr>
        <p:spPr bwMode="auto">
          <a:xfrm>
            <a:off x="9852518" y="2026808"/>
            <a:ext cx="18885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1600" b="1" dirty="0">
                <a:solidFill>
                  <a:srgbClr val="002060"/>
                </a:solidFill>
              </a:rPr>
              <a:t>Eosinophils</a:t>
            </a:r>
          </a:p>
        </p:txBody>
      </p:sp>
      <p:sp>
        <p:nvSpPr>
          <p:cNvPr id="102" name="Text Box 95"/>
          <p:cNvSpPr txBox="1">
            <a:spLocks noChangeArrowheads="1"/>
          </p:cNvSpPr>
          <p:nvPr/>
        </p:nvSpPr>
        <p:spPr bwMode="auto">
          <a:xfrm>
            <a:off x="7689195" y="2049110"/>
            <a:ext cx="19395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1600" b="1" dirty="0">
                <a:solidFill>
                  <a:srgbClr val="002060"/>
                </a:solidFill>
              </a:rPr>
              <a:t>Giant cells</a:t>
            </a:r>
          </a:p>
        </p:txBody>
      </p:sp>
      <p:grpSp>
        <p:nvGrpSpPr>
          <p:cNvPr id="107" name="Group 106"/>
          <p:cNvGrpSpPr/>
          <p:nvPr/>
        </p:nvGrpSpPr>
        <p:grpSpPr>
          <a:xfrm>
            <a:off x="1395451" y="4054490"/>
            <a:ext cx="5373633" cy="2252009"/>
            <a:chOff x="1897254" y="3901981"/>
            <a:chExt cx="5373633" cy="2252009"/>
          </a:xfrm>
        </p:grpSpPr>
        <p:pic>
          <p:nvPicPr>
            <p:cNvPr id="20" name="Picture 13" descr="capture1"/>
            <p:cNvPicPr preferRelativeResize="0"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3611" y="4293440"/>
              <a:ext cx="1905000" cy="186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 Box 14"/>
            <p:cNvSpPr txBox="1">
              <a:spLocks noChangeArrowheads="1"/>
            </p:cNvSpPr>
            <p:nvPr/>
          </p:nvSpPr>
          <p:spPr bwMode="auto">
            <a:xfrm>
              <a:off x="3948463" y="4559813"/>
              <a:ext cx="132600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b="1" dirty="0">
                  <a:solidFill>
                    <a:srgbClr val="002060"/>
                  </a:solidFill>
                  <a:latin typeface="Arial"/>
                  <a:ea typeface="MS PGothic" pitchFamily="34" charset="-128"/>
                </a:rPr>
                <a:t>40 Months</a:t>
              </a:r>
            </a:p>
          </p:txBody>
        </p:sp>
        <p:sp>
          <p:nvSpPr>
            <p:cNvPr id="24" name="Text Box 17"/>
            <p:cNvSpPr txBox="1">
              <a:spLocks noChangeArrowheads="1"/>
            </p:cNvSpPr>
            <p:nvPr/>
          </p:nvSpPr>
          <p:spPr bwMode="auto">
            <a:xfrm>
              <a:off x="1897254" y="3901981"/>
              <a:ext cx="5339058" cy="338554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600" b="1" dirty="0">
                  <a:solidFill>
                    <a:srgbClr val="002060"/>
                  </a:solidFill>
                  <a:latin typeface="Arial"/>
                  <a:ea typeface="MS PGothic" pitchFamily="34" charset="-128"/>
                </a:rPr>
                <a:t>Incomplete Apposition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919553" y="4277445"/>
              <a:ext cx="1995979" cy="1862137"/>
              <a:chOff x="1787857" y="3627676"/>
              <a:chExt cx="1995979" cy="1862137"/>
            </a:xfrm>
          </p:grpSpPr>
          <p:pic>
            <p:nvPicPr>
              <p:cNvPr id="19" name="Picture 12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7857" y="3627676"/>
                <a:ext cx="1905000" cy="1862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Text Box 18"/>
              <p:cNvSpPr txBox="1">
                <a:spLocks noChangeArrowheads="1"/>
              </p:cNvSpPr>
              <p:nvPr/>
            </p:nvSpPr>
            <p:spPr bwMode="auto">
              <a:xfrm>
                <a:off x="2470656" y="4798875"/>
                <a:ext cx="1313180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algn="ctr" eaLnBrk="1" hangingPunct="1"/>
                <a:r>
                  <a:rPr lang="en-US" sz="1800" dirty="0">
                    <a:solidFill>
                      <a:schemeClr val="bg1"/>
                    </a:solidFill>
                  </a:rPr>
                  <a:t>Late stent</a:t>
                </a:r>
              </a:p>
              <a:p>
                <a:pPr algn="ctr" eaLnBrk="1" hangingPunct="1"/>
                <a:r>
                  <a:rPr lang="en-US" sz="1800" dirty="0">
                    <a:solidFill>
                      <a:schemeClr val="bg1"/>
                    </a:solidFill>
                  </a:rPr>
                  <a:t>thrombosis</a:t>
                </a:r>
              </a:p>
            </p:txBody>
          </p:sp>
        </p:grpSp>
        <p:sp>
          <p:nvSpPr>
            <p:cNvPr id="103" name="Text Box 96"/>
            <p:cNvSpPr txBox="1">
              <a:spLocks noChangeArrowheads="1"/>
            </p:cNvSpPr>
            <p:nvPr/>
          </p:nvSpPr>
          <p:spPr bwMode="auto">
            <a:xfrm>
              <a:off x="6553337" y="5647296"/>
              <a:ext cx="7175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chemeClr val="bg1"/>
                  </a:solidFill>
                  <a:latin typeface="Arial"/>
                  <a:ea typeface="MS PGothic" pitchFamily="34" charset="-128"/>
                </a:rPr>
                <a:t>IVUS</a:t>
              </a:r>
            </a:p>
          </p:txBody>
        </p:sp>
      </p:grpSp>
      <p:sp>
        <p:nvSpPr>
          <p:cNvPr id="104" name="Text Box 97"/>
          <p:cNvSpPr txBox="1">
            <a:spLocks noChangeArrowheads="1"/>
          </p:cNvSpPr>
          <p:nvPr/>
        </p:nvSpPr>
        <p:spPr bwMode="auto">
          <a:xfrm>
            <a:off x="7719654" y="1734296"/>
            <a:ext cx="4040152" cy="336550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2060"/>
                </a:solidFill>
                <a:latin typeface="Arial"/>
                <a:ea typeface="MS PGothic" pitchFamily="34" charset="-128"/>
              </a:rPr>
              <a:t>Inflammation</a:t>
            </a:r>
          </a:p>
        </p:txBody>
      </p:sp>
      <p:sp>
        <p:nvSpPr>
          <p:cNvPr id="41" name="TextBox 5"/>
          <p:cNvSpPr txBox="1"/>
          <p:nvPr/>
        </p:nvSpPr>
        <p:spPr>
          <a:xfrm>
            <a:off x="1" y="6453712"/>
            <a:ext cx="12191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Presented by A.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Kirtane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@TCT 2019.</a:t>
            </a:r>
          </a:p>
        </p:txBody>
      </p:sp>
    </p:spTree>
    <p:extLst>
      <p:ext uri="{BB962C8B-B14F-4D97-AF65-F5344CB8AC3E}">
        <p14:creationId xmlns:p14="http://schemas.microsoft.com/office/powerpoint/2010/main" val="65381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17950"/>
            <a:ext cx="12192000" cy="704723"/>
          </a:xfrm>
        </p:spPr>
        <p:txBody>
          <a:bodyPr>
            <a:noAutofit/>
          </a:bodyPr>
          <a:lstStyle/>
          <a:p>
            <a:r>
              <a:rPr lang="it-IT" sz="4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 Has Changed Since the Introduction of 1st Gen DES . . .</a:t>
            </a:r>
            <a:endParaRPr lang="it-IT" sz="40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83664" y="2814801"/>
            <a:ext cx="9336024" cy="61264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/>
              <a:t>Advanced Stent Technology 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1883664" y="4138236"/>
            <a:ext cx="9336024" cy="61264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/>
              <a:t>Potent Antiplatelet Agents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1883664" y="1415833"/>
            <a:ext cx="9336024" cy="61264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/>
              <a:t>Intravascular Imaging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1883664" y="5363532"/>
            <a:ext cx="9336024" cy="61264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/>
              <a:t>Improved Secondary Prevention Strategies</a:t>
            </a:r>
            <a:endParaRPr lang="en-US" sz="2800" dirty="0"/>
          </a:p>
        </p:txBody>
      </p:sp>
      <p:sp>
        <p:nvSpPr>
          <p:cNvPr id="9" name="Oval 8"/>
          <p:cNvSpPr/>
          <p:nvPr/>
        </p:nvSpPr>
        <p:spPr>
          <a:xfrm>
            <a:off x="941832" y="1415833"/>
            <a:ext cx="603504" cy="612648"/>
          </a:xfrm>
          <a:prstGeom prst="ellipse">
            <a:avLst/>
          </a:prstGeom>
          <a:solidFill>
            <a:srgbClr val="C000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1</a:t>
            </a:r>
            <a:endParaRPr lang="en-US" sz="3200" dirty="0"/>
          </a:p>
        </p:txBody>
      </p:sp>
      <p:sp>
        <p:nvSpPr>
          <p:cNvPr id="10" name="Oval 9"/>
          <p:cNvSpPr/>
          <p:nvPr/>
        </p:nvSpPr>
        <p:spPr>
          <a:xfrm>
            <a:off x="941832" y="2814801"/>
            <a:ext cx="603504" cy="612648"/>
          </a:xfrm>
          <a:prstGeom prst="ellipse">
            <a:avLst/>
          </a:prstGeom>
          <a:solidFill>
            <a:srgbClr val="C000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941832" y="4138236"/>
            <a:ext cx="603504" cy="612648"/>
          </a:xfrm>
          <a:prstGeom prst="ellipse">
            <a:avLst/>
          </a:prstGeom>
          <a:solidFill>
            <a:srgbClr val="C000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3</a:t>
            </a:r>
            <a:endParaRPr lang="en-US" sz="3200" dirty="0"/>
          </a:p>
        </p:txBody>
      </p:sp>
      <p:sp>
        <p:nvSpPr>
          <p:cNvPr id="12" name="Oval 11"/>
          <p:cNvSpPr/>
          <p:nvPr/>
        </p:nvSpPr>
        <p:spPr>
          <a:xfrm>
            <a:off x="941832" y="5363532"/>
            <a:ext cx="603504" cy="612648"/>
          </a:xfrm>
          <a:prstGeom prst="ellipse">
            <a:avLst/>
          </a:prstGeom>
          <a:solidFill>
            <a:srgbClr val="C000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0083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2&quot;/&gt;&lt;lineCharCount val=&quot;9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10773</TotalTime>
  <Words>2745</Words>
  <Application>Microsoft Office PowerPoint</Application>
  <PresentationFormat>Widescreen</PresentationFormat>
  <Paragraphs>554</Paragraphs>
  <Slides>59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20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59</vt:i4>
      </vt:variant>
    </vt:vector>
  </HeadingPairs>
  <TitlesOfParts>
    <vt:vector size="81" baseType="lpstr">
      <vt:lpstr>맑은 고딕</vt:lpstr>
      <vt:lpstr>ＭＳ Ｐゴシック</vt:lpstr>
      <vt:lpstr>ＭＳ Ｐゴシック</vt:lpstr>
      <vt:lpstr>游ゴシック</vt:lpstr>
      <vt:lpstr>Arial</vt:lpstr>
      <vt:lpstr>Arial</vt:lpstr>
      <vt:lpstr>Arial (headings)</vt:lpstr>
      <vt:lpstr>바탕</vt:lpstr>
      <vt:lpstr>Calibri</vt:lpstr>
      <vt:lpstr>Calibri </vt:lpstr>
      <vt:lpstr>Calibri Light</vt:lpstr>
      <vt:lpstr>돋움</vt:lpstr>
      <vt:lpstr>Gill Sans MT</vt:lpstr>
      <vt:lpstr>Helvetica Light</vt:lpstr>
      <vt:lpstr>Lora</vt:lpstr>
      <vt:lpstr>Lub Dub</vt:lpstr>
      <vt:lpstr>Symbol</vt:lpstr>
      <vt:lpstr>Times New Roman</vt:lpstr>
      <vt:lpstr>Wingdings</vt:lpstr>
      <vt:lpstr>ヒラギノ角ゴ Pro W3</vt:lpstr>
      <vt:lpstr>Tema di Office</vt:lpstr>
      <vt:lpstr>1_Office Theme</vt:lpstr>
      <vt:lpstr>Antithrombotic Therapy Update:  2 vs. 1 Post-PCI,  and 3 vs. 2 Post-PCI &amp; Afib</vt:lpstr>
      <vt:lpstr>Presentazione standard di PowerPoint</vt:lpstr>
      <vt:lpstr>Presentazione standard di PowerPoint</vt:lpstr>
      <vt:lpstr>Presentazione standard di PowerPoint</vt:lpstr>
      <vt:lpstr>When Antiplatelet Agents are Needed?</vt:lpstr>
      <vt:lpstr>Dual antiplatelet agents after Stenting? Restenosis vs. Thrombosis</vt:lpstr>
      <vt:lpstr>Presentazione standard di PowerPoint</vt:lpstr>
      <vt:lpstr>Presentazione standard di PowerPoint</vt:lpstr>
      <vt:lpstr>Much Has Changed Since the Introduction of 1st Gen DES . . .</vt:lpstr>
      <vt:lpstr>Presentazione standard di PowerPoint</vt:lpstr>
      <vt:lpstr>Presentazione standard di PowerPoint</vt:lpstr>
      <vt:lpstr>Comparative Impact of Bleeding and Myocardial Infarction on Mortality: From The Acuity Trial</vt:lpstr>
      <vt:lpstr>Comparative Impact of Bleeding and Myocardial Infarction on Mortality: From The TRACER Trial</vt:lpstr>
      <vt:lpstr>CONSEQUENCES OF BLEEDING</vt:lpstr>
      <vt:lpstr>Presentazione standard di PowerPoint</vt:lpstr>
      <vt:lpstr>THE ROLE OF ASPIRIN</vt:lpstr>
      <vt:lpstr>ALTERNATIVE: P2Y12 INHIBITORS</vt:lpstr>
      <vt:lpstr>RATIONALE FOR P2Y12 INHIBITOR MONOTHERAPY</vt:lpstr>
      <vt:lpstr>1 VS. 12-MONTH DAPT WITH CLOPIDOGREL  AFTER DES: STOPDAPT-2 Trial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TICO Trial</vt:lpstr>
      <vt:lpstr>PRASUGREL MONOTHERAPY </vt:lpstr>
      <vt:lpstr>Presentazione standard di PowerPoint</vt:lpstr>
      <vt:lpstr>THE RIGHT THERAPY FOR THE RIGHT PATIENT:  One Size Doesn’t Fit All</vt:lpstr>
      <vt:lpstr>Presentazione standard di PowerPoint</vt:lpstr>
      <vt:lpstr>A-FIB + PCI STENT </vt:lpstr>
      <vt:lpstr>PREEXISTING AF</vt:lpstr>
      <vt:lpstr>NEW ONSET AF AFTER PCI </vt:lpstr>
      <vt:lpstr>EPIDEMIOLOGY</vt:lpstr>
      <vt:lpstr>PROJECTED PREVALENCE OF AF</vt:lpstr>
      <vt:lpstr>DUAL PATHWAY INHIBITION</vt:lpstr>
      <vt:lpstr>NOACS VS. VKA IN AF TRIALS</vt:lpstr>
      <vt:lpstr>PRE-WOEST REGIMENS</vt:lpstr>
      <vt:lpstr>WOEST  TRIAL 2013</vt:lpstr>
      <vt:lpstr>WOEST  TRIAL 2013</vt:lpstr>
      <vt:lpstr>WOEST  TRIAL 2013</vt:lpstr>
      <vt:lpstr>EUROPEAN PERSPECTIVE </vt:lpstr>
      <vt:lpstr>AF + PCI: A North American Perspective – 2016 Update</vt:lpstr>
      <vt:lpstr>AMERICAN PERSPECTIVE </vt:lpstr>
      <vt:lpstr>The AUGUSTUS Trial</vt:lpstr>
      <vt:lpstr>TWO INDEPENDENT HYPOTHESES</vt:lpstr>
      <vt:lpstr>TRIAL DESIGN</vt:lpstr>
      <vt:lpstr>MAJOR/CLINICALLY RELEVANT NON-MAJOR BLEEDING</vt:lpstr>
      <vt:lpstr>DEATH/HOSPITALIZATION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Thank You     @Drroxmehran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Stick to the Guidelines or Change Your Practice:  Deep Dive into ISAR REACT 5 and  Other Recent Publications</dc:title>
  <dc:creator>Matteo Nardin</dc:creator>
  <cp:lastModifiedBy>User</cp:lastModifiedBy>
  <cp:revision>385</cp:revision>
  <dcterms:created xsi:type="dcterms:W3CDTF">2020-06-22T21:16:43Z</dcterms:created>
  <dcterms:modified xsi:type="dcterms:W3CDTF">2020-09-28T23:07:57Z</dcterms:modified>
</cp:coreProperties>
</file>