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avi" ContentType="video/x-msvide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349" r:id="rId3"/>
    <p:sldId id="354" r:id="rId4"/>
    <p:sldId id="356" r:id="rId5"/>
    <p:sldId id="355" r:id="rId6"/>
    <p:sldId id="357" r:id="rId7"/>
    <p:sldId id="388" r:id="rId8"/>
    <p:sldId id="358" r:id="rId9"/>
    <p:sldId id="359" r:id="rId10"/>
    <p:sldId id="389" r:id="rId11"/>
    <p:sldId id="360" r:id="rId12"/>
    <p:sldId id="361" r:id="rId13"/>
    <p:sldId id="362" r:id="rId14"/>
    <p:sldId id="363" r:id="rId15"/>
    <p:sldId id="364" r:id="rId16"/>
    <p:sldId id="365" r:id="rId17"/>
    <p:sldId id="366" r:id="rId18"/>
    <p:sldId id="381" r:id="rId19"/>
    <p:sldId id="368" r:id="rId20"/>
    <p:sldId id="370" r:id="rId21"/>
    <p:sldId id="371" r:id="rId22"/>
    <p:sldId id="372" r:id="rId23"/>
    <p:sldId id="373" r:id="rId24"/>
    <p:sldId id="374" r:id="rId25"/>
    <p:sldId id="375" r:id="rId26"/>
    <p:sldId id="376" r:id="rId27"/>
    <p:sldId id="377" r:id="rId28"/>
    <p:sldId id="378" r:id="rId29"/>
    <p:sldId id="379" r:id="rId30"/>
    <p:sldId id="380" r:id="rId31"/>
    <p:sldId id="391" r:id="rId32"/>
    <p:sldId id="306" r:id="rId33"/>
    <p:sldId id="382" r:id="rId34"/>
    <p:sldId id="383" r:id="rId35"/>
    <p:sldId id="384" r:id="rId36"/>
    <p:sldId id="315" r:id="rId37"/>
    <p:sldId id="385" r:id="rId38"/>
    <p:sldId id="386" r:id="rId39"/>
    <p:sldId id="316" r:id="rId40"/>
    <p:sldId id="387" r:id="rId41"/>
    <p:sldId id="321" r:id="rId42"/>
    <p:sldId id="390" r:id="rId43"/>
  </p:sldIdLst>
  <p:sldSz cx="9144000" cy="5143500" type="screen16x9"/>
  <p:notesSz cx="6858000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1F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03" autoAdjust="0"/>
    <p:restoredTop sz="94660"/>
  </p:normalViewPr>
  <p:slideViewPr>
    <p:cSldViewPr>
      <p:cViewPr varScale="1">
        <p:scale>
          <a:sx n="129" d="100"/>
          <a:sy n="129" d="100"/>
        </p:scale>
        <p:origin x="584" y="5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93DB51-139A-483A-902E-21B9BD2CD7D9}" type="datetimeFigureOut">
              <a:rPr lang="de-DE" smtClean="0"/>
              <a:t>11.10.2020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942816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FDD7CD-7306-4ABB-8D5A-C7A7619A1C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94367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5E8FBD-B9FD-4B13-8787-B2B6DE2A2EC4}" type="datetimeFigureOut">
              <a:rPr lang="de-DE" smtClean="0"/>
              <a:t>11.10.2020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837E6B-0BBB-44E7-B99B-188887EB4A9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6139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7AAE5-4A4E-4712-9107-20595C4E6244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84644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7AAE5-4A4E-4712-9107-20595C4E6244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5174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7AAE5-4A4E-4712-9107-20595C4E6244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714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7AAE5-4A4E-4712-9107-20595C4E6244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6445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7AAE5-4A4E-4712-9107-20595C4E6244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1195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7AAE5-4A4E-4712-9107-20595C4E6244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8464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7AAE5-4A4E-4712-9107-20595C4E6244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6357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7AAE5-4A4E-4712-9107-20595C4E6244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8464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7AAE5-4A4E-4712-9107-20595C4E6244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1840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7AAE5-4A4E-4712-9107-20595C4E6244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8464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E4F-814D-444E-A1A2-30A68AE62933}" type="datetimeFigureOut">
              <a:rPr lang="de-DE" smtClean="0"/>
              <a:t>11.10.2020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6A0E-A6A5-4826-A994-7BB1794ABCA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2465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E4F-814D-444E-A1A2-30A68AE62933}" type="datetimeFigureOut">
              <a:rPr lang="de-DE" smtClean="0"/>
              <a:t>11.10.2020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6A0E-A6A5-4826-A994-7BB1794ABCA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1598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E4F-814D-444E-A1A2-30A68AE62933}" type="datetimeFigureOut">
              <a:rPr lang="de-DE" smtClean="0"/>
              <a:t>11.10.2020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6A0E-A6A5-4826-A994-7BB1794ABCA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5106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E4F-814D-444E-A1A2-30A68AE62933}" type="datetimeFigureOut">
              <a:rPr lang="de-DE" smtClean="0"/>
              <a:t>11.10.2020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6A0E-A6A5-4826-A994-7BB1794ABCA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6829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E4F-814D-444E-A1A2-30A68AE62933}" type="datetimeFigureOut">
              <a:rPr lang="de-DE" smtClean="0"/>
              <a:t>11.10.2020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6A0E-A6A5-4826-A994-7BB1794ABCA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9384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E4F-814D-444E-A1A2-30A68AE62933}" type="datetimeFigureOut">
              <a:rPr lang="de-DE" smtClean="0"/>
              <a:t>11.10.2020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6A0E-A6A5-4826-A994-7BB1794ABCA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4962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E4F-814D-444E-A1A2-30A68AE62933}" type="datetimeFigureOut">
              <a:rPr lang="de-DE" smtClean="0"/>
              <a:t>11.10.2020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6A0E-A6A5-4826-A994-7BB1794ABCA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87187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E4F-814D-444E-A1A2-30A68AE62933}" type="datetimeFigureOut">
              <a:rPr lang="de-DE" smtClean="0"/>
              <a:t>11.10.2020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6A0E-A6A5-4826-A994-7BB1794ABCA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5339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E4F-814D-444E-A1A2-30A68AE62933}" type="datetimeFigureOut">
              <a:rPr lang="de-DE" smtClean="0"/>
              <a:t>11.10.2020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6A0E-A6A5-4826-A994-7BB1794ABCA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0746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E4F-814D-444E-A1A2-30A68AE62933}" type="datetimeFigureOut">
              <a:rPr lang="de-DE" smtClean="0"/>
              <a:t>11.10.2020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6A0E-A6A5-4826-A994-7BB1794ABCA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4835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E4F-814D-444E-A1A2-30A68AE62933}" type="datetimeFigureOut">
              <a:rPr lang="de-DE" smtClean="0"/>
              <a:t>11.10.2020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6A0E-A6A5-4826-A994-7BB1794ABCA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8488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57E4F-814D-444E-A1A2-30A68AE62933}" type="datetimeFigureOut">
              <a:rPr lang="de-DE" smtClean="0"/>
              <a:t>11.10.2020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66A0E-A6A5-4826-A994-7BB1794ABCA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983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tiff"/><Relationship Id="rId2" Type="http://schemas.microsoft.com/office/2007/relationships/media" Target="../media/media3.avi"/><Relationship Id="rId1" Type="http://schemas.openxmlformats.org/officeDocument/2006/relationships/video" Target="NULL" TargetMode="External"/><Relationship Id="rId6" Type="http://schemas.openxmlformats.org/officeDocument/2006/relationships/image" Target="../media/image24.tiff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5.xml"/><Relationship Id="rId9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tiff"/><Relationship Id="rId2" Type="http://schemas.microsoft.com/office/2007/relationships/media" Target="../media/media3.avi"/><Relationship Id="rId1" Type="http://schemas.openxmlformats.org/officeDocument/2006/relationships/video" Target="NULL" TargetMode="External"/><Relationship Id="rId6" Type="http://schemas.openxmlformats.org/officeDocument/2006/relationships/image" Target="../media/image24.tiff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6.xml"/><Relationship Id="rId9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179512" y="267494"/>
            <a:ext cx="864096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Noninvasive</a:t>
            </a:r>
            <a:r>
              <a:rPr lang="de-DE" sz="4400" dirty="0" smtClean="0">
                <a:solidFill>
                  <a:srgbClr val="991F1F"/>
                </a:solidFill>
                <a:latin typeface="Corbel" panose="020B0503020204020204" pitchFamily="34" charset="0"/>
              </a:rPr>
              <a:t> Imaging </a:t>
            </a:r>
            <a:r>
              <a:rPr lang="de-DE" sz="44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of</a:t>
            </a:r>
            <a:r>
              <a:rPr lang="de-DE" sz="4400" dirty="0" smtClean="0">
                <a:solidFill>
                  <a:srgbClr val="991F1F"/>
                </a:solidFill>
                <a:latin typeface="Corbel" panose="020B0503020204020204" pitchFamily="34" charset="0"/>
              </a:rPr>
              <a:t> </a:t>
            </a:r>
            <a:r>
              <a:rPr lang="de-DE" sz="44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Stable</a:t>
            </a:r>
            <a:r>
              <a:rPr lang="de-DE" sz="4400" dirty="0" smtClean="0">
                <a:solidFill>
                  <a:srgbClr val="991F1F"/>
                </a:solidFill>
                <a:latin typeface="Corbel" panose="020B0503020204020204" pitchFamily="34" charset="0"/>
              </a:rPr>
              <a:t> </a:t>
            </a:r>
            <a:r>
              <a:rPr lang="de-DE" sz="44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CAD</a:t>
            </a:r>
            <a:r>
              <a:rPr lang="de-DE" sz="4400" dirty="0" smtClean="0">
                <a:solidFill>
                  <a:srgbClr val="991F1F"/>
                </a:solidFill>
                <a:latin typeface="Corbel" panose="020B0503020204020204" pitchFamily="34" charset="0"/>
              </a:rPr>
              <a:t> </a:t>
            </a:r>
            <a:r>
              <a:rPr lang="de-DE" sz="44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post</a:t>
            </a:r>
            <a:r>
              <a:rPr lang="de-DE" sz="4400" dirty="0" smtClean="0">
                <a:solidFill>
                  <a:srgbClr val="991F1F"/>
                </a:solidFill>
                <a:latin typeface="Corbel" panose="020B0503020204020204" pitchFamily="34" charset="0"/>
              </a:rPr>
              <a:t> ESC Guidelines</a:t>
            </a:r>
            <a:br>
              <a:rPr lang="de-DE" sz="4400" dirty="0" smtClean="0">
                <a:solidFill>
                  <a:srgbClr val="991F1F"/>
                </a:solidFill>
                <a:latin typeface="Corbel" panose="020B0503020204020204" pitchFamily="34" charset="0"/>
              </a:rPr>
            </a:br>
            <a:endParaRPr lang="de-DE" sz="2000" dirty="0" smtClean="0">
              <a:solidFill>
                <a:srgbClr val="991F1F"/>
              </a:solidFill>
              <a:latin typeface="Corbel" panose="020B0503020204020204" pitchFamily="34" charset="0"/>
            </a:endParaRPr>
          </a:p>
          <a:p>
            <a:r>
              <a:rPr lang="de-DE" sz="2400" dirty="0" smtClean="0">
                <a:solidFill>
                  <a:schemeClr val="accent1">
                    <a:lumMod val="50000"/>
                  </a:schemeClr>
                </a:solidFill>
                <a:latin typeface="Corbel" panose="020B0503020204020204" pitchFamily="34" charset="0"/>
              </a:rPr>
              <a:t>ESC Guidelines on </a:t>
            </a:r>
            <a:r>
              <a:rPr lang="de-DE" sz="2400" dirty="0" err="1" smtClean="0">
                <a:solidFill>
                  <a:schemeClr val="accent1">
                    <a:lumMod val="50000"/>
                  </a:schemeClr>
                </a:solidFill>
                <a:latin typeface="Corbel" panose="020B0503020204020204" pitchFamily="34" charset="0"/>
              </a:rPr>
              <a:t>Chronic</a:t>
            </a:r>
            <a:r>
              <a:rPr lang="de-DE" sz="2400" dirty="0" smtClean="0">
                <a:solidFill>
                  <a:schemeClr val="accent1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2400" dirty="0" err="1" smtClean="0">
                <a:solidFill>
                  <a:schemeClr val="accent1">
                    <a:lumMod val="50000"/>
                  </a:schemeClr>
                </a:solidFill>
                <a:latin typeface="Corbel" panose="020B0503020204020204" pitchFamily="34" charset="0"/>
              </a:rPr>
              <a:t>Coronary</a:t>
            </a:r>
            <a:r>
              <a:rPr lang="de-DE" sz="2400" dirty="0" smtClean="0">
                <a:solidFill>
                  <a:schemeClr val="accent1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2400" dirty="0" err="1" smtClean="0">
                <a:solidFill>
                  <a:schemeClr val="accent1">
                    <a:lumMod val="50000"/>
                  </a:schemeClr>
                </a:solidFill>
                <a:latin typeface="Corbel" panose="020B0503020204020204" pitchFamily="34" charset="0"/>
              </a:rPr>
              <a:t>Syndromes</a:t>
            </a:r>
            <a:r>
              <a:rPr lang="de-DE" sz="2400" dirty="0" smtClean="0">
                <a:solidFill>
                  <a:schemeClr val="accent1">
                    <a:lumMod val="50000"/>
                  </a:schemeClr>
                </a:solidFill>
                <a:latin typeface="Corbel" panose="020B0503020204020204" pitchFamily="34" charset="0"/>
              </a:rPr>
              <a:t>, 2019</a:t>
            </a:r>
            <a:endParaRPr lang="de-DE" sz="4400" dirty="0" smtClean="0">
              <a:solidFill>
                <a:schemeClr val="accent1">
                  <a:lumMod val="50000"/>
                </a:schemeClr>
              </a:solidFill>
              <a:latin typeface="Corbel" panose="020B0503020204020204" pitchFamily="34" charset="0"/>
            </a:endParaRPr>
          </a:p>
          <a:p>
            <a:endParaRPr lang="de-DE" sz="4400" dirty="0">
              <a:solidFill>
                <a:srgbClr val="991F1F"/>
              </a:solidFill>
            </a:endParaRPr>
          </a:p>
          <a:p>
            <a:endParaRPr lang="de-DE" sz="2400" dirty="0" smtClean="0">
              <a:solidFill>
                <a:srgbClr val="991F1F"/>
              </a:solidFill>
            </a:endParaRPr>
          </a:p>
          <a:p>
            <a:endParaRPr lang="de-DE" sz="2400" dirty="0">
              <a:solidFill>
                <a:srgbClr val="991F1F"/>
              </a:solidFill>
            </a:endParaRPr>
          </a:p>
          <a:p>
            <a:endParaRPr lang="de-DE" sz="2400" dirty="0" smtClean="0">
              <a:solidFill>
                <a:srgbClr val="991F1F"/>
              </a:solidFill>
            </a:endParaRPr>
          </a:p>
          <a:p>
            <a:r>
              <a:rPr lang="de-DE" sz="2400" dirty="0" smtClean="0">
                <a:solidFill>
                  <a:srgbClr val="991F1F"/>
                </a:solidFill>
              </a:rPr>
              <a:t>S. Achenbach</a:t>
            </a:r>
            <a:endParaRPr lang="de-DE" sz="4400" dirty="0">
              <a:solidFill>
                <a:srgbClr val="991F1F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70475" y="4659982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No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Disclosures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82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971600" y="1719280"/>
            <a:ext cx="7585892" cy="322343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179512" y="123478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Three</a:t>
            </a:r>
            <a:r>
              <a:rPr lang="de-DE" sz="2800" dirty="0" smtClean="0">
                <a:solidFill>
                  <a:srgbClr val="991F1F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very</a:t>
            </a:r>
            <a:r>
              <a:rPr lang="de-DE" sz="2800" dirty="0" smtClean="0">
                <a:solidFill>
                  <a:srgbClr val="991F1F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basic</a:t>
            </a:r>
            <a:r>
              <a:rPr lang="de-DE" sz="2800" dirty="0" smtClean="0">
                <a:solidFill>
                  <a:srgbClr val="991F1F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considerations</a:t>
            </a:r>
            <a:endParaRPr lang="de-DE" sz="2800" dirty="0">
              <a:solidFill>
                <a:srgbClr val="991F1F"/>
              </a:solidFill>
              <a:latin typeface="Corbel" panose="020B050302020402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5486200" y="1551200"/>
            <a:ext cx="81399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899592" y="1059582"/>
            <a:ext cx="7776864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de-DE" sz="2000" b="1" dirty="0" err="1" smtClean="0">
                <a:latin typeface="Corbel" panose="020B0503020204020204" pitchFamily="34" charset="0"/>
              </a:rPr>
              <a:t>What</a:t>
            </a:r>
            <a:r>
              <a:rPr lang="de-DE" sz="2000" b="1" dirty="0" smtClean="0">
                <a:latin typeface="Corbel" panose="020B0503020204020204" pitchFamily="34" charset="0"/>
              </a:rPr>
              <a:t> do </a:t>
            </a:r>
            <a:r>
              <a:rPr lang="de-DE" sz="2000" b="1" dirty="0" err="1" smtClean="0">
                <a:latin typeface="Corbel" panose="020B0503020204020204" pitchFamily="34" charset="0"/>
              </a:rPr>
              <a:t>we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want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to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know</a:t>
            </a:r>
            <a:r>
              <a:rPr lang="de-DE" sz="2000" b="1" dirty="0" smtClean="0">
                <a:latin typeface="Corbel" panose="020B0503020204020204" pitchFamily="34" charset="0"/>
              </a:rPr>
              <a:t> in </a:t>
            </a:r>
            <a:r>
              <a:rPr lang="de-DE" sz="2000" b="1" dirty="0" err="1" smtClean="0">
                <a:latin typeface="Corbel" panose="020B0503020204020204" pitchFamily="34" charset="0"/>
              </a:rPr>
              <a:t>patients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with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suspected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/>
              <a:t>CAD</a:t>
            </a:r>
            <a:r>
              <a:rPr lang="de-DE" sz="2000" b="1" dirty="0" smtClean="0"/>
              <a:t>?</a:t>
            </a:r>
          </a:p>
          <a:p>
            <a:endParaRPr lang="de-DE" sz="1100" dirty="0" smtClean="0"/>
          </a:p>
          <a:p>
            <a:r>
              <a:rPr lang="de-DE" sz="1100" dirty="0"/>
              <a:t>	</a:t>
            </a:r>
            <a:r>
              <a:rPr lang="de-DE" sz="1100" dirty="0" smtClean="0"/>
              <a:t> </a:t>
            </a:r>
            <a:r>
              <a:rPr lang="de-DE" dirty="0" smtClean="0"/>
              <a:t>    				Events	</a:t>
            </a:r>
          </a:p>
          <a:p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201" y="1851669"/>
            <a:ext cx="2974232" cy="3030987"/>
          </a:xfrm>
          <a:prstGeom prst="rect">
            <a:avLst/>
          </a:prstGeom>
          <a:noFill/>
          <a:ln>
            <a:solidFill>
              <a:srgbClr val="FFC000"/>
            </a:solidFill>
            <a:prstDash val="sysDot"/>
            <a:headEnd type="none" w="med" len="med"/>
            <a:tailEnd type="arrow" w="med" len="med"/>
          </a:ln>
        </p:spPr>
      </p:pic>
      <p:sp>
        <p:nvSpPr>
          <p:cNvPr id="14" name="Textfeld 13"/>
          <p:cNvSpPr txBox="1"/>
          <p:nvPr/>
        </p:nvSpPr>
        <p:spPr>
          <a:xfrm>
            <a:off x="6300192" y="2272684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FFC000"/>
                </a:solidFill>
              </a:rPr>
              <a:t>Might</a:t>
            </a:r>
            <a:r>
              <a:rPr lang="de-DE" dirty="0" smtClean="0">
                <a:solidFill>
                  <a:srgbClr val="FFC000"/>
                </a:solidFill>
              </a:rPr>
              <a:t> </a:t>
            </a:r>
            <a:r>
              <a:rPr lang="de-DE" dirty="0" err="1" smtClean="0">
                <a:solidFill>
                  <a:srgbClr val="FFC000"/>
                </a:solidFill>
              </a:rPr>
              <a:t>be</a:t>
            </a:r>
            <a:r>
              <a:rPr lang="de-DE" dirty="0" smtClean="0">
                <a:solidFill>
                  <a:srgbClr val="FFC000"/>
                </a:solidFill>
              </a:rPr>
              <a:t/>
            </a:r>
            <a:br>
              <a:rPr lang="de-DE" dirty="0" smtClean="0">
                <a:solidFill>
                  <a:srgbClr val="FFC000"/>
                </a:solidFill>
              </a:rPr>
            </a:br>
            <a:r>
              <a:rPr lang="de-DE" dirty="0" err="1" smtClean="0">
                <a:solidFill>
                  <a:srgbClr val="FFC000"/>
                </a:solidFill>
              </a:rPr>
              <a:t>useful</a:t>
            </a:r>
            <a:endParaRPr lang="de-DE" dirty="0">
              <a:solidFill>
                <a:srgbClr val="FFC000"/>
              </a:solidFill>
            </a:endParaRPr>
          </a:p>
        </p:txBody>
      </p:sp>
      <p:sp>
        <p:nvSpPr>
          <p:cNvPr id="15" name="Freihandform 14"/>
          <p:cNvSpPr/>
          <p:nvPr/>
        </p:nvSpPr>
        <p:spPr>
          <a:xfrm>
            <a:off x="6824382" y="2864224"/>
            <a:ext cx="796739" cy="494179"/>
          </a:xfrm>
          <a:custGeom>
            <a:avLst/>
            <a:gdLst>
              <a:gd name="connsiteX0" fmla="*/ 0 w 796739"/>
              <a:gd name="connsiteY0" fmla="*/ 0 h 494179"/>
              <a:gd name="connsiteX1" fmla="*/ 336177 w 796739"/>
              <a:gd name="connsiteY1" fmla="*/ 285750 h 494179"/>
              <a:gd name="connsiteX2" fmla="*/ 796739 w 796739"/>
              <a:gd name="connsiteY2" fmla="*/ 494179 h 494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6739" h="494179">
                <a:moveTo>
                  <a:pt x="0" y="0"/>
                </a:moveTo>
                <a:cubicBezTo>
                  <a:pt x="101693" y="101693"/>
                  <a:pt x="203387" y="203387"/>
                  <a:pt x="336177" y="285750"/>
                </a:cubicBezTo>
                <a:cubicBezTo>
                  <a:pt x="468967" y="368113"/>
                  <a:pt x="632853" y="431146"/>
                  <a:pt x="796739" y="494179"/>
                </a:cubicBezTo>
              </a:path>
            </a:pathLst>
          </a:custGeom>
          <a:noFill/>
          <a:ln>
            <a:solidFill>
              <a:srgbClr val="FFC000"/>
            </a:solidFill>
            <a:prstDash val="sysDot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Freihandform 15"/>
          <p:cNvSpPr/>
          <p:nvPr/>
        </p:nvSpPr>
        <p:spPr>
          <a:xfrm>
            <a:off x="6242797" y="2874309"/>
            <a:ext cx="373156" cy="1573306"/>
          </a:xfrm>
          <a:custGeom>
            <a:avLst/>
            <a:gdLst>
              <a:gd name="connsiteX0" fmla="*/ 373156 w 373156"/>
              <a:gd name="connsiteY0" fmla="*/ 0 h 1573306"/>
              <a:gd name="connsiteX1" fmla="*/ 242047 w 373156"/>
              <a:gd name="connsiteY1" fmla="*/ 833717 h 1573306"/>
              <a:gd name="connsiteX2" fmla="*/ 0 w 373156"/>
              <a:gd name="connsiteY2" fmla="*/ 1573306 h 157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3156" h="1573306">
                <a:moveTo>
                  <a:pt x="373156" y="0"/>
                </a:moveTo>
                <a:cubicBezTo>
                  <a:pt x="338698" y="285749"/>
                  <a:pt x="304240" y="571499"/>
                  <a:pt x="242047" y="833717"/>
                </a:cubicBezTo>
                <a:cubicBezTo>
                  <a:pt x="179854" y="1095935"/>
                  <a:pt x="89927" y="1334620"/>
                  <a:pt x="0" y="1573306"/>
                </a:cubicBezTo>
              </a:path>
            </a:pathLst>
          </a:custGeom>
          <a:noFill/>
          <a:ln>
            <a:solidFill>
              <a:srgbClr val="FFC000"/>
            </a:solidFill>
            <a:prstDash val="sysDot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Freihandform 17"/>
          <p:cNvSpPr/>
          <p:nvPr/>
        </p:nvSpPr>
        <p:spPr>
          <a:xfrm>
            <a:off x="6726891" y="2921374"/>
            <a:ext cx="400050" cy="995082"/>
          </a:xfrm>
          <a:custGeom>
            <a:avLst/>
            <a:gdLst>
              <a:gd name="connsiteX0" fmla="*/ 0 w 400050"/>
              <a:gd name="connsiteY0" fmla="*/ 0 h 995082"/>
              <a:gd name="connsiteX1" fmla="*/ 97491 w 400050"/>
              <a:gd name="connsiteY1" fmla="*/ 561414 h 995082"/>
              <a:gd name="connsiteX2" fmla="*/ 400050 w 400050"/>
              <a:gd name="connsiteY2" fmla="*/ 995082 h 995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0050" h="995082">
                <a:moveTo>
                  <a:pt x="0" y="0"/>
                </a:moveTo>
                <a:cubicBezTo>
                  <a:pt x="15408" y="197783"/>
                  <a:pt x="30816" y="395567"/>
                  <a:pt x="97491" y="561414"/>
                </a:cubicBezTo>
                <a:cubicBezTo>
                  <a:pt x="164166" y="727261"/>
                  <a:pt x="282108" y="861171"/>
                  <a:pt x="400050" y="995082"/>
                </a:cubicBezTo>
              </a:path>
            </a:pathLst>
          </a:custGeom>
          <a:noFill/>
          <a:ln>
            <a:solidFill>
              <a:srgbClr val="FFC000"/>
            </a:solidFill>
            <a:prstDash val="sysDot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0503" y="1867458"/>
            <a:ext cx="3068596" cy="207088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5804" y="792225"/>
            <a:ext cx="5327665" cy="2211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8" name="Textfeld 7"/>
          <p:cNvSpPr txBox="1"/>
          <p:nvPr/>
        </p:nvSpPr>
        <p:spPr>
          <a:xfrm>
            <a:off x="1043608" y="4020749"/>
            <a:ext cx="4655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SCOT</a:t>
            </a:r>
            <a:r>
              <a:rPr lang="de-DE" sz="1600" dirty="0" smtClean="0">
                <a:solidFill>
                  <a:srgbClr val="C00000"/>
                </a:solidFill>
                <a:latin typeface="Corbel" panose="020B0503020204020204" pitchFamily="34" charset="0"/>
              </a:rPr>
              <a:t> Heart:   </a:t>
            </a:r>
            <a:r>
              <a:rPr lang="de-DE" sz="1400" dirty="0" smtClean="0">
                <a:solidFill>
                  <a:srgbClr val="C00000"/>
                </a:solidFill>
                <a:latin typeface="Corbel" panose="020B0503020204020204" pitchFamily="34" charset="0"/>
              </a:rPr>
              <a:t>4179 </a:t>
            </a:r>
            <a:r>
              <a:rPr lang="de-DE" sz="14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patients</a:t>
            </a:r>
            <a:r>
              <a:rPr lang="de-DE" sz="1400" dirty="0" smtClean="0">
                <a:solidFill>
                  <a:srgbClr val="C00000"/>
                </a:solidFill>
                <a:latin typeface="Corbel" panose="020B0503020204020204" pitchFamily="34" charset="0"/>
              </a:rPr>
              <a:t>, </a:t>
            </a:r>
            <a:r>
              <a:rPr lang="de-DE" sz="14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suspected</a:t>
            </a:r>
            <a:r>
              <a:rPr lang="de-DE" sz="1400" dirty="0" smtClean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de-DE" sz="14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CAD</a:t>
            </a:r>
            <a:endParaRPr lang="de-DE" sz="1400" dirty="0" smtClean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solidFill>
                  <a:srgbClr val="C00000"/>
                </a:solidFill>
                <a:latin typeface="Corbel" panose="020B0503020204020204" pitchFamily="34" charset="0"/>
              </a:rPr>
              <a:t>	       </a:t>
            </a:r>
            <a:r>
              <a:rPr lang="de-DE" sz="14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Randomized</a:t>
            </a:r>
            <a:r>
              <a:rPr lang="de-DE" sz="1400" dirty="0" smtClean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de-DE" sz="14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to</a:t>
            </a:r>
            <a:r>
              <a:rPr lang="de-DE" sz="1400" dirty="0" smtClean="0">
                <a:solidFill>
                  <a:srgbClr val="C00000"/>
                </a:solidFill>
                <a:latin typeface="Corbel" panose="020B0503020204020204" pitchFamily="34" charset="0"/>
              </a:rPr>
              <a:t> CT vs. </a:t>
            </a:r>
            <a:r>
              <a:rPr lang="de-DE" sz="14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standard</a:t>
            </a:r>
            <a:r>
              <a:rPr lang="de-DE" sz="1400" dirty="0" smtClean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de-DE" sz="14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of</a:t>
            </a:r>
            <a:r>
              <a:rPr lang="de-DE" sz="1400" dirty="0" smtClean="0">
                <a:solidFill>
                  <a:srgbClr val="C00000"/>
                </a:solidFill>
                <a:latin typeface="Corbel" panose="020B0503020204020204" pitchFamily="34" charset="0"/>
              </a:rPr>
              <a:t> care</a:t>
            </a:r>
            <a:endParaRPr lang="de-DE" sz="1400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39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179512" y="123478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Three</a:t>
            </a:r>
            <a:r>
              <a:rPr lang="de-DE" sz="2800" dirty="0" smtClean="0">
                <a:solidFill>
                  <a:srgbClr val="991F1F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very</a:t>
            </a:r>
            <a:r>
              <a:rPr lang="de-DE" sz="2800" dirty="0" smtClean="0">
                <a:solidFill>
                  <a:srgbClr val="991F1F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basic</a:t>
            </a:r>
            <a:r>
              <a:rPr lang="de-DE" sz="2800" dirty="0" smtClean="0">
                <a:solidFill>
                  <a:srgbClr val="991F1F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considerations</a:t>
            </a:r>
            <a:endParaRPr lang="de-DE" sz="2800" dirty="0">
              <a:solidFill>
                <a:srgbClr val="991F1F"/>
              </a:solidFill>
              <a:latin typeface="Corbel" panose="020B0503020204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899592" y="1059582"/>
            <a:ext cx="7776864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de-DE" sz="2000" b="1" dirty="0" err="1" smtClean="0">
                <a:latin typeface="Corbel" panose="020B0503020204020204" pitchFamily="34" charset="0"/>
              </a:rPr>
              <a:t>What</a:t>
            </a:r>
            <a:r>
              <a:rPr lang="de-DE" sz="2000" b="1" dirty="0" smtClean="0">
                <a:latin typeface="Corbel" panose="020B0503020204020204" pitchFamily="34" charset="0"/>
              </a:rPr>
              <a:t> do </a:t>
            </a:r>
            <a:r>
              <a:rPr lang="de-DE" sz="2000" b="1" dirty="0" err="1" smtClean="0">
                <a:latin typeface="Corbel" panose="020B0503020204020204" pitchFamily="34" charset="0"/>
              </a:rPr>
              <a:t>we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want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to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know</a:t>
            </a:r>
            <a:r>
              <a:rPr lang="de-DE" sz="2000" b="1" dirty="0" smtClean="0">
                <a:latin typeface="Corbel" panose="020B0503020204020204" pitchFamily="34" charset="0"/>
              </a:rPr>
              <a:t> in </a:t>
            </a:r>
            <a:r>
              <a:rPr lang="de-DE" sz="2000" b="1" dirty="0" err="1" smtClean="0">
                <a:latin typeface="Corbel" panose="020B0503020204020204" pitchFamily="34" charset="0"/>
              </a:rPr>
              <a:t>patients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with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suspected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CAD</a:t>
            </a:r>
            <a:r>
              <a:rPr lang="de-DE" sz="2000" b="1" dirty="0" smtClean="0">
                <a:latin typeface="Corbel" panose="020B0503020204020204" pitchFamily="34" charset="0"/>
              </a:rPr>
              <a:t>?</a:t>
            </a:r>
          </a:p>
          <a:p>
            <a:pPr marL="457200" indent="-457200">
              <a:buAutoNum type="arabicPeriod"/>
            </a:pPr>
            <a:endParaRPr lang="de-DE" sz="2000" b="1" dirty="0">
              <a:latin typeface="Corbel" panose="020B0503020204020204" pitchFamily="34" charset="0"/>
            </a:endParaRPr>
          </a:p>
          <a:p>
            <a:pPr marL="457200" indent="-457200">
              <a:buAutoNum type="arabicPeriod"/>
            </a:pPr>
            <a:r>
              <a:rPr lang="de-DE" sz="2000" b="1" dirty="0" err="1" smtClean="0">
                <a:latin typeface="Corbel" panose="020B0503020204020204" pitchFamily="34" charset="0"/>
              </a:rPr>
              <a:t>How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accurate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are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our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tests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to</a:t>
            </a:r>
            <a:r>
              <a:rPr lang="de-DE" sz="2000" b="1" dirty="0" smtClean="0">
                <a:latin typeface="Corbel" panose="020B0503020204020204" pitchFamily="34" charset="0"/>
              </a:rPr>
              <a:t> find </a:t>
            </a:r>
            <a:r>
              <a:rPr lang="de-DE" sz="2000" b="1" dirty="0" err="1" smtClean="0">
                <a:latin typeface="Corbel" panose="020B0503020204020204" pitchFamily="34" charset="0"/>
              </a:rPr>
              <a:t>patients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with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CAD</a:t>
            </a:r>
            <a:r>
              <a:rPr lang="de-DE" sz="2000" b="1" dirty="0" smtClean="0"/>
              <a:t>?</a:t>
            </a:r>
          </a:p>
          <a:p>
            <a:endParaRPr lang="de-DE" sz="1100" dirty="0" smtClean="0"/>
          </a:p>
          <a:p>
            <a:r>
              <a:rPr lang="de-DE" sz="1100" dirty="0" smtClean="0"/>
              <a:t> </a:t>
            </a:r>
            <a:r>
              <a:rPr lang="de-DE" dirty="0" smtClean="0"/>
              <a:t>		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144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1475656" y="2139702"/>
            <a:ext cx="7560840" cy="28803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Freihandform 20"/>
          <p:cNvSpPr/>
          <p:nvPr/>
        </p:nvSpPr>
        <p:spPr>
          <a:xfrm>
            <a:off x="1831668" y="3155541"/>
            <a:ext cx="1263185" cy="1469086"/>
          </a:xfrm>
          <a:custGeom>
            <a:avLst/>
            <a:gdLst>
              <a:gd name="connsiteX0" fmla="*/ 710890 w 1263185"/>
              <a:gd name="connsiteY0" fmla="*/ 21835 h 1469086"/>
              <a:gd name="connsiteX1" fmla="*/ 1256899 w 1263185"/>
              <a:gd name="connsiteY1" fmla="*/ 84330 h 1469086"/>
              <a:gd name="connsiteX2" fmla="*/ 388548 w 1263185"/>
              <a:gd name="connsiteY2" fmla="*/ 702701 h 1469086"/>
              <a:gd name="connsiteX3" fmla="*/ 16867 w 1263185"/>
              <a:gd name="connsiteY3" fmla="*/ 1117141 h 1469086"/>
              <a:gd name="connsiteX4" fmla="*/ 895086 w 1263185"/>
              <a:gd name="connsiteY4" fmla="*/ 1469086 h 1469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3185" h="1469086">
                <a:moveTo>
                  <a:pt x="710890" y="21835"/>
                </a:moveTo>
                <a:cubicBezTo>
                  <a:pt x="1010756" y="-3657"/>
                  <a:pt x="1310623" y="-29148"/>
                  <a:pt x="1256899" y="84330"/>
                </a:cubicBezTo>
                <a:cubicBezTo>
                  <a:pt x="1203175" y="197808"/>
                  <a:pt x="595220" y="530566"/>
                  <a:pt x="388548" y="702701"/>
                </a:cubicBezTo>
                <a:cubicBezTo>
                  <a:pt x="181876" y="874836"/>
                  <a:pt x="-67556" y="989410"/>
                  <a:pt x="16867" y="1117141"/>
                </a:cubicBezTo>
                <a:cubicBezTo>
                  <a:pt x="101290" y="1244872"/>
                  <a:pt x="498188" y="1356979"/>
                  <a:pt x="895086" y="1469086"/>
                </a:cubicBezTo>
              </a:path>
            </a:pathLst>
          </a:custGeom>
          <a:noFill/>
          <a:ln>
            <a:solidFill>
              <a:srgbClr val="C00000"/>
            </a:solidFill>
            <a:prstDash val="sys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179512" y="123478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Three</a:t>
            </a:r>
            <a:r>
              <a:rPr lang="de-DE" sz="2800" dirty="0" smtClean="0">
                <a:solidFill>
                  <a:srgbClr val="991F1F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very</a:t>
            </a:r>
            <a:r>
              <a:rPr lang="de-DE" sz="2800" dirty="0" smtClean="0">
                <a:solidFill>
                  <a:srgbClr val="991F1F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basic</a:t>
            </a:r>
            <a:r>
              <a:rPr lang="de-DE" sz="2800" dirty="0" smtClean="0">
                <a:solidFill>
                  <a:srgbClr val="991F1F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considerations</a:t>
            </a:r>
            <a:endParaRPr lang="de-DE" sz="2800" dirty="0">
              <a:solidFill>
                <a:srgbClr val="991F1F"/>
              </a:solidFill>
              <a:latin typeface="Corbel" panose="020B0503020204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899592" y="1059582"/>
            <a:ext cx="7776864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de-DE" sz="2000" b="1" dirty="0" err="1" smtClean="0">
                <a:latin typeface="Corbel" panose="020B0503020204020204" pitchFamily="34" charset="0"/>
              </a:rPr>
              <a:t>What</a:t>
            </a:r>
            <a:r>
              <a:rPr lang="de-DE" sz="2000" b="1" dirty="0" smtClean="0">
                <a:latin typeface="Corbel" panose="020B0503020204020204" pitchFamily="34" charset="0"/>
              </a:rPr>
              <a:t> do </a:t>
            </a:r>
            <a:r>
              <a:rPr lang="de-DE" sz="2000" b="1" dirty="0" err="1" smtClean="0">
                <a:latin typeface="Corbel" panose="020B0503020204020204" pitchFamily="34" charset="0"/>
              </a:rPr>
              <a:t>we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want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to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know</a:t>
            </a:r>
            <a:r>
              <a:rPr lang="de-DE" sz="2000" b="1" dirty="0" smtClean="0">
                <a:latin typeface="Corbel" panose="020B0503020204020204" pitchFamily="34" charset="0"/>
              </a:rPr>
              <a:t> in </a:t>
            </a:r>
            <a:r>
              <a:rPr lang="de-DE" sz="2000" b="1" dirty="0" err="1" smtClean="0">
                <a:latin typeface="Corbel" panose="020B0503020204020204" pitchFamily="34" charset="0"/>
              </a:rPr>
              <a:t>patients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with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suspected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CAD</a:t>
            </a:r>
            <a:r>
              <a:rPr lang="de-DE" sz="2000" b="1" dirty="0" smtClean="0">
                <a:latin typeface="Corbel" panose="020B0503020204020204" pitchFamily="34" charset="0"/>
              </a:rPr>
              <a:t>?</a:t>
            </a:r>
          </a:p>
          <a:p>
            <a:pPr marL="457200" indent="-457200">
              <a:buAutoNum type="arabicPeriod"/>
            </a:pPr>
            <a:endParaRPr lang="de-DE" sz="2000" b="1" dirty="0">
              <a:latin typeface="Corbel" panose="020B0503020204020204" pitchFamily="34" charset="0"/>
            </a:endParaRPr>
          </a:p>
          <a:p>
            <a:pPr marL="457200" indent="-457200">
              <a:buAutoNum type="arabicPeriod"/>
            </a:pPr>
            <a:r>
              <a:rPr lang="de-DE" sz="2000" b="1" dirty="0" err="1" smtClean="0">
                <a:latin typeface="Corbel" panose="020B0503020204020204" pitchFamily="34" charset="0"/>
              </a:rPr>
              <a:t>How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accurate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are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our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tests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to</a:t>
            </a:r>
            <a:r>
              <a:rPr lang="de-DE" sz="2000" b="1" dirty="0" smtClean="0">
                <a:latin typeface="Corbel" panose="020B0503020204020204" pitchFamily="34" charset="0"/>
              </a:rPr>
              <a:t> find </a:t>
            </a:r>
            <a:r>
              <a:rPr lang="de-DE" sz="2000" b="1" dirty="0" err="1" smtClean="0">
                <a:latin typeface="Corbel" panose="020B0503020204020204" pitchFamily="34" charset="0"/>
              </a:rPr>
              <a:t>patients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with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CAD</a:t>
            </a:r>
            <a:r>
              <a:rPr lang="de-DE" sz="2000" b="1" dirty="0" smtClean="0">
                <a:latin typeface="Corbel" panose="020B0503020204020204" pitchFamily="34" charset="0"/>
              </a:rPr>
              <a:t>?</a:t>
            </a:r>
          </a:p>
          <a:p>
            <a:endParaRPr lang="de-DE" sz="1100" dirty="0" smtClean="0">
              <a:latin typeface="Corbel" panose="020B0503020204020204" pitchFamily="34" charset="0"/>
            </a:endParaRPr>
          </a:p>
          <a:p>
            <a:r>
              <a:rPr lang="de-DE" sz="1100" dirty="0" smtClean="0">
                <a:latin typeface="Corbel" panose="020B0503020204020204" pitchFamily="34" charset="0"/>
              </a:rPr>
              <a:t> </a:t>
            </a:r>
            <a:r>
              <a:rPr lang="de-DE" dirty="0" smtClean="0">
                <a:latin typeface="Corbel" panose="020B0503020204020204" pitchFamily="34" charset="0"/>
              </a:rPr>
              <a:t>		 </a:t>
            </a:r>
          </a:p>
          <a:p>
            <a:endParaRPr lang="de-DE" dirty="0">
              <a:latin typeface="Corbel" panose="020B0503020204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899592" y="1059582"/>
            <a:ext cx="777686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de-DE" sz="2000" b="1" dirty="0" err="1" smtClean="0">
                <a:latin typeface="Corbel" panose="020B0503020204020204" pitchFamily="34" charset="0"/>
              </a:rPr>
              <a:t>What</a:t>
            </a:r>
            <a:r>
              <a:rPr lang="de-DE" sz="2000" b="1" dirty="0" smtClean="0">
                <a:latin typeface="Corbel" panose="020B0503020204020204" pitchFamily="34" charset="0"/>
              </a:rPr>
              <a:t> do </a:t>
            </a:r>
            <a:r>
              <a:rPr lang="de-DE" sz="2000" b="1" dirty="0" err="1" smtClean="0">
                <a:latin typeface="Corbel" panose="020B0503020204020204" pitchFamily="34" charset="0"/>
              </a:rPr>
              <a:t>we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want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to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know</a:t>
            </a:r>
            <a:r>
              <a:rPr lang="de-DE" sz="2000" b="1" dirty="0" smtClean="0">
                <a:latin typeface="Corbel" panose="020B0503020204020204" pitchFamily="34" charset="0"/>
              </a:rPr>
              <a:t> in </a:t>
            </a:r>
            <a:r>
              <a:rPr lang="de-DE" sz="2000" b="1" dirty="0" err="1" smtClean="0">
                <a:latin typeface="Corbel" panose="020B0503020204020204" pitchFamily="34" charset="0"/>
              </a:rPr>
              <a:t>patients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with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suspected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CAD</a:t>
            </a:r>
            <a:r>
              <a:rPr lang="de-DE" sz="2000" b="1" dirty="0" smtClean="0">
                <a:latin typeface="Corbel" panose="020B0503020204020204" pitchFamily="34" charset="0"/>
              </a:rPr>
              <a:t>?</a:t>
            </a:r>
          </a:p>
          <a:p>
            <a:endParaRPr lang="de-DE" sz="1100" dirty="0" smtClean="0">
              <a:latin typeface="Corbel" panose="020B0503020204020204" pitchFamily="34" charset="0"/>
            </a:endParaRPr>
          </a:p>
          <a:p>
            <a:r>
              <a:rPr lang="de-DE" sz="1100" dirty="0">
                <a:latin typeface="Corbel" panose="020B0503020204020204" pitchFamily="34" charset="0"/>
              </a:rPr>
              <a:t>	</a:t>
            </a:r>
            <a:r>
              <a:rPr lang="de-DE" sz="1100" dirty="0" smtClean="0">
                <a:latin typeface="Corbel" panose="020B0503020204020204" pitchFamily="34" charset="0"/>
              </a:rPr>
              <a:t> </a:t>
            </a:r>
            <a:r>
              <a:rPr lang="de-DE" dirty="0" smtClean="0">
                <a:latin typeface="Corbel" panose="020B0503020204020204" pitchFamily="34" charset="0"/>
              </a:rPr>
              <a:t> </a:t>
            </a:r>
            <a:endParaRPr lang="de-DE" dirty="0">
              <a:latin typeface="Corbel" panose="020B0503020204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343343" y="4740428"/>
            <a:ext cx="2693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50" dirty="0" smtClean="0">
                <a:latin typeface="Corbel" panose="020B0503020204020204" pitchFamily="34" charset="0"/>
              </a:rPr>
              <a:t>Arad et al, J Am </a:t>
            </a:r>
            <a:r>
              <a:rPr lang="de-DE" sz="1050" dirty="0" err="1" smtClean="0">
                <a:latin typeface="Corbel" panose="020B0503020204020204" pitchFamily="34" charset="0"/>
              </a:rPr>
              <a:t>Coll</a:t>
            </a:r>
            <a:r>
              <a:rPr lang="de-DE" sz="1050" dirty="0" smtClean="0">
                <a:latin typeface="Corbel" panose="020B0503020204020204" pitchFamily="34" charset="0"/>
              </a:rPr>
              <a:t> </a:t>
            </a:r>
            <a:r>
              <a:rPr lang="de-DE" sz="1050" dirty="0" err="1" smtClean="0">
                <a:latin typeface="Corbel" panose="020B0503020204020204" pitchFamily="34" charset="0"/>
              </a:rPr>
              <a:t>Cardiol</a:t>
            </a:r>
            <a:r>
              <a:rPr lang="de-DE" sz="1050" dirty="0" smtClean="0">
                <a:latin typeface="Corbel" panose="020B0503020204020204" pitchFamily="34" charset="0"/>
              </a:rPr>
              <a:t> 2020</a:t>
            </a:r>
            <a:endParaRPr lang="de-DE" sz="1050" dirty="0">
              <a:latin typeface="Corbel" panose="020B050302020402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78"/>
          <a:stretch/>
        </p:blipFill>
        <p:spPr>
          <a:xfrm>
            <a:off x="4067944" y="2580168"/>
            <a:ext cx="1585026" cy="185059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3623" y="2201842"/>
            <a:ext cx="2808312" cy="5940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44" t="8531" r="8374" b="16822"/>
          <a:stretch/>
        </p:blipFill>
        <p:spPr>
          <a:xfrm>
            <a:off x="5724128" y="2580168"/>
            <a:ext cx="1597287" cy="185059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6270" y="2576308"/>
            <a:ext cx="1558217" cy="1867649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1619673" y="3014811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n = 764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051960" y="4518385"/>
            <a:ext cx="2503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 smtClean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To</a:t>
            </a:r>
            <a:r>
              <a:rPr lang="de-DE" sz="1600" b="1" dirty="0" smtClean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1600" b="1" dirty="0" err="1" smtClean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identify</a:t>
            </a:r>
            <a:r>
              <a:rPr lang="de-DE" sz="1600" b="1" dirty="0" smtClean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 70% </a:t>
            </a:r>
            <a:r>
              <a:rPr lang="de-DE" sz="1600" b="1" dirty="0" err="1" smtClean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stenosis</a:t>
            </a:r>
            <a:endParaRPr lang="de-DE" sz="1600" b="1" dirty="0">
              <a:solidFill>
                <a:schemeClr val="bg1">
                  <a:lumMod val="6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1547664" y="3035153"/>
            <a:ext cx="960123" cy="318786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/>
          <p:cNvSpPr/>
          <p:nvPr/>
        </p:nvSpPr>
        <p:spPr>
          <a:xfrm>
            <a:off x="2108834" y="3566481"/>
            <a:ext cx="1641772" cy="332253"/>
          </a:xfrm>
          <a:prstGeom prst="ellipse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/>
          <p:cNvSpPr/>
          <p:nvPr/>
        </p:nvSpPr>
        <p:spPr>
          <a:xfrm>
            <a:off x="1056983" y="4128003"/>
            <a:ext cx="1641772" cy="332253"/>
          </a:xfrm>
          <a:prstGeom prst="ellipse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/>
          <p:cNvSpPr/>
          <p:nvPr/>
        </p:nvSpPr>
        <p:spPr>
          <a:xfrm>
            <a:off x="2784405" y="4528145"/>
            <a:ext cx="2771067" cy="34646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/>
          <p:cNvSpPr txBox="1"/>
          <p:nvPr/>
        </p:nvSpPr>
        <p:spPr>
          <a:xfrm>
            <a:off x="1129262" y="4132750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 smtClean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Specificity</a:t>
            </a:r>
            <a:r>
              <a:rPr lang="de-DE" sz="1400" b="1" dirty="0" smtClean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: 87%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2253941" y="3563869"/>
            <a:ext cx="16553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 smtClean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Sensitivity</a:t>
            </a:r>
            <a:r>
              <a:rPr lang="de-DE" sz="1400" b="1" dirty="0" smtClean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rPr>
              <a:t>: 79%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6318778" y="2332759"/>
            <a:ext cx="2693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50" dirty="0" smtClean="0">
                <a:solidFill>
                  <a:srgbClr val="C00000"/>
                </a:solidFill>
                <a:latin typeface="Corbel" panose="020B0503020204020204" pitchFamily="34" charset="0"/>
              </a:rPr>
              <a:t>Rest Perfusion</a:t>
            </a:r>
            <a:endParaRPr lang="de-DE" sz="1050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4713117" y="2329955"/>
            <a:ext cx="2693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5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Stress</a:t>
            </a:r>
            <a:r>
              <a:rPr lang="de-DE" sz="1050" dirty="0" smtClean="0">
                <a:solidFill>
                  <a:srgbClr val="C00000"/>
                </a:solidFill>
                <a:latin typeface="Corbel" panose="020B0503020204020204" pitchFamily="34" charset="0"/>
              </a:rPr>
              <a:t> Perfusion</a:t>
            </a:r>
            <a:endParaRPr lang="de-DE" sz="1050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3040114" y="2322891"/>
            <a:ext cx="2693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5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Late</a:t>
            </a:r>
            <a:r>
              <a:rPr lang="de-DE" sz="1050" dirty="0" smtClean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de-DE" sz="105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Enhancement</a:t>
            </a:r>
            <a:endParaRPr lang="de-DE" sz="1050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77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2051720" y="2355726"/>
            <a:ext cx="5976664" cy="25202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179512" y="123478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Three</a:t>
            </a:r>
            <a:r>
              <a:rPr lang="de-DE" sz="2800" dirty="0" smtClean="0">
                <a:solidFill>
                  <a:srgbClr val="991F1F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very</a:t>
            </a:r>
            <a:r>
              <a:rPr lang="de-DE" sz="2800" dirty="0" smtClean="0">
                <a:solidFill>
                  <a:srgbClr val="991F1F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basic</a:t>
            </a:r>
            <a:r>
              <a:rPr lang="de-DE" sz="2800" dirty="0" smtClean="0">
                <a:solidFill>
                  <a:srgbClr val="991F1F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considerations</a:t>
            </a:r>
            <a:endParaRPr lang="de-DE" sz="2800" dirty="0">
              <a:solidFill>
                <a:srgbClr val="991F1F"/>
              </a:solidFill>
              <a:latin typeface="Corbel" panose="020B0503020204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899592" y="1059582"/>
            <a:ext cx="7776864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de-DE" sz="2000" b="1" dirty="0" err="1" smtClean="0">
                <a:latin typeface="Corbel" panose="020B0503020204020204" pitchFamily="34" charset="0"/>
              </a:rPr>
              <a:t>What</a:t>
            </a:r>
            <a:r>
              <a:rPr lang="de-DE" sz="2000" b="1" dirty="0" smtClean="0">
                <a:latin typeface="Corbel" panose="020B0503020204020204" pitchFamily="34" charset="0"/>
              </a:rPr>
              <a:t> do </a:t>
            </a:r>
            <a:r>
              <a:rPr lang="de-DE" sz="2000" b="1" dirty="0" err="1" smtClean="0">
                <a:latin typeface="Corbel" panose="020B0503020204020204" pitchFamily="34" charset="0"/>
              </a:rPr>
              <a:t>we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want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to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know</a:t>
            </a:r>
            <a:r>
              <a:rPr lang="de-DE" sz="2000" b="1" dirty="0" smtClean="0">
                <a:latin typeface="Corbel" panose="020B0503020204020204" pitchFamily="34" charset="0"/>
              </a:rPr>
              <a:t> in </a:t>
            </a:r>
            <a:r>
              <a:rPr lang="de-DE" sz="2000" b="1" dirty="0" err="1" smtClean="0">
                <a:latin typeface="Corbel" panose="020B0503020204020204" pitchFamily="34" charset="0"/>
              </a:rPr>
              <a:t>patients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with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suspected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CAD</a:t>
            </a:r>
            <a:r>
              <a:rPr lang="de-DE" sz="2000" b="1" dirty="0" smtClean="0">
                <a:latin typeface="Corbel" panose="020B0503020204020204" pitchFamily="34" charset="0"/>
              </a:rPr>
              <a:t>?</a:t>
            </a:r>
          </a:p>
          <a:p>
            <a:pPr marL="457200" indent="-457200">
              <a:buAutoNum type="arabicPeriod"/>
            </a:pPr>
            <a:endParaRPr lang="de-DE" sz="2000" b="1" dirty="0">
              <a:latin typeface="Corbel" panose="020B0503020204020204" pitchFamily="34" charset="0"/>
            </a:endParaRPr>
          </a:p>
          <a:p>
            <a:pPr marL="457200" indent="-457200">
              <a:buAutoNum type="arabicPeriod"/>
            </a:pPr>
            <a:r>
              <a:rPr lang="de-DE" sz="2000" b="1" dirty="0" err="1" smtClean="0">
                <a:latin typeface="Corbel" panose="020B0503020204020204" pitchFamily="34" charset="0"/>
              </a:rPr>
              <a:t>How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accurate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are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our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tests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to</a:t>
            </a:r>
            <a:r>
              <a:rPr lang="de-DE" sz="2000" b="1" dirty="0" smtClean="0">
                <a:latin typeface="Corbel" panose="020B0503020204020204" pitchFamily="34" charset="0"/>
              </a:rPr>
              <a:t> find </a:t>
            </a:r>
            <a:r>
              <a:rPr lang="de-DE" sz="2000" b="1" dirty="0" err="1" smtClean="0">
                <a:latin typeface="Corbel" panose="020B0503020204020204" pitchFamily="34" charset="0"/>
              </a:rPr>
              <a:t>patients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with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CAD</a:t>
            </a:r>
            <a:r>
              <a:rPr lang="de-DE" sz="2000" b="1" dirty="0" smtClean="0">
                <a:latin typeface="Corbel" panose="020B0503020204020204" pitchFamily="34" charset="0"/>
              </a:rPr>
              <a:t>?</a:t>
            </a:r>
          </a:p>
          <a:p>
            <a:endParaRPr lang="de-DE" sz="1100" dirty="0" smtClean="0"/>
          </a:p>
          <a:p>
            <a:r>
              <a:rPr lang="de-DE" sz="1100" dirty="0" smtClean="0"/>
              <a:t> </a:t>
            </a:r>
            <a:r>
              <a:rPr lang="de-DE" dirty="0" smtClean="0"/>
              <a:t>		 </a:t>
            </a:r>
          </a:p>
          <a:p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2123728" y="2571750"/>
            <a:ext cx="6192688" cy="219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			</a:t>
            </a:r>
            <a:r>
              <a:rPr lang="de-DE" b="1" dirty="0" err="1" smtClean="0"/>
              <a:t>Sensitivity</a:t>
            </a:r>
            <a:r>
              <a:rPr lang="de-DE" b="1" dirty="0" smtClean="0"/>
              <a:t>	</a:t>
            </a:r>
            <a:r>
              <a:rPr lang="de-DE" b="1" dirty="0" err="1" smtClean="0"/>
              <a:t>Specificity</a:t>
            </a:r>
            <a:endParaRPr lang="de-DE" b="1" dirty="0" smtClean="0"/>
          </a:p>
          <a:p>
            <a:endParaRPr lang="de-DE" sz="1100" dirty="0" smtClean="0"/>
          </a:p>
          <a:p>
            <a:pPr>
              <a:lnSpc>
                <a:spcPct val="110000"/>
              </a:lnSpc>
            </a:pPr>
            <a:r>
              <a:rPr lang="de-DE" sz="1600" dirty="0" err="1" smtClean="0"/>
              <a:t>Exercise</a:t>
            </a:r>
            <a:r>
              <a:rPr lang="de-DE" sz="1600" dirty="0" smtClean="0"/>
              <a:t> </a:t>
            </a:r>
            <a:r>
              <a:rPr lang="de-DE" sz="1600" dirty="0" err="1" smtClean="0"/>
              <a:t>ECG</a:t>
            </a:r>
            <a:r>
              <a:rPr lang="de-DE" sz="1600" dirty="0" smtClean="0"/>
              <a:t>		  50%		     85%</a:t>
            </a:r>
          </a:p>
          <a:p>
            <a:pPr>
              <a:lnSpc>
                <a:spcPct val="110000"/>
              </a:lnSpc>
            </a:pPr>
            <a:r>
              <a:rPr lang="de-DE" sz="1600" dirty="0" err="1"/>
              <a:t>PET</a:t>
            </a:r>
            <a:r>
              <a:rPr lang="de-DE" sz="1600" dirty="0"/>
              <a:t>			  90%		     85%</a:t>
            </a:r>
          </a:p>
          <a:p>
            <a:pPr>
              <a:lnSpc>
                <a:spcPct val="110000"/>
              </a:lnSpc>
            </a:pPr>
            <a:r>
              <a:rPr lang="de-DE" sz="1600" dirty="0" err="1" smtClean="0"/>
              <a:t>SPECT</a:t>
            </a:r>
            <a:r>
              <a:rPr lang="de-DE" sz="1600" baseline="30000" dirty="0" smtClean="0"/>
              <a:t> 	</a:t>
            </a:r>
            <a:r>
              <a:rPr lang="de-DE" sz="1600" dirty="0" smtClean="0"/>
              <a:t>		  73-87%		     70-83%</a:t>
            </a:r>
          </a:p>
          <a:p>
            <a:pPr>
              <a:lnSpc>
                <a:spcPct val="110000"/>
              </a:lnSpc>
            </a:pPr>
            <a:r>
              <a:rPr lang="de-DE" sz="1600" dirty="0" err="1" smtClean="0"/>
              <a:t>Stress</a:t>
            </a:r>
            <a:r>
              <a:rPr lang="de-DE" sz="1600" dirty="0" smtClean="0"/>
              <a:t> Echo		  85%		     82%</a:t>
            </a:r>
          </a:p>
          <a:p>
            <a:pPr>
              <a:lnSpc>
                <a:spcPct val="110000"/>
              </a:lnSpc>
            </a:pPr>
            <a:r>
              <a:rPr lang="de-DE" sz="1600" dirty="0" err="1" smtClean="0"/>
              <a:t>Stress</a:t>
            </a:r>
            <a:r>
              <a:rPr lang="de-DE" sz="1600" dirty="0" smtClean="0"/>
              <a:t> </a:t>
            </a:r>
            <a:r>
              <a:rPr lang="de-DE" sz="1600" dirty="0" err="1" smtClean="0"/>
              <a:t>cMR</a:t>
            </a:r>
            <a:r>
              <a:rPr lang="de-DE" sz="1600" dirty="0" smtClean="0"/>
              <a:t>		  	  90%		     80%</a:t>
            </a:r>
          </a:p>
          <a:p>
            <a:pPr>
              <a:lnSpc>
                <a:spcPct val="110000"/>
              </a:lnSpc>
            </a:pPr>
            <a:r>
              <a:rPr lang="de-DE" sz="1600" dirty="0" err="1" smtClean="0"/>
              <a:t>Coronary</a:t>
            </a:r>
            <a:r>
              <a:rPr lang="de-DE" sz="1600" dirty="0" smtClean="0"/>
              <a:t> </a:t>
            </a:r>
            <a:r>
              <a:rPr lang="de-DE" sz="1600" dirty="0" err="1" smtClean="0"/>
              <a:t>CTA</a:t>
            </a:r>
            <a:r>
              <a:rPr lang="de-DE" sz="1600" dirty="0" smtClean="0"/>
              <a:t>		  96%		     82%</a:t>
            </a:r>
            <a:r>
              <a:rPr lang="de-DE" dirty="0" smtClean="0"/>
              <a:t>	</a:t>
            </a:r>
            <a:endParaRPr lang="de-DE" dirty="0"/>
          </a:p>
        </p:txBody>
      </p:sp>
      <p:cxnSp>
        <p:nvCxnSpPr>
          <p:cNvPr id="7" name="Gerader Verbinder 6"/>
          <p:cNvCxnSpPr/>
          <p:nvPr/>
        </p:nvCxnSpPr>
        <p:spPr>
          <a:xfrm flipH="1">
            <a:off x="2264382" y="2961715"/>
            <a:ext cx="5518103" cy="91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4"/>
          <a:stretch/>
        </p:blipFill>
        <p:spPr bwMode="auto">
          <a:xfrm>
            <a:off x="6335016" y="4693064"/>
            <a:ext cx="2691790" cy="34931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820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2051720" y="2355726"/>
            <a:ext cx="5976664" cy="25202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179512" y="123478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Three</a:t>
            </a:r>
            <a:r>
              <a:rPr lang="de-DE" sz="2800" dirty="0" smtClean="0">
                <a:solidFill>
                  <a:srgbClr val="991F1F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very</a:t>
            </a:r>
            <a:r>
              <a:rPr lang="de-DE" sz="2800" dirty="0" smtClean="0">
                <a:solidFill>
                  <a:srgbClr val="991F1F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basic</a:t>
            </a:r>
            <a:r>
              <a:rPr lang="de-DE" sz="2800" dirty="0" smtClean="0">
                <a:solidFill>
                  <a:srgbClr val="991F1F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considerations</a:t>
            </a:r>
            <a:endParaRPr lang="de-DE" sz="2800" dirty="0">
              <a:solidFill>
                <a:srgbClr val="991F1F"/>
              </a:solidFill>
              <a:latin typeface="Corbel" panose="020B0503020204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899592" y="1059582"/>
            <a:ext cx="7776864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de-DE" sz="2000" b="1" dirty="0" err="1" smtClean="0">
                <a:latin typeface="Corbel" panose="020B0503020204020204" pitchFamily="34" charset="0"/>
              </a:rPr>
              <a:t>What</a:t>
            </a:r>
            <a:r>
              <a:rPr lang="de-DE" sz="2000" b="1" dirty="0" smtClean="0">
                <a:latin typeface="Corbel" panose="020B0503020204020204" pitchFamily="34" charset="0"/>
              </a:rPr>
              <a:t> do </a:t>
            </a:r>
            <a:r>
              <a:rPr lang="de-DE" sz="2000" b="1" dirty="0" err="1" smtClean="0">
                <a:latin typeface="Corbel" panose="020B0503020204020204" pitchFamily="34" charset="0"/>
              </a:rPr>
              <a:t>we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want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to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know</a:t>
            </a:r>
            <a:r>
              <a:rPr lang="de-DE" sz="2000" b="1" dirty="0" smtClean="0">
                <a:latin typeface="Corbel" panose="020B0503020204020204" pitchFamily="34" charset="0"/>
              </a:rPr>
              <a:t> in </a:t>
            </a:r>
            <a:r>
              <a:rPr lang="de-DE" sz="2000" b="1" dirty="0" err="1" smtClean="0">
                <a:latin typeface="Corbel" panose="020B0503020204020204" pitchFamily="34" charset="0"/>
              </a:rPr>
              <a:t>patients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with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suspected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CAD</a:t>
            </a:r>
            <a:r>
              <a:rPr lang="de-DE" sz="2000" b="1" dirty="0" smtClean="0">
                <a:latin typeface="Corbel" panose="020B0503020204020204" pitchFamily="34" charset="0"/>
              </a:rPr>
              <a:t>?</a:t>
            </a:r>
          </a:p>
          <a:p>
            <a:pPr marL="457200" indent="-457200">
              <a:buAutoNum type="arabicPeriod"/>
            </a:pPr>
            <a:endParaRPr lang="de-DE" sz="2000" b="1" dirty="0">
              <a:latin typeface="Corbel" panose="020B0503020204020204" pitchFamily="34" charset="0"/>
            </a:endParaRPr>
          </a:p>
          <a:p>
            <a:pPr marL="457200" indent="-457200">
              <a:buAutoNum type="arabicPeriod"/>
            </a:pPr>
            <a:r>
              <a:rPr lang="de-DE" sz="2000" b="1" dirty="0" err="1" smtClean="0">
                <a:latin typeface="Corbel" panose="020B0503020204020204" pitchFamily="34" charset="0"/>
              </a:rPr>
              <a:t>How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accurate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are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our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tests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to</a:t>
            </a:r>
            <a:r>
              <a:rPr lang="de-DE" sz="2000" b="1" dirty="0" smtClean="0">
                <a:latin typeface="Corbel" panose="020B0503020204020204" pitchFamily="34" charset="0"/>
              </a:rPr>
              <a:t> find </a:t>
            </a:r>
            <a:r>
              <a:rPr lang="de-DE" sz="2000" b="1" dirty="0" err="1" smtClean="0">
                <a:latin typeface="Corbel" panose="020B0503020204020204" pitchFamily="34" charset="0"/>
              </a:rPr>
              <a:t>patients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with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CAD</a:t>
            </a:r>
            <a:r>
              <a:rPr lang="de-DE" sz="2000" b="1" dirty="0" smtClean="0">
                <a:latin typeface="Corbel" panose="020B0503020204020204" pitchFamily="34" charset="0"/>
              </a:rPr>
              <a:t>?</a:t>
            </a:r>
          </a:p>
          <a:p>
            <a:endParaRPr lang="de-DE" sz="1100" dirty="0" smtClean="0"/>
          </a:p>
          <a:p>
            <a:r>
              <a:rPr lang="de-DE" sz="1100" dirty="0" smtClean="0"/>
              <a:t> </a:t>
            </a:r>
            <a:r>
              <a:rPr lang="de-DE" dirty="0" smtClean="0"/>
              <a:t>		 </a:t>
            </a:r>
          </a:p>
          <a:p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2123728" y="2571750"/>
            <a:ext cx="6192688" cy="219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			</a:t>
            </a:r>
            <a:r>
              <a:rPr lang="de-DE" b="1" dirty="0" err="1" smtClean="0"/>
              <a:t>Sensitivity</a:t>
            </a:r>
            <a:r>
              <a:rPr lang="de-DE" b="1" dirty="0" smtClean="0"/>
              <a:t>	</a:t>
            </a:r>
            <a:r>
              <a:rPr lang="de-DE" b="1" dirty="0" err="1" smtClean="0"/>
              <a:t>Specificity</a:t>
            </a:r>
            <a:endParaRPr lang="de-DE" b="1" dirty="0" smtClean="0"/>
          </a:p>
          <a:p>
            <a:endParaRPr lang="de-DE" sz="1100" dirty="0" smtClean="0"/>
          </a:p>
          <a:p>
            <a:pPr>
              <a:lnSpc>
                <a:spcPct val="110000"/>
              </a:lnSpc>
            </a:pPr>
            <a:r>
              <a:rPr lang="de-DE" sz="1600" dirty="0" err="1" smtClean="0"/>
              <a:t>Exercise</a:t>
            </a:r>
            <a:r>
              <a:rPr lang="de-DE" sz="1600" dirty="0" smtClean="0"/>
              <a:t> </a:t>
            </a:r>
            <a:r>
              <a:rPr lang="de-DE" sz="1600" dirty="0" err="1" smtClean="0"/>
              <a:t>ECG</a:t>
            </a:r>
            <a:r>
              <a:rPr lang="de-DE" sz="1600" dirty="0" smtClean="0"/>
              <a:t>		  50%		     85%</a:t>
            </a:r>
          </a:p>
          <a:p>
            <a:pPr>
              <a:lnSpc>
                <a:spcPct val="110000"/>
              </a:lnSpc>
            </a:pPr>
            <a:r>
              <a:rPr lang="de-DE" sz="1600" dirty="0" err="1"/>
              <a:t>PET</a:t>
            </a:r>
            <a:r>
              <a:rPr lang="de-DE" sz="1600" dirty="0"/>
              <a:t>			  90%		     85%</a:t>
            </a:r>
          </a:p>
          <a:p>
            <a:pPr>
              <a:lnSpc>
                <a:spcPct val="110000"/>
              </a:lnSpc>
            </a:pPr>
            <a:r>
              <a:rPr lang="de-DE" sz="1600" dirty="0" err="1" smtClean="0"/>
              <a:t>SPECT</a:t>
            </a:r>
            <a:r>
              <a:rPr lang="de-DE" sz="1600" baseline="30000" dirty="0" smtClean="0"/>
              <a:t> 	</a:t>
            </a:r>
            <a:r>
              <a:rPr lang="de-DE" sz="1600" dirty="0" smtClean="0"/>
              <a:t>		  73-87%		     70-83%</a:t>
            </a:r>
          </a:p>
          <a:p>
            <a:pPr>
              <a:lnSpc>
                <a:spcPct val="110000"/>
              </a:lnSpc>
            </a:pPr>
            <a:r>
              <a:rPr lang="de-DE" sz="1600" dirty="0" err="1" smtClean="0"/>
              <a:t>Stress</a:t>
            </a:r>
            <a:r>
              <a:rPr lang="de-DE" sz="1600" dirty="0" smtClean="0"/>
              <a:t> Echo		  85%		     82%</a:t>
            </a:r>
          </a:p>
          <a:p>
            <a:pPr>
              <a:lnSpc>
                <a:spcPct val="110000"/>
              </a:lnSpc>
            </a:pPr>
            <a:r>
              <a:rPr lang="de-DE" sz="1600" dirty="0" err="1" smtClean="0"/>
              <a:t>Stress</a:t>
            </a:r>
            <a:r>
              <a:rPr lang="de-DE" sz="1600" dirty="0" smtClean="0"/>
              <a:t> </a:t>
            </a:r>
            <a:r>
              <a:rPr lang="de-DE" sz="1600" dirty="0" err="1" smtClean="0"/>
              <a:t>cMR</a:t>
            </a:r>
            <a:r>
              <a:rPr lang="de-DE" sz="1600" dirty="0" smtClean="0"/>
              <a:t>		  	  90%		     80%</a:t>
            </a:r>
          </a:p>
          <a:p>
            <a:pPr>
              <a:lnSpc>
                <a:spcPct val="110000"/>
              </a:lnSpc>
            </a:pPr>
            <a:r>
              <a:rPr lang="de-DE" sz="1600" dirty="0" err="1" smtClean="0"/>
              <a:t>Coronary</a:t>
            </a:r>
            <a:r>
              <a:rPr lang="de-DE" sz="1600" dirty="0" smtClean="0"/>
              <a:t> </a:t>
            </a:r>
            <a:r>
              <a:rPr lang="de-DE" sz="1600" dirty="0" err="1" smtClean="0"/>
              <a:t>CTA</a:t>
            </a:r>
            <a:r>
              <a:rPr lang="de-DE" sz="1600" dirty="0" smtClean="0"/>
              <a:t>		  96%		     82%</a:t>
            </a:r>
            <a:r>
              <a:rPr lang="de-DE" dirty="0" smtClean="0"/>
              <a:t>	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 rot="21160974">
            <a:off x="1921980" y="2371695"/>
            <a:ext cx="2751397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2000" b="1" dirty="0" err="1" smtClean="0">
                <a:solidFill>
                  <a:srgbClr val="C00000"/>
                </a:solidFill>
              </a:rPr>
              <a:t>Performed</a:t>
            </a:r>
            <a:r>
              <a:rPr lang="de-DE" sz="2000" b="1" dirty="0" smtClean="0">
                <a:solidFill>
                  <a:srgbClr val="C00000"/>
                </a:solidFill>
              </a:rPr>
              <a:t> </a:t>
            </a:r>
            <a:r>
              <a:rPr lang="de-DE" sz="2000" b="1" dirty="0" err="1" smtClean="0">
                <a:solidFill>
                  <a:srgbClr val="C00000"/>
                </a:solidFill>
              </a:rPr>
              <a:t>by</a:t>
            </a:r>
            <a:r>
              <a:rPr lang="de-DE" sz="2000" b="1" dirty="0" smtClean="0">
                <a:solidFill>
                  <a:srgbClr val="C00000"/>
                </a:solidFill>
              </a:rPr>
              <a:t> </a:t>
            </a:r>
            <a:r>
              <a:rPr lang="de-DE" sz="2000" b="1" dirty="0" err="1" smtClean="0">
                <a:solidFill>
                  <a:srgbClr val="C00000"/>
                </a:solidFill>
              </a:rPr>
              <a:t>Experts</a:t>
            </a:r>
            <a:endParaRPr lang="de-DE" sz="2000" b="1" dirty="0">
              <a:solidFill>
                <a:srgbClr val="C00000"/>
              </a:solidFill>
            </a:endParaRPr>
          </a:p>
        </p:txBody>
      </p:sp>
      <p:cxnSp>
        <p:nvCxnSpPr>
          <p:cNvPr id="7" name="Gerader Verbinder 6"/>
          <p:cNvCxnSpPr/>
          <p:nvPr/>
        </p:nvCxnSpPr>
        <p:spPr>
          <a:xfrm flipH="1">
            <a:off x="2264382" y="2961715"/>
            <a:ext cx="5518103" cy="91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4"/>
          <a:stretch/>
        </p:blipFill>
        <p:spPr bwMode="auto">
          <a:xfrm>
            <a:off x="6335016" y="4693064"/>
            <a:ext cx="2691790" cy="34931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165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2051720" y="2355726"/>
            <a:ext cx="5976664" cy="25202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179512" y="123478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Three</a:t>
            </a:r>
            <a:r>
              <a:rPr lang="de-DE" sz="2800" dirty="0" smtClean="0">
                <a:solidFill>
                  <a:srgbClr val="991F1F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very</a:t>
            </a:r>
            <a:r>
              <a:rPr lang="de-DE" sz="2800" dirty="0" smtClean="0">
                <a:solidFill>
                  <a:srgbClr val="991F1F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basic</a:t>
            </a:r>
            <a:r>
              <a:rPr lang="de-DE" sz="2800" dirty="0" smtClean="0">
                <a:solidFill>
                  <a:srgbClr val="991F1F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considerations</a:t>
            </a:r>
            <a:endParaRPr lang="de-DE" sz="2800" dirty="0">
              <a:solidFill>
                <a:srgbClr val="991F1F"/>
              </a:solidFill>
              <a:latin typeface="Corbel" panose="020B0503020204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899592" y="1059582"/>
            <a:ext cx="7776864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de-DE" sz="2000" b="1" dirty="0" err="1" smtClean="0">
                <a:latin typeface="Corbel" panose="020B0503020204020204" pitchFamily="34" charset="0"/>
              </a:rPr>
              <a:t>What</a:t>
            </a:r>
            <a:r>
              <a:rPr lang="de-DE" sz="2000" b="1" dirty="0" smtClean="0">
                <a:latin typeface="Corbel" panose="020B0503020204020204" pitchFamily="34" charset="0"/>
              </a:rPr>
              <a:t> do </a:t>
            </a:r>
            <a:r>
              <a:rPr lang="de-DE" sz="2000" b="1" dirty="0" err="1" smtClean="0">
                <a:latin typeface="Corbel" panose="020B0503020204020204" pitchFamily="34" charset="0"/>
              </a:rPr>
              <a:t>we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want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to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know</a:t>
            </a:r>
            <a:r>
              <a:rPr lang="de-DE" sz="2000" b="1" dirty="0" smtClean="0">
                <a:latin typeface="Corbel" panose="020B0503020204020204" pitchFamily="34" charset="0"/>
              </a:rPr>
              <a:t> in </a:t>
            </a:r>
            <a:r>
              <a:rPr lang="de-DE" sz="2000" b="1" dirty="0" err="1" smtClean="0">
                <a:latin typeface="Corbel" panose="020B0503020204020204" pitchFamily="34" charset="0"/>
              </a:rPr>
              <a:t>patients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with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suspected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CAD</a:t>
            </a:r>
            <a:r>
              <a:rPr lang="de-DE" sz="2000" b="1" dirty="0" smtClean="0">
                <a:latin typeface="Corbel" panose="020B0503020204020204" pitchFamily="34" charset="0"/>
              </a:rPr>
              <a:t>?</a:t>
            </a:r>
          </a:p>
          <a:p>
            <a:pPr marL="457200" indent="-457200">
              <a:buAutoNum type="arabicPeriod"/>
            </a:pPr>
            <a:endParaRPr lang="de-DE" sz="2000" b="1" dirty="0">
              <a:latin typeface="Corbel" panose="020B0503020204020204" pitchFamily="34" charset="0"/>
            </a:endParaRPr>
          </a:p>
          <a:p>
            <a:pPr marL="457200" indent="-457200">
              <a:buAutoNum type="arabicPeriod"/>
            </a:pPr>
            <a:r>
              <a:rPr lang="de-DE" sz="2000" b="1" dirty="0" err="1" smtClean="0">
                <a:latin typeface="Corbel" panose="020B0503020204020204" pitchFamily="34" charset="0"/>
              </a:rPr>
              <a:t>How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accurate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are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our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tests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to</a:t>
            </a:r>
            <a:r>
              <a:rPr lang="de-DE" sz="2000" b="1" dirty="0" smtClean="0">
                <a:latin typeface="Corbel" panose="020B0503020204020204" pitchFamily="34" charset="0"/>
              </a:rPr>
              <a:t> find </a:t>
            </a:r>
            <a:r>
              <a:rPr lang="de-DE" sz="2000" b="1" dirty="0" err="1" smtClean="0">
                <a:latin typeface="Corbel" panose="020B0503020204020204" pitchFamily="34" charset="0"/>
              </a:rPr>
              <a:t>patients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with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CAD</a:t>
            </a:r>
            <a:r>
              <a:rPr lang="de-DE" sz="2000" b="1" dirty="0" smtClean="0">
                <a:latin typeface="Corbel" panose="020B0503020204020204" pitchFamily="34" charset="0"/>
              </a:rPr>
              <a:t>?</a:t>
            </a:r>
          </a:p>
          <a:p>
            <a:endParaRPr lang="de-DE" sz="1100" dirty="0" smtClean="0"/>
          </a:p>
          <a:p>
            <a:r>
              <a:rPr lang="de-DE" sz="1100" dirty="0" smtClean="0"/>
              <a:t> </a:t>
            </a:r>
            <a:r>
              <a:rPr lang="de-DE" dirty="0" smtClean="0"/>
              <a:t>		 </a:t>
            </a:r>
          </a:p>
          <a:p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2123728" y="2571750"/>
            <a:ext cx="6192688" cy="219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			</a:t>
            </a:r>
            <a:r>
              <a:rPr lang="de-DE" b="1" dirty="0" err="1" smtClean="0"/>
              <a:t>Sensitivity</a:t>
            </a:r>
            <a:r>
              <a:rPr lang="de-DE" b="1" dirty="0" smtClean="0"/>
              <a:t>	</a:t>
            </a:r>
            <a:r>
              <a:rPr lang="de-DE" b="1" dirty="0" err="1" smtClean="0"/>
              <a:t>Specificity</a:t>
            </a:r>
            <a:endParaRPr lang="de-DE" b="1" dirty="0" smtClean="0"/>
          </a:p>
          <a:p>
            <a:endParaRPr lang="de-DE" sz="1100" dirty="0" smtClean="0"/>
          </a:p>
          <a:p>
            <a:pPr>
              <a:lnSpc>
                <a:spcPct val="110000"/>
              </a:lnSpc>
            </a:pPr>
            <a:r>
              <a:rPr lang="de-DE" sz="1600" dirty="0" err="1" smtClean="0"/>
              <a:t>Exercise</a:t>
            </a:r>
            <a:r>
              <a:rPr lang="de-DE" sz="1600" dirty="0" smtClean="0"/>
              <a:t> </a:t>
            </a:r>
            <a:r>
              <a:rPr lang="de-DE" sz="1600" dirty="0" err="1" smtClean="0"/>
              <a:t>ECG</a:t>
            </a:r>
            <a:r>
              <a:rPr lang="de-DE" sz="1600" dirty="0" smtClean="0"/>
              <a:t>		  50%		     85%</a:t>
            </a:r>
          </a:p>
          <a:p>
            <a:pPr>
              <a:lnSpc>
                <a:spcPct val="110000"/>
              </a:lnSpc>
            </a:pPr>
            <a:r>
              <a:rPr lang="de-DE" sz="1600" dirty="0" err="1"/>
              <a:t>PET</a:t>
            </a:r>
            <a:r>
              <a:rPr lang="de-DE" sz="1600" dirty="0"/>
              <a:t>			  90%		     85%</a:t>
            </a:r>
          </a:p>
          <a:p>
            <a:pPr>
              <a:lnSpc>
                <a:spcPct val="110000"/>
              </a:lnSpc>
            </a:pPr>
            <a:r>
              <a:rPr lang="de-DE" sz="1600" dirty="0" err="1" smtClean="0"/>
              <a:t>SPECT</a:t>
            </a:r>
            <a:r>
              <a:rPr lang="de-DE" sz="1600" baseline="30000" dirty="0" smtClean="0"/>
              <a:t> 	</a:t>
            </a:r>
            <a:r>
              <a:rPr lang="de-DE" sz="1600" dirty="0" smtClean="0"/>
              <a:t>		  73-87%		     70-83%</a:t>
            </a:r>
          </a:p>
          <a:p>
            <a:pPr>
              <a:lnSpc>
                <a:spcPct val="110000"/>
              </a:lnSpc>
            </a:pPr>
            <a:r>
              <a:rPr lang="de-DE" sz="1600" dirty="0" err="1" smtClean="0"/>
              <a:t>Stress</a:t>
            </a:r>
            <a:r>
              <a:rPr lang="de-DE" sz="1600" dirty="0" smtClean="0"/>
              <a:t> Echo		  85%		     82%</a:t>
            </a:r>
          </a:p>
          <a:p>
            <a:pPr>
              <a:lnSpc>
                <a:spcPct val="110000"/>
              </a:lnSpc>
            </a:pPr>
            <a:r>
              <a:rPr lang="de-DE" sz="1600" dirty="0" err="1" smtClean="0"/>
              <a:t>Stress</a:t>
            </a:r>
            <a:r>
              <a:rPr lang="de-DE" sz="1600" dirty="0" smtClean="0"/>
              <a:t> </a:t>
            </a:r>
            <a:r>
              <a:rPr lang="de-DE" sz="1600" dirty="0" err="1" smtClean="0"/>
              <a:t>cMR</a:t>
            </a:r>
            <a:r>
              <a:rPr lang="de-DE" sz="1600" dirty="0" smtClean="0"/>
              <a:t>		  	  90%		     80%</a:t>
            </a:r>
          </a:p>
          <a:p>
            <a:pPr>
              <a:lnSpc>
                <a:spcPct val="110000"/>
              </a:lnSpc>
            </a:pPr>
            <a:r>
              <a:rPr lang="de-DE" sz="1600" dirty="0" err="1" smtClean="0"/>
              <a:t>Coronary</a:t>
            </a:r>
            <a:r>
              <a:rPr lang="de-DE" sz="1600" dirty="0" smtClean="0"/>
              <a:t> </a:t>
            </a:r>
            <a:r>
              <a:rPr lang="de-DE" sz="1600" dirty="0" err="1" smtClean="0"/>
              <a:t>CTA</a:t>
            </a:r>
            <a:r>
              <a:rPr lang="de-DE" sz="1600" dirty="0" smtClean="0"/>
              <a:t>		  96%		     82%</a:t>
            </a:r>
            <a:r>
              <a:rPr lang="de-DE" dirty="0" smtClean="0"/>
              <a:t>	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 rot="21160974">
            <a:off x="1921980" y="2371695"/>
            <a:ext cx="2751397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2000" b="1" dirty="0" err="1" smtClean="0">
                <a:solidFill>
                  <a:srgbClr val="C00000"/>
                </a:solidFill>
              </a:rPr>
              <a:t>Performed</a:t>
            </a:r>
            <a:r>
              <a:rPr lang="de-DE" sz="2000" b="1" dirty="0" smtClean="0">
                <a:solidFill>
                  <a:srgbClr val="C00000"/>
                </a:solidFill>
              </a:rPr>
              <a:t> </a:t>
            </a:r>
            <a:r>
              <a:rPr lang="de-DE" sz="2000" b="1" dirty="0" err="1" smtClean="0">
                <a:solidFill>
                  <a:srgbClr val="C00000"/>
                </a:solidFill>
              </a:rPr>
              <a:t>by</a:t>
            </a:r>
            <a:r>
              <a:rPr lang="de-DE" sz="2000" b="1" dirty="0" smtClean="0">
                <a:solidFill>
                  <a:srgbClr val="C00000"/>
                </a:solidFill>
              </a:rPr>
              <a:t> </a:t>
            </a:r>
            <a:r>
              <a:rPr lang="de-DE" sz="2000" b="1" dirty="0" err="1" smtClean="0">
                <a:solidFill>
                  <a:srgbClr val="C00000"/>
                </a:solidFill>
              </a:rPr>
              <a:t>Experts</a:t>
            </a:r>
            <a:endParaRPr lang="de-DE" sz="2000" b="1" dirty="0">
              <a:solidFill>
                <a:srgbClr val="C0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953863" y="2907227"/>
            <a:ext cx="345638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500" dirty="0" smtClean="0">
                <a:solidFill>
                  <a:srgbClr val="0070C0">
                    <a:alpha val="78000"/>
                  </a:srgbClr>
                </a:solidFill>
              </a:rPr>
              <a:t>85%</a:t>
            </a:r>
            <a:endParaRPr lang="de-DE" sz="11500" dirty="0">
              <a:solidFill>
                <a:srgbClr val="0070C0">
                  <a:alpha val="78000"/>
                </a:srgbClr>
              </a:solidFill>
            </a:endParaRPr>
          </a:p>
        </p:txBody>
      </p:sp>
      <p:cxnSp>
        <p:nvCxnSpPr>
          <p:cNvPr id="9" name="Gerader Verbinder 8"/>
          <p:cNvCxnSpPr/>
          <p:nvPr/>
        </p:nvCxnSpPr>
        <p:spPr>
          <a:xfrm flipH="1">
            <a:off x="2264382" y="2961715"/>
            <a:ext cx="5518103" cy="91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4"/>
          <a:stretch/>
        </p:blipFill>
        <p:spPr bwMode="auto">
          <a:xfrm>
            <a:off x="6335016" y="4693064"/>
            <a:ext cx="2691790" cy="34931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253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179512" y="123478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Three</a:t>
            </a:r>
            <a:r>
              <a:rPr lang="de-DE" sz="2800" dirty="0" smtClean="0">
                <a:solidFill>
                  <a:srgbClr val="991F1F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very</a:t>
            </a:r>
            <a:r>
              <a:rPr lang="de-DE" sz="2800" dirty="0" smtClean="0">
                <a:solidFill>
                  <a:srgbClr val="991F1F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basic</a:t>
            </a:r>
            <a:r>
              <a:rPr lang="de-DE" sz="2800" dirty="0" smtClean="0">
                <a:solidFill>
                  <a:srgbClr val="991F1F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considerations</a:t>
            </a:r>
            <a:endParaRPr lang="de-DE" sz="2800" dirty="0">
              <a:solidFill>
                <a:srgbClr val="991F1F"/>
              </a:solidFill>
              <a:latin typeface="Corbel" panose="020B0503020204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899592" y="1059582"/>
            <a:ext cx="7776864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de-DE" sz="2000" b="1" dirty="0" err="1" smtClean="0">
                <a:latin typeface="Corbel" panose="020B0503020204020204" pitchFamily="34" charset="0"/>
              </a:rPr>
              <a:t>What</a:t>
            </a:r>
            <a:r>
              <a:rPr lang="de-DE" sz="2000" b="1" dirty="0" smtClean="0">
                <a:latin typeface="Corbel" panose="020B0503020204020204" pitchFamily="34" charset="0"/>
              </a:rPr>
              <a:t> do </a:t>
            </a:r>
            <a:r>
              <a:rPr lang="de-DE" sz="2000" b="1" dirty="0" err="1" smtClean="0">
                <a:latin typeface="Corbel" panose="020B0503020204020204" pitchFamily="34" charset="0"/>
              </a:rPr>
              <a:t>we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want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to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know</a:t>
            </a:r>
            <a:r>
              <a:rPr lang="de-DE" sz="2000" b="1" dirty="0" smtClean="0">
                <a:latin typeface="Corbel" panose="020B0503020204020204" pitchFamily="34" charset="0"/>
              </a:rPr>
              <a:t> in </a:t>
            </a:r>
            <a:r>
              <a:rPr lang="de-DE" sz="2000" b="1" dirty="0" err="1" smtClean="0">
                <a:latin typeface="Corbel" panose="020B0503020204020204" pitchFamily="34" charset="0"/>
              </a:rPr>
              <a:t>patients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with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suspected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CAD</a:t>
            </a:r>
            <a:r>
              <a:rPr lang="de-DE" sz="2000" b="1" dirty="0" smtClean="0">
                <a:latin typeface="Corbel" panose="020B0503020204020204" pitchFamily="34" charset="0"/>
              </a:rPr>
              <a:t>?</a:t>
            </a:r>
          </a:p>
          <a:p>
            <a:pPr marL="457200" indent="-457200">
              <a:buAutoNum type="arabicPeriod"/>
            </a:pPr>
            <a:endParaRPr lang="de-DE" sz="2000" b="1" dirty="0">
              <a:latin typeface="Corbel" panose="020B0503020204020204" pitchFamily="34" charset="0"/>
            </a:endParaRPr>
          </a:p>
          <a:p>
            <a:pPr marL="457200" indent="-457200">
              <a:buAutoNum type="arabicPeriod"/>
            </a:pPr>
            <a:r>
              <a:rPr lang="de-DE" sz="2000" b="1" dirty="0" err="1" smtClean="0">
                <a:latin typeface="Corbel" panose="020B0503020204020204" pitchFamily="34" charset="0"/>
              </a:rPr>
              <a:t>How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accurate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are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our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tests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to</a:t>
            </a:r>
            <a:r>
              <a:rPr lang="de-DE" sz="2000" b="1" dirty="0" smtClean="0">
                <a:latin typeface="Corbel" panose="020B0503020204020204" pitchFamily="34" charset="0"/>
              </a:rPr>
              <a:t> find </a:t>
            </a:r>
            <a:r>
              <a:rPr lang="de-DE" sz="2000" b="1" dirty="0" err="1" smtClean="0">
                <a:latin typeface="Corbel" panose="020B0503020204020204" pitchFamily="34" charset="0"/>
              </a:rPr>
              <a:t>patients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with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CAD</a:t>
            </a:r>
            <a:r>
              <a:rPr lang="de-DE" sz="2000" b="1" dirty="0" smtClean="0">
                <a:latin typeface="Corbel" panose="020B0503020204020204" pitchFamily="34" charset="0"/>
              </a:rPr>
              <a:t>?</a:t>
            </a:r>
          </a:p>
          <a:p>
            <a:pPr marL="457200" indent="-457200">
              <a:buAutoNum type="arabicPeriod"/>
            </a:pPr>
            <a:endParaRPr lang="de-DE" sz="2000" b="1" dirty="0">
              <a:latin typeface="Corbel" panose="020B0503020204020204" pitchFamily="34" charset="0"/>
            </a:endParaRPr>
          </a:p>
          <a:p>
            <a:pPr marL="457200" indent="-457200">
              <a:buAutoNum type="arabicPeriod"/>
            </a:pPr>
            <a:r>
              <a:rPr lang="de-DE" sz="2000" b="1" dirty="0" err="1" smtClean="0">
                <a:latin typeface="Corbel" panose="020B0503020204020204" pitchFamily="34" charset="0"/>
              </a:rPr>
              <a:t>Is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testing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always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useful</a:t>
            </a:r>
            <a:r>
              <a:rPr lang="de-DE" sz="2000" b="1" dirty="0" smtClean="0">
                <a:latin typeface="Corbel" panose="020B0503020204020204" pitchFamily="34" charset="0"/>
              </a:rPr>
              <a:t>?</a:t>
            </a:r>
          </a:p>
          <a:p>
            <a:endParaRPr lang="de-DE" sz="1100" dirty="0" smtClean="0"/>
          </a:p>
          <a:p>
            <a:r>
              <a:rPr lang="de-DE" sz="1100" dirty="0" smtClean="0"/>
              <a:t> </a:t>
            </a:r>
            <a:r>
              <a:rPr lang="de-DE" dirty="0" smtClean="0"/>
              <a:t>		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096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179512" y="123478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 err="1" smtClean="0">
                <a:solidFill>
                  <a:srgbClr val="991F1F"/>
                </a:solidFill>
              </a:rPr>
              <a:t>Three</a:t>
            </a:r>
            <a:r>
              <a:rPr lang="de-DE" sz="2800" dirty="0" smtClean="0">
                <a:solidFill>
                  <a:srgbClr val="991F1F"/>
                </a:solidFill>
              </a:rPr>
              <a:t> </a:t>
            </a:r>
            <a:r>
              <a:rPr lang="de-DE" sz="2800" dirty="0" err="1" smtClean="0">
                <a:solidFill>
                  <a:srgbClr val="991F1F"/>
                </a:solidFill>
              </a:rPr>
              <a:t>very</a:t>
            </a:r>
            <a:r>
              <a:rPr lang="de-DE" sz="2800" dirty="0" smtClean="0">
                <a:solidFill>
                  <a:srgbClr val="991F1F"/>
                </a:solidFill>
              </a:rPr>
              <a:t> </a:t>
            </a:r>
            <a:r>
              <a:rPr lang="de-DE" sz="2800" dirty="0" err="1" smtClean="0">
                <a:solidFill>
                  <a:srgbClr val="991F1F"/>
                </a:solidFill>
              </a:rPr>
              <a:t>basic</a:t>
            </a:r>
            <a:r>
              <a:rPr lang="de-DE" sz="2800" dirty="0" smtClean="0">
                <a:solidFill>
                  <a:srgbClr val="991F1F"/>
                </a:solidFill>
              </a:rPr>
              <a:t> </a:t>
            </a:r>
            <a:r>
              <a:rPr lang="de-DE" sz="2800" dirty="0" err="1" smtClean="0">
                <a:solidFill>
                  <a:srgbClr val="991F1F"/>
                </a:solidFill>
              </a:rPr>
              <a:t>considerations</a:t>
            </a:r>
            <a:endParaRPr lang="de-DE" sz="2800" dirty="0">
              <a:solidFill>
                <a:srgbClr val="991F1F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899592" y="1059582"/>
            <a:ext cx="7776864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de-DE" sz="2000" b="1" dirty="0" err="1" smtClean="0">
                <a:latin typeface="Corbel" panose="020B0503020204020204" pitchFamily="34" charset="0"/>
              </a:rPr>
              <a:t>What</a:t>
            </a:r>
            <a:r>
              <a:rPr lang="de-DE" sz="2000" b="1" dirty="0" smtClean="0">
                <a:latin typeface="Corbel" panose="020B0503020204020204" pitchFamily="34" charset="0"/>
              </a:rPr>
              <a:t> do </a:t>
            </a:r>
            <a:r>
              <a:rPr lang="de-DE" sz="2000" b="1" dirty="0" err="1" smtClean="0">
                <a:latin typeface="Corbel" panose="020B0503020204020204" pitchFamily="34" charset="0"/>
              </a:rPr>
              <a:t>we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want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to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know</a:t>
            </a:r>
            <a:r>
              <a:rPr lang="de-DE" sz="2000" b="1" dirty="0" smtClean="0">
                <a:latin typeface="Corbel" panose="020B0503020204020204" pitchFamily="34" charset="0"/>
              </a:rPr>
              <a:t> in </a:t>
            </a:r>
            <a:r>
              <a:rPr lang="de-DE" sz="2000" b="1" dirty="0" err="1" smtClean="0">
                <a:latin typeface="Corbel" panose="020B0503020204020204" pitchFamily="34" charset="0"/>
              </a:rPr>
              <a:t>patients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with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suspected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CAD</a:t>
            </a:r>
            <a:r>
              <a:rPr lang="de-DE" sz="2000" b="1" dirty="0" smtClean="0">
                <a:latin typeface="Corbel" panose="020B0503020204020204" pitchFamily="34" charset="0"/>
              </a:rPr>
              <a:t>?</a:t>
            </a:r>
          </a:p>
          <a:p>
            <a:pPr marL="457200" indent="-457200">
              <a:buAutoNum type="arabicPeriod"/>
            </a:pPr>
            <a:endParaRPr lang="de-DE" sz="2000" b="1" dirty="0">
              <a:latin typeface="Corbel" panose="020B0503020204020204" pitchFamily="34" charset="0"/>
            </a:endParaRPr>
          </a:p>
          <a:p>
            <a:pPr marL="457200" indent="-457200">
              <a:buAutoNum type="arabicPeriod"/>
            </a:pPr>
            <a:r>
              <a:rPr lang="de-DE" sz="2000" b="1" dirty="0" err="1" smtClean="0">
                <a:latin typeface="Corbel" panose="020B0503020204020204" pitchFamily="34" charset="0"/>
              </a:rPr>
              <a:t>How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accurate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are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our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tests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to</a:t>
            </a:r>
            <a:r>
              <a:rPr lang="de-DE" sz="2000" b="1" dirty="0" smtClean="0">
                <a:latin typeface="Corbel" panose="020B0503020204020204" pitchFamily="34" charset="0"/>
              </a:rPr>
              <a:t> find </a:t>
            </a:r>
            <a:r>
              <a:rPr lang="de-DE" sz="2000" b="1" dirty="0" err="1" smtClean="0">
                <a:latin typeface="Corbel" panose="020B0503020204020204" pitchFamily="34" charset="0"/>
              </a:rPr>
              <a:t>patients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with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CAD</a:t>
            </a:r>
            <a:r>
              <a:rPr lang="de-DE" sz="2000" b="1" dirty="0" smtClean="0">
                <a:latin typeface="Corbel" panose="020B0503020204020204" pitchFamily="34" charset="0"/>
              </a:rPr>
              <a:t>?</a:t>
            </a:r>
          </a:p>
          <a:p>
            <a:pPr marL="457200" indent="-457200">
              <a:buAutoNum type="arabicPeriod"/>
            </a:pPr>
            <a:endParaRPr lang="de-DE" sz="2000" b="1" dirty="0">
              <a:latin typeface="Corbel" panose="020B0503020204020204" pitchFamily="34" charset="0"/>
            </a:endParaRPr>
          </a:p>
          <a:p>
            <a:pPr marL="457200" indent="-457200">
              <a:buAutoNum type="arabicPeriod"/>
            </a:pPr>
            <a:r>
              <a:rPr lang="de-DE" sz="2000" b="1" dirty="0" err="1" smtClean="0">
                <a:latin typeface="Corbel" panose="020B0503020204020204" pitchFamily="34" charset="0"/>
              </a:rPr>
              <a:t>Is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testing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always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useful</a:t>
            </a:r>
            <a:r>
              <a:rPr lang="de-DE" sz="2000" b="1" dirty="0" smtClean="0"/>
              <a:t>?</a:t>
            </a:r>
          </a:p>
          <a:p>
            <a:endParaRPr lang="de-DE" sz="1100" dirty="0" smtClean="0"/>
          </a:p>
          <a:p>
            <a:r>
              <a:rPr lang="de-DE" sz="1100" dirty="0" smtClean="0"/>
              <a:t> </a:t>
            </a:r>
            <a:r>
              <a:rPr lang="de-DE" dirty="0" smtClean="0"/>
              <a:t>		 </a:t>
            </a:r>
          </a:p>
          <a:p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 rot="21403665">
            <a:off x="3671167" y="3295717"/>
            <a:ext cx="52218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rgbClr val="C00000"/>
                </a:solidFill>
                <a:latin typeface="Corbel" panose="020B0503020204020204" pitchFamily="34" charset="0"/>
              </a:rPr>
              <a:t>After </a:t>
            </a:r>
            <a:r>
              <a:rPr lang="de-DE" sz="28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the</a:t>
            </a:r>
            <a:r>
              <a:rPr lang="de-DE" sz="2800" dirty="0" smtClean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test</a:t>
            </a:r>
            <a:r>
              <a:rPr lang="de-DE" sz="2800" dirty="0" smtClean="0">
                <a:solidFill>
                  <a:srgbClr val="C00000"/>
                </a:solidFill>
                <a:latin typeface="Corbel" panose="020B0503020204020204" pitchFamily="34" charset="0"/>
              </a:rPr>
              <a:t>, do </a:t>
            </a:r>
            <a:r>
              <a:rPr lang="de-DE" sz="28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we</a:t>
            </a:r>
            <a:r>
              <a:rPr lang="de-DE" sz="2800" dirty="0" smtClean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know</a:t>
            </a:r>
            <a:r>
              <a:rPr lang="de-DE" sz="2800" dirty="0" smtClean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more</a:t>
            </a:r>
            <a:r>
              <a:rPr lang="de-DE" sz="2800" dirty="0" smtClean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about</a:t>
            </a:r>
            <a:r>
              <a:rPr lang="de-DE" sz="2800" dirty="0" smtClean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the</a:t>
            </a:r>
            <a:r>
              <a:rPr lang="de-DE" sz="2800" dirty="0" smtClean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patient´s</a:t>
            </a:r>
            <a:r>
              <a:rPr lang="de-DE" sz="2800" dirty="0" smtClean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condition</a:t>
            </a:r>
            <a:r>
              <a:rPr lang="de-DE" sz="2800" dirty="0" smtClean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than</a:t>
            </a:r>
            <a:r>
              <a:rPr lang="de-DE" sz="2800" dirty="0" smtClean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before</a:t>
            </a:r>
            <a:r>
              <a:rPr lang="de-DE" sz="2800" dirty="0" smtClean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the</a:t>
            </a:r>
            <a:r>
              <a:rPr lang="de-DE" sz="2800" dirty="0" smtClean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test</a:t>
            </a:r>
            <a:r>
              <a:rPr lang="de-DE" sz="2800" dirty="0" smtClean="0">
                <a:solidFill>
                  <a:srgbClr val="C00000"/>
                </a:solidFill>
                <a:latin typeface="Corbel" panose="020B0503020204020204" pitchFamily="34" charset="0"/>
              </a:rPr>
              <a:t>?</a:t>
            </a:r>
            <a:endParaRPr lang="de-DE" sz="2800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sp>
        <p:nvSpPr>
          <p:cNvPr id="10" name="Freihandform 9"/>
          <p:cNvSpPr/>
          <p:nvPr/>
        </p:nvSpPr>
        <p:spPr>
          <a:xfrm>
            <a:off x="4211960" y="2283718"/>
            <a:ext cx="1445350" cy="952544"/>
          </a:xfrm>
          <a:custGeom>
            <a:avLst/>
            <a:gdLst>
              <a:gd name="connsiteX0" fmla="*/ 2097741 w 2097741"/>
              <a:gd name="connsiteY0" fmla="*/ 952544 h 952544"/>
              <a:gd name="connsiteX1" fmla="*/ 1324535 w 2097741"/>
              <a:gd name="connsiteY1" fmla="*/ 75123 h 952544"/>
              <a:gd name="connsiteX2" fmla="*/ 0 w 2097741"/>
              <a:gd name="connsiteY2" fmla="*/ 105379 h 952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97741" h="952544">
                <a:moveTo>
                  <a:pt x="2097741" y="952544"/>
                </a:moveTo>
                <a:cubicBezTo>
                  <a:pt x="1885949" y="584430"/>
                  <a:pt x="1674158" y="216317"/>
                  <a:pt x="1324535" y="75123"/>
                </a:cubicBezTo>
                <a:cubicBezTo>
                  <a:pt x="974912" y="-66071"/>
                  <a:pt x="487456" y="19654"/>
                  <a:pt x="0" y="105379"/>
                </a:cubicBezTo>
              </a:path>
            </a:pathLst>
          </a:custGeom>
          <a:noFill/>
          <a:ln>
            <a:solidFill>
              <a:srgbClr val="C00000"/>
            </a:solidFill>
            <a:prstDash val="sys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972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1491630"/>
            <a:ext cx="3816424" cy="3185743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179512" y="123478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 err="1" smtClean="0">
                <a:solidFill>
                  <a:srgbClr val="991F1F"/>
                </a:solidFill>
              </a:rPr>
              <a:t>Pre</a:t>
            </a:r>
            <a:r>
              <a:rPr lang="de-DE" sz="2800" dirty="0" smtClean="0">
                <a:solidFill>
                  <a:srgbClr val="991F1F"/>
                </a:solidFill>
              </a:rPr>
              <a:t>-test </a:t>
            </a:r>
            <a:r>
              <a:rPr lang="de-DE" sz="2800" dirty="0" err="1" smtClean="0">
                <a:solidFill>
                  <a:srgbClr val="991F1F"/>
                </a:solidFill>
              </a:rPr>
              <a:t>Likelihood</a:t>
            </a:r>
            <a:endParaRPr lang="de-DE" sz="2800" dirty="0">
              <a:solidFill>
                <a:srgbClr val="991F1F"/>
              </a:solidFill>
            </a:endParaRPr>
          </a:p>
        </p:txBody>
      </p:sp>
      <p:sp>
        <p:nvSpPr>
          <p:cNvPr id="5" name="Wolkenförmige Legende 4"/>
          <p:cNvSpPr/>
          <p:nvPr/>
        </p:nvSpPr>
        <p:spPr>
          <a:xfrm>
            <a:off x="536130" y="699542"/>
            <a:ext cx="2664296" cy="1368152"/>
          </a:xfrm>
          <a:prstGeom prst="cloudCallout">
            <a:avLst>
              <a:gd name="adj1" fmla="val 58281"/>
              <a:gd name="adj2" fmla="val 4947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086718" y="902526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C00000"/>
                </a:solidFill>
              </a:rPr>
              <a:t>Definitely</a:t>
            </a:r>
            <a:r>
              <a:rPr lang="de-DE" dirty="0" smtClean="0">
                <a:solidFill>
                  <a:srgbClr val="C00000"/>
                </a:solidFill>
              </a:rPr>
              <a:t>…</a:t>
            </a:r>
            <a:br>
              <a:rPr lang="de-DE" dirty="0" smtClean="0">
                <a:solidFill>
                  <a:srgbClr val="C00000"/>
                </a:solidFill>
              </a:rPr>
            </a:br>
            <a:r>
              <a:rPr lang="de-DE" dirty="0" err="1" smtClean="0">
                <a:solidFill>
                  <a:srgbClr val="C00000"/>
                </a:solidFill>
              </a:rPr>
              <a:t>Probably</a:t>
            </a:r>
            <a:r>
              <a:rPr lang="de-DE" dirty="0" smtClean="0">
                <a:solidFill>
                  <a:srgbClr val="C00000"/>
                </a:solidFill>
              </a:rPr>
              <a:t>…</a:t>
            </a:r>
            <a:endParaRPr lang="de-DE" dirty="0">
              <a:solidFill>
                <a:srgbClr val="C00000"/>
              </a:solidFill>
            </a:endParaRPr>
          </a:p>
          <a:p>
            <a:r>
              <a:rPr lang="de-DE" dirty="0" err="1" smtClean="0">
                <a:solidFill>
                  <a:srgbClr val="C00000"/>
                </a:solidFill>
              </a:rPr>
              <a:t>Don´t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de-DE" dirty="0" err="1" smtClean="0">
                <a:solidFill>
                  <a:srgbClr val="C00000"/>
                </a:solidFill>
              </a:rPr>
              <a:t>think</a:t>
            </a:r>
            <a:r>
              <a:rPr lang="de-DE" dirty="0" smtClean="0">
                <a:solidFill>
                  <a:srgbClr val="C00000"/>
                </a:solidFill>
              </a:rPr>
              <a:t> so…</a:t>
            </a:r>
          </a:p>
        </p:txBody>
      </p:sp>
    </p:spTree>
    <p:extLst>
      <p:ext uri="{BB962C8B-B14F-4D97-AF65-F5344CB8AC3E}">
        <p14:creationId xmlns:p14="http://schemas.microsoft.com/office/powerpoint/2010/main" val="424382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1491630"/>
            <a:ext cx="3816424" cy="318574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699" y="1982585"/>
            <a:ext cx="2422337" cy="2811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4" r="4373"/>
          <a:stretch/>
        </p:blipFill>
        <p:spPr>
          <a:xfrm>
            <a:off x="5988318" y="2017049"/>
            <a:ext cx="2568632" cy="2817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179512" y="123478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 err="1" smtClean="0">
                <a:solidFill>
                  <a:srgbClr val="991F1F"/>
                </a:solidFill>
              </a:rPr>
              <a:t>Pre</a:t>
            </a:r>
            <a:r>
              <a:rPr lang="de-DE" sz="2800" dirty="0" smtClean="0">
                <a:solidFill>
                  <a:srgbClr val="991F1F"/>
                </a:solidFill>
              </a:rPr>
              <a:t>-test </a:t>
            </a:r>
            <a:r>
              <a:rPr lang="de-DE" sz="2800" dirty="0" err="1" smtClean="0">
                <a:solidFill>
                  <a:srgbClr val="991F1F"/>
                </a:solidFill>
              </a:rPr>
              <a:t>Likelihood</a:t>
            </a:r>
            <a:endParaRPr lang="de-DE" sz="2800" dirty="0">
              <a:solidFill>
                <a:srgbClr val="991F1F"/>
              </a:solidFill>
            </a:endParaRPr>
          </a:p>
        </p:txBody>
      </p:sp>
      <p:sp>
        <p:nvSpPr>
          <p:cNvPr id="2" name="Wolkenförmige Legende 1"/>
          <p:cNvSpPr/>
          <p:nvPr/>
        </p:nvSpPr>
        <p:spPr>
          <a:xfrm>
            <a:off x="5508104" y="195486"/>
            <a:ext cx="3074059" cy="2088232"/>
          </a:xfrm>
          <a:prstGeom prst="cloudCallout">
            <a:avLst>
              <a:gd name="adj1" fmla="val -88586"/>
              <a:gd name="adj2" fmla="val 3358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  <a:p>
            <a:pPr algn="ctr"/>
            <a:r>
              <a:rPr lang="de-DE" dirty="0"/>
              <a:t>“</a:t>
            </a:r>
            <a:r>
              <a:rPr lang="de-DE" sz="1600" dirty="0" err="1">
                <a:solidFill>
                  <a:schemeClr val="tx1"/>
                </a:solidFill>
              </a:rPr>
              <a:t>If</a:t>
            </a:r>
            <a:r>
              <a:rPr lang="de-DE" sz="1600" dirty="0">
                <a:solidFill>
                  <a:schemeClr val="tx1"/>
                </a:solidFill>
              </a:rPr>
              <a:t> I </a:t>
            </a:r>
            <a:r>
              <a:rPr lang="de-DE" sz="1600" dirty="0" err="1">
                <a:solidFill>
                  <a:schemeClr val="tx1"/>
                </a:solidFill>
              </a:rPr>
              <a:t>perfom</a:t>
            </a:r>
            <a:r>
              <a:rPr lang="de-DE" sz="1600" dirty="0">
                <a:solidFill>
                  <a:schemeClr val="tx1"/>
                </a:solidFill>
              </a:rPr>
              <a:t> a </a:t>
            </a:r>
            <a:r>
              <a:rPr lang="de-DE" sz="1600" dirty="0" err="1">
                <a:solidFill>
                  <a:schemeClr val="tx1"/>
                </a:solidFill>
              </a:rPr>
              <a:t>test</a:t>
            </a:r>
            <a:r>
              <a:rPr lang="de-DE" sz="1600" dirty="0">
                <a:solidFill>
                  <a:schemeClr val="tx1"/>
                </a:solidFill>
              </a:rPr>
              <a:t>, I will </a:t>
            </a:r>
            <a:r>
              <a:rPr lang="de-DE" sz="1600" dirty="0" err="1">
                <a:solidFill>
                  <a:schemeClr val="tx1"/>
                </a:solidFill>
              </a:rPr>
              <a:t>know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more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about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the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patient</a:t>
            </a:r>
            <a:r>
              <a:rPr lang="de-DE" sz="1600" dirty="0">
                <a:solidFill>
                  <a:schemeClr val="tx1"/>
                </a:solidFill>
              </a:rPr>
              <a:t> after </a:t>
            </a:r>
            <a:r>
              <a:rPr lang="de-DE" sz="1600" dirty="0" err="1">
                <a:solidFill>
                  <a:schemeClr val="tx1"/>
                </a:solidFill>
              </a:rPr>
              <a:t>the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test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than</a:t>
            </a:r>
            <a:r>
              <a:rPr lang="de-DE" sz="1600" dirty="0">
                <a:solidFill>
                  <a:schemeClr val="tx1"/>
                </a:solidFill>
              </a:rPr>
              <a:t> I </a:t>
            </a:r>
            <a:r>
              <a:rPr lang="de-DE" sz="1600" dirty="0" err="1">
                <a:solidFill>
                  <a:schemeClr val="tx1"/>
                </a:solidFill>
              </a:rPr>
              <a:t>did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before</a:t>
            </a:r>
            <a:r>
              <a:rPr lang="de-DE" sz="1600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de-DE" sz="1600" dirty="0" err="1">
                <a:solidFill>
                  <a:schemeClr val="tx1"/>
                </a:solidFill>
              </a:rPr>
              <a:t>It</a:t>
            </a:r>
            <a:r>
              <a:rPr lang="de-DE" sz="1600" dirty="0">
                <a:solidFill>
                  <a:schemeClr val="tx1"/>
                </a:solidFill>
              </a:rPr>
              <a:t> will </a:t>
            </a:r>
            <a:r>
              <a:rPr lang="de-DE" sz="1600" dirty="0" err="1">
                <a:solidFill>
                  <a:schemeClr val="tx1"/>
                </a:solidFill>
              </a:rPr>
              <a:t>give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me</a:t>
            </a:r>
            <a:r>
              <a:rPr lang="de-DE" sz="1600" dirty="0">
                <a:solidFill>
                  <a:schemeClr val="tx1"/>
                </a:solidFill>
              </a:rPr>
              <a:t> a </a:t>
            </a:r>
            <a:r>
              <a:rPr lang="de-DE" sz="1600" dirty="0" err="1">
                <a:solidFill>
                  <a:schemeClr val="tx1"/>
                </a:solidFill>
              </a:rPr>
              <a:t>clearer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picture</a:t>
            </a:r>
            <a:r>
              <a:rPr lang="de-DE" sz="1600" dirty="0">
                <a:solidFill>
                  <a:schemeClr val="tx1"/>
                </a:solidFill>
              </a:rPr>
              <a:t>“</a:t>
            </a:r>
          </a:p>
        </p:txBody>
      </p:sp>
      <p:sp>
        <p:nvSpPr>
          <p:cNvPr id="8" name="Wolkenförmige Legende 7"/>
          <p:cNvSpPr/>
          <p:nvPr/>
        </p:nvSpPr>
        <p:spPr>
          <a:xfrm>
            <a:off x="536130" y="699542"/>
            <a:ext cx="2664296" cy="1368152"/>
          </a:xfrm>
          <a:prstGeom prst="cloudCallout">
            <a:avLst>
              <a:gd name="adj1" fmla="val 58281"/>
              <a:gd name="adj2" fmla="val 4947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1086718" y="902526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C00000"/>
                </a:solidFill>
              </a:rPr>
              <a:t>Definitely</a:t>
            </a:r>
            <a:r>
              <a:rPr lang="de-DE" dirty="0" smtClean="0">
                <a:solidFill>
                  <a:srgbClr val="C00000"/>
                </a:solidFill>
              </a:rPr>
              <a:t>…</a:t>
            </a:r>
            <a:br>
              <a:rPr lang="de-DE" dirty="0" smtClean="0">
                <a:solidFill>
                  <a:srgbClr val="C00000"/>
                </a:solidFill>
              </a:rPr>
            </a:br>
            <a:r>
              <a:rPr lang="de-DE" dirty="0" err="1" smtClean="0">
                <a:solidFill>
                  <a:srgbClr val="C00000"/>
                </a:solidFill>
              </a:rPr>
              <a:t>Probably</a:t>
            </a:r>
            <a:r>
              <a:rPr lang="de-DE" dirty="0" smtClean="0">
                <a:solidFill>
                  <a:srgbClr val="C00000"/>
                </a:solidFill>
              </a:rPr>
              <a:t>…</a:t>
            </a:r>
            <a:endParaRPr lang="de-DE" dirty="0">
              <a:solidFill>
                <a:srgbClr val="C00000"/>
              </a:solidFill>
            </a:endParaRPr>
          </a:p>
          <a:p>
            <a:r>
              <a:rPr lang="de-DE" dirty="0" err="1" smtClean="0">
                <a:solidFill>
                  <a:srgbClr val="C00000"/>
                </a:solidFill>
              </a:rPr>
              <a:t>Don´t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de-DE" dirty="0" err="1" smtClean="0">
                <a:solidFill>
                  <a:srgbClr val="C00000"/>
                </a:solidFill>
              </a:rPr>
              <a:t>think</a:t>
            </a:r>
            <a:r>
              <a:rPr lang="de-DE" dirty="0" smtClean="0">
                <a:solidFill>
                  <a:srgbClr val="C00000"/>
                </a:solidFill>
              </a:rPr>
              <a:t> so…</a:t>
            </a:r>
          </a:p>
        </p:txBody>
      </p:sp>
    </p:spTree>
    <p:extLst>
      <p:ext uri="{BB962C8B-B14F-4D97-AF65-F5344CB8AC3E}">
        <p14:creationId xmlns:p14="http://schemas.microsoft.com/office/powerpoint/2010/main" val="43947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179512" y="123478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Three</a:t>
            </a:r>
            <a:r>
              <a:rPr lang="de-DE" sz="2800" dirty="0" smtClean="0">
                <a:solidFill>
                  <a:srgbClr val="991F1F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very</a:t>
            </a:r>
            <a:r>
              <a:rPr lang="de-DE" sz="2800" dirty="0" smtClean="0">
                <a:solidFill>
                  <a:srgbClr val="991F1F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basic</a:t>
            </a:r>
            <a:r>
              <a:rPr lang="de-DE" sz="2800" dirty="0" smtClean="0">
                <a:solidFill>
                  <a:srgbClr val="991F1F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considerations</a:t>
            </a:r>
            <a:endParaRPr lang="de-DE" sz="2800" dirty="0">
              <a:solidFill>
                <a:srgbClr val="991F1F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29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62098" y="143395"/>
            <a:ext cx="93455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700" dirty="0" smtClean="0">
                <a:solidFill>
                  <a:srgbClr val="C00000"/>
                </a:solidFill>
              </a:rPr>
              <a:t> </a:t>
            </a:r>
            <a:endParaRPr lang="de-DE" sz="2700" dirty="0">
              <a:solidFill>
                <a:srgbClr val="C00000"/>
              </a:solidFill>
            </a:endParaRPr>
          </a:p>
          <a:p>
            <a:endParaRPr lang="de-DE" sz="2700" dirty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endParaRPr lang="de-DE" sz="900" dirty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r>
              <a:rPr lang="de-DE" sz="2700" dirty="0">
                <a:solidFill>
                  <a:srgbClr val="C00000"/>
                </a:solidFill>
                <a:latin typeface="Corbel" panose="020B0503020204020204" pitchFamily="34" charset="0"/>
              </a:rPr>
              <a:t>	</a:t>
            </a:r>
            <a:r>
              <a:rPr lang="de-DE" sz="2700" dirty="0" err="1">
                <a:solidFill>
                  <a:srgbClr val="C00000"/>
                </a:solidFill>
                <a:latin typeface="Corbel" panose="020B0503020204020204" pitchFamily="34" charset="0"/>
              </a:rPr>
              <a:t>Conventional</a:t>
            </a:r>
            <a:r>
              <a:rPr lang="de-DE" sz="2700" dirty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de-DE" sz="2700" dirty="0" err="1">
                <a:solidFill>
                  <a:srgbClr val="C00000"/>
                </a:solidFill>
                <a:latin typeface="Corbel" panose="020B0503020204020204" pitchFamily="34" charset="0"/>
              </a:rPr>
              <a:t>thinking</a:t>
            </a:r>
            <a:r>
              <a:rPr lang="de-DE" sz="2700" dirty="0">
                <a:solidFill>
                  <a:srgbClr val="C00000"/>
                </a:solidFill>
                <a:latin typeface="Corbel" panose="020B0503020204020204" pitchFamily="34" charset="0"/>
              </a:rPr>
              <a:t>:</a:t>
            </a:r>
          </a:p>
          <a:p>
            <a:endParaRPr lang="de-DE" sz="2700" dirty="0">
              <a:solidFill>
                <a:schemeClr val="tx1">
                  <a:lumMod val="50000"/>
                  <a:lumOff val="50000"/>
                </a:schemeClr>
              </a:solidFill>
              <a:latin typeface="Corbel" panose="020B0503020204020204" pitchFamily="34" charset="0"/>
            </a:endParaRPr>
          </a:p>
          <a:p>
            <a:r>
              <a:rPr lang="de-DE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		“After a </a:t>
            </a:r>
            <a:r>
              <a:rPr lang="de-DE" sz="2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test</a:t>
            </a:r>
            <a:r>
              <a:rPr lang="de-DE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, </a:t>
            </a:r>
            <a:r>
              <a:rPr lang="de-DE" sz="2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the</a:t>
            </a:r>
            <a:r>
              <a:rPr lang="de-DE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2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likelihood</a:t>
            </a:r>
            <a:r>
              <a:rPr lang="de-DE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2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of</a:t>
            </a:r>
            <a:r>
              <a:rPr lang="de-DE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2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disease</a:t>
            </a:r>
            <a:r>
              <a:rPr lang="de-DE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27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assigned</a:t>
            </a:r>
            <a:r>
              <a:rPr lang="de-DE" sz="2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2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to</a:t>
            </a:r>
            <a:r>
              <a:rPr lang="de-DE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br>
              <a:rPr lang="de-DE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</a:br>
            <a:r>
              <a:rPr lang="de-DE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		a </a:t>
            </a:r>
            <a:r>
              <a:rPr lang="de-DE" sz="2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given</a:t>
            </a:r>
            <a:r>
              <a:rPr lang="de-DE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2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patient</a:t>
            </a:r>
            <a:r>
              <a:rPr lang="de-DE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2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is</a:t>
            </a:r>
            <a:r>
              <a:rPr lang="de-DE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2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closer</a:t>
            </a:r>
            <a:r>
              <a:rPr lang="de-DE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2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to</a:t>
            </a:r>
            <a:r>
              <a:rPr lang="de-DE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2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reality</a:t>
            </a:r>
            <a:r>
              <a:rPr lang="de-DE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2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than</a:t>
            </a:r>
            <a:r>
              <a:rPr lang="de-DE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2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it</a:t>
            </a:r>
            <a:r>
              <a:rPr lang="de-DE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was </a:t>
            </a:r>
            <a:br>
              <a:rPr lang="de-DE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</a:br>
            <a:r>
              <a:rPr lang="de-DE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		</a:t>
            </a:r>
            <a:r>
              <a:rPr lang="de-DE" sz="2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before</a:t>
            </a:r>
            <a:r>
              <a:rPr lang="de-DE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2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the</a:t>
            </a:r>
            <a:r>
              <a:rPr lang="de-DE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2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test</a:t>
            </a:r>
            <a:r>
              <a:rPr lang="de-DE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.“</a:t>
            </a:r>
          </a:p>
        </p:txBody>
      </p:sp>
      <p:sp>
        <p:nvSpPr>
          <p:cNvPr id="3" name="Rechteck 2"/>
          <p:cNvSpPr/>
          <p:nvPr/>
        </p:nvSpPr>
        <p:spPr>
          <a:xfrm>
            <a:off x="179512" y="123478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 err="1" smtClean="0">
                <a:solidFill>
                  <a:srgbClr val="991F1F"/>
                </a:solidFill>
              </a:rPr>
              <a:t>Pre</a:t>
            </a:r>
            <a:r>
              <a:rPr lang="de-DE" sz="2800" dirty="0" smtClean="0">
                <a:solidFill>
                  <a:srgbClr val="991F1F"/>
                </a:solidFill>
              </a:rPr>
              <a:t>-test </a:t>
            </a:r>
            <a:r>
              <a:rPr lang="de-DE" sz="2800" dirty="0" err="1" smtClean="0">
                <a:solidFill>
                  <a:srgbClr val="991F1F"/>
                </a:solidFill>
              </a:rPr>
              <a:t>Likelihood</a:t>
            </a:r>
            <a:endParaRPr lang="de-DE" sz="2800" dirty="0">
              <a:solidFill>
                <a:srgbClr val="991F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27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62098" y="143395"/>
            <a:ext cx="9345584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700" dirty="0" smtClean="0">
                <a:solidFill>
                  <a:srgbClr val="C00000"/>
                </a:solidFill>
              </a:rPr>
              <a:t> </a:t>
            </a:r>
            <a:endParaRPr lang="de-DE" sz="2700" dirty="0">
              <a:solidFill>
                <a:srgbClr val="C00000"/>
              </a:solidFill>
            </a:endParaRPr>
          </a:p>
          <a:p>
            <a:endParaRPr lang="de-DE" sz="2700" dirty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endParaRPr lang="de-DE" sz="900" dirty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r>
              <a:rPr lang="de-DE" sz="2700" dirty="0">
                <a:solidFill>
                  <a:srgbClr val="C00000"/>
                </a:solidFill>
                <a:latin typeface="Corbel" panose="020B0503020204020204" pitchFamily="34" charset="0"/>
              </a:rPr>
              <a:t>	</a:t>
            </a:r>
            <a:r>
              <a:rPr lang="de-DE" sz="2700" dirty="0" err="1">
                <a:solidFill>
                  <a:srgbClr val="C00000"/>
                </a:solidFill>
                <a:latin typeface="Corbel" panose="020B0503020204020204" pitchFamily="34" charset="0"/>
              </a:rPr>
              <a:t>Conventional</a:t>
            </a:r>
            <a:r>
              <a:rPr lang="de-DE" sz="2700" dirty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de-DE" sz="2700" dirty="0" err="1">
                <a:solidFill>
                  <a:srgbClr val="C00000"/>
                </a:solidFill>
                <a:latin typeface="Corbel" panose="020B0503020204020204" pitchFamily="34" charset="0"/>
              </a:rPr>
              <a:t>thinking</a:t>
            </a:r>
            <a:r>
              <a:rPr lang="de-DE" sz="2700" dirty="0" smtClean="0">
                <a:solidFill>
                  <a:srgbClr val="C00000"/>
                </a:solidFill>
                <a:latin typeface="Corbel" panose="020B0503020204020204" pitchFamily="34" charset="0"/>
              </a:rPr>
              <a:t>:</a:t>
            </a:r>
          </a:p>
          <a:p>
            <a:endParaRPr lang="de-DE" sz="2700" dirty="0">
              <a:solidFill>
                <a:schemeClr val="tx1">
                  <a:lumMod val="50000"/>
                  <a:lumOff val="50000"/>
                </a:schemeClr>
              </a:solidFill>
              <a:latin typeface="Corbel" panose="020B0503020204020204" pitchFamily="34" charset="0"/>
            </a:endParaRPr>
          </a:p>
          <a:p>
            <a:r>
              <a:rPr lang="de-DE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		“After a </a:t>
            </a:r>
            <a:r>
              <a:rPr lang="de-DE" sz="2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test</a:t>
            </a:r>
            <a:r>
              <a:rPr lang="de-DE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, </a:t>
            </a:r>
            <a:r>
              <a:rPr lang="de-DE" sz="2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the</a:t>
            </a:r>
            <a:r>
              <a:rPr lang="de-DE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2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likelihood</a:t>
            </a:r>
            <a:r>
              <a:rPr lang="de-DE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2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of</a:t>
            </a:r>
            <a:r>
              <a:rPr lang="de-DE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2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disease</a:t>
            </a:r>
            <a:r>
              <a:rPr lang="de-DE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2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assined</a:t>
            </a:r>
            <a:r>
              <a:rPr lang="de-DE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2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to</a:t>
            </a:r>
            <a:r>
              <a:rPr lang="de-DE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br>
              <a:rPr lang="de-DE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</a:br>
            <a:r>
              <a:rPr lang="de-DE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		a </a:t>
            </a:r>
            <a:r>
              <a:rPr lang="de-DE" sz="2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given</a:t>
            </a:r>
            <a:r>
              <a:rPr lang="de-DE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2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patient</a:t>
            </a:r>
            <a:r>
              <a:rPr lang="de-DE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2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is</a:t>
            </a:r>
            <a:r>
              <a:rPr lang="de-DE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2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closer</a:t>
            </a:r>
            <a:r>
              <a:rPr lang="de-DE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2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to</a:t>
            </a:r>
            <a:r>
              <a:rPr lang="de-DE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2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reality</a:t>
            </a:r>
            <a:r>
              <a:rPr lang="de-DE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2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than</a:t>
            </a:r>
            <a:r>
              <a:rPr lang="de-DE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2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it</a:t>
            </a:r>
            <a:r>
              <a:rPr lang="de-DE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was </a:t>
            </a:r>
            <a:br>
              <a:rPr lang="de-DE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</a:br>
            <a:r>
              <a:rPr lang="de-DE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		</a:t>
            </a:r>
            <a:r>
              <a:rPr lang="de-DE" sz="2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before</a:t>
            </a:r>
            <a:r>
              <a:rPr lang="de-DE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2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the</a:t>
            </a:r>
            <a:r>
              <a:rPr lang="de-DE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2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test</a:t>
            </a:r>
            <a:r>
              <a:rPr lang="de-DE" sz="2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.“</a:t>
            </a:r>
          </a:p>
          <a:p>
            <a:endParaRPr lang="de-DE" sz="2700" dirty="0">
              <a:solidFill>
                <a:schemeClr val="tx1">
                  <a:lumMod val="50000"/>
                  <a:lumOff val="50000"/>
                </a:schemeClr>
              </a:solidFill>
              <a:latin typeface="Corbel" panose="020B0503020204020204" pitchFamily="34" charset="0"/>
            </a:endParaRPr>
          </a:p>
          <a:p>
            <a:r>
              <a:rPr lang="de-DE" sz="2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			</a:t>
            </a:r>
            <a:r>
              <a:rPr lang="de-DE" sz="2700" dirty="0" smtClean="0">
                <a:solidFill>
                  <a:srgbClr val="C00000"/>
                </a:solidFill>
                <a:latin typeface="Corbel" panose="020B0503020204020204" pitchFamily="34" charset="0"/>
              </a:rPr>
              <a:t>=&gt; “</a:t>
            </a:r>
            <a:r>
              <a:rPr lang="de-DE" sz="27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Testing</a:t>
            </a:r>
            <a:r>
              <a:rPr lang="de-DE" sz="2700" dirty="0" smtClean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de-DE" sz="2700" dirty="0" err="1">
                <a:solidFill>
                  <a:srgbClr val="C00000"/>
                </a:solidFill>
                <a:latin typeface="Corbel" panose="020B0503020204020204" pitchFamily="34" charset="0"/>
              </a:rPr>
              <a:t>is</a:t>
            </a:r>
            <a:r>
              <a:rPr lang="de-DE" sz="2700" dirty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de-DE" sz="2700" dirty="0" err="1">
                <a:solidFill>
                  <a:srgbClr val="C00000"/>
                </a:solidFill>
                <a:latin typeface="Corbel" panose="020B0503020204020204" pitchFamily="34" charset="0"/>
              </a:rPr>
              <a:t>helpful</a:t>
            </a:r>
            <a:r>
              <a:rPr lang="de-DE" sz="2700" dirty="0">
                <a:solidFill>
                  <a:srgbClr val="C00000"/>
                </a:solidFill>
                <a:latin typeface="Corbel" panose="020B0503020204020204" pitchFamily="34" charset="0"/>
              </a:rPr>
              <a:t>“</a:t>
            </a:r>
          </a:p>
          <a:p>
            <a:endParaRPr lang="de-DE" sz="2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79512" y="123478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 err="1" smtClean="0">
                <a:solidFill>
                  <a:srgbClr val="991F1F"/>
                </a:solidFill>
              </a:rPr>
              <a:t>Pre</a:t>
            </a:r>
            <a:r>
              <a:rPr lang="de-DE" sz="2800" dirty="0" smtClean="0">
                <a:solidFill>
                  <a:srgbClr val="991F1F"/>
                </a:solidFill>
              </a:rPr>
              <a:t>-test </a:t>
            </a:r>
            <a:r>
              <a:rPr lang="de-DE" sz="2800" dirty="0" err="1" smtClean="0">
                <a:solidFill>
                  <a:srgbClr val="991F1F"/>
                </a:solidFill>
              </a:rPr>
              <a:t>Likelihood</a:t>
            </a:r>
            <a:endParaRPr lang="de-DE" sz="2800" dirty="0">
              <a:solidFill>
                <a:srgbClr val="991F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9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62097" y="1112437"/>
            <a:ext cx="619713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100" dirty="0">
                <a:solidFill>
                  <a:prstClr val="black"/>
                </a:solidFill>
                <a:latin typeface="Corbel" panose="020B0503020204020204" pitchFamily="34" charset="0"/>
              </a:rPr>
              <a:t>No </a:t>
            </a:r>
            <a:r>
              <a:rPr lang="de-DE" sz="2100" dirty="0" err="1">
                <a:solidFill>
                  <a:prstClr val="black"/>
                </a:solidFill>
                <a:latin typeface="Corbel" panose="020B0503020204020204" pitchFamily="34" charset="0"/>
              </a:rPr>
              <a:t>test</a:t>
            </a:r>
            <a:r>
              <a:rPr lang="de-DE" sz="2100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de-DE" sz="2100" dirty="0" err="1">
                <a:solidFill>
                  <a:prstClr val="black"/>
                </a:solidFill>
                <a:latin typeface="Corbel" panose="020B0503020204020204" pitchFamily="34" charset="0"/>
              </a:rPr>
              <a:t>is</a:t>
            </a:r>
            <a:r>
              <a:rPr lang="de-DE" sz="2100" dirty="0">
                <a:solidFill>
                  <a:prstClr val="black"/>
                </a:solidFill>
                <a:latin typeface="Corbel" panose="020B0503020204020204" pitchFamily="34" charset="0"/>
              </a:rPr>
              <a:t> 100% </a:t>
            </a:r>
            <a:r>
              <a:rPr lang="de-DE" sz="2100" dirty="0" err="1">
                <a:solidFill>
                  <a:prstClr val="black"/>
                </a:solidFill>
                <a:latin typeface="Corbel" panose="020B0503020204020204" pitchFamily="34" charset="0"/>
              </a:rPr>
              <a:t>accurate</a:t>
            </a:r>
            <a:endParaRPr lang="de-DE" sz="21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endParaRPr lang="de-DE" sz="21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endParaRPr lang="de-DE" sz="21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r>
              <a:rPr lang="de-DE" sz="21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(but </a:t>
            </a:r>
            <a:r>
              <a:rPr lang="de-DE" sz="2100" dirty="0" err="1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we</a:t>
            </a:r>
            <a:r>
              <a:rPr lang="de-DE" sz="21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2100" dirty="0" err="1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typically</a:t>
            </a:r>
            <a:r>
              <a:rPr lang="de-DE" sz="21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2100" dirty="0" err="1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assume</a:t>
            </a:r>
            <a:r>
              <a:rPr lang="de-DE" sz="21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: </a:t>
            </a:r>
            <a:r>
              <a:rPr lang="de-DE" sz="2100" dirty="0" err="1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even</a:t>
            </a:r>
            <a:r>
              <a:rPr lang="de-DE" sz="21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2100" dirty="0" err="1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if</a:t>
            </a:r>
            <a:r>
              <a:rPr lang="de-DE" sz="21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2100" dirty="0" err="1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accuracy</a:t>
            </a:r>
            <a:r>
              <a:rPr lang="de-DE" sz="21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2100" dirty="0" err="1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is</a:t>
            </a:r>
            <a:r>
              <a:rPr lang="de-DE" sz="21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 not 100%, </a:t>
            </a:r>
            <a:r>
              <a:rPr lang="de-DE" sz="2100" dirty="0" err="1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there</a:t>
            </a:r>
            <a:r>
              <a:rPr lang="de-DE" sz="21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2100" dirty="0" err="1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is</a:t>
            </a:r>
            <a:r>
              <a:rPr lang="de-DE" sz="21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 still </a:t>
            </a:r>
            <a:r>
              <a:rPr lang="de-DE" sz="2100" dirty="0" err="1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some</a:t>
            </a:r>
            <a:r>
              <a:rPr lang="de-DE" sz="21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2100" dirty="0" err="1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value</a:t>
            </a:r>
            <a:r>
              <a:rPr lang="de-DE" sz="21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2100" dirty="0" err="1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of</a:t>
            </a:r>
            <a:r>
              <a:rPr lang="de-DE" sz="21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2100" dirty="0" err="1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the</a:t>
            </a:r>
            <a:r>
              <a:rPr lang="de-DE" sz="21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2100" dirty="0" err="1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test</a:t>
            </a:r>
            <a:r>
              <a:rPr lang="de-DE" sz="21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)</a:t>
            </a:r>
          </a:p>
        </p:txBody>
      </p:sp>
      <p:sp>
        <p:nvSpPr>
          <p:cNvPr id="4" name="Rechteck 3"/>
          <p:cNvSpPr/>
          <p:nvPr/>
        </p:nvSpPr>
        <p:spPr>
          <a:xfrm>
            <a:off x="179512" y="123478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 err="1" smtClean="0">
                <a:solidFill>
                  <a:srgbClr val="991F1F"/>
                </a:solidFill>
              </a:rPr>
              <a:t>Pre</a:t>
            </a:r>
            <a:r>
              <a:rPr lang="de-DE" sz="2800" dirty="0" smtClean="0">
                <a:solidFill>
                  <a:srgbClr val="991F1F"/>
                </a:solidFill>
              </a:rPr>
              <a:t>-test </a:t>
            </a:r>
            <a:r>
              <a:rPr lang="de-DE" sz="2800" dirty="0" err="1" smtClean="0">
                <a:solidFill>
                  <a:srgbClr val="991F1F"/>
                </a:solidFill>
              </a:rPr>
              <a:t>Likelihood</a:t>
            </a:r>
            <a:endParaRPr lang="de-DE" sz="2800" dirty="0">
              <a:solidFill>
                <a:srgbClr val="991F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45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62097" y="1112437"/>
            <a:ext cx="619713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100" dirty="0">
                <a:solidFill>
                  <a:prstClr val="black"/>
                </a:solidFill>
                <a:latin typeface="Corbel" panose="020B0503020204020204" pitchFamily="34" charset="0"/>
              </a:rPr>
              <a:t>No </a:t>
            </a:r>
            <a:r>
              <a:rPr lang="de-DE" sz="2100" dirty="0" err="1">
                <a:solidFill>
                  <a:prstClr val="black"/>
                </a:solidFill>
                <a:latin typeface="Corbel" panose="020B0503020204020204" pitchFamily="34" charset="0"/>
              </a:rPr>
              <a:t>test</a:t>
            </a:r>
            <a:r>
              <a:rPr lang="de-DE" sz="2100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de-DE" sz="2100" dirty="0" err="1">
                <a:solidFill>
                  <a:prstClr val="black"/>
                </a:solidFill>
                <a:latin typeface="Corbel" panose="020B0503020204020204" pitchFamily="34" charset="0"/>
              </a:rPr>
              <a:t>is</a:t>
            </a:r>
            <a:r>
              <a:rPr lang="de-DE" sz="2100" dirty="0">
                <a:solidFill>
                  <a:prstClr val="black"/>
                </a:solidFill>
                <a:latin typeface="Corbel" panose="020B0503020204020204" pitchFamily="34" charset="0"/>
              </a:rPr>
              <a:t> 100% </a:t>
            </a:r>
            <a:r>
              <a:rPr lang="de-DE" sz="2100" dirty="0" err="1">
                <a:solidFill>
                  <a:prstClr val="black"/>
                </a:solidFill>
                <a:latin typeface="Corbel" panose="020B0503020204020204" pitchFamily="34" charset="0"/>
              </a:rPr>
              <a:t>accurate</a:t>
            </a:r>
            <a:endParaRPr lang="de-DE" sz="21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endParaRPr lang="de-DE" sz="21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endParaRPr lang="de-DE" sz="21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r>
              <a:rPr lang="de-DE" sz="21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(but </a:t>
            </a:r>
            <a:r>
              <a:rPr lang="de-DE" sz="2100" dirty="0" err="1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we</a:t>
            </a:r>
            <a:r>
              <a:rPr lang="de-DE" sz="21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2100" dirty="0" err="1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typically</a:t>
            </a:r>
            <a:r>
              <a:rPr lang="de-DE" sz="21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2100" dirty="0" err="1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assume</a:t>
            </a:r>
            <a:r>
              <a:rPr lang="de-DE" sz="21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: </a:t>
            </a:r>
            <a:r>
              <a:rPr lang="de-DE" sz="2100" dirty="0" err="1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even</a:t>
            </a:r>
            <a:r>
              <a:rPr lang="de-DE" sz="21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2100" dirty="0" err="1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if</a:t>
            </a:r>
            <a:r>
              <a:rPr lang="de-DE" sz="21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2100" dirty="0" err="1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accuracy</a:t>
            </a:r>
            <a:r>
              <a:rPr lang="de-DE" sz="21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2100" dirty="0" err="1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is</a:t>
            </a:r>
            <a:r>
              <a:rPr lang="de-DE" sz="21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 not 100%, </a:t>
            </a:r>
            <a:r>
              <a:rPr lang="de-DE" sz="2100" dirty="0" err="1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there</a:t>
            </a:r>
            <a:r>
              <a:rPr lang="de-DE" sz="21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2100" dirty="0" err="1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is</a:t>
            </a:r>
            <a:r>
              <a:rPr lang="de-DE" sz="21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 still </a:t>
            </a:r>
            <a:r>
              <a:rPr lang="de-DE" sz="2100" dirty="0" err="1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some</a:t>
            </a:r>
            <a:r>
              <a:rPr lang="de-DE" sz="21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2100" dirty="0" err="1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value</a:t>
            </a:r>
            <a:r>
              <a:rPr lang="de-DE" sz="21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2100" dirty="0" err="1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of</a:t>
            </a:r>
            <a:r>
              <a:rPr lang="de-DE" sz="21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2100" dirty="0" err="1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the</a:t>
            </a:r>
            <a:r>
              <a:rPr lang="de-DE" sz="21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e-DE" sz="2100" dirty="0" err="1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test</a:t>
            </a:r>
            <a:r>
              <a:rPr lang="de-DE" sz="21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)</a:t>
            </a:r>
          </a:p>
        </p:txBody>
      </p:sp>
      <p:sp>
        <p:nvSpPr>
          <p:cNvPr id="4" name="Rechteck 3"/>
          <p:cNvSpPr/>
          <p:nvPr/>
        </p:nvSpPr>
        <p:spPr>
          <a:xfrm>
            <a:off x="162098" y="891540"/>
            <a:ext cx="8658374" cy="10349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solidFill>
                <a:prstClr val="white"/>
              </a:solidFill>
              <a:latin typeface="Corbel" panose="020B0503020204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62098" y="143395"/>
            <a:ext cx="9345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700" dirty="0" err="1">
                <a:solidFill>
                  <a:srgbClr val="C00000"/>
                </a:solidFill>
              </a:rPr>
              <a:t>Pre</a:t>
            </a:r>
            <a:r>
              <a:rPr lang="de-DE" sz="2700" dirty="0">
                <a:solidFill>
                  <a:srgbClr val="C00000"/>
                </a:solidFill>
              </a:rPr>
              <a:t>-Test </a:t>
            </a:r>
            <a:r>
              <a:rPr lang="de-DE" sz="2700" dirty="0" err="1">
                <a:solidFill>
                  <a:srgbClr val="C00000"/>
                </a:solidFill>
              </a:rPr>
              <a:t>Likelihood</a:t>
            </a:r>
            <a:endParaRPr lang="de-DE" sz="2700" dirty="0">
              <a:solidFill>
                <a:srgbClr val="C00000"/>
              </a:solidFill>
            </a:endParaRPr>
          </a:p>
          <a:p>
            <a:endParaRPr lang="de-DE" sz="2700" dirty="0">
              <a:solidFill>
                <a:srgbClr val="C000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62098" y="806231"/>
            <a:ext cx="72570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5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Noninvasive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tests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for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“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obstructive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“ </a:t>
            </a:r>
            <a:r>
              <a:rPr lang="de-DE" sz="1500" dirty="0" err="1" smtClean="0">
                <a:solidFill>
                  <a:prstClr val="black"/>
                </a:solidFill>
                <a:latin typeface="Corbel" panose="020B0503020204020204" pitchFamily="34" charset="0"/>
              </a:rPr>
              <a:t>CAD</a:t>
            </a:r>
            <a:r>
              <a:rPr lang="de-DE" sz="1500" dirty="0" smtClean="0">
                <a:solidFill>
                  <a:prstClr val="black"/>
                </a:solidFill>
                <a:latin typeface="Corbel" panose="020B0503020204020204" pitchFamily="34" charset="0"/>
              </a:rPr>
              <a:t>:	</a:t>
            </a:r>
            <a:r>
              <a:rPr lang="de-DE" sz="1500" dirty="0" err="1" smtClean="0">
                <a:solidFill>
                  <a:prstClr val="black"/>
                </a:solidFill>
                <a:latin typeface="Corbel" panose="020B0503020204020204" pitchFamily="34" charset="0"/>
              </a:rPr>
              <a:t>Sensitivity</a:t>
            </a:r>
            <a:r>
              <a:rPr lang="de-DE" sz="1500" dirty="0" smtClean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and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specificity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~ 85%</a:t>
            </a:r>
          </a:p>
          <a:p>
            <a:endParaRPr lang="de-DE" sz="15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			</a:t>
            </a:r>
            <a:r>
              <a:rPr lang="de-DE" sz="1500" dirty="0" smtClean="0">
                <a:solidFill>
                  <a:prstClr val="black"/>
                </a:solidFill>
                <a:latin typeface="Corbel" panose="020B0503020204020204" pitchFamily="34" charset="0"/>
              </a:rPr>
              <a:t>	=&gt; 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15% 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of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all 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results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will 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be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incorrect</a:t>
            </a:r>
            <a:endParaRPr lang="de-DE" sz="15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endParaRPr lang="de-DE" sz="1200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85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62098" y="143395"/>
            <a:ext cx="9345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700" dirty="0" err="1">
                <a:solidFill>
                  <a:srgbClr val="C00000"/>
                </a:solidFill>
              </a:rPr>
              <a:t>Pre</a:t>
            </a:r>
            <a:r>
              <a:rPr lang="de-DE" sz="2700" dirty="0">
                <a:solidFill>
                  <a:srgbClr val="C00000"/>
                </a:solidFill>
              </a:rPr>
              <a:t>-Test </a:t>
            </a:r>
            <a:r>
              <a:rPr lang="de-DE" sz="2700" dirty="0" err="1">
                <a:solidFill>
                  <a:srgbClr val="C00000"/>
                </a:solidFill>
              </a:rPr>
              <a:t>Likelihood</a:t>
            </a:r>
            <a:endParaRPr lang="de-DE" sz="2700" dirty="0">
              <a:solidFill>
                <a:srgbClr val="C00000"/>
              </a:solidFill>
            </a:endParaRPr>
          </a:p>
          <a:p>
            <a:endParaRPr lang="de-DE" sz="2700" dirty="0">
              <a:solidFill>
                <a:srgbClr val="C0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367443" y="2446374"/>
            <a:ext cx="6773258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100" dirty="0">
                <a:solidFill>
                  <a:prstClr val="black"/>
                </a:solidFill>
                <a:latin typeface="Corbel" panose="020B0503020204020204" pitchFamily="34" charset="0"/>
              </a:rPr>
              <a:t>1100 </a:t>
            </a:r>
            <a:r>
              <a:rPr lang="de-DE" sz="2100" dirty="0" err="1">
                <a:solidFill>
                  <a:prstClr val="black"/>
                </a:solidFill>
                <a:latin typeface="Corbel" panose="020B0503020204020204" pitchFamily="34" charset="0"/>
              </a:rPr>
              <a:t>patients</a:t>
            </a:r>
            <a:r>
              <a:rPr lang="de-DE" sz="2100" dirty="0">
                <a:solidFill>
                  <a:prstClr val="black"/>
                </a:solidFill>
                <a:latin typeface="Corbel" panose="020B0503020204020204" pitchFamily="34" charset="0"/>
              </a:rPr>
              <a:t>, 100 </a:t>
            </a:r>
            <a:r>
              <a:rPr lang="de-DE" sz="2100" dirty="0" err="1">
                <a:solidFill>
                  <a:prstClr val="black"/>
                </a:solidFill>
                <a:latin typeface="Corbel" panose="020B0503020204020204" pitchFamily="34" charset="0"/>
              </a:rPr>
              <a:t>have</a:t>
            </a:r>
            <a:r>
              <a:rPr lang="de-DE" sz="2100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de-DE" sz="2100" dirty="0" err="1">
                <a:solidFill>
                  <a:prstClr val="black"/>
                </a:solidFill>
                <a:latin typeface="Corbel" panose="020B0503020204020204" pitchFamily="34" charset="0"/>
              </a:rPr>
              <a:t>disease</a:t>
            </a:r>
            <a:endParaRPr lang="de-DE" sz="21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endParaRPr lang="de-DE" sz="12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endParaRPr lang="de-DE" sz="135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endParaRPr lang="de-DE" sz="1200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62098" y="891540"/>
            <a:ext cx="8658374" cy="10349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solidFill>
                <a:prstClr val="white"/>
              </a:solidFill>
              <a:latin typeface="Corbel" panose="020B050302020402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62098" y="806231"/>
            <a:ext cx="72570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5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Noninvasive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tests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for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“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obstructive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“ </a:t>
            </a:r>
            <a:r>
              <a:rPr lang="de-DE" sz="1500" dirty="0" err="1" smtClean="0">
                <a:solidFill>
                  <a:prstClr val="black"/>
                </a:solidFill>
                <a:latin typeface="Corbel" panose="020B0503020204020204" pitchFamily="34" charset="0"/>
              </a:rPr>
              <a:t>CAD</a:t>
            </a:r>
            <a:r>
              <a:rPr lang="de-DE" sz="1500" dirty="0" smtClean="0">
                <a:solidFill>
                  <a:prstClr val="black"/>
                </a:solidFill>
                <a:latin typeface="Corbel" panose="020B0503020204020204" pitchFamily="34" charset="0"/>
              </a:rPr>
              <a:t>:	</a:t>
            </a:r>
            <a:r>
              <a:rPr lang="de-DE" sz="1500" dirty="0" err="1" smtClean="0">
                <a:solidFill>
                  <a:prstClr val="black"/>
                </a:solidFill>
                <a:latin typeface="Corbel" panose="020B0503020204020204" pitchFamily="34" charset="0"/>
              </a:rPr>
              <a:t>Sensitivity</a:t>
            </a:r>
            <a:r>
              <a:rPr lang="de-DE" sz="1500" dirty="0" smtClean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and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specificity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~ 85%</a:t>
            </a:r>
          </a:p>
          <a:p>
            <a:endParaRPr lang="de-DE" sz="15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			</a:t>
            </a:r>
            <a:r>
              <a:rPr lang="de-DE" sz="1500" dirty="0" smtClean="0">
                <a:solidFill>
                  <a:prstClr val="black"/>
                </a:solidFill>
                <a:latin typeface="Corbel" panose="020B0503020204020204" pitchFamily="34" charset="0"/>
              </a:rPr>
              <a:t>	=&gt; 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15% 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of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all 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results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will 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be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incorrect</a:t>
            </a:r>
            <a:endParaRPr lang="de-DE" sz="15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endParaRPr lang="de-DE" sz="1200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9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62098" y="143395"/>
            <a:ext cx="9345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700" dirty="0" err="1">
                <a:solidFill>
                  <a:srgbClr val="C00000"/>
                </a:solidFill>
              </a:rPr>
              <a:t>Pre</a:t>
            </a:r>
            <a:r>
              <a:rPr lang="de-DE" sz="2700" dirty="0">
                <a:solidFill>
                  <a:srgbClr val="C00000"/>
                </a:solidFill>
              </a:rPr>
              <a:t>-Test </a:t>
            </a:r>
            <a:r>
              <a:rPr lang="de-DE" sz="2700" dirty="0" err="1">
                <a:solidFill>
                  <a:srgbClr val="C00000"/>
                </a:solidFill>
              </a:rPr>
              <a:t>Likelihood</a:t>
            </a:r>
            <a:endParaRPr lang="de-DE" sz="2700" dirty="0">
              <a:solidFill>
                <a:srgbClr val="C00000"/>
              </a:solidFill>
            </a:endParaRPr>
          </a:p>
          <a:p>
            <a:endParaRPr lang="de-DE" sz="2700" dirty="0">
              <a:solidFill>
                <a:srgbClr val="C0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367442" y="2446374"/>
            <a:ext cx="7885077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100" dirty="0">
                <a:solidFill>
                  <a:prstClr val="black"/>
                </a:solidFill>
                <a:latin typeface="Corbel" panose="020B0503020204020204" pitchFamily="34" charset="0"/>
              </a:rPr>
              <a:t>1100 </a:t>
            </a:r>
            <a:r>
              <a:rPr lang="de-DE" sz="2100" dirty="0" err="1">
                <a:solidFill>
                  <a:prstClr val="black"/>
                </a:solidFill>
                <a:latin typeface="Corbel" panose="020B0503020204020204" pitchFamily="34" charset="0"/>
              </a:rPr>
              <a:t>patients</a:t>
            </a:r>
            <a:r>
              <a:rPr lang="de-DE" sz="2100" dirty="0">
                <a:solidFill>
                  <a:prstClr val="black"/>
                </a:solidFill>
                <a:latin typeface="Corbel" panose="020B0503020204020204" pitchFamily="34" charset="0"/>
              </a:rPr>
              <a:t>, 100 </a:t>
            </a:r>
            <a:r>
              <a:rPr lang="de-DE" sz="2100" dirty="0" err="1">
                <a:solidFill>
                  <a:prstClr val="black"/>
                </a:solidFill>
                <a:latin typeface="Corbel" panose="020B0503020204020204" pitchFamily="34" charset="0"/>
              </a:rPr>
              <a:t>have</a:t>
            </a:r>
            <a:r>
              <a:rPr lang="de-DE" sz="2100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de-DE" sz="2100" dirty="0" err="1">
                <a:solidFill>
                  <a:prstClr val="black"/>
                </a:solidFill>
                <a:latin typeface="Corbel" panose="020B0503020204020204" pitchFamily="34" charset="0"/>
              </a:rPr>
              <a:t>disease</a:t>
            </a:r>
            <a:endParaRPr lang="de-DE" sz="21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endParaRPr lang="de-DE" sz="12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r>
              <a:rPr lang="de-DE" sz="2100" dirty="0">
                <a:solidFill>
                  <a:prstClr val="black"/>
                </a:solidFill>
                <a:latin typeface="Corbel" panose="020B0503020204020204" pitchFamily="34" charset="0"/>
              </a:rPr>
              <a:t>100 </a:t>
            </a:r>
            <a:r>
              <a:rPr lang="de-DE" sz="2100" dirty="0" err="1">
                <a:solidFill>
                  <a:prstClr val="black"/>
                </a:solidFill>
                <a:latin typeface="Corbel" panose="020B0503020204020204" pitchFamily="34" charset="0"/>
              </a:rPr>
              <a:t>with</a:t>
            </a:r>
            <a:r>
              <a:rPr lang="de-DE" sz="2100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de-DE" sz="2100" dirty="0" err="1">
                <a:solidFill>
                  <a:prstClr val="black"/>
                </a:solidFill>
                <a:latin typeface="Corbel" panose="020B0503020204020204" pitchFamily="34" charset="0"/>
              </a:rPr>
              <a:t>disease</a:t>
            </a:r>
            <a:r>
              <a:rPr lang="de-DE" sz="2100" dirty="0">
                <a:solidFill>
                  <a:prstClr val="black"/>
                </a:solidFill>
                <a:latin typeface="Corbel" panose="020B0503020204020204" pitchFamily="34" charset="0"/>
              </a:rPr>
              <a:t> =&gt;	85 </a:t>
            </a:r>
            <a:r>
              <a:rPr lang="de-DE" sz="2100" dirty="0" err="1">
                <a:solidFill>
                  <a:prstClr val="black"/>
                </a:solidFill>
                <a:latin typeface="Corbel" panose="020B0503020204020204" pitchFamily="34" charset="0"/>
              </a:rPr>
              <a:t>correct</a:t>
            </a:r>
            <a:r>
              <a:rPr lang="de-DE" sz="2100" dirty="0">
                <a:solidFill>
                  <a:prstClr val="black"/>
                </a:solidFill>
                <a:latin typeface="Corbel" panose="020B0503020204020204" pitchFamily="34" charset="0"/>
              </a:rPr>
              <a:t>		15 </a:t>
            </a:r>
            <a:r>
              <a:rPr lang="de-DE" sz="2100" dirty="0" err="1">
                <a:solidFill>
                  <a:prstClr val="black"/>
                </a:solidFill>
                <a:latin typeface="Corbel" panose="020B0503020204020204" pitchFamily="34" charset="0"/>
              </a:rPr>
              <a:t>incorrect</a:t>
            </a:r>
            <a:endParaRPr lang="de-DE" sz="21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endParaRPr lang="de-DE" sz="12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endParaRPr lang="de-DE" sz="135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endParaRPr lang="de-DE" sz="1200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62098" y="891540"/>
            <a:ext cx="8658374" cy="10349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solidFill>
                <a:prstClr val="white"/>
              </a:solidFill>
              <a:latin typeface="Corbel" panose="020B050302020402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62098" y="806231"/>
            <a:ext cx="72570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5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Noninvasive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tests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for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“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obstructive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“ </a:t>
            </a:r>
            <a:r>
              <a:rPr lang="de-DE" sz="1500" dirty="0" err="1" smtClean="0">
                <a:solidFill>
                  <a:prstClr val="black"/>
                </a:solidFill>
                <a:latin typeface="Corbel" panose="020B0503020204020204" pitchFamily="34" charset="0"/>
              </a:rPr>
              <a:t>CAD</a:t>
            </a:r>
            <a:r>
              <a:rPr lang="de-DE" sz="1500" dirty="0" smtClean="0">
                <a:solidFill>
                  <a:prstClr val="black"/>
                </a:solidFill>
                <a:latin typeface="Corbel" panose="020B0503020204020204" pitchFamily="34" charset="0"/>
              </a:rPr>
              <a:t>:	</a:t>
            </a:r>
            <a:r>
              <a:rPr lang="de-DE" sz="1500" dirty="0" err="1" smtClean="0">
                <a:solidFill>
                  <a:prstClr val="black"/>
                </a:solidFill>
                <a:latin typeface="Corbel" panose="020B0503020204020204" pitchFamily="34" charset="0"/>
              </a:rPr>
              <a:t>Sensitivity</a:t>
            </a:r>
            <a:r>
              <a:rPr lang="de-DE" sz="1500" dirty="0" smtClean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and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specificity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~ 85%</a:t>
            </a:r>
          </a:p>
          <a:p>
            <a:endParaRPr lang="de-DE" sz="15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			</a:t>
            </a:r>
            <a:r>
              <a:rPr lang="de-DE" sz="1500" dirty="0" smtClean="0">
                <a:solidFill>
                  <a:prstClr val="black"/>
                </a:solidFill>
                <a:latin typeface="Corbel" panose="020B0503020204020204" pitchFamily="34" charset="0"/>
              </a:rPr>
              <a:t>	=&gt; 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15% 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of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all 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results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will 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be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incorrect</a:t>
            </a:r>
            <a:endParaRPr lang="de-DE" sz="15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endParaRPr lang="de-DE" sz="1200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40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62098" y="143395"/>
            <a:ext cx="9345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700" dirty="0" err="1">
                <a:solidFill>
                  <a:srgbClr val="C00000"/>
                </a:solidFill>
              </a:rPr>
              <a:t>Pre</a:t>
            </a:r>
            <a:r>
              <a:rPr lang="de-DE" sz="2700" dirty="0">
                <a:solidFill>
                  <a:srgbClr val="C00000"/>
                </a:solidFill>
              </a:rPr>
              <a:t>-Test </a:t>
            </a:r>
            <a:r>
              <a:rPr lang="de-DE" sz="2700" dirty="0" err="1">
                <a:solidFill>
                  <a:srgbClr val="C00000"/>
                </a:solidFill>
              </a:rPr>
              <a:t>Likelihood</a:t>
            </a:r>
            <a:endParaRPr lang="de-DE" sz="2700" dirty="0">
              <a:solidFill>
                <a:srgbClr val="C00000"/>
              </a:solidFill>
            </a:endParaRPr>
          </a:p>
          <a:p>
            <a:endParaRPr lang="de-DE" sz="2700" dirty="0">
              <a:solidFill>
                <a:srgbClr val="C0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367442" y="2446374"/>
            <a:ext cx="853314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100" dirty="0">
                <a:solidFill>
                  <a:prstClr val="black"/>
                </a:solidFill>
                <a:latin typeface="Corbel" panose="020B0503020204020204" pitchFamily="34" charset="0"/>
              </a:rPr>
              <a:t>1100 </a:t>
            </a:r>
            <a:r>
              <a:rPr lang="de-DE" sz="2100" dirty="0" err="1">
                <a:solidFill>
                  <a:prstClr val="black"/>
                </a:solidFill>
                <a:latin typeface="Corbel" panose="020B0503020204020204" pitchFamily="34" charset="0"/>
              </a:rPr>
              <a:t>patients</a:t>
            </a:r>
            <a:r>
              <a:rPr lang="de-DE" sz="2100" dirty="0">
                <a:solidFill>
                  <a:prstClr val="black"/>
                </a:solidFill>
                <a:latin typeface="Corbel" panose="020B0503020204020204" pitchFamily="34" charset="0"/>
              </a:rPr>
              <a:t>, 100 </a:t>
            </a:r>
            <a:r>
              <a:rPr lang="de-DE" sz="2100" dirty="0" err="1">
                <a:solidFill>
                  <a:prstClr val="black"/>
                </a:solidFill>
                <a:latin typeface="Corbel" panose="020B0503020204020204" pitchFamily="34" charset="0"/>
              </a:rPr>
              <a:t>have</a:t>
            </a:r>
            <a:r>
              <a:rPr lang="de-DE" sz="2100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de-DE" sz="2100" dirty="0" err="1">
                <a:solidFill>
                  <a:prstClr val="black"/>
                </a:solidFill>
                <a:latin typeface="Corbel" panose="020B0503020204020204" pitchFamily="34" charset="0"/>
              </a:rPr>
              <a:t>disease</a:t>
            </a:r>
            <a:endParaRPr lang="de-DE" sz="21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endParaRPr lang="de-DE" sz="12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r>
              <a:rPr lang="de-DE" sz="2100" dirty="0">
                <a:solidFill>
                  <a:prstClr val="black"/>
                </a:solidFill>
                <a:latin typeface="Corbel" panose="020B0503020204020204" pitchFamily="34" charset="0"/>
              </a:rPr>
              <a:t>100 </a:t>
            </a:r>
            <a:r>
              <a:rPr lang="de-DE" sz="2100" dirty="0" err="1">
                <a:solidFill>
                  <a:prstClr val="black"/>
                </a:solidFill>
                <a:latin typeface="Corbel" panose="020B0503020204020204" pitchFamily="34" charset="0"/>
              </a:rPr>
              <a:t>with</a:t>
            </a:r>
            <a:r>
              <a:rPr lang="de-DE" sz="2100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de-DE" sz="2100" dirty="0" err="1">
                <a:solidFill>
                  <a:prstClr val="black"/>
                </a:solidFill>
                <a:latin typeface="Corbel" panose="020B0503020204020204" pitchFamily="34" charset="0"/>
              </a:rPr>
              <a:t>disease</a:t>
            </a:r>
            <a:r>
              <a:rPr lang="de-DE" sz="2100" dirty="0">
                <a:solidFill>
                  <a:prstClr val="black"/>
                </a:solidFill>
                <a:latin typeface="Corbel" panose="020B0503020204020204" pitchFamily="34" charset="0"/>
              </a:rPr>
              <a:t> =&gt;	85 </a:t>
            </a:r>
            <a:r>
              <a:rPr lang="de-DE" sz="2100" dirty="0" err="1">
                <a:solidFill>
                  <a:prstClr val="black"/>
                </a:solidFill>
                <a:latin typeface="Corbel" panose="020B0503020204020204" pitchFamily="34" charset="0"/>
              </a:rPr>
              <a:t>correct</a:t>
            </a:r>
            <a:r>
              <a:rPr lang="de-DE" sz="2100" dirty="0">
                <a:solidFill>
                  <a:prstClr val="black"/>
                </a:solidFill>
                <a:latin typeface="Corbel" panose="020B0503020204020204" pitchFamily="34" charset="0"/>
              </a:rPr>
              <a:t>		15 </a:t>
            </a:r>
            <a:r>
              <a:rPr lang="de-DE" sz="2100" dirty="0" err="1">
                <a:solidFill>
                  <a:prstClr val="black"/>
                </a:solidFill>
                <a:latin typeface="Corbel" panose="020B0503020204020204" pitchFamily="34" charset="0"/>
              </a:rPr>
              <a:t>incorrect</a:t>
            </a:r>
            <a:endParaRPr lang="de-DE" sz="21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endParaRPr lang="de-DE" sz="12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r>
              <a:rPr lang="de-DE" sz="2100" dirty="0">
                <a:solidFill>
                  <a:prstClr val="black"/>
                </a:solidFill>
                <a:latin typeface="Corbel" panose="020B0503020204020204" pitchFamily="34" charset="0"/>
              </a:rPr>
              <a:t>1000 </a:t>
            </a:r>
            <a:r>
              <a:rPr lang="de-DE" sz="2100" dirty="0" err="1">
                <a:solidFill>
                  <a:prstClr val="black"/>
                </a:solidFill>
                <a:latin typeface="Corbel" panose="020B0503020204020204" pitchFamily="34" charset="0"/>
              </a:rPr>
              <a:t>without</a:t>
            </a:r>
            <a:r>
              <a:rPr lang="de-DE" sz="2100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de-DE" sz="2100" dirty="0" err="1">
                <a:solidFill>
                  <a:prstClr val="black"/>
                </a:solidFill>
                <a:latin typeface="Corbel" panose="020B0503020204020204" pitchFamily="34" charset="0"/>
              </a:rPr>
              <a:t>disease</a:t>
            </a:r>
            <a:r>
              <a:rPr lang="de-DE" sz="2100" dirty="0">
                <a:solidFill>
                  <a:prstClr val="black"/>
                </a:solidFill>
                <a:latin typeface="Corbel" panose="020B0503020204020204" pitchFamily="34" charset="0"/>
              </a:rPr>
              <a:t> =&gt;	850 </a:t>
            </a:r>
            <a:r>
              <a:rPr lang="de-DE" sz="2100" dirty="0" err="1">
                <a:solidFill>
                  <a:prstClr val="black"/>
                </a:solidFill>
                <a:latin typeface="Corbel" panose="020B0503020204020204" pitchFamily="34" charset="0"/>
              </a:rPr>
              <a:t>correct</a:t>
            </a:r>
            <a:r>
              <a:rPr lang="de-DE" sz="2100" dirty="0">
                <a:solidFill>
                  <a:prstClr val="black"/>
                </a:solidFill>
                <a:latin typeface="Corbel" panose="020B0503020204020204" pitchFamily="34" charset="0"/>
              </a:rPr>
              <a:t>		150 </a:t>
            </a:r>
            <a:r>
              <a:rPr lang="de-DE" sz="2100" dirty="0" err="1">
                <a:solidFill>
                  <a:prstClr val="black"/>
                </a:solidFill>
                <a:latin typeface="Corbel" panose="020B0503020204020204" pitchFamily="34" charset="0"/>
              </a:rPr>
              <a:t>incorrect</a:t>
            </a:r>
            <a:endParaRPr lang="de-DE" sz="21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endParaRPr lang="de-DE" sz="1200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62098" y="891540"/>
            <a:ext cx="8658374" cy="10349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solidFill>
                <a:prstClr val="white"/>
              </a:solidFill>
              <a:latin typeface="Corbel" panose="020B050302020402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62098" y="806231"/>
            <a:ext cx="72570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5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Noninvasive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tests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for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“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obstructive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“ </a:t>
            </a:r>
            <a:r>
              <a:rPr lang="de-DE" sz="1500" dirty="0" err="1" smtClean="0">
                <a:solidFill>
                  <a:prstClr val="black"/>
                </a:solidFill>
                <a:latin typeface="Corbel" panose="020B0503020204020204" pitchFamily="34" charset="0"/>
              </a:rPr>
              <a:t>CAD</a:t>
            </a:r>
            <a:r>
              <a:rPr lang="de-DE" sz="1500" dirty="0" smtClean="0">
                <a:solidFill>
                  <a:prstClr val="black"/>
                </a:solidFill>
                <a:latin typeface="Corbel" panose="020B0503020204020204" pitchFamily="34" charset="0"/>
              </a:rPr>
              <a:t>:	</a:t>
            </a:r>
            <a:r>
              <a:rPr lang="de-DE" sz="1500" dirty="0" err="1" smtClean="0">
                <a:solidFill>
                  <a:prstClr val="black"/>
                </a:solidFill>
                <a:latin typeface="Corbel" panose="020B0503020204020204" pitchFamily="34" charset="0"/>
              </a:rPr>
              <a:t>Sensitivity</a:t>
            </a:r>
            <a:r>
              <a:rPr lang="de-DE" sz="1500" dirty="0" smtClean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and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specificity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~ 85%</a:t>
            </a:r>
          </a:p>
          <a:p>
            <a:endParaRPr lang="de-DE" sz="15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			</a:t>
            </a:r>
            <a:r>
              <a:rPr lang="de-DE" sz="1500" dirty="0" smtClean="0">
                <a:solidFill>
                  <a:prstClr val="black"/>
                </a:solidFill>
                <a:latin typeface="Corbel" panose="020B0503020204020204" pitchFamily="34" charset="0"/>
              </a:rPr>
              <a:t>	=&gt; 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15% 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of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all 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results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will 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be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incorrect</a:t>
            </a:r>
            <a:endParaRPr lang="de-DE" sz="15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endParaRPr lang="de-DE" sz="1200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21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62098" y="143395"/>
            <a:ext cx="9345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700" dirty="0" err="1">
                <a:solidFill>
                  <a:srgbClr val="C00000"/>
                </a:solidFill>
              </a:rPr>
              <a:t>Pre</a:t>
            </a:r>
            <a:r>
              <a:rPr lang="de-DE" sz="2700" dirty="0">
                <a:solidFill>
                  <a:srgbClr val="C00000"/>
                </a:solidFill>
              </a:rPr>
              <a:t>-Test </a:t>
            </a:r>
            <a:r>
              <a:rPr lang="de-DE" sz="2700" dirty="0" err="1">
                <a:solidFill>
                  <a:srgbClr val="C00000"/>
                </a:solidFill>
              </a:rPr>
              <a:t>Likelihood</a:t>
            </a:r>
            <a:endParaRPr lang="de-DE" sz="2700" dirty="0">
              <a:solidFill>
                <a:srgbClr val="C00000"/>
              </a:solidFill>
            </a:endParaRPr>
          </a:p>
          <a:p>
            <a:endParaRPr lang="de-DE" sz="2700" dirty="0">
              <a:solidFill>
                <a:srgbClr val="C0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367442" y="2446374"/>
            <a:ext cx="8605157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100" dirty="0">
                <a:solidFill>
                  <a:prstClr val="black"/>
                </a:solidFill>
                <a:latin typeface="Corbel" panose="020B0503020204020204" pitchFamily="34" charset="0"/>
              </a:rPr>
              <a:t>1100 </a:t>
            </a:r>
            <a:r>
              <a:rPr lang="de-DE" sz="2100" dirty="0" err="1">
                <a:solidFill>
                  <a:prstClr val="black"/>
                </a:solidFill>
                <a:latin typeface="Corbel" panose="020B0503020204020204" pitchFamily="34" charset="0"/>
              </a:rPr>
              <a:t>patients</a:t>
            </a:r>
            <a:r>
              <a:rPr lang="de-DE" sz="2100" dirty="0">
                <a:solidFill>
                  <a:prstClr val="black"/>
                </a:solidFill>
                <a:latin typeface="Corbel" panose="020B0503020204020204" pitchFamily="34" charset="0"/>
              </a:rPr>
              <a:t>, 100 </a:t>
            </a:r>
            <a:r>
              <a:rPr lang="de-DE" sz="2100" dirty="0" err="1">
                <a:solidFill>
                  <a:prstClr val="black"/>
                </a:solidFill>
                <a:latin typeface="Corbel" panose="020B0503020204020204" pitchFamily="34" charset="0"/>
              </a:rPr>
              <a:t>have</a:t>
            </a:r>
            <a:r>
              <a:rPr lang="de-DE" sz="2100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de-DE" sz="2100" dirty="0" err="1">
                <a:solidFill>
                  <a:prstClr val="black"/>
                </a:solidFill>
                <a:latin typeface="Corbel" panose="020B0503020204020204" pitchFamily="34" charset="0"/>
              </a:rPr>
              <a:t>disease</a:t>
            </a:r>
            <a:endParaRPr lang="de-DE" sz="21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endParaRPr lang="de-DE" sz="12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r>
              <a:rPr lang="de-DE" sz="2100" dirty="0">
                <a:solidFill>
                  <a:prstClr val="black"/>
                </a:solidFill>
                <a:latin typeface="Corbel" panose="020B0503020204020204" pitchFamily="34" charset="0"/>
              </a:rPr>
              <a:t>100 </a:t>
            </a:r>
            <a:r>
              <a:rPr lang="de-DE" sz="2100" dirty="0" err="1">
                <a:solidFill>
                  <a:prstClr val="black"/>
                </a:solidFill>
                <a:latin typeface="Corbel" panose="020B0503020204020204" pitchFamily="34" charset="0"/>
              </a:rPr>
              <a:t>with</a:t>
            </a:r>
            <a:r>
              <a:rPr lang="de-DE" sz="2100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de-DE" sz="2100" dirty="0" err="1">
                <a:solidFill>
                  <a:prstClr val="black"/>
                </a:solidFill>
                <a:latin typeface="Corbel" panose="020B0503020204020204" pitchFamily="34" charset="0"/>
              </a:rPr>
              <a:t>disease</a:t>
            </a:r>
            <a:r>
              <a:rPr lang="de-DE" sz="2100" dirty="0">
                <a:solidFill>
                  <a:prstClr val="black"/>
                </a:solidFill>
                <a:latin typeface="Corbel" panose="020B0503020204020204" pitchFamily="34" charset="0"/>
              </a:rPr>
              <a:t> =&gt;	85 </a:t>
            </a:r>
            <a:r>
              <a:rPr lang="de-DE" sz="2100" dirty="0" err="1">
                <a:solidFill>
                  <a:prstClr val="black"/>
                </a:solidFill>
                <a:latin typeface="Corbel" panose="020B0503020204020204" pitchFamily="34" charset="0"/>
              </a:rPr>
              <a:t>correct</a:t>
            </a:r>
            <a:r>
              <a:rPr lang="de-DE" sz="2100" dirty="0">
                <a:solidFill>
                  <a:prstClr val="black"/>
                </a:solidFill>
                <a:latin typeface="Corbel" panose="020B0503020204020204" pitchFamily="34" charset="0"/>
              </a:rPr>
              <a:t>		15 </a:t>
            </a:r>
            <a:r>
              <a:rPr lang="de-DE" sz="2100" dirty="0" err="1">
                <a:solidFill>
                  <a:prstClr val="black"/>
                </a:solidFill>
                <a:latin typeface="Corbel" panose="020B0503020204020204" pitchFamily="34" charset="0"/>
              </a:rPr>
              <a:t>incorrect</a:t>
            </a:r>
            <a:endParaRPr lang="de-DE" sz="21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endParaRPr lang="de-DE" sz="12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r>
              <a:rPr lang="de-DE" sz="2100" dirty="0">
                <a:solidFill>
                  <a:prstClr val="black"/>
                </a:solidFill>
                <a:latin typeface="Corbel" panose="020B0503020204020204" pitchFamily="34" charset="0"/>
              </a:rPr>
              <a:t>1000 </a:t>
            </a:r>
            <a:r>
              <a:rPr lang="de-DE" sz="2100" dirty="0" err="1">
                <a:solidFill>
                  <a:prstClr val="black"/>
                </a:solidFill>
                <a:latin typeface="Corbel" panose="020B0503020204020204" pitchFamily="34" charset="0"/>
              </a:rPr>
              <a:t>without</a:t>
            </a:r>
            <a:r>
              <a:rPr lang="de-DE" sz="2100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de-DE" sz="2100" dirty="0" err="1">
                <a:solidFill>
                  <a:prstClr val="black"/>
                </a:solidFill>
                <a:latin typeface="Corbel" panose="020B0503020204020204" pitchFamily="34" charset="0"/>
              </a:rPr>
              <a:t>disease</a:t>
            </a:r>
            <a:r>
              <a:rPr lang="de-DE" sz="2100" dirty="0">
                <a:solidFill>
                  <a:prstClr val="black"/>
                </a:solidFill>
                <a:latin typeface="Corbel" panose="020B0503020204020204" pitchFamily="34" charset="0"/>
              </a:rPr>
              <a:t> =&gt;	850 </a:t>
            </a:r>
            <a:r>
              <a:rPr lang="de-DE" sz="2100" dirty="0" err="1">
                <a:solidFill>
                  <a:prstClr val="black"/>
                </a:solidFill>
                <a:latin typeface="Corbel" panose="020B0503020204020204" pitchFamily="34" charset="0"/>
              </a:rPr>
              <a:t>correct</a:t>
            </a:r>
            <a:r>
              <a:rPr lang="de-DE" sz="2100" dirty="0">
                <a:solidFill>
                  <a:prstClr val="black"/>
                </a:solidFill>
                <a:latin typeface="Corbel" panose="020B0503020204020204" pitchFamily="34" charset="0"/>
              </a:rPr>
              <a:t>		150 </a:t>
            </a:r>
            <a:r>
              <a:rPr lang="de-DE" sz="2100" dirty="0" err="1">
                <a:solidFill>
                  <a:prstClr val="black"/>
                </a:solidFill>
                <a:latin typeface="Corbel" panose="020B0503020204020204" pitchFamily="34" charset="0"/>
              </a:rPr>
              <a:t>incorrect</a:t>
            </a:r>
            <a:endParaRPr lang="de-DE" sz="21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endParaRPr lang="de-DE" sz="135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r>
              <a:rPr lang="de-DE" dirty="0" smtClean="0">
                <a:solidFill>
                  <a:prstClr val="black"/>
                </a:solidFill>
                <a:latin typeface="Corbel" panose="020B0503020204020204" pitchFamily="34" charset="0"/>
              </a:rPr>
              <a:t>        TOTAL</a:t>
            </a:r>
            <a:r>
              <a:rPr lang="de-DE" dirty="0">
                <a:solidFill>
                  <a:prstClr val="black"/>
                </a:solidFill>
                <a:latin typeface="Corbel" panose="020B0503020204020204" pitchFamily="34" charset="0"/>
              </a:rPr>
              <a:t>		</a:t>
            </a:r>
            <a:r>
              <a:rPr lang="de-DE" dirty="0" smtClean="0">
                <a:solidFill>
                  <a:prstClr val="black"/>
                </a:solidFill>
                <a:latin typeface="Corbel" panose="020B0503020204020204" pitchFamily="34" charset="0"/>
              </a:rPr>
              <a:t>935 </a:t>
            </a:r>
            <a:r>
              <a:rPr lang="de-DE" dirty="0" err="1">
                <a:solidFill>
                  <a:prstClr val="black"/>
                </a:solidFill>
                <a:latin typeface="Corbel" panose="020B0503020204020204" pitchFamily="34" charset="0"/>
              </a:rPr>
              <a:t>correct</a:t>
            </a:r>
            <a:r>
              <a:rPr lang="de-DE" dirty="0">
                <a:solidFill>
                  <a:prstClr val="black"/>
                </a:solidFill>
                <a:latin typeface="Corbel" panose="020B0503020204020204" pitchFamily="34" charset="0"/>
              </a:rPr>
              <a:t>		165 </a:t>
            </a:r>
            <a:r>
              <a:rPr lang="de-DE" dirty="0" err="1">
                <a:solidFill>
                  <a:prstClr val="black"/>
                </a:solidFill>
                <a:latin typeface="Corbel" panose="020B0503020204020204" pitchFamily="34" charset="0"/>
              </a:rPr>
              <a:t>incorrect</a:t>
            </a:r>
            <a:endParaRPr lang="de-DE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endParaRPr lang="de-DE" sz="1200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cxnSp>
        <p:nvCxnSpPr>
          <p:cNvPr id="7" name="Gerader Verbinder 6"/>
          <p:cNvCxnSpPr/>
          <p:nvPr/>
        </p:nvCxnSpPr>
        <p:spPr>
          <a:xfrm flipV="1">
            <a:off x="4062845" y="3860801"/>
            <a:ext cx="1600200" cy="8889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/>
          <p:nvPr/>
        </p:nvCxnSpPr>
        <p:spPr>
          <a:xfrm flipV="1">
            <a:off x="4177145" y="3885005"/>
            <a:ext cx="1600200" cy="8889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/>
          <p:cNvCxnSpPr/>
          <p:nvPr/>
        </p:nvCxnSpPr>
        <p:spPr>
          <a:xfrm flipV="1">
            <a:off x="6157653" y="3816351"/>
            <a:ext cx="1600200" cy="8889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 flipV="1">
            <a:off x="6271953" y="3840556"/>
            <a:ext cx="1600200" cy="8889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/>
        </p:nvSpPr>
        <p:spPr>
          <a:xfrm>
            <a:off x="162098" y="891540"/>
            <a:ext cx="8658374" cy="10349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solidFill>
                <a:prstClr val="white"/>
              </a:solidFill>
              <a:latin typeface="Corbel" panose="020B050302020402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62098" y="806231"/>
            <a:ext cx="72570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5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Noninvasive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tests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for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“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obstructive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“ </a:t>
            </a:r>
            <a:r>
              <a:rPr lang="de-DE" sz="1500" dirty="0" err="1" smtClean="0">
                <a:solidFill>
                  <a:prstClr val="black"/>
                </a:solidFill>
                <a:latin typeface="Corbel" panose="020B0503020204020204" pitchFamily="34" charset="0"/>
              </a:rPr>
              <a:t>CAD</a:t>
            </a:r>
            <a:r>
              <a:rPr lang="de-DE" sz="1500" dirty="0" smtClean="0">
                <a:solidFill>
                  <a:prstClr val="black"/>
                </a:solidFill>
                <a:latin typeface="Corbel" panose="020B0503020204020204" pitchFamily="34" charset="0"/>
              </a:rPr>
              <a:t>:	</a:t>
            </a:r>
            <a:r>
              <a:rPr lang="de-DE" sz="1500" dirty="0" err="1" smtClean="0">
                <a:solidFill>
                  <a:prstClr val="black"/>
                </a:solidFill>
                <a:latin typeface="Corbel" panose="020B0503020204020204" pitchFamily="34" charset="0"/>
              </a:rPr>
              <a:t>Sensitivity</a:t>
            </a:r>
            <a:r>
              <a:rPr lang="de-DE" sz="1500" dirty="0" smtClean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and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specificity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~ 85%</a:t>
            </a:r>
          </a:p>
          <a:p>
            <a:endParaRPr lang="de-DE" sz="15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			</a:t>
            </a:r>
            <a:r>
              <a:rPr lang="de-DE" sz="1500" dirty="0" smtClean="0">
                <a:solidFill>
                  <a:prstClr val="black"/>
                </a:solidFill>
                <a:latin typeface="Corbel" panose="020B0503020204020204" pitchFamily="34" charset="0"/>
              </a:rPr>
              <a:t>	=&gt; 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15% 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of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all 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results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will 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be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incorrect</a:t>
            </a:r>
            <a:endParaRPr lang="de-DE" sz="15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endParaRPr lang="de-DE" sz="1200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76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62098" y="143395"/>
            <a:ext cx="9345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700" dirty="0" err="1">
                <a:solidFill>
                  <a:srgbClr val="C00000"/>
                </a:solidFill>
              </a:rPr>
              <a:t>Pre</a:t>
            </a:r>
            <a:r>
              <a:rPr lang="de-DE" sz="2700" dirty="0">
                <a:solidFill>
                  <a:srgbClr val="C00000"/>
                </a:solidFill>
              </a:rPr>
              <a:t>-Test </a:t>
            </a:r>
            <a:r>
              <a:rPr lang="de-DE" sz="2700" dirty="0" err="1">
                <a:solidFill>
                  <a:srgbClr val="C00000"/>
                </a:solidFill>
              </a:rPr>
              <a:t>Likelihood</a:t>
            </a:r>
            <a:endParaRPr lang="de-DE" sz="2700" dirty="0">
              <a:solidFill>
                <a:srgbClr val="C00000"/>
              </a:solidFill>
            </a:endParaRPr>
          </a:p>
          <a:p>
            <a:endParaRPr lang="de-DE" sz="2700" dirty="0">
              <a:solidFill>
                <a:srgbClr val="C0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367442" y="2446375"/>
            <a:ext cx="8605157" cy="270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100" dirty="0">
                <a:solidFill>
                  <a:prstClr val="black"/>
                </a:solidFill>
                <a:latin typeface="Corbel" panose="020B0503020204020204" pitchFamily="34" charset="0"/>
              </a:rPr>
              <a:t>1100 </a:t>
            </a:r>
            <a:r>
              <a:rPr lang="de-DE" sz="2100" dirty="0" err="1">
                <a:solidFill>
                  <a:prstClr val="black"/>
                </a:solidFill>
                <a:latin typeface="Corbel" panose="020B0503020204020204" pitchFamily="34" charset="0"/>
              </a:rPr>
              <a:t>patients</a:t>
            </a:r>
            <a:r>
              <a:rPr lang="de-DE" sz="2100" dirty="0">
                <a:solidFill>
                  <a:prstClr val="black"/>
                </a:solidFill>
                <a:latin typeface="Corbel" panose="020B0503020204020204" pitchFamily="34" charset="0"/>
              </a:rPr>
              <a:t>, 100 </a:t>
            </a:r>
            <a:r>
              <a:rPr lang="de-DE" sz="2100" dirty="0" err="1">
                <a:solidFill>
                  <a:prstClr val="black"/>
                </a:solidFill>
                <a:latin typeface="Corbel" panose="020B0503020204020204" pitchFamily="34" charset="0"/>
              </a:rPr>
              <a:t>have</a:t>
            </a:r>
            <a:r>
              <a:rPr lang="de-DE" sz="2100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de-DE" sz="2100" dirty="0" err="1">
                <a:solidFill>
                  <a:prstClr val="black"/>
                </a:solidFill>
                <a:latin typeface="Corbel" panose="020B0503020204020204" pitchFamily="34" charset="0"/>
              </a:rPr>
              <a:t>disease</a:t>
            </a:r>
            <a:endParaRPr lang="de-DE" sz="21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endParaRPr lang="de-DE" sz="12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r>
              <a:rPr lang="de-DE" sz="2100" dirty="0">
                <a:solidFill>
                  <a:prstClr val="black"/>
                </a:solidFill>
                <a:latin typeface="Corbel" panose="020B0503020204020204" pitchFamily="34" charset="0"/>
              </a:rPr>
              <a:t>100 </a:t>
            </a:r>
            <a:r>
              <a:rPr lang="de-DE" sz="2100" dirty="0" err="1">
                <a:solidFill>
                  <a:prstClr val="black"/>
                </a:solidFill>
                <a:latin typeface="Corbel" panose="020B0503020204020204" pitchFamily="34" charset="0"/>
              </a:rPr>
              <a:t>with</a:t>
            </a:r>
            <a:r>
              <a:rPr lang="de-DE" sz="2100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de-DE" sz="2100" dirty="0" err="1">
                <a:solidFill>
                  <a:prstClr val="black"/>
                </a:solidFill>
                <a:latin typeface="Corbel" panose="020B0503020204020204" pitchFamily="34" charset="0"/>
              </a:rPr>
              <a:t>disease</a:t>
            </a:r>
            <a:r>
              <a:rPr lang="de-DE" sz="2100" dirty="0">
                <a:solidFill>
                  <a:prstClr val="black"/>
                </a:solidFill>
                <a:latin typeface="Corbel" panose="020B0503020204020204" pitchFamily="34" charset="0"/>
              </a:rPr>
              <a:t> =&gt;	85 </a:t>
            </a:r>
            <a:r>
              <a:rPr lang="de-DE" sz="2100" dirty="0" err="1">
                <a:solidFill>
                  <a:prstClr val="black"/>
                </a:solidFill>
                <a:latin typeface="Corbel" panose="020B0503020204020204" pitchFamily="34" charset="0"/>
              </a:rPr>
              <a:t>correct</a:t>
            </a:r>
            <a:r>
              <a:rPr lang="de-DE" sz="2100" dirty="0">
                <a:solidFill>
                  <a:prstClr val="black"/>
                </a:solidFill>
                <a:latin typeface="Corbel" panose="020B0503020204020204" pitchFamily="34" charset="0"/>
              </a:rPr>
              <a:t>		15 </a:t>
            </a:r>
            <a:r>
              <a:rPr lang="de-DE" sz="2100" dirty="0" err="1">
                <a:solidFill>
                  <a:prstClr val="black"/>
                </a:solidFill>
                <a:latin typeface="Corbel" panose="020B0503020204020204" pitchFamily="34" charset="0"/>
              </a:rPr>
              <a:t>incorrect</a:t>
            </a:r>
            <a:endParaRPr lang="de-DE" sz="21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endParaRPr lang="de-DE" sz="12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r>
              <a:rPr lang="de-DE" sz="2100" dirty="0">
                <a:solidFill>
                  <a:prstClr val="black"/>
                </a:solidFill>
                <a:latin typeface="Corbel" panose="020B0503020204020204" pitchFamily="34" charset="0"/>
              </a:rPr>
              <a:t>1000 </a:t>
            </a:r>
            <a:r>
              <a:rPr lang="de-DE" sz="2100" dirty="0" err="1">
                <a:solidFill>
                  <a:prstClr val="black"/>
                </a:solidFill>
                <a:latin typeface="Corbel" panose="020B0503020204020204" pitchFamily="34" charset="0"/>
              </a:rPr>
              <a:t>without</a:t>
            </a:r>
            <a:r>
              <a:rPr lang="de-DE" sz="2100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de-DE" sz="2100" dirty="0" err="1">
                <a:solidFill>
                  <a:prstClr val="black"/>
                </a:solidFill>
                <a:latin typeface="Corbel" panose="020B0503020204020204" pitchFamily="34" charset="0"/>
              </a:rPr>
              <a:t>disease</a:t>
            </a:r>
            <a:r>
              <a:rPr lang="de-DE" sz="2100" dirty="0">
                <a:solidFill>
                  <a:prstClr val="black"/>
                </a:solidFill>
                <a:latin typeface="Corbel" panose="020B0503020204020204" pitchFamily="34" charset="0"/>
              </a:rPr>
              <a:t> =&gt;	850 </a:t>
            </a:r>
            <a:r>
              <a:rPr lang="de-DE" sz="2100" dirty="0" err="1">
                <a:solidFill>
                  <a:prstClr val="black"/>
                </a:solidFill>
                <a:latin typeface="Corbel" panose="020B0503020204020204" pitchFamily="34" charset="0"/>
              </a:rPr>
              <a:t>correct</a:t>
            </a:r>
            <a:r>
              <a:rPr lang="de-DE" sz="2100" dirty="0">
                <a:solidFill>
                  <a:prstClr val="black"/>
                </a:solidFill>
                <a:latin typeface="Corbel" panose="020B0503020204020204" pitchFamily="34" charset="0"/>
              </a:rPr>
              <a:t>		150 </a:t>
            </a:r>
            <a:r>
              <a:rPr lang="de-DE" sz="2100" dirty="0" err="1">
                <a:solidFill>
                  <a:prstClr val="black"/>
                </a:solidFill>
                <a:latin typeface="Corbel" panose="020B0503020204020204" pitchFamily="34" charset="0"/>
              </a:rPr>
              <a:t>incorrect</a:t>
            </a:r>
            <a:endParaRPr lang="de-DE" sz="21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endParaRPr lang="de-DE" sz="135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r>
              <a:rPr lang="de-DE" dirty="0" smtClean="0">
                <a:solidFill>
                  <a:prstClr val="black"/>
                </a:solidFill>
                <a:latin typeface="Corbel" panose="020B0503020204020204" pitchFamily="34" charset="0"/>
              </a:rPr>
              <a:t>        TOTAL</a:t>
            </a:r>
            <a:r>
              <a:rPr lang="de-DE" dirty="0">
                <a:solidFill>
                  <a:prstClr val="black"/>
                </a:solidFill>
                <a:latin typeface="Corbel" panose="020B0503020204020204" pitchFamily="34" charset="0"/>
              </a:rPr>
              <a:t>		</a:t>
            </a:r>
            <a:r>
              <a:rPr lang="de-DE" dirty="0" smtClean="0">
                <a:solidFill>
                  <a:prstClr val="black"/>
                </a:solidFill>
                <a:latin typeface="Corbel" panose="020B0503020204020204" pitchFamily="34" charset="0"/>
              </a:rPr>
              <a:t>935 </a:t>
            </a:r>
            <a:r>
              <a:rPr lang="de-DE" dirty="0" err="1">
                <a:solidFill>
                  <a:prstClr val="black"/>
                </a:solidFill>
                <a:latin typeface="Corbel" panose="020B0503020204020204" pitchFamily="34" charset="0"/>
              </a:rPr>
              <a:t>correct</a:t>
            </a:r>
            <a:r>
              <a:rPr lang="de-DE" dirty="0">
                <a:solidFill>
                  <a:prstClr val="black"/>
                </a:solidFill>
                <a:latin typeface="Corbel" panose="020B0503020204020204" pitchFamily="34" charset="0"/>
              </a:rPr>
              <a:t>		165 </a:t>
            </a:r>
            <a:r>
              <a:rPr lang="de-DE" dirty="0" err="1">
                <a:solidFill>
                  <a:prstClr val="black"/>
                </a:solidFill>
                <a:latin typeface="Corbel" panose="020B0503020204020204" pitchFamily="34" charset="0"/>
              </a:rPr>
              <a:t>incorrect</a:t>
            </a:r>
            <a:endParaRPr lang="de-DE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endParaRPr lang="de-DE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r>
              <a:rPr lang="de-DE" dirty="0" smtClean="0">
                <a:solidFill>
                  <a:prstClr val="black"/>
                </a:solidFill>
                <a:latin typeface="Corbel" panose="020B0503020204020204" pitchFamily="34" charset="0"/>
              </a:rPr>
              <a:t>        “</a:t>
            </a:r>
            <a:r>
              <a:rPr lang="de-DE" dirty="0">
                <a:solidFill>
                  <a:prstClr val="black"/>
                </a:solidFill>
                <a:latin typeface="Corbel" panose="020B0503020204020204" pitchFamily="34" charset="0"/>
              </a:rPr>
              <a:t>ALL ARE </a:t>
            </a:r>
            <a:r>
              <a:rPr lang="de-DE" dirty="0" err="1" smtClean="0">
                <a:solidFill>
                  <a:prstClr val="black"/>
                </a:solidFill>
                <a:latin typeface="Corbel" panose="020B0503020204020204" pitchFamily="34" charset="0"/>
              </a:rPr>
              <a:t>HEALTHY</a:t>
            </a:r>
            <a:r>
              <a:rPr lang="de-DE" dirty="0" smtClean="0">
                <a:solidFill>
                  <a:prstClr val="black"/>
                </a:solidFill>
                <a:latin typeface="Corbel" panose="020B0503020204020204" pitchFamily="34" charset="0"/>
              </a:rPr>
              <a:t>“	1000 </a:t>
            </a:r>
            <a:r>
              <a:rPr lang="de-DE" dirty="0" err="1">
                <a:solidFill>
                  <a:prstClr val="black"/>
                </a:solidFill>
                <a:latin typeface="Corbel" panose="020B0503020204020204" pitchFamily="34" charset="0"/>
              </a:rPr>
              <a:t>correct</a:t>
            </a:r>
            <a:r>
              <a:rPr lang="de-DE" dirty="0">
                <a:solidFill>
                  <a:prstClr val="black"/>
                </a:solidFill>
                <a:latin typeface="Corbel" panose="020B0503020204020204" pitchFamily="34" charset="0"/>
              </a:rPr>
              <a:t>		100 </a:t>
            </a:r>
            <a:r>
              <a:rPr lang="de-DE" dirty="0" err="1">
                <a:solidFill>
                  <a:prstClr val="black"/>
                </a:solidFill>
                <a:latin typeface="Corbel" panose="020B0503020204020204" pitchFamily="34" charset="0"/>
              </a:rPr>
              <a:t>incorrect</a:t>
            </a:r>
            <a:endParaRPr lang="de-DE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endParaRPr lang="de-DE" sz="1200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cxnSp>
        <p:nvCxnSpPr>
          <p:cNvPr id="7" name="Gerader Verbinder 6"/>
          <p:cNvCxnSpPr/>
          <p:nvPr/>
        </p:nvCxnSpPr>
        <p:spPr>
          <a:xfrm flipV="1">
            <a:off x="4062845" y="3860801"/>
            <a:ext cx="1600200" cy="8889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/>
          <p:nvPr/>
        </p:nvCxnSpPr>
        <p:spPr>
          <a:xfrm flipV="1">
            <a:off x="4177145" y="3885005"/>
            <a:ext cx="1600200" cy="8889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/>
        </p:nvSpPr>
        <p:spPr>
          <a:xfrm>
            <a:off x="162098" y="891540"/>
            <a:ext cx="8658374" cy="10349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solidFill>
                <a:prstClr val="white"/>
              </a:solidFill>
              <a:latin typeface="Corbel" panose="020B050302020402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62098" y="806231"/>
            <a:ext cx="72570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5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Noninvasive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tests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for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“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obstructive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“ </a:t>
            </a:r>
            <a:r>
              <a:rPr lang="de-DE" sz="1500" dirty="0" err="1" smtClean="0">
                <a:solidFill>
                  <a:prstClr val="black"/>
                </a:solidFill>
                <a:latin typeface="Corbel" panose="020B0503020204020204" pitchFamily="34" charset="0"/>
              </a:rPr>
              <a:t>CAD</a:t>
            </a:r>
            <a:r>
              <a:rPr lang="de-DE" sz="1500" dirty="0" smtClean="0">
                <a:solidFill>
                  <a:prstClr val="black"/>
                </a:solidFill>
                <a:latin typeface="Corbel" panose="020B0503020204020204" pitchFamily="34" charset="0"/>
              </a:rPr>
              <a:t>:	</a:t>
            </a:r>
            <a:r>
              <a:rPr lang="de-DE" sz="1500" dirty="0" err="1" smtClean="0">
                <a:solidFill>
                  <a:prstClr val="black"/>
                </a:solidFill>
                <a:latin typeface="Corbel" panose="020B0503020204020204" pitchFamily="34" charset="0"/>
              </a:rPr>
              <a:t>Sensitivity</a:t>
            </a:r>
            <a:r>
              <a:rPr lang="de-DE" sz="1500" dirty="0" smtClean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and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specificity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~ 85%</a:t>
            </a:r>
          </a:p>
          <a:p>
            <a:endParaRPr lang="de-DE" sz="15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			</a:t>
            </a:r>
            <a:r>
              <a:rPr lang="de-DE" sz="1500" dirty="0" smtClean="0">
                <a:solidFill>
                  <a:prstClr val="black"/>
                </a:solidFill>
                <a:latin typeface="Corbel" panose="020B0503020204020204" pitchFamily="34" charset="0"/>
              </a:rPr>
              <a:t>	=&gt; 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15% 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of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all 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results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will 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be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de-DE" sz="1500" dirty="0" err="1">
                <a:solidFill>
                  <a:prstClr val="black"/>
                </a:solidFill>
                <a:latin typeface="Corbel" panose="020B0503020204020204" pitchFamily="34" charset="0"/>
              </a:rPr>
              <a:t>incorrect</a:t>
            </a:r>
            <a:endParaRPr lang="de-DE" sz="15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endParaRPr lang="de-DE" sz="1200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42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62098" y="143395"/>
            <a:ext cx="9345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700" dirty="0" err="1">
                <a:solidFill>
                  <a:srgbClr val="C00000"/>
                </a:solidFill>
              </a:rPr>
              <a:t>Pre</a:t>
            </a:r>
            <a:r>
              <a:rPr lang="de-DE" sz="2700" dirty="0">
                <a:solidFill>
                  <a:srgbClr val="C00000"/>
                </a:solidFill>
              </a:rPr>
              <a:t>-Test </a:t>
            </a:r>
            <a:r>
              <a:rPr lang="de-DE" sz="2700" dirty="0" err="1">
                <a:solidFill>
                  <a:srgbClr val="C00000"/>
                </a:solidFill>
              </a:rPr>
              <a:t>Likelihood</a:t>
            </a:r>
            <a:endParaRPr lang="de-DE" sz="2700" dirty="0">
              <a:solidFill>
                <a:srgbClr val="C00000"/>
              </a:solidFill>
            </a:endParaRPr>
          </a:p>
          <a:p>
            <a:endParaRPr lang="de-DE" sz="2700" dirty="0">
              <a:solidFill>
                <a:srgbClr val="C0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868679" y="1093478"/>
            <a:ext cx="677325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5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r>
              <a:rPr lang="de-DE" sz="1500" dirty="0" err="1">
                <a:solidFill>
                  <a:prstClr val="black"/>
                </a:solidFill>
              </a:rPr>
              <a:t>Sometimes</a:t>
            </a:r>
            <a:r>
              <a:rPr lang="de-DE" sz="1500" dirty="0">
                <a:solidFill>
                  <a:prstClr val="black"/>
                </a:solidFill>
              </a:rPr>
              <a:t>, </a:t>
            </a:r>
            <a:r>
              <a:rPr lang="de-DE" sz="1500" dirty="0" err="1">
                <a:solidFill>
                  <a:prstClr val="black"/>
                </a:solidFill>
              </a:rPr>
              <a:t>as</a:t>
            </a:r>
            <a:r>
              <a:rPr lang="de-DE" sz="1500" dirty="0">
                <a:solidFill>
                  <a:prstClr val="black"/>
                </a:solidFill>
              </a:rPr>
              <a:t> a </a:t>
            </a:r>
            <a:r>
              <a:rPr lang="de-DE" sz="1500" dirty="0" err="1">
                <a:solidFill>
                  <a:prstClr val="black"/>
                </a:solidFill>
              </a:rPr>
              <a:t>result</a:t>
            </a:r>
            <a:r>
              <a:rPr lang="de-DE" sz="1500" dirty="0">
                <a:solidFill>
                  <a:prstClr val="black"/>
                </a:solidFill>
              </a:rPr>
              <a:t> </a:t>
            </a:r>
            <a:r>
              <a:rPr lang="de-DE" sz="1500" dirty="0" err="1">
                <a:solidFill>
                  <a:prstClr val="black"/>
                </a:solidFill>
              </a:rPr>
              <a:t>of</a:t>
            </a:r>
            <a:r>
              <a:rPr lang="de-DE" sz="1500" dirty="0">
                <a:solidFill>
                  <a:prstClr val="black"/>
                </a:solidFill>
              </a:rPr>
              <a:t> </a:t>
            </a:r>
            <a:r>
              <a:rPr lang="de-DE" sz="1500" dirty="0" err="1">
                <a:solidFill>
                  <a:prstClr val="black"/>
                </a:solidFill>
              </a:rPr>
              <a:t>performing</a:t>
            </a:r>
            <a:r>
              <a:rPr lang="de-DE" sz="1500" dirty="0">
                <a:solidFill>
                  <a:prstClr val="black"/>
                </a:solidFill>
              </a:rPr>
              <a:t> a </a:t>
            </a:r>
            <a:r>
              <a:rPr lang="de-DE" sz="1500" dirty="0" err="1">
                <a:solidFill>
                  <a:prstClr val="black"/>
                </a:solidFill>
              </a:rPr>
              <a:t>test</a:t>
            </a:r>
            <a:r>
              <a:rPr lang="de-DE" sz="1500" dirty="0">
                <a:solidFill>
                  <a:prstClr val="black"/>
                </a:solidFill>
              </a:rPr>
              <a:t>, </a:t>
            </a:r>
            <a:r>
              <a:rPr lang="de-DE" sz="1500" dirty="0" err="1">
                <a:solidFill>
                  <a:prstClr val="black"/>
                </a:solidFill>
              </a:rPr>
              <a:t>the</a:t>
            </a:r>
            <a:r>
              <a:rPr lang="de-DE" sz="1500" dirty="0">
                <a:solidFill>
                  <a:prstClr val="black"/>
                </a:solidFill>
              </a:rPr>
              <a:t> </a:t>
            </a:r>
            <a:r>
              <a:rPr lang="de-DE" sz="1500" dirty="0" err="1">
                <a:solidFill>
                  <a:prstClr val="black"/>
                </a:solidFill>
              </a:rPr>
              <a:t>assessment</a:t>
            </a:r>
            <a:r>
              <a:rPr lang="de-DE" sz="1500" dirty="0">
                <a:solidFill>
                  <a:prstClr val="black"/>
                </a:solidFill>
              </a:rPr>
              <a:t> </a:t>
            </a:r>
            <a:r>
              <a:rPr lang="de-DE" sz="1500" dirty="0" err="1">
                <a:solidFill>
                  <a:prstClr val="black"/>
                </a:solidFill>
              </a:rPr>
              <a:t>of</a:t>
            </a:r>
            <a:r>
              <a:rPr lang="de-DE" sz="1500" dirty="0">
                <a:solidFill>
                  <a:prstClr val="black"/>
                </a:solidFill>
              </a:rPr>
              <a:t> </a:t>
            </a:r>
            <a:r>
              <a:rPr lang="de-DE" sz="1500" dirty="0" err="1">
                <a:solidFill>
                  <a:prstClr val="black"/>
                </a:solidFill>
              </a:rPr>
              <a:t>the</a:t>
            </a:r>
            <a:r>
              <a:rPr lang="de-DE" sz="1500" dirty="0">
                <a:solidFill>
                  <a:prstClr val="black"/>
                </a:solidFill>
              </a:rPr>
              <a:t> </a:t>
            </a:r>
            <a:r>
              <a:rPr lang="de-DE" sz="1500" dirty="0" err="1">
                <a:solidFill>
                  <a:prstClr val="black"/>
                </a:solidFill>
              </a:rPr>
              <a:t>patient</a:t>
            </a:r>
            <a:r>
              <a:rPr lang="de-DE" sz="1500" dirty="0">
                <a:solidFill>
                  <a:prstClr val="black"/>
                </a:solidFill>
              </a:rPr>
              <a:t> </a:t>
            </a:r>
            <a:br>
              <a:rPr lang="de-DE" sz="1500" dirty="0">
                <a:solidFill>
                  <a:prstClr val="black"/>
                </a:solidFill>
              </a:rPr>
            </a:br>
            <a:r>
              <a:rPr lang="de-DE" sz="1500" dirty="0">
                <a:solidFill>
                  <a:prstClr val="black"/>
                </a:solidFill>
              </a:rPr>
              <a:t>after </a:t>
            </a:r>
            <a:r>
              <a:rPr lang="de-DE" sz="1500" dirty="0" err="1">
                <a:solidFill>
                  <a:prstClr val="black"/>
                </a:solidFill>
              </a:rPr>
              <a:t>the</a:t>
            </a:r>
            <a:r>
              <a:rPr lang="de-DE" sz="1500" dirty="0">
                <a:solidFill>
                  <a:prstClr val="black"/>
                </a:solidFill>
              </a:rPr>
              <a:t> </a:t>
            </a:r>
            <a:r>
              <a:rPr lang="de-DE" sz="1500" dirty="0" err="1">
                <a:solidFill>
                  <a:prstClr val="black"/>
                </a:solidFill>
              </a:rPr>
              <a:t>test</a:t>
            </a:r>
            <a:r>
              <a:rPr lang="de-DE" sz="1500" dirty="0">
                <a:solidFill>
                  <a:prstClr val="black"/>
                </a:solidFill>
              </a:rPr>
              <a:t> </a:t>
            </a:r>
            <a:r>
              <a:rPr lang="de-DE" sz="1500" dirty="0" err="1">
                <a:solidFill>
                  <a:prstClr val="black"/>
                </a:solidFill>
              </a:rPr>
              <a:t>is</a:t>
            </a:r>
            <a:r>
              <a:rPr lang="de-DE" sz="1500" dirty="0">
                <a:solidFill>
                  <a:prstClr val="black"/>
                </a:solidFill>
              </a:rPr>
              <a:t> </a:t>
            </a:r>
            <a:r>
              <a:rPr lang="de-DE" sz="1500" dirty="0" err="1">
                <a:solidFill>
                  <a:prstClr val="black"/>
                </a:solidFill>
              </a:rPr>
              <a:t>worse</a:t>
            </a:r>
            <a:r>
              <a:rPr lang="de-DE" sz="1500" dirty="0">
                <a:solidFill>
                  <a:prstClr val="black"/>
                </a:solidFill>
              </a:rPr>
              <a:t> </a:t>
            </a:r>
            <a:r>
              <a:rPr lang="de-DE" sz="1500" dirty="0" err="1">
                <a:solidFill>
                  <a:prstClr val="black"/>
                </a:solidFill>
              </a:rPr>
              <a:t>than</a:t>
            </a:r>
            <a:r>
              <a:rPr lang="de-DE" sz="1500" dirty="0">
                <a:solidFill>
                  <a:prstClr val="black"/>
                </a:solidFill>
              </a:rPr>
              <a:t> </a:t>
            </a:r>
            <a:r>
              <a:rPr lang="de-DE" sz="1500" dirty="0" err="1">
                <a:solidFill>
                  <a:prstClr val="black"/>
                </a:solidFill>
              </a:rPr>
              <a:t>it</a:t>
            </a:r>
            <a:r>
              <a:rPr lang="de-DE" sz="1500" dirty="0">
                <a:solidFill>
                  <a:prstClr val="black"/>
                </a:solidFill>
              </a:rPr>
              <a:t> was </a:t>
            </a:r>
            <a:r>
              <a:rPr lang="de-DE" sz="1500" dirty="0" err="1">
                <a:solidFill>
                  <a:prstClr val="black"/>
                </a:solidFill>
              </a:rPr>
              <a:t>before</a:t>
            </a:r>
            <a:r>
              <a:rPr lang="de-DE" sz="1500" dirty="0">
                <a:solidFill>
                  <a:prstClr val="black"/>
                </a:solidFill>
              </a:rPr>
              <a:t> </a:t>
            </a:r>
          </a:p>
          <a:p>
            <a:endParaRPr lang="de-DE" sz="1500" dirty="0">
              <a:solidFill>
                <a:prstClr val="black"/>
              </a:solidFill>
            </a:endParaRPr>
          </a:p>
          <a:p>
            <a:endParaRPr lang="de-DE" sz="1500" dirty="0">
              <a:solidFill>
                <a:prstClr val="black"/>
              </a:solidFill>
            </a:endParaRPr>
          </a:p>
          <a:p>
            <a:r>
              <a:rPr lang="de-DE" sz="1500" dirty="0">
                <a:solidFill>
                  <a:prstClr val="black"/>
                </a:solidFill>
              </a:rPr>
              <a:t>True in </a:t>
            </a:r>
            <a:r>
              <a:rPr lang="de-DE" sz="1500" dirty="0" err="1">
                <a:solidFill>
                  <a:prstClr val="black"/>
                </a:solidFill>
              </a:rPr>
              <a:t>particular</a:t>
            </a:r>
            <a:r>
              <a:rPr lang="de-DE" sz="1500" dirty="0">
                <a:solidFill>
                  <a:prstClr val="black"/>
                </a:solidFill>
              </a:rPr>
              <a:t> </a:t>
            </a:r>
            <a:r>
              <a:rPr lang="de-DE" sz="1500" dirty="0" err="1">
                <a:solidFill>
                  <a:prstClr val="black"/>
                </a:solidFill>
              </a:rPr>
              <a:t>for</a:t>
            </a:r>
            <a:r>
              <a:rPr lang="de-DE" sz="1500" dirty="0">
                <a:solidFill>
                  <a:prstClr val="black"/>
                </a:solidFill>
              </a:rPr>
              <a:t> </a:t>
            </a:r>
            <a:r>
              <a:rPr lang="de-DE" sz="1500" dirty="0" err="1">
                <a:solidFill>
                  <a:prstClr val="black"/>
                </a:solidFill>
              </a:rPr>
              <a:t>very</a:t>
            </a:r>
            <a:r>
              <a:rPr lang="de-DE" sz="1500" dirty="0">
                <a:solidFill>
                  <a:prstClr val="black"/>
                </a:solidFill>
              </a:rPr>
              <a:t> high </a:t>
            </a:r>
            <a:r>
              <a:rPr lang="de-DE" sz="1500" dirty="0" err="1">
                <a:solidFill>
                  <a:prstClr val="black"/>
                </a:solidFill>
              </a:rPr>
              <a:t>and</a:t>
            </a:r>
            <a:r>
              <a:rPr lang="de-DE" sz="1500" dirty="0">
                <a:solidFill>
                  <a:prstClr val="black"/>
                </a:solidFill>
              </a:rPr>
              <a:t> </a:t>
            </a:r>
            <a:r>
              <a:rPr lang="de-DE" sz="1500" dirty="0" err="1">
                <a:solidFill>
                  <a:prstClr val="black"/>
                </a:solidFill>
              </a:rPr>
              <a:t>very</a:t>
            </a:r>
            <a:r>
              <a:rPr lang="de-DE" sz="1500" dirty="0">
                <a:solidFill>
                  <a:prstClr val="black"/>
                </a:solidFill>
              </a:rPr>
              <a:t> </a:t>
            </a:r>
            <a:r>
              <a:rPr lang="de-DE" sz="1500" dirty="0" err="1">
                <a:solidFill>
                  <a:prstClr val="black"/>
                </a:solidFill>
              </a:rPr>
              <a:t>low</a:t>
            </a:r>
            <a:r>
              <a:rPr lang="de-DE" sz="1500" dirty="0">
                <a:solidFill>
                  <a:prstClr val="black"/>
                </a:solidFill>
              </a:rPr>
              <a:t> </a:t>
            </a:r>
            <a:r>
              <a:rPr lang="de-DE" sz="1500" dirty="0" err="1">
                <a:solidFill>
                  <a:prstClr val="black"/>
                </a:solidFill>
              </a:rPr>
              <a:t>pre</a:t>
            </a:r>
            <a:r>
              <a:rPr lang="de-DE" sz="1500" dirty="0">
                <a:solidFill>
                  <a:prstClr val="black"/>
                </a:solidFill>
              </a:rPr>
              <a:t>-test </a:t>
            </a:r>
            <a:r>
              <a:rPr lang="de-DE" sz="1500" dirty="0" err="1">
                <a:solidFill>
                  <a:prstClr val="black"/>
                </a:solidFill>
              </a:rPr>
              <a:t>likelihoods</a:t>
            </a:r>
            <a:r>
              <a:rPr lang="de-DE" sz="1500" dirty="0">
                <a:solidFill>
                  <a:prstClr val="black"/>
                </a:solidFill>
                <a:latin typeface="Corbel" panose="020B0503020204020204" pitchFamily="34" charset="0"/>
              </a:rPr>
              <a:t>.</a:t>
            </a:r>
          </a:p>
          <a:p>
            <a:endParaRPr lang="de-DE" sz="15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endParaRPr lang="de-DE" sz="15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endParaRPr lang="de-DE" sz="15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endParaRPr lang="de-DE" sz="15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endParaRPr lang="de-DE" sz="12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endParaRPr lang="de-DE" sz="12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endParaRPr lang="de-DE" sz="1200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endParaRPr lang="de-DE" sz="1200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grpSp>
        <p:nvGrpSpPr>
          <p:cNvPr id="11" name="Gruppieren 10"/>
          <p:cNvGrpSpPr/>
          <p:nvPr/>
        </p:nvGrpSpPr>
        <p:grpSpPr>
          <a:xfrm>
            <a:off x="611560" y="955141"/>
            <a:ext cx="6639376" cy="2067642"/>
            <a:chOff x="611560" y="955141"/>
            <a:chExt cx="6639376" cy="2067642"/>
          </a:xfrm>
        </p:grpSpPr>
        <p:cxnSp>
          <p:nvCxnSpPr>
            <p:cNvPr id="4" name="Gerader Verbinder 3"/>
            <p:cNvCxnSpPr/>
            <p:nvPr/>
          </p:nvCxnSpPr>
          <p:spPr>
            <a:xfrm>
              <a:off x="837780" y="955141"/>
              <a:ext cx="30899" cy="2067642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Gerader Verbinder 4"/>
            <p:cNvCxnSpPr/>
            <p:nvPr/>
          </p:nvCxnSpPr>
          <p:spPr>
            <a:xfrm>
              <a:off x="7020272" y="955141"/>
              <a:ext cx="12056" cy="2054485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r Verbinder 6"/>
            <p:cNvCxnSpPr/>
            <p:nvPr/>
          </p:nvCxnSpPr>
          <p:spPr>
            <a:xfrm flipH="1">
              <a:off x="611560" y="2715766"/>
              <a:ext cx="2655912" cy="8384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r Verbinder 7"/>
            <p:cNvCxnSpPr/>
            <p:nvPr/>
          </p:nvCxnSpPr>
          <p:spPr>
            <a:xfrm flipH="1">
              <a:off x="4595024" y="1170706"/>
              <a:ext cx="2655912" cy="8384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5671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179512" y="123478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Three</a:t>
            </a:r>
            <a:r>
              <a:rPr lang="de-DE" sz="2800" dirty="0" smtClean="0">
                <a:solidFill>
                  <a:srgbClr val="991F1F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very</a:t>
            </a:r>
            <a:r>
              <a:rPr lang="de-DE" sz="2800" dirty="0" smtClean="0">
                <a:solidFill>
                  <a:srgbClr val="991F1F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basic</a:t>
            </a:r>
            <a:r>
              <a:rPr lang="de-DE" sz="2800" dirty="0" smtClean="0">
                <a:solidFill>
                  <a:srgbClr val="991F1F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considerations</a:t>
            </a:r>
            <a:endParaRPr lang="de-DE" sz="2800" dirty="0">
              <a:solidFill>
                <a:srgbClr val="991F1F"/>
              </a:solidFill>
              <a:latin typeface="Corbel" panose="020B0503020204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899592" y="1059582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de-DE" sz="2000" b="1" dirty="0" err="1" smtClean="0">
                <a:latin typeface="Corbel" panose="020B0503020204020204" pitchFamily="34" charset="0"/>
              </a:rPr>
              <a:t>What</a:t>
            </a:r>
            <a:r>
              <a:rPr lang="de-DE" sz="2000" b="1" dirty="0" smtClean="0">
                <a:latin typeface="Corbel" panose="020B0503020204020204" pitchFamily="34" charset="0"/>
              </a:rPr>
              <a:t> do </a:t>
            </a:r>
            <a:r>
              <a:rPr lang="de-DE" sz="2000" b="1" dirty="0" err="1" smtClean="0">
                <a:latin typeface="Corbel" panose="020B0503020204020204" pitchFamily="34" charset="0"/>
              </a:rPr>
              <a:t>we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want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to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know</a:t>
            </a:r>
            <a:r>
              <a:rPr lang="de-DE" sz="2000" b="1" dirty="0" smtClean="0">
                <a:latin typeface="Corbel" panose="020B0503020204020204" pitchFamily="34" charset="0"/>
              </a:rPr>
              <a:t> in </a:t>
            </a:r>
            <a:r>
              <a:rPr lang="de-DE" sz="2000" b="1" dirty="0" err="1" smtClean="0">
                <a:latin typeface="Corbel" panose="020B0503020204020204" pitchFamily="34" charset="0"/>
              </a:rPr>
              <a:t>patients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with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suspected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CAD</a:t>
            </a:r>
            <a:r>
              <a:rPr lang="de-DE" sz="2000" b="1" dirty="0" smtClean="0">
                <a:latin typeface="Corbel" panose="020B0503020204020204" pitchFamily="34" charset="0"/>
              </a:rPr>
              <a:t>?</a:t>
            </a:r>
          </a:p>
          <a:p>
            <a:endParaRPr lang="de-DE" sz="2000" dirty="0" smtClean="0"/>
          </a:p>
          <a:p>
            <a:r>
              <a:rPr lang="de-DE" sz="2000" dirty="0"/>
              <a:t>	</a:t>
            </a:r>
            <a:r>
              <a:rPr lang="de-DE" sz="2000" dirty="0" smtClean="0"/>
              <a:t> </a:t>
            </a:r>
            <a:endParaRPr lang="de-DE" sz="20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014"/>
          <a:stretch/>
        </p:blipFill>
        <p:spPr>
          <a:xfrm>
            <a:off x="4105467" y="2275299"/>
            <a:ext cx="4715005" cy="266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7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62098" y="143395"/>
            <a:ext cx="9345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700" dirty="0" err="1">
                <a:solidFill>
                  <a:srgbClr val="C00000"/>
                </a:solidFill>
              </a:rPr>
              <a:t>Pre</a:t>
            </a:r>
            <a:r>
              <a:rPr lang="de-DE" sz="2700" dirty="0">
                <a:solidFill>
                  <a:srgbClr val="C00000"/>
                </a:solidFill>
              </a:rPr>
              <a:t>-Test </a:t>
            </a:r>
            <a:r>
              <a:rPr lang="de-DE" sz="2700" dirty="0" err="1">
                <a:solidFill>
                  <a:srgbClr val="C00000"/>
                </a:solidFill>
              </a:rPr>
              <a:t>Likelihood</a:t>
            </a:r>
            <a:endParaRPr lang="de-DE" sz="2700" dirty="0">
              <a:solidFill>
                <a:srgbClr val="C00000"/>
              </a:solidFill>
            </a:endParaRPr>
          </a:p>
          <a:p>
            <a:endParaRPr lang="de-DE" sz="2700" dirty="0">
              <a:solidFill>
                <a:srgbClr val="C000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83224" y="808351"/>
            <a:ext cx="848521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500" dirty="0" smtClean="0">
              <a:solidFill>
                <a:prstClr val="black"/>
              </a:solidFill>
            </a:endParaRPr>
          </a:p>
          <a:p>
            <a:endParaRPr lang="de-DE" sz="1500" dirty="0">
              <a:solidFill>
                <a:prstClr val="black"/>
              </a:solidFill>
            </a:endParaRPr>
          </a:p>
          <a:p>
            <a:r>
              <a:rPr lang="de-DE" sz="1500" dirty="0" smtClean="0">
                <a:solidFill>
                  <a:prstClr val="black"/>
                </a:solidFill>
              </a:rPr>
              <a:t>  The </a:t>
            </a:r>
            <a:r>
              <a:rPr lang="de-DE" sz="1500" dirty="0" err="1">
                <a:solidFill>
                  <a:prstClr val="black"/>
                </a:solidFill>
              </a:rPr>
              <a:t>value</a:t>
            </a:r>
            <a:r>
              <a:rPr lang="de-DE" sz="1500" dirty="0">
                <a:solidFill>
                  <a:prstClr val="black"/>
                </a:solidFill>
              </a:rPr>
              <a:t> </a:t>
            </a:r>
            <a:r>
              <a:rPr lang="de-DE" sz="1500" dirty="0" err="1">
                <a:solidFill>
                  <a:prstClr val="black"/>
                </a:solidFill>
              </a:rPr>
              <a:t>of</a:t>
            </a:r>
            <a:r>
              <a:rPr lang="de-DE" sz="1500" dirty="0">
                <a:solidFill>
                  <a:prstClr val="black"/>
                </a:solidFill>
              </a:rPr>
              <a:t> a </a:t>
            </a:r>
            <a:r>
              <a:rPr lang="de-DE" sz="1500" dirty="0" err="1">
                <a:solidFill>
                  <a:prstClr val="black"/>
                </a:solidFill>
              </a:rPr>
              <a:t>diagnostic</a:t>
            </a:r>
            <a:r>
              <a:rPr lang="de-DE" sz="1500" dirty="0">
                <a:solidFill>
                  <a:prstClr val="black"/>
                </a:solidFill>
              </a:rPr>
              <a:t> </a:t>
            </a:r>
            <a:r>
              <a:rPr lang="de-DE" sz="1500" dirty="0" err="1">
                <a:solidFill>
                  <a:prstClr val="black"/>
                </a:solidFill>
              </a:rPr>
              <a:t>test</a:t>
            </a:r>
            <a:r>
              <a:rPr lang="de-DE" sz="1500" dirty="0">
                <a:solidFill>
                  <a:prstClr val="black"/>
                </a:solidFill>
              </a:rPr>
              <a:t> </a:t>
            </a:r>
            <a:r>
              <a:rPr lang="de-DE" sz="1500" dirty="0" err="1">
                <a:solidFill>
                  <a:prstClr val="black"/>
                </a:solidFill>
              </a:rPr>
              <a:t>depends</a:t>
            </a:r>
            <a:r>
              <a:rPr lang="de-DE" sz="1500" dirty="0">
                <a:solidFill>
                  <a:prstClr val="black"/>
                </a:solidFill>
              </a:rPr>
              <a:t> on </a:t>
            </a:r>
          </a:p>
          <a:p>
            <a:endParaRPr lang="de-DE" sz="1500" dirty="0">
              <a:solidFill>
                <a:prstClr val="black"/>
              </a:solidFill>
            </a:endParaRPr>
          </a:p>
          <a:p>
            <a:r>
              <a:rPr lang="de-DE" sz="1500" dirty="0">
                <a:solidFill>
                  <a:prstClr val="black"/>
                </a:solidFill>
              </a:rPr>
              <a:t>   </a:t>
            </a:r>
            <a:r>
              <a:rPr lang="de-DE" sz="1500" dirty="0" smtClean="0">
                <a:solidFill>
                  <a:prstClr val="black"/>
                </a:solidFill>
              </a:rPr>
              <a:t>	1</a:t>
            </a:r>
            <a:r>
              <a:rPr lang="de-DE" sz="1500" dirty="0">
                <a:solidFill>
                  <a:prstClr val="black"/>
                </a:solidFill>
              </a:rPr>
              <a:t>) </a:t>
            </a:r>
            <a:r>
              <a:rPr lang="de-DE" sz="1500" b="1" dirty="0" err="1">
                <a:solidFill>
                  <a:prstClr val="black"/>
                </a:solidFill>
              </a:rPr>
              <a:t>pre</a:t>
            </a:r>
            <a:r>
              <a:rPr lang="de-DE" sz="1500" b="1" dirty="0">
                <a:solidFill>
                  <a:prstClr val="black"/>
                </a:solidFill>
              </a:rPr>
              <a:t>-test </a:t>
            </a:r>
            <a:r>
              <a:rPr lang="de-DE" sz="1500" b="1" dirty="0" err="1">
                <a:solidFill>
                  <a:prstClr val="black"/>
                </a:solidFill>
              </a:rPr>
              <a:t>likelihood</a:t>
            </a:r>
            <a:r>
              <a:rPr lang="de-DE" sz="1500" b="1" dirty="0">
                <a:solidFill>
                  <a:prstClr val="black"/>
                </a:solidFill>
              </a:rPr>
              <a:t>  </a:t>
            </a:r>
            <a:r>
              <a:rPr lang="de-DE" sz="1500" dirty="0">
                <a:solidFill>
                  <a:prstClr val="black"/>
                </a:solidFill>
              </a:rPr>
              <a:t>(</a:t>
            </a:r>
            <a:r>
              <a:rPr lang="de-DE" sz="1500" dirty="0" err="1">
                <a:solidFill>
                  <a:prstClr val="black"/>
                </a:solidFill>
              </a:rPr>
              <a:t>sometimes</a:t>
            </a:r>
            <a:r>
              <a:rPr lang="de-DE" sz="1500" dirty="0">
                <a:solidFill>
                  <a:prstClr val="black"/>
                </a:solidFill>
              </a:rPr>
              <a:t> </a:t>
            </a:r>
            <a:r>
              <a:rPr lang="de-DE" sz="1500" dirty="0" err="1">
                <a:solidFill>
                  <a:prstClr val="black"/>
                </a:solidFill>
              </a:rPr>
              <a:t>it</a:t>
            </a:r>
            <a:r>
              <a:rPr lang="de-DE" sz="1500" dirty="0">
                <a:solidFill>
                  <a:prstClr val="black"/>
                </a:solidFill>
              </a:rPr>
              <a:t> </a:t>
            </a:r>
            <a:r>
              <a:rPr lang="de-DE" sz="1500" dirty="0" err="1">
                <a:solidFill>
                  <a:prstClr val="black"/>
                </a:solidFill>
              </a:rPr>
              <a:t>may</a:t>
            </a:r>
            <a:r>
              <a:rPr lang="de-DE" sz="1500" dirty="0">
                <a:solidFill>
                  <a:prstClr val="black"/>
                </a:solidFill>
              </a:rPr>
              <a:t> </a:t>
            </a:r>
            <a:r>
              <a:rPr lang="de-DE" sz="1500" dirty="0" err="1">
                <a:solidFill>
                  <a:prstClr val="black"/>
                </a:solidFill>
              </a:rPr>
              <a:t>be</a:t>
            </a:r>
            <a:r>
              <a:rPr lang="de-DE" sz="1500" dirty="0">
                <a:solidFill>
                  <a:prstClr val="black"/>
                </a:solidFill>
              </a:rPr>
              <a:t> </a:t>
            </a:r>
            <a:r>
              <a:rPr lang="de-DE" sz="1500" dirty="0" err="1">
                <a:solidFill>
                  <a:prstClr val="black"/>
                </a:solidFill>
              </a:rPr>
              <a:t>better</a:t>
            </a:r>
            <a:r>
              <a:rPr lang="de-DE" sz="1500" dirty="0">
                <a:solidFill>
                  <a:prstClr val="black"/>
                </a:solidFill>
              </a:rPr>
              <a:t> </a:t>
            </a:r>
            <a:r>
              <a:rPr lang="de-DE" sz="1500" dirty="0" err="1">
                <a:solidFill>
                  <a:prstClr val="black"/>
                </a:solidFill>
              </a:rPr>
              <a:t>to</a:t>
            </a:r>
            <a:r>
              <a:rPr lang="de-DE" sz="1500" dirty="0">
                <a:solidFill>
                  <a:prstClr val="black"/>
                </a:solidFill>
              </a:rPr>
              <a:t> not </a:t>
            </a:r>
            <a:r>
              <a:rPr lang="de-DE" sz="1500" dirty="0" err="1">
                <a:solidFill>
                  <a:prstClr val="black"/>
                </a:solidFill>
              </a:rPr>
              <a:t>use</a:t>
            </a:r>
            <a:r>
              <a:rPr lang="de-DE" sz="1500" dirty="0">
                <a:solidFill>
                  <a:prstClr val="black"/>
                </a:solidFill>
              </a:rPr>
              <a:t> </a:t>
            </a:r>
            <a:r>
              <a:rPr lang="de-DE" sz="1500" dirty="0" err="1">
                <a:solidFill>
                  <a:prstClr val="black"/>
                </a:solidFill>
              </a:rPr>
              <a:t>any</a:t>
            </a:r>
            <a:r>
              <a:rPr lang="de-DE" sz="1500" dirty="0">
                <a:solidFill>
                  <a:prstClr val="black"/>
                </a:solidFill>
              </a:rPr>
              <a:t> </a:t>
            </a:r>
            <a:r>
              <a:rPr lang="de-DE" sz="1500" dirty="0" err="1">
                <a:solidFill>
                  <a:prstClr val="black"/>
                </a:solidFill>
              </a:rPr>
              <a:t>test</a:t>
            </a:r>
            <a:r>
              <a:rPr lang="de-DE" sz="1500" dirty="0">
                <a:solidFill>
                  <a:prstClr val="black"/>
                </a:solidFill>
              </a:rPr>
              <a:t>)</a:t>
            </a:r>
          </a:p>
          <a:p>
            <a:endParaRPr lang="de-DE" sz="1500" dirty="0">
              <a:solidFill>
                <a:prstClr val="black"/>
              </a:solidFill>
            </a:endParaRPr>
          </a:p>
          <a:p>
            <a:r>
              <a:rPr lang="de-DE" sz="1500" dirty="0">
                <a:solidFill>
                  <a:prstClr val="black"/>
                </a:solidFill>
              </a:rPr>
              <a:t>   </a:t>
            </a:r>
            <a:r>
              <a:rPr lang="de-DE" sz="1500" dirty="0" smtClean="0">
                <a:solidFill>
                  <a:prstClr val="black"/>
                </a:solidFill>
              </a:rPr>
              <a:t/>
            </a:r>
            <a:br>
              <a:rPr lang="de-DE" sz="1500" dirty="0" smtClean="0">
                <a:solidFill>
                  <a:prstClr val="black"/>
                </a:solidFill>
              </a:rPr>
            </a:br>
            <a:r>
              <a:rPr lang="de-DE" sz="1500" dirty="0" smtClean="0">
                <a:solidFill>
                  <a:prstClr val="black"/>
                </a:solidFill>
              </a:rPr>
              <a:t>	2</a:t>
            </a:r>
            <a:r>
              <a:rPr lang="de-DE" sz="1500" dirty="0">
                <a:solidFill>
                  <a:prstClr val="black"/>
                </a:solidFill>
              </a:rPr>
              <a:t>) </a:t>
            </a:r>
            <a:r>
              <a:rPr lang="de-DE" sz="1500" dirty="0" err="1">
                <a:solidFill>
                  <a:prstClr val="black"/>
                </a:solidFill>
              </a:rPr>
              <a:t>how</a:t>
            </a:r>
            <a:r>
              <a:rPr lang="de-DE" sz="1500" dirty="0">
                <a:solidFill>
                  <a:prstClr val="black"/>
                </a:solidFill>
              </a:rPr>
              <a:t> </a:t>
            </a:r>
            <a:r>
              <a:rPr lang="de-DE" sz="1500" dirty="0" err="1">
                <a:solidFill>
                  <a:prstClr val="black"/>
                </a:solidFill>
              </a:rPr>
              <a:t>the</a:t>
            </a:r>
            <a:r>
              <a:rPr lang="de-DE" sz="1500" dirty="0">
                <a:solidFill>
                  <a:prstClr val="black"/>
                </a:solidFill>
              </a:rPr>
              <a:t> </a:t>
            </a:r>
            <a:r>
              <a:rPr lang="de-DE" sz="1500" dirty="0" err="1">
                <a:solidFill>
                  <a:prstClr val="black"/>
                </a:solidFill>
              </a:rPr>
              <a:t>test</a:t>
            </a:r>
            <a:r>
              <a:rPr lang="de-DE" sz="1500" dirty="0">
                <a:solidFill>
                  <a:prstClr val="black"/>
                </a:solidFill>
              </a:rPr>
              <a:t> </a:t>
            </a:r>
            <a:r>
              <a:rPr lang="de-DE" sz="1500" dirty="0" err="1">
                <a:solidFill>
                  <a:prstClr val="black"/>
                </a:solidFill>
              </a:rPr>
              <a:t>performs</a:t>
            </a:r>
            <a:r>
              <a:rPr lang="de-DE" sz="1500" dirty="0">
                <a:solidFill>
                  <a:prstClr val="black"/>
                </a:solidFill>
              </a:rPr>
              <a:t> in </a:t>
            </a:r>
            <a:r>
              <a:rPr lang="de-DE" sz="1500" dirty="0" err="1">
                <a:solidFill>
                  <a:prstClr val="black"/>
                </a:solidFill>
              </a:rPr>
              <a:t>patient</a:t>
            </a:r>
            <a:r>
              <a:rPr lang="de-DE" sz="1500" dirty="0">
                <a:solidFill>
                  <a:prstClr val="black"/>
                </a:solidFill>
              </a:rPr>
              <a:t> </a:t>
            </a:r>
            <a:r>
              <a:rPr lang="de-DE" sz="1500" dirty="0" err="1">
                <a:solidFill>
                  <a:prstClr val="black"/>
                </a:solidFill>
              </a:rPr>
              <a:t>cohorts</a:t>
            </a:r>
            <a:r>
              <a:rPr lang="de-DE" sz="1500" dirty="0">
                <a:solidFill>
                  <a:prstClr val="black"/>
                </a:solidFill>
              </a:rPr>
              <a:t> </a:t>
            </a:r>
            <a:r>
              <a:rPr lang="de-DE" sz="1500" dirty="0" err="1">
                <a:solidFill>
                  <a:prstClr val="black"/>
                </a:solidFill>
              </a:rPr>
              <a:t>with</a:t>
            </a:r>
            <a:r>
              <a:rPr lang="de-DE" sz="1500" dirty="0">
                <a:solidFill>
                  <a:prstClr val="black"/>
                </a:solidFill>
              </a:rPr>
              <a:t> </a:t>
            </a:r>
            <a:r>
              <a:rPr lang="de-DE" sz="1500" dirty="0" err="1">
                <a:solidFill>
                  <a:prstClr val="black"/>
                </a:solidFill>
              </a:rPr>
              <a:t>low</a:t>
            </a:r>
            <a:r>
              <a:rPr lang="de-DE" sz="1500" dirty="0">
                <a:solidFill>
                  <a:prstClr val="black"/>
                </a:solidFill>
              </a:rPr>
              <a:t>, intermediate, </a:t>
            </a:r>
            <a:r>
              <a:rPr lang="de-DE" sz="1500" dirty="0" smtClean="0">
                <a:solidFill>
                  <a:prstClr val="black"/>
                </a:solidFill>
              </a:rPr>
              <a:t/>
            </a:r>
            <a:br>
              <a:rPr lang="de-DE" sz="1500" dirty="0" smtClean="0">
                <a:solidFill>
                  <a:prstClr val="black"/>
                </a:solidFill>
              </a:rPr>
            </a:br>
            <a:r>
              <a:rPr lang="de-DE" sz="1500" dirty="0" smtClean="0">
                <a:solidFill>
                  <a:prstClr val="black"/>
                </a:solidFill>
              </a:rPr>
              <a:t>	     </a:t>
            </a:r>
            <a:r>
              <a:rPr lang="de-DE" sz="1500" dirty="0" err="1" smtClean="0">
                <a:solidFill>
                  <a:prstClr val="black"/>
                </a:solidFill>
              </a:rPr>
              <a:t>and</a:t>
            </a:r>
            <a:r>
              <a:rPr lang="de-DE" sz="1500" dirty="0" smtClean="0">
                <a:solidFill>
                  <a:prstClr val="black"/>
                </a:solidFill>
              </a:rPr>
              <a:t> </a:t>
            </a:r>
            <a:r>
              <a:rPr lang="de-DE" sz="1500" dirty="0">
                <a:solidFill>
                  <a:prstClr val="black"/>
                </a:solidFill>
              </a:rPr>
              <a:t>high </a:t>
            </a:r>
            <a:r>
              <a:rPr lang="de-DE" sz="1500" dirty="0" err="1">
                <a:solidFill>
                  <a:prstClr val="black"/>
                </a:solidFill>
              </a:rPr>
              <a:t>prevalence</a:t>
            </a:r>
            <a:r>
              <a:rPr lang="de-DE" sz="1500" dirty="0">
                <a:solidFill>
                  <a:prstClr val="black"/>
                </a:solidFill>
              </a:rPr>
              <a:t> </a:t>
            </a:r>
            <a:r>
              <a:rPr lang="de-DE" sz="1500" dirty="0" err="1">
                <a:solidFill>
                  <a:prstClr val="black"/>
                </a:solidFill>
              </a:rPr>
              <a:t>of</a:t>
            </a:r>
            <a:r>
              <a:rPr lang="de-DE" sz="1500" dirty="0">
                <a:solidFill>
                  <a:prstClr val="black"/>
                </a:solidFill>
              </a:rPr>
              <a:t> </a:t>
            </a:r>
            <a:r>
              <a:rPr lang="de-DE" sz="1500" dirty="0" err="1">
                <a:solidFill>
                  <a:prstClr val="black"/>
                </a:solidFill>
              </a:rPr>
              <a:t>disease</a:t>
            </a:r>
            <a:endParaRPr lang="de-DE" sz="1500" dirty="0">
              <a:solidFill>
                <a:prstClr val="black"/>
              </a:solidFill>
            </a:endParaRPr>
          </a:p>
          <a:p>
            <a:r>
              <a:rPr lang="de-DE" sz="1500" dirty="0"/>
              <a:t>.</a:t>
            </a:r>
            <a:br>
              <a:rPr lang="de-DE" sz="1500" dirty="0"/>
            </a:br>
            <a:r>
              <a:rPr lang="de-DE" sz="1500" dirty="0"/>
              <a:t>     </a:t>
            </a:r>
          </a:p>
        </p:txBody>
      </p:sp>
      <p:grpSp>
        <p:nvGrpSpPr>
          <p:cNvPr id="16" name="Gruppieren 15"/>
          <p:cNvGrpSpPr/>
          <p:nvPr/>
        </p:nvGrpSpPr>
        <p:grpSpPr>
          <a:xfrm>
            <a:off x="183056" y="771550"/>
            <a:ext cx="7260880" cy="2952328"/>
            <a:chOff x="183056" y="771550"/>
            <a:chExt cx="7260880" cy="2952328"/>
          </a:xfrm>
        </p:grpSpPr>
        <p:cxnSp>
          <p:nvCxnSpPr>
            <p:cNvPr id="5" name="Gerader Verbinder 4"/>
            <p:cNvCxnSpPr/>
            <p:nvPr/>
          </p:nvCxnSpPr>
          <p:spPr>
            <a:xfrm>
              <a:off x="446669" y="771550"/>
              <a:ext cx="20875" cy="2880320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r Verbinder 5"/>
            <p:cNvCxnSpPr/>
            <p:nvPr/>
          </p:nvCxnSpPr>
          <p:spPr>
            <a:xfrm>
              <a:off x="7164288" y="1066725"/>
              <a:ext cx="0" cy="2657153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r Verbinder 6"/>
            <p:cNvCxnSpPr/>
            <p:nvPr/>
          </p:nvCxnSpPr>
          <p:spPr>
            <a:xfrm flipH="1">
              <a:off x="183056" y="3291830"/>
              <a:ext cx="2655912" cy="8384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r Verbinder 8"/>
            <p:cNvCxnSpPr/>
            <p:nvPr/>
          </p:nvCxnSpPr>
          <p:spPr>
            <a:xfrm flipH="1">
              <a:off x="4788024" y="1348567"/>
              <a:ext cx="2655912" cy="8384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/>
          <p:cNvGrpSpPr/>
          <p:nvPr/>
        </p:nvGrpSpPr>
        <p:grpSpPr>
          <a:xfrm>
            <a:off x="611560" y="955141"/>
            <a:ext cx="6639376" cy="2067642"/>
            <a:chOff x="611560" y="955141"/>
            <a:chExt cx="6639376" cy="2067642"/>
          </a:xfrm>
        </p:grpSpPr>
        <p:cxnSp>
          <p:nvCxnSpPr>
            <p:cNvPr id="12" name="Gerader Verbinder 11"/>
            <p:cNvCxnSpPr/>
            <p:nvPr/>
          </p:nvCxnSpPr>
          <p:spPr>
            <a:xfrm>
              <a:off x="837780" y="955141"/>
              <a:ext cx="30899" cy="2067642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/>
            <p:cNvCxnSpPr/>
            <p:nvPr/>
          </p:nvCxnSpPr>
          <p:spPr>
            <a:xfrm>
              <a:off x="7020272" y="955141"/>
              <a:ext cx="12056" cy="2054485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3"/>
            <p:cNvCxnSpPr/>
            <p:nvPr/>
          </p:nvCxnSpPr>
          <p:spPr>
            <a:xfrm flipH="1">
              <a:off x="611560" y="2715766"/>
              <a:ext cx="2655912" cy="8384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/>
            <p:cNvCxnSpPr/>
            <p:nvPr/>
          </p:nvCxnSpPr>
          <p:spPr>
            <a:xfrm flipH="1">
              <a:off x="4595024" y="1170706"/>
              <a:ext cx="2655912" cy="8384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7548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827584" y="915566"/>
            <a:ext cx="7776864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2000" b="1" dirty="0" smtClean="0">
                <a:latin typeface="Corbel" panose="020B0503020204020204" pitchFamily="34" charset="0"/>
              </a:rPr>
              <a:t>1. </a:t>
            </a:r>
            <a:r>
              <a:rPr lang="de-DE" sz="2000" b="1" dirty="0" err="1" smtClean="0">
                <a:latin typeface="Corbel" panose="020B0503020204020204" pitchFamily="34" charset="0"/>
              </a:rPr>
              <a:t>What</a:t>
            </a:r>
            <a:r>
              <a:rPr lang="de-DE" sz="2000" b="1" dirty="0" smtClean="0">
                <a:latin typeface="Corbel" panose="020B0503020204020204" pitchFamily="34" charset="0"/>
              </a:rPr>
              <a:t> do </a:t>
            </a:r>
            <a:r>
              <a:rPr lang="de-DE" sz="2000" b="1" dirty="0" err="1" smtClean="0">
                <a:latin typeface="Corbel" panose="020B0503020204020204" pitchFamily="34" charset="0"/>
              </a:rPr>
              <a:t>we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want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to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know</a:t>
            </a:r>
            <a:r>
              <a:rPr lang="de-DE" sz="2000" b="1" dirty="0" smtClean="0">
                <a:latin typeface="Corbel" panose="020B0503020204020204" pitchFamily="34" charset="0"/>
              </a:rPr>
              <a:t> in </a:t>
            </a:r>
            <a:r>
              <a:rPr lang="de-DE" sz="2000" b="1" dirty="0" err="1" smtClean="0">
                <a:latin typeface="Corbel" panose="020B0503020204020204" pitchFamily="34" charset="0"/>
              </a:rPr>
              <a:t>patients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with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suspected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CAD</a:t>
            </a:r>
            <a:r>
              <a:rPr lang="de-DE" sz="2000" b="1" dirty="0" smtClean="0">
                <a:latin typeface="Corbel" panose="020B0503020204020204" pitchFamily="34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de-DE" sz="2000" b="1" dirty="0">
                <a:latin typeface="Corbel" panose="020B0503020204020204" pitchFamily="34" charset="0"/>
              </a:rPr>
              <a:t>	</a:t>
            </a:r>
            <a:r>
              <a:rPr lang="de-DE" sz="2000" dirty="0" smtClean="0">
                <a:latin typeface="Corbel" panose="020B0503020204020204" pitchFamily="34" charset="0"/>
              </a:rPr>
              <a:t>	A) Symptoms</a:t>
            </a:r>
          </a:p>
          <a:p>
            <a:pPr>
              <a:lnSpc>
                <a:spcPct val="120000"/>
              </a:lnSpc>
            </a:pPr>
            <a:r>
              <a:rPr lang="de-DE" sz="2000" dirty="0">
                <a:latin typeface="Corbel" panose="020B0503020204020204" pitchFamily="34" charset="0"/>
              </a:rPr>
              <a:t>	</a:t>
            </a:r>
            <a:r>
              <a:rPr lang="de-DE" sz="2000" dirty="0" smtClean="0">
                <a:latin typeface="Corbel" panose="020B0503020204020204" pitchFamily="34" charset="0"/>
              </a:rPr>
              <a:t>	B) Prognosis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endParaRPr lang="de-DE" sz="2000" b="1" dirty="0">
              <a:latin typeface="Corbel" panose="020B0503020204020204" pitchFamily="34" charset="0"/>
            </a:endParaRPr>
          </a:p>
          <a:p>
            <a:pPr>
              <a:lnSpc>
                <a:spcPct val="120000"/>
              </a:lnSpc>
            </a:pPr>
            <a:r>
              <a:rPr lang="de-DE" sz="2000" b="1" dirty="0" smtClean="0">
                <a:latin typeface="Corbel" panose="020B0503020204020204" pitchFamily="34" charset="0"/>
              </a:rPr>
              <a:t>2. </a:t>
            </a:r>
            <a:r>
              <a:rPr lang="de-DE" sz="2000" b="1" dirty="0" err="1" smtClean="0">
                <a:latin typeface="Corbel" panose="020B0503020204020204" pitchFamily="34" charset="0"/>
              </a:rPr>
              <a:t>How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accurate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are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our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tests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to</a:t>
            </a:r>
            <a:r>
              <a:rPr lang="de-DE" sz="2000" b="1" dirty="0" smtClean="0">
                <a:latin typeface="Corbel" panose="020B0503020204020204" pitchFamily="34" charset="0"/>
              </a:rPr>
              <a:t> find </a:t>
            </a:r>
            <a:r>
              <a:rPr lang="de-DE" sz="2000" b="1" dirty="0" err="1" smtClean="0">
                <a:latin typeface="Corbel" panose="020B0503020204020204" pitchFamily="34" charset="0"/>
              </a:rPr>
              <a:t>patients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with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CAD</a:t>
            </a:r>
            <a:r>
              <a:rPr lang="de-DE" sz="2000" b="1" dirty="0" smtClean="0">
                <a:latin typeface="Corbel" panose="020B0503020204020204" pitchFamily="34" charset="0"/>
              </a:rPr>
              <a:t>?</a:t>
            </a:r>
          </a:p>
          <a:p>
            <a:pPr lvl="3">
              <a:lnSpc>
                <a:spcPct val="120000"/>
              </a:lnSpc>
            </a:pPr>
            <a:r>
              <a:rPr lang="de-DE" sz="2000" b="1" dirty="0" smtClean="0">
                <a:latin typeface="Corbel" panose="020B0503020204020204" pitchFamily="34" charset="0"/>
              </a:rPr>
              <a:t>	</a:t>
            </a:r>
            <a:r>
              <a:rPr lang="de-DE" sz="2000" dirty="0" err="1" smtClean="0">
                <a:latin typeface="Corbel" panose="020B0503020204020204" pitchFamily="34" charset="0"/>
              </a:rPr>
              <a:t>About</a:t>
            </a:r>
            <a:r>
              <a:rPr lang="de-DE" sz="2000" dirty="0" smtClean="0">
                <a:latin typeface="Corbel" panose="020B0503020204020204" pitchFamily="34" charset="0"/>
              </a:rPr>
              <a:t> 85%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endParaRPr lang="de-DE" sz="2000" b="1" dirty="0">
              <a:latin typeface="Corbel" panose="020B0503020204020204" pitchFamily="34" charset="0"/>
            </a:endParaRPr>
          </a:p>
          <a:p>
            <a:pPr>
              <a:lnSpc>
                <a:spcPct val="120000"/>
              </a:lnSpc>
            </a:pPr>
            <a:r>
              <a:rPr lang="de-DE" sz="2000" b="1" dirty="0" smtClean="0">
                <a:latin typeface="Corbel" panose="020B0503020204020204" pitchFamily="34" charset="0"/>
              </a:rPr>
              <a:t>3. </a:t>
            </a:r>
            <a:r>
              <a:rPr lang="de-DE" sz="2000" b="1" dirty="0" err="1" smtClean="0">
                <a:latin typeface="Corbel" panose="020B0503020204020204" pitchFamily="34" charset="0"/>
              </a:rPr>
              <a:t>Is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testing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always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useful</a:t>
            </a:r>
            <a:r>
              <a:rPr lang="de-DE" sz="2000" b="1" dirty="0" smtClean="0">
                <a:latin typeface="Corbel" panose="020B0503020204020204" pitchFamily="34" charset="0"/>
              </a:rPr>
              <a:t>?</a:t>
            </a:r>
          </a:p>
          <a:p>
            <a:pPr lvl="3">
              <a:lnSpc>
                <a:spcPct val="120000"/>
              </a:lnSpc>
            </a:pPr>
            <a:r>
              <a:rPr lang="de-DE" sz="2000" b="1" dirty="0" smtClean="0">
                <a:latin typeface="Corbel" panose="020B0503020204020204" pitchFamily="34" charset="0"/>
              </a:rPr>
              <a:t>	</a:t>
            </a:r>
            <a:r>
              <a:rPr lang="de-DE" sz="2000" dirty="0" smtClean="0">
                <a:latin typeface="Corbel" panose="020B0503020204020204" pitchFamily="34" charset="0"/>
              </a:rPr>
              <a:t>Not </a:t>
            </a:r>
            <a:r>
              <a:rPr lang="de-DE" sz="2000" dirty="0" err="1" smtClean="0">
                <a:latin typeface="Corbel" panose="020B0503020204020204" pitchFamily="34" charset="0"/>
              </a:rPr>
              <a:t>necessarily</a:t>
            </a:r>
            <a:endParaRPr lang="de-DE" sz="2000" dirty="0" smtClean="0">
              <a:latin typeface="Corbel" panose="020B0503020204020204" pitchFamily="34" charset="0"/>
            </a:endParaRPr>
          </a:p>
          <a:p>
            <a:endParaRPr lang="de-DE" sz="1100" dirty="0" smtClean="0">
              <a:latin typeface="Corbel" panose="020B0503020204020204" pitchFamily="34" charset="0"/>
            </a:endParaRPr>
          </a:p>
          <a:p>
            <a:r>
              <a:rPr lang="de-DE" sz="1100" dirty="0" smtClean="0">
                <a:latin typeface="Corbel" panose="020B0503020204020204" pitchFamily="34" charset="0"/>
              </a:rPr>
              <a:t> </a:t>
            </a:r>
            <a:r>
              <a:rPr lang="de-DE" dirty="0" smtClean="0">
                <a:latin typeface="Corbel" panose="020B0503020204020204" pitchFamily="34" charset="0"/>
              </a:rPr>
              <a:t>		 </a:t>
            </a:r>
          </a:p>
          <a:p>
            <a:endParaRPr lang="de-DE" dirty="0">
              <a:latin typeface="Corbel" panose="020B0503020204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07504" y="-9551"/>
            <a:ext cx="8136904" cy="652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3000"/>
              </a:lnSpc>
            </a:pPr>
            <a:r>
              <a:rPr lang="de-DE" sz="24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Three</a:t>
            </a:r>
            <a:r>
              <a:rPr lang="de-DE" sz="2400" dirty="0" smtClean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very</a:t>
            </a:r>
            <a:r>
              <a:rPr lang="de-DE" sz="2400" dirty="0" smtClean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basic</a:t>
            </a:r>
            <a:r>
              <a:rPr lang="de-DE" sz="2400" dirty="0" smtClean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considerations</a:t>
            </a:r>
            <a:endParaRPr lang="de-DE" sz="2400" dirty="0" smtClean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32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07504" y="-9551"/>
            <a:ext cx="8136904" cy="652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3000"/>
              </a:lnSpc>
            </a:pPr>
            <a:r>
              <a:rPr lang="de-DE" sz="2400" dirty="0" smtClean="0">
                <a:solidFill>
                  <a:srgbClr val="C00000"/>
                </a:solidFill>
                <a:latin typeface="Corbel" panose="020B0503020204020204" pitchFamily="34" charset="0"/>
              </a:rPr>
              <a:t>Symptoms </a:t>
            </a:r>
            <a:r>
              <a:rPr lang="de-DE" sz="24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and</a:t>
            </a:r>
            <a:r>
              <a:rPr lang="de-DE" sz="2400" dirty="0" smtClean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pre</a:t>
            </a:r>
            <a:r>
              <a:rPr lang="de-DE" sz="2400" dirty="0" smtClean="0">
                <a:solidFill>
                  <a:srgbClr val="C00000"/>
                </a:solidFill>
                <a:latin typeface="Corbel" panose="020B0503020204020204" pitchFamily="34" charset="0"/>
              </a:rPr>
              <a:t>-test </a:t>
            </a:r>
            <a:r>
              <a:rPr lang="de-DE" sz="24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Likelihood</a:t>
            </a:r>
            <a:endParaRPr lang="de-DE" sz="2400" dirty="0" smtClean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736291"/>
            <a:ext cx="8387527" cy="30366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3651870"/>
            <a:ext cx="4633439" cy="129614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843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07504" y="-9551"/>
            <a:ext cx="8136904" cy="652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3000"/>
              </a:lnSpc>
            </a:pPr>
            <a:r>
              <a:rPr lang="de-DE" sz="2400" dirty="0" smtClean="0">
                <a:solidFill>
                  <a:srgbClr val="C00000"/>
                </a:solidFill>
                <a:latin typeface="Corbel" panose="020B0503020204020204" pitchFamily="34" charset="0"/>
              </a:rPr>
              <a:t>Symptoms </a:t>
            </a:r>
            <a:r>
              <a:rPr lang="de-DE" sz="24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and</a:t>
            </a:r>
            <a:r>
              <a:rPr lang="de-DE" sz="2400" dirty="0" smtClean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pre</a:t>
            </a:r>
            <a:r>
              <a:rPr lang="de-DE" sz="2400" dirty="0" smtClean="0">
                <a:solidFill>
                  <a:srgbClr val="C00000"/>
                </a:solidFill>
                <a:latin typeface="Corbel" panose="020B0503020204020204" pitchFamily="34" charset="0"/>
              </a:rPr>
              <a:t>-test </a:t>
            </a:r>
            <a:r>
              <a:rPr lang="de-DE" sz="24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Likelihood</a:t>
            </a:r>
            <a:endParaRPr lang="de-DE" sz="2400" dirty="0" smtClean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736291"/>
            <a:ext cx="8387527" cy="30366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3651870"/>
            <a:ext cx="4633439" cy="129614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467544" y="3435846"/>
            <a:ext cx="4781190" cy="1584176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WM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3228" r="19842"/>
          <a:stretch/>
        </p:blipFill>
        <p:spPr>
          <a:xfrm>
            <a:off x="5436096" y="555526"/>
            <a:ext cx="3529197" cy="432048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39552" y="3501581"/>
            <a:ext cx="4608512" cy="17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de-DE" dirty="0" err="1" smtClean="0"/>
              <a:t>Likelihood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CAD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modified</a:t>
            </a:r>
            <a:r>
              <a:rPr lang="de-DE" dirty="0" smtClean="0"/>
              <a:t> </a:t>
            </a:r>
            <a:r>
              <a:rPr lang="de-DE" dirty="0" err="1" smtClean="0"/>
              <a:t>substantially</a:t>
            </a:r>
            <a:r>
              <a:rPr lang="de-DE" dirty="0" smtClean="0"/>
              <a:t> </a:t>
            </a:r>
            <a:r>
              <a:rPr lang="de-DE" dirty="0" err="1" smtClean="0"/>
              <a:t>if</a:t>
            </a:r>
            <a:endParaRPr lang="de-DE" dirty="0" smtClean="0"/>
          </a:p>
          <a:p>
            <a:pPr>
              <a:lnSpc>
                <a:spcPct val="130000"/>
              </a:lnSpc>
            </a:pPr>
            <a:r>
              <a:rPr lang="de-DE" dirty="0"/>
              <a:t> </a:t>
            </a:r>
            <a:r>
              <a:rPr lang="de-DE" dirty="0" smtClean="0"/>
              <a:t>     </a:t>
            </a:r>
            <a:r>
              <a:rPr lang="de-DE" sz="1600" dirty="0" smtClean="0"/>
              <a:t>- multiple </a:t>
            </a:r>
            <a:r>
              <a:rPr lang="de-DE" sz="1600" dirty="0" err="1" smtClean="0"/>
              <a:t>risk</a:t>
            </a:r>
            <a:r>
              <a:rPr lang="de-DE" sz="1600" dirty="0" smtClean="0"/>
              <a:t> </a:t>
            </a:r>
            <a:r>
              <a:rPr lang="de-DE" sz="1600" dirty="0" err="1" smtClean="0"/>
              <a:t>factors</a:t>
            </a: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dirty="0" smtClean="0"/>
              <a:t>       - abnormal </a:t>
            </a:r>
            <a:r>
              <a:rPr lang="de-DE" sz="1600" dirty="0" err="1" smtClean="0"/>
              <a:t>ECG</a:t>
            </a:r>
            <a:endParaRPr lang="de-DE" sz="1600" dirty="0" smtClean="0"/>
          </a:p>
          <a:p>
            <a:pPr>
              <a:lnSpc>
                <a:spcPct val="130000"/>
              </a:lnSpc>
            </a:pPr>
            <a:r>
              <a:rPr lang="de-DE" sz="1600" dirty="0"/>
              <a:t> </a:t>
            </a:r>
            <a:r>
              <a:rPr lang="de-DE" sz="1600" dirty="0" smtClean="0"/>
              <a:t>     -  Wall </a:t>
            </a:r>
            <a:r>
              <a:rPr lang="de-DE" sz="1600" dirty="0" err="1" smtClean="0"/>
              <a:t>motion</a:t>
            </a:r>
            <a:r>
              <a:rPr lang="de-DE" sz="1600" dirty="0" smtClean="0"/>
              <a:t> </a:t>
            </a:r>
            <a:r>
              <a:rPr lang="de-DE" sz="1600" dirty="0" err="1" smtClean="0"/>
              <a:t>abnormality</a:t>
            </a:r>
            <a:r>
              <a:rPr lang="de-DE" sz="1600" dirty="0" smtClean="0"/>
              <a:t> in </a:t>
            </a:r>
            <a:r>
              <a:rPr lang="de-DE" sz="1600" dirty="0" err="1" smtClean="0"/>
              <a:t>echocardiography</a:t>
            </a:r>
            <a:endParaRPr lang="de-DE" sz="1600" dirty="0" smtClean="0"/>
          </a:p>
          <a:p>
            <a:pPr>
              <a:lnSpc>
                <a:spcPct val="130000"/>
              </a:lnSpc>
            </a:pPr>
            <a:r>
              <a:rPr lang="de-DE" sz="1600" dirty="0" smtClean="0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55579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WM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3228" r="19842"/>
          <a:stretch/>
        </p:blipFill>
        <p:spPr>
          <a:xfrm>
            <a:off x="5436096" y="555526"/>
            <a:ext cx="3529197" cy="432048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07504" y="-9551"/>
            <a:ext cx="8136904" cy="652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3000"/>
              </a:lnSpc>
            </a:pPr>
            <a:r>
              <a:rPr lang="de-DE" sz="2400" dirty="0" smtClean="0">
                <a:solidFill>
                  <a:srgbClr val="C00000"/>
                </a:solidFill>
                <a:latin typeface="Corbel" panose="020B0503020204020204" pitchFamily="34" charset="0"/>
              </a:rPr>
              <a:t>Symptoms </a:t>
            </a:r>
            <a:r>
              <a:rPr lang="de-DE" sz="24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and</a:t>
            </a:r>
            <a:r>
              <a:rPr lang="de-DE" sz="2400" dirty="0" smtClean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pre</a:t>
            </a:r>
            <a:r>
              <a:rPr lang="de-DE" sz="2400" dirty="0" smtClean="0">
                <a:solidFill>
                  <a:srgbClr val="C00000"/>
                </a:solidFill>
                <a:latin typeface="Corbel" panose="020B0503020204020204" pitchFamily="34" charset="0"/>
              </a:rPr>
              <a:t>-test </a:t>
            </a:r>
            <a:r>
              <a:rPr lang="de-DE" sz="24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Likelihood</a:t>
            </a:r>
            <a:endParaRPr lang="de-DE" sz="2400" dirty="0" smtClean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843558"/>
            <a:ext cx="6003620" cy="3643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451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07504" y="-9551"/>
            <a:ext cx="8136904" cy="652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3000"/>
              </a:lnSpc>
            </a:pPr>
            <a:r>
              <a:rPr lang="de-DE" sz="24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Testing</a:t>
            </a:r>
            <a:r>
              <a:rPr lang="de-DE" sz="2400" dirty="0" smtClean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for</a:t>
            </a:r>
            <a:r>
              <a:rPr lang="de-DE" sz="2400" dirty="0" smtClean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CAD</a:t>
            </a:r>
            <a:endParaRPr lang="de-DE" sz="2400" dirty="0" smtClean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8313" r="5181" b="8313"/>
          <a:stretch/>
        </p:blipFill>
        <p:spPr bwMode="auto">
          <a:xfrm>
            <a:off x="251520" y="1347614"/>
            <a:ext cx="1862618" cy="222749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225218" y="3723878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S</a:t>
            </a:r>
            <a:r>
              <a:rPr lang="de-DE" sz="1400" dirty="0" err="1" smtClean="0"/>
              <a:t>tress</a:t>
            </a:r>
            <a:r>
              <a:rPr lang="de-DE" sz="1400" dirty="0" smtClean="0"/>
              <a:t> </a:t>
            </a:r>
            <a:r>
              <a:rPr lang="de-DE" sz="1400" dirty="0" err="1" smtClean="0"/>
              <a:t>ECG</a:t>
            </a:r>
            <a:endParaRPr lang="de-DE" sz="1400" dirty="0"/>
          </a:p>
        </p:txBody>
      </p:sp>
      <p:sp>
        <p:nvSpPr>
          <p:cNvPr id="23" name="Textfeld 22"/>
          <p:cNvSpPr txBox="1"/>
          <p:nvPr/>
        </p:nvSpPr>
        <p:spPr>
          <a:xfrm>
            <a:off x="213069" y="4035485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>
                <a:solidFill>
                  <a:srgbClr val="991F1F"/>
                </a:solidFill>
              </a:rPr>
              <a:t>Sensitivity</a:t>
            </a:r>
            <a:r>
              <a:rPr lang="de-DE" sz="1400" dirty="0" smtClean="0">
                <a:solidFill>
                  <a:srgbClr val="991F1F"/>
                </a:solidFill>
              </a:rPr>
              <a:t>: 50-70%</a:t>
            </a:r>
            <a:br>
              <a:rPr lang="de-DE" sz="1400" dirty="0" smtClean="0">
                <a:solidFill>
                  <a:srgbClr val="991F1F"/>
                </a:solidFill>
              </a:rPr>
            </a:br>
            <a:r>
              <a:rPr lang="de-DE" sz="1400" dirty="0" err="1" smtClean="0">
                <a:solidFill>
                  <a:srgbClr val="991F1F"/>
                </a:solidFill>
              </a:rPr>
              <a:t>Specificity</a:t>
            </a:r>
            <a:r>
              <a:rPr lang="de-DE" sz="1400" dirty="0" smtClean="0">
                <a:solidFill>
                  <a:srgbClr val="991F1F"/>
                </a:solidFill>
              </a:rPr>
              <a:t>: 60-80%</a:t>
            </a:r>
            <a:endParaRPr lang="de-DE" sz="1400" dirty="0">
              <a:solidFill>
                <a:srgbClr val="991F1F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7779" y="191928"/>
            <a:ext cx="5040560" cy="4695937"/>
          </a:xfrm>
          <a:prstGeom prst="rect">
            <a:avLst/>
          </a:prstGeom>
        </p:spPr>
      </p:pic>
      <p:cxnSp>
        <p:nvCxnSpPr>
          <p:cNvPr id="4" name="Gerader Verbinder 3"/>
          <p:cNvCxnSpPr/>
          <p:nvPr/>
        </p:nvCxnSpPr>
        <p:spPr>
          <a:xfrm flipV="1">
            <a:off x="2294895" y="448305"/>
            <a:ext cx="974886" cy="8468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/>
          <p:cNvCxnSpPr/>
          <p:nvPr/>
        </p:nvCxnSpPr>
        <p:spPr>
          <a:xfrm>
            <a:off x="2297860" y="3657009"/>
            <a:ext cx="989710" cy="96124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000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07504" y="-9551"/>
            <a:ext cx="8136904" cy="652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3000"/>
              </a:lnSpc>
            </a:pPr>
            <a:r>
              <a:rPr lang="de-DE" sz="24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Testing</a:t>
            </a:r>
            <a:r>
              <a:rPr lang="de-DE" sz="2400" dirty="0" smtClean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for</a:t>
            </a:r>
            <a:r>
              <a:rPr lang="de-DE" sz="2400" dirty="0" smtClean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CAD</a:t>
            </a:r>
            <a:endParaRPr lang="de-DE" sz="2400" dirty="0" smtClean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pic>
        <p:nvPicPr>
          <p:cNvPr id="6" name="Perfusion_HW_03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85.6494" end="2673.2062"/>
                </p14:media>
              </p:ext>
            </p:extLst>
          </p:nvPr>
        </p:nvPicPr>
        <p:blipFill rotWithShape="1">
          <a:blip r:embed="rId5"/>
          <a:srcRect l="10564" t="17024" r="24816" b="11964"/>
          <a:stretch>
            <a:fillRect/>
          </a:stretch>
        </p:blipFill>
        <p:spPr>
          <a:xfrm>
            <a:off x="2339752" y="1347614"/>
            <a:ext cx="2076340" cy="223274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2147" y="1347614"/>
            <a:ext cx="2013045" cy="223274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6256" y="1347614"/>
            <a:ext cx="1883972" cy="223274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8313" r="5181" b="8313"/>
          <a:stretch/>
        </p:blipFill>
        <p:spPr bwMode="auto">
          <a:xfrm>
            <a:off x="251520" y="1347614"/>
            <a:ext cx="1862618" cy="222749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225218" y="3723878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S</a:t>
            </a:r>
            <a:r>
              <a:rPr lang="de-DE" sz="1400" dirty="0" err="1" smtClean="0"/>
              <a:t>tress</a:t>
            </a:r>
            <a:r>
              <a:rPr lang="de-DE" sz="1400" dirty="0" smtClean="0"/>
              <a:t> </a:t>
            </a:r>
            <a:r>
              <a:rPr lang="de-DE" sz="1400" dirty="0" err="1" smtClean="0"/>
              <a:t>ECG</a:t>
            </a:r>
            <a:endParaRPr lang="de-DE" sz="1400" dirty="0"/>
          </a:p>
        </p:txBody>
      </p:sp>
      <p:sp>
        <p:nvSpPr>
          <p:cNvPr id="15" name="Textfeld 14"/>
          <p:cNvSpPr txBox="1"/>
          <p:nvPr/>
        </p:nvSpPr>
        <p:spPr>
          <a:xfrm>
            <a:off x="2267744" y="3723878"/>
            <a:ext cx="1584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Imaging </a:t>
            </a:r>
            <a:r>
              <a:rPr lang="de-DE" sz="1400" dirty="0" err="1" smtClean="0"/>
              <a:t>Stress</a:t>
            </a:r>
            <a:r>
              <a:rPr lang="de-DE" sz="1400" dirty="0" smtClean="0"/>
              <a:t> Test </a:t>
            </a:r>
            <a:br>
              <a:rPr lang="de-DE" sz="1400" dirty="0" smtClean="0"/>
            </a:br>
            <a:r>
              <a:rPr lang="de-DE" sz="1400" dirty="0" smtClean="0"/>
              <a:t>       </a:t>
            </a:r>
            <a:r>
              <a:rPr lang="de-DE" sz="1400" dirty="0" err="1" smtClean="0"/>
              <a:t>SPECT</a:t>
            </a:r>
            <a:r>
              <a:rPr lang="de-DE" sz="1400" dirty="0" smtClean="0"/>
              <a:t/>
            </a:r>
            <a:br>
              <a:rPr lang="de-DE" sz="1400" dirty="0" smtClean="0"/>
            </a:br>
            <a:r>
              <a:rPr lang="de-DE" sz="1400" dirty="0" smtClean="0"/>
              <a:t>       </a:t>
            </a:r>
            <a:r>
              <a:rPr lang="de-DE" sz="1400" dirty="0" err="1" smtClean="0"/>
              <a:t>Stress</a:t>
            </a:r>
            <a:r>
              <a:rPr lang="de-DE" sz="1400" dirty="0" smtClean="0"/>
              <a:t>-Echo</a:t>
            </a:r>
            <a:br>
              <a:rPr lang="de-DE" sz="1400" dirty="0" smtClean="0"/>
            </a:br>
            <a:r>
              <a:rPr lang="de-DE" sz="1400" dirty="0" smtClean="0"/>
              <a:t>       </a:t>
            </a:r>
            <a:r>
              <a:rPr lang="de-DE" sz="1400" dirty="0" err="1" smtClean="0"/>
              <a:t>Stress-cMR</a:t>
            </a:r>
            <a:endParaRPr lang="de-DE" sz="1400" dirty="0"/>
          </a:p>
        </p:txBody>
      </p:sp>
      <p:sp>
        <p:nvSpPr>
          <p:cNvPr id="16" name="Textfeld 15"/>
          <p:cNvSpPr txBox="1"/>
          <p:nvPr/>
        </p:nvSpPr>
        <p:spPr>
          <a:xfrm>
            <a:off x="4572000" y="3723878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CT </a:t>
            </a:r>
            <a:r>
              <a:rPr lang="de-DE" sz="1400" dirty="0" err="1" smtClean="0"/>
              <a:t>Angiography</a:t>
            </a:r>
            <a:endParaRPr lang="de-DE" sz="1400" dirty="0"/>
          </a:p>
        </p:txBody>
      </p:sp>
      <p:sp>
        <p:nvSpPr>
          <p:cNvPr id="17" name="Textfeld 16"/>
          <p:cNvSpPr txBox="1"/>
          <p:nvPr/>
        </p:nvSpPr>
        <p:spPr>
          <a:xfrm>
            <a:off x="6840451" y="3723877"/>
            <a:ext cx="1883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Coronary</a:t>
            </a:r>
            <a:r>
              <a:rPr lang="de-DE" sz="1400" dirty="0" smtClean="0"/>
              <a:t> </a:t>
            </a:r>
            <a:r>
              <a:rPr lang="de-DE" sz="1400" dirty="0" err="1" smtClean="0"/>
              <a:t>Angiography</a:t>
            </a:r>
            <a:endParaRPr lang="de-DE" sz="1400" dirty="0"/>
          </a:p>
        </p:txBody>
      </p:sp>
      <p:grpSp>
        <p:nvGrpSpPr>
          <p:cNvPr id="18" name="Gruppieren 17"/>
          <p:cNvGrpSpPr/>
          <p:nvPr/>
        </p:nvGrpSpPr>
        <p:grpSpPr>
          <a:xfrm>
            <a:off x="3757082" y="4147955"/>
            <a:ext cx="1734077" cy="610806"/>
            <a:chOff x="3757082" y="4147955"/>
            <a:chExt cx="1734077" cy="610806"/>
          </a:xfrm>
        </p:grpSpPr>
        <p:sp>
          <p:nvSpPr>
            <p:cNvPr id="19" name="Textfeld 18"/>
            <p:cNvSpPr txBox="1"/>
            <p:nvPr/>
          </p:nvSpPr>
          <p:spPr>
            <a:xfrm>
              <a:off x="4143067" y="4297096"/>
              <a:ext cx="1152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 smtClean="0">
                  <a:solidFill>
                    <a:srgbClr val="C00000"/>
                  </a:solidFill>
                </a:rPr>
                <a:t>80-85%</a:t>
              </a:r>
              <a:endParaRPr lang="de-DE" sz="2400" dirty="0">
                <a:solidFill>
                  <a:srgbClr val="C00000"/>
                </a:solidFill>
              </a:endParaRPr>
            </a:p>
          </p:txBody>
        </p:sp>
        <p:sp>
          <p:nvSpPr>
            <p:cNvPr id="20" name="Freihandform 19"/>
            <p:cNvSpPr/>
            <p:nvPr/>
          </p:nvSpPr>
          <p:spPr>
            <a:xfrm rot="20556748">
              <a:off x="5143980" y="4147955"/>
              <a:ext cx="347179" cy="298280"/>
            </a:xfrm>
            <a:custGeom>
              <a:avLst/>
              <a:gdLst>
                <a:gd name="connsiteX0" fmla="*/ 0 w 347179"/>
                <a:gd name="connsiteY0" fmla="*/ 298280 h 298280"/>
                <a:gd name="connsiteX1" fmla="*/ 180924 w 347179"/>
                <a:gd name="connsiteY1" fmla="*/ 224933 h 298280"/>
                <a:gd name="connsiteX2" fmla="*/ 347179 w 347179"/>
                <a:gd name="connsiteY2" fmla="*/ 0 h 298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7179" h="298280">
                  <a:moveTo>
                    <a:pt x="0" y="298280"/>
                  </a:moveTo>
                  <a:cubicBezTo>
                    <a:pt x="61530" y="286463"/>
                    <a:pt x="123061" y="274646"/>
                    <a:pt x="180924" y="224933"/>
                  </a:cubicBezTo>
                  <a:cubicBezTo>
                    <a:pt x="238787" y="175220"/>
                    <a:pt x="292983" y="87610"/>
                    <a:pt x="347179" y="0"/>
                  </a:cubicBezTo>
                </a:path>
              </a:pathLst>
            </a:custGeom>
            <a:noFill/>
            <a:ln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Freihandform 20"/>
            <p:cNvSpPr/>
            <p:nvPr/>
          </p:nvSpPr>
          <p:spPr>
            <a:xfrm rot="19498793" flipH="1">
              <a:off x="3757082" y="4376610"/>
              <a:ext cx="342267" cy="334167"/>
            </a:xfrm>
            <a:custGeom>
              <a:avLst/>
              <a:gdLst>
                <a:gd name="connsiteX0" fmla="*/ 0 w 347179"/>
                <a:gd name="connsiteY0" fmla="*/ 298280 h 298280"/>
                <a:gd name="connsiteX1" fmla="*/ 180924 w 347179"/>
                <a:gd name="connsiteY1" fmla="*/ 224933 h 298280"/>
                <a:gd name="connsiteX2" fmla="*/ 347179 w 347179"/>
                <a:gd name="connsiteY2" fmla="*/ 0 h 298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7179" h="298280">
                  <a:moveTo>
                    <a:pt x="0" y="298280"/>
                  </a:moveTo>
                  <a:cubicBezTo>
                    <a:pt x="61530" y="286463"/>
                    <a:pt x="123061" y="274646"/>
                    <a:pt x="180924" y="224933"/>
                  </a:cubicBezTo>
                  <a:cubicBezTo>
                    <a:pt x="238787" y="175220"/>
                    <a:pt x="292983" y="87610"/>
                    <a:pt x="347179" y="0"/>
                  </a:cubicBezTo>
                </a:path>
              </a:pathLst>
            </a:custGeom>
            <a:noFill/>
            <a:ln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2" name="Textfeld 21"/>
          <p:cNvSpPr txBox="1"/>
          <p:nvPr/>
        </p:nvSpPr>
        <p:spPr>
          <a:xfrm>
            <a:off x="6865137" y="3286939"/>
            <a:ext cx="86409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+ FFR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213069" y="4035485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>
                <a:solidFill>
                  <a:srgbClr val="991F1F"/>
                </a:solidFill>
              </a:rPr>
              <a:t>Sensitivity</a:t>
            </a:r>
            <a:r>
              <a:rPr lang="de-DE" sz="1400" dirty="0" smtClean="0">
                <a:solidFill>
                  <a:srgbClr val="991F1F"/>
                </a:solidFill>
              </a:rPr>
              <a:t>: 50-70%</a:t>
            </a:r>
            <a:br>
              <a:rPr lang="de-DE" sz="1400" dirty="0" smtClean="0">
                <a:solidFill>
                  <a:srgbClr val="991F1F"/>
                </a:solidFill>
              </a:rPr>
            </a:br>
            <a:r>
              <a:rPr lang="de-DE" sz="1400" dirty="0" err="1" smtClean="0">
                <a:solidFill>
                  <a:srgbClr val="991F1F"/>
                </a:solidFill>
              </a:rPr>
              <a:t>Specificity</a:t>
            </a:r>
            <a:r>
              <a:rPr lang="de-DE" sz="1400" dirty="0" smtClean="0">
                <a:solidFill>
                  <a:srgbClr val="991F1F"/>
                </a:solidFill>
              </a:rPr>
              <a:t>: 60-80%</a:t>
            </a:r>
            <a:endParaRPr lang="de-DE" sz="1400" dirty="0">
              <a:solidFill>
                <a:srgbClr val="991F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0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07504" y="-9551"/>
            <a:ext cx="8136904" cy="652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3000"/>
              </a:lnSpc>
            </a:pPr>
            <a:r>
              <a:rPr lang="de-DE" sz="24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Testing</a:t>
            </a:r>
            <a:r>
              <a:rPr lang="de-DE" sz="2400" dirty="0" smtClean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for</a:t>
            </a:r>
            <a:r>
              <a:rPr lang="de-DE" sz="2400" dirty="0" smtClean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CAD</a:t>
            </a:r>
            <a:endParaRPr lang="de-DE" sz="2400" dirty="0" smtClean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pic>
        <p:nvPicPr>
          <p:cNvPr id="6" name="Perfusion_HW_03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85.6494" end="2673.2062"/>
                </p14:media>
              </p:ext>
            </p:extLst>
          </p:nvPr>
        </p:nvPicPr>
        <p:blipFill rotWithShape="1">
          <a:blip r:embed="rId5"/>
          <a:srcRect l="10564" t="17024" r="24816" b="11964"/>
          <a:stretch>
            <a:fillRect/>
          </a:stretch>
        </p:blipFill>
        <p:spPr>
          <a:xfrm>
            <a:off x="2339752" y="1347614"/>
            <a:ext cx="2076340" cy="223274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2147" y="1347614"/>
            <a:ext cx="2013045" cy="223274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6256" y="1347614"/>
            <a:ext cx="1883972" cy="223274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8313" r="5181" b="8313"/>
          <a:stretch/>
        </p:blipFill>
        <p:spPr bwMode="auto">
          <a:xfrm>
            <a:off x="251520" y="1347614"/>
            <a:ext cx="1862618" cy="222749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225218" y="3723878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S</a:t>
            </a:r>
            <a:r>
              <a:rPr lang="de-DE" sz="1400" dirty="0" err="1" smtClean="0"/>
              <a:t>tress</a:t>
            </a:r>
            <a:r>
              <a:rPr lang="de-DE" sz="1400" dirty="0" smtClean="0"/>
              <a:t> </a:t>
            </a:r>
            <a:r>
              <a:rPr lang="de-DE" sz="1400" dirty="0" err="1" smtClean="0"/>
              <a:t>ECG</a:t>
            </a:r>
            <a:endParaRPr lang="de-DE" sz="1400" dirty="0"/>
          </a:p>
        </p:txBody>
      </p:sp>
      <p:sp>
        <p:nvSpPr>
          <p:cNvPr id="15" name="Textfeld 14"/>
          <p:cNvSpPr txBox="1"/>
          <p:nvPr/>
        </p:nvSpPr>
        <p:spPr>
          <a:xfrm>
            <a:off x="2267744" y="3723878"/>
            <a:ext cx="1584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Imaging </a:t>
            </a:r>
            <a:r>
              <a:rPr lang="de-DE" sz="1400" dirty="0" err="1" smtClean="0"/>
              <a:t>Stress</a:t>
            </a:r>
            <a:r>
              <a:rPr lang="de-DE" sz="1400" dirty="0" smtClean="0"/>
              <a:t> Test </a:t>
            </a:r>
            <a:br>
              <a:rPr lang="de-DE" sz="1400" dirty="0" smtClean="0"/>
            </a:br>
            <a:r>
              <a:rPr lang="de-DE" sz="1400" dirty="0" smtClean="0"/>
              <a:t>       </a:t>
            </a:r>
            <a:r>
              <a:rPr lang="de-DE" sz="1400" dirty="0" err="1" smtClean="0"/>
              <a:t>SPECT</a:t>
            </a:r>
            <a:r>
              <a:rPr lang="de-DE" sz="1400" dirty="0" smtClean="0"/>
              <a:t/>
            </a:r>
            <a:br>
              <a:rPr lang="de-DE" sz="1400" dirty="0" smtClean="0"/>
            </a:br>
            <a:r>
              <a:rPr lang="de-DE" sz="1400" dirty="0" smtClean="0"/>
              <a:t>       </a:t>
            </a:r>
            <a:r>
              <a:rPr lang="de-DE" sz="1400" dirty="0" err="1" smtClean="0"/>
              <a:t>Stress</a:t>
            </a:r>
            <a:r>
              <a:rPr lang="de-DE" sz="1400" dirty="0" smtClean="0"/>
              <a:t>-Echo</a:t>
            </a:r>
            <a:br>
              <a:rPr lang="de-DE" sz="1400" dirty="0" smtClean="0"/>
            </a:br>
            <a:r>
              <a:rPr lang="de-DE" sz="1400" dirty="0" smtClean="0"/>
              <a:t>       </a:t>
            </a:r>
            <a:r>
              <a:rPr lang="de-DE" sz="1400" dirty="0" err="1" smtClean="0"/>
              <a:t>Stress-cMR</a:t>
            </a:r>
            <a:endParaRPr lang="de-DE" sz="1400" dirty="0"/>
          </a:p>
        </p:txBody>
      </p:sp>
      <p:sp>
        <p:nvSpPr>
          <p:cNvPr id="16" name="Textfeld 15"/>
          <p:cNvSpPr txBox="1"/>
          <p:nvPr/>
        </p:nvSpPr>
        <p:spPr>
          <a:xfrm>
            <a:off x="4572000" y="3723878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CT </a:t>
            </a:r>
            <a:r>
              <a:rPr lang="de-DE" sz="1400" dirty="0" err="1" smtClean="0"/>
              <a:t>Angiography</a:t>
            </a:r>
            <a:endParaRPr lang="de-DE" sz="1400" dirty="0"/>
          </a:p>
        </p:txBody>
      </p:sp>
      <p:sp>
        <p:nvSpPr>
          <p:cNvPr id="17" name="Textfeld 16"/>
          <p:cNvSpPr txBox="1"/>
          <p:nvPr/>
        </p:nvSpPr>
        <p:spPr>
          <a:xfrm>
            <a:off x="6840451" y="3723877"/>
            <a:ext cx="1883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Coronary</a:t>
            </a:r>
            <a:r>
              <a:rPr lang="de-DE" sz="1400" dirty="0" smtClean="0"/>
              <a:t> </a:t>
            </a:r>
            <a:r>
              <a:rPr lang="de-DE" sz="1400" dirty="0" err="1" smtClean="0"/>
              <a:t>Angiography</a:t>
            </a:r>
            <a:endParaRPr lang="de-DE" sz="1400" dirty="0"/>
          </a:p>
        </p:txBody>
      </p:sp>
      <p:grpSp>
        <p:nvGrpSpPr>
          <p:cNvPr id="18" name="Gruppieren 17"/>
          <p:cNvGrpSpPr/>
          <p:nvPr/>
        </p:nvGrpSpPr>
        <p:grpSpPr>
          <a:xfrm>
            <a:off x="3757082" y="4147955"/>
            <a:ext cx="1734077" cy="610806"/>
            <a:chOff x="3757082" y="4147955"/>
            <a:chExt cx="1734077" cy="610806"/>
          </a:xfrm>
        </p:grpSpPr>
        <p:sp>
          <p:nvSpPr>
            <p:cNvPr id="19" name="Textfeld 18"/>
            <p:cNvSpPr txBox="1"/>
            <p:nvPr/>
          </p:nvSpPr>
          <p:spPr>
            <a:xfrm>
              <a:off x="4143067" y="4297096"/>
              <a:ext cx="1152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 smtClean="0">
                  <a:solidFill>
                    <a:srgbClr val="C00000"/>
                  </a:solidFill>
                </a:rPr>
                <a:t>80-85%</a:t>
              </a:r>
              <a:endParaRPr lang="de-DE" sz="2400" dirty="0">
                <a:solidFill>
                  <a:srgbClr val="C00000"/>
                </a:solidFill>
              </a:endParaRPr>
            </a:p>
          </p:txBody>
        </p:sp>
        <p:sp>
          <p:nvSpPr>
            <p:cNvPr id="20" name="Freihandform 19"/>
            <p:cNvSpPr/>
            <p:nvPr/>
          </p:nvSpPr>
          <p:spPr>
            <a:xfrm rot="20556748">
              <a:off x="5143980" y="4147955"/>
              <a:ext cx="347179" cy="298280"/>
            </a:xfrm>
            <a:custGeom>
              <a:avLst/>
              <a:gdLst>
                <a:gd name="connsiteX0" fmla="*/ 0 w 347179"/>
                <a:gd name="connsiteY0" fmla="*/ 298280 h 298280"/>
                <a:gd name="connsiteX1" fmla="*/ 180924 w 347179"/>
                <a:gd name="connsiteY1" fmla="*/ 224933 h 298280"/>
                <a:gd name="connsiteX2" fmla="*/ 347179 w 347179"/>
                <a:gd name="connsiteY2" fmla="*/ 0 h 298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7179" h="298280">
                  <a:moveTo>
                    <a:pt x="0" y="298280"/>
                  </a:moveTo>
                  <a:cubicBezTo>
                    <a:pt x="61530" y="286463"/>
                    <a:pt x="123061" y="274646"/>
                    <a:pt x="180924" y="224933"/>
                  </a:cubicBezTo>
                  <a:cubicBezTo>
                    <a:pt x="238787" y="175220"/>
                    <a:pt x="292983" y="87610"/>
                    <a:pt x="347179" y="0"/>
                  </a:cubicBezTo>
                </a:path>
              </a:pathLst>
            </a:custGeom>
            <a:noFill/>
            <a:ln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Freihandform 20"/>
            <p:cNvSpPr/>
            <p:nvPr/>
          </p:nvSpPr>
          <p:spPr>
            <a:xfrm rot="19498793" flipH="1">
              <a:off x="3757082" y="4376610"/>
              <a:ext cx="342267" cy="334167"/>
            </a:xfrm>
            <a:custGeom>
              <a:avLst/>
              <a:gdLst>
                <a:gd name="connsiteX0" fmla="*/ 0 w 347179"/>
                <a:gd name="connsiteY0" fmla="*/ 298280 h 298280"/>
                <a:gd name="connsiteX1" fmla="*/ 180924 w 347179"/>
                <a:gd name="connsiteY1" fmla="*/ 224933 h 298280"/>
                <a:gd name="connsiteX2" fmla="*/ 347179 w 347179"/>
                <a:gd name="connsiteY2" fmla="*/ 0 h 298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7179" h="298280">
                  <a:moveTo>
                    <a:pt x="0" y="298280"/>
                  </a:moveTo>
                  <a:cubicBezTo>
                    <a:pt x="61530" y="286463"/>
                    <a:pt x="123061" y="274646"/>
                    <a:pt x="180924" y="224933"/>
                  </a:cubicBezTo>
                  <a:cubicBezTo>
                    <a:pt x="238787" y="175220"/>
                    <a:pt x="292983" y="87610"/>
                    <a:pt x="347179" y="0"/>
                  </a:cubicBezTo>
                </a:path>
              </a:pathLst>
            </a:custGeom>
            <a:noFill/>
            <a:ln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3" name="Textfeld 22"/>
          <p:cNvSpPr txBox="1"/>
          <p:nvPr/>
        </p:nvSpPr>
        <p:spPr>
          <a:xfrm>
            <a:off x="213069" y="4035485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>
                <a:solidFill>
                  <a:srgbClr val="991F1F"/>
                </a:solidFill>
              </a:rPr>
              <a:t>Sensitivity</a:t>
            </a:r>
            <a:r>
              <a:rPr lang="de-DE" sz="1400" dirty="0" smtClean="0">
                <a:solidFill>
                  <a:srgbClr val="991F1F"/>
                </a:solidFill>
              </a:rPr>
              <a:t>: 50-70%</a:t>
            </a:r>
            <a:br>
              <a:rPr lang="de-DE" sz="1400" dirty="0" smtClean="0">
                <a:solidFill>
                  <a:srgbClr val="991F1F"/>
                </a:solidFill>
              </a:rPr>
            </a:br>
            <a:r>
              <a:rPr lang="de-DE" sz="1400" dirty="0" err="1" smtClean="0">
                <a:solidFill>
                  <a:srgbClr val="991F1F"/>
                </a:solidFill>
              </a:rPr>
              <a:t>Specificity</a:t>
            </a:r>
            <a:r>
              <a:rPr lang="de-DE" sz="1400" dirty="0" smtClean="0">
                <a:solidFill>
                  <a:srgbClr val="991F1F"/>
                </a:solidFill>
              </a:rPr>
              <a:t>: 60-80%</a:t>
            </a:r>
            <a:endParaRPr lang="de-DE" sz="1400" dirty="0">
              <a:solidFill>
                <a:srgbClr val="991F1F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4656799" y="770857"/>
            <a:ext cx="1982385" cy="52322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+ </a:t>
            </a:r>
            <a:r>
              <a:rPr lang="de-DE" sz="1400" dirty="0" err="1" smtClean="0">
                <a:solidFill>
                  <a:schemeClr val="bg1"/>
                </a:solidFill>
              </a:rPr>
              <a:t>Stress</a:t>
            </a:r>
            <a:r>
              <a:rPr lang="de-DE" sz="1400" dirty="0" smtClean="0">
                <a:solidFill>
                  <a:schemeClr val="bg1"/>
                </a:solidFill>
              </a:rPr>
              <a:t> Test </a:t>
            </a:r>
            <a:r>
              <a:rPr lang="de-DE" sz="1400" dirty="0" err="1" smtClean="0">
                <a:solidFill>
                  <a:schemeClr val="bg1"/>
                </a:solidFill>
              </a:rPr>
              <a:t>or</a:t>
            </a:r>
            <a:r>
              <a:rPr lang="de-DE" sz="1400" dirty="0" smtClean="0">
                <a:solidFill>
                  <a:schemeClr val="bg1"/>
                </a:solidFill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</a:rPr>
              <a:t>FFR</a:t>
            </a:r>
            <a:r>
              <a:rPr lang="de-DE" sz="1400" dirty="0" smtClean="0">
                <a:solidFill>
                  <a:schemeClr val="bg1"/>
                </a:solidFill>
              </a:rPr>
              <a:t>/</a:t>
            </a:r>
            <a:r>
              <a:rPr lang="de-DE" sz="1400" dirty="0" err="1" smtClean="0">
                <a:solidFill>
                  <a:schemeClr val="bg1"/>
                </a:solidFill>
              </a:rPr>
              <a:t>iFR</a:t>
            </a:r>
            <a:endParaRPr lang="de-DE" sz="1400" dirty="0" smtClean="0">
              <a:solidFill>
                <a:schemeClr val="bg1"/>
              </a:solidFill>
            </a:endParaRPr>
          </a:p>
          <a:p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smtClean="0">
                <a:solidFill>
                  <a:schemeClr val="bg1"/>
                </a:solidFill>
              </a:rPr>
              <a:t>  </a:t>
            </a:r>
            <a:r>
              <a:rPr lang="de-DE" sz="1100" dirty="0" smtClean="0">
                <a:solidFill>
                  <a:schemeClr val="bg1"/>
                </a:solidFill>
              </a:rPr>
              <a:t>(</a:t>
            </a:r>
            <a:r>
              <a:rPr lang="de-DE" sz="1100" dirty="0" err="1" smtClean="0">
                <a:solidFill>
                  <a:schemeClr val="bg1"/>
                </a:solidFill>
              </a:rPr>
              <a:t>unless</a:t>
            </a:r>
            <a:r>
              <a:rPr lang="de-DE" sz="1100" dirty="0" smtClean="0">
                <a:solidFill>
                  <a:schemeClr val="bg1"/>
                </a:solidFill>
              </a:rPr>
              <a:t> &gt; 90%)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2332584" y="759970"/>
            <a:ext cx="2076340" cy="52322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+ </a:t>
            </a:r>
            <a:r>
              <a:rPr lang="de-DE" sz="1400" dirty="0" err="1" smtClean="0">
                <a:solidFill>
                  <a:schemeClr val="bg1"/>
                </a:solidFill>
              </a:rPr>
              <a:t>Coronary</a:t>
            </a:r>
            <a:r>
              <a:rPr lang="de-DE" sz="1400" dirty="0" smtClean="0">
                <a:solidFill>
                  <a:schemeClr val="bg1"/>
                </a:solidFill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</a:rPr>
              <a:t>Angiography</a:t>
            </a:r>
            <a:endParaRPr lang="de-DE" sz="1400" dirty="0" smtClean="0">
              <a:solidFill>
                <a:schemeClr val="bg1"/>
              </a:solidFill>
            </a:endParaRPr>
          </a:p>
          <a:p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smtClean="0">
                <a:solidFill>
                  <a:schemeClr val="bg1"/>
                </a:solidFill>
              </a:rPr>
              <a:t>  </a:t>
            </a:r>
            <a:r>
              <a:rPr lang="de-DE" sz="1100" dirty="0">
                <a:solidFill>
                  <a:schemeClr val="bg1"/>
                </a:solidFill>
              </a:rPr>
              <a:t>(</a:t>
            </a:r>
            <a:r>
              <a:rPr lang="de-DE" sz="1100" dirty="0" err="1">
                <a:solidFill>
                  <a:schemeClr val="bg1"/>
                </a:solidFill>
              </a:rPr>
              <a:t>potentially</a:t>
            </a:r>
            <a:r>
              <a:rPr lang="de-DE" sz="1100" dirty="0">
                <a:solidFill>
                  <a:schemeClr val="bg1"/>
                </a:solidFill>
              </a:rPr>
              <a:t> also </a:t>
            </a:r>
            <a:r>
              <a:rPr lang="de-DE" sz="1100" dirty="0" err="1">
                <a:solidFill>
                  <a:schemeClr val="bg1"/>
                </a:solidFill>
              </a:rPr>
              <a:t>FFR</a:t>
            </a:r>
            <a:r>
              <a:rPr lang="de-DE" sz="1100" dirty="0">
                <a:solidFill>
                  <a:schemeClr val="bg1"/>
                </a:solidFill>
              </a:rPr>
              <a:t>/</a:t>
            </a:r>
            <a:r>
              <a:rPr lang="de-DE" sz="1100" dirty="0" err="1">
                <a:solidFill>
                  <a:schemeClr val="bg1"/>
                </a:solidFill>
              </a:rPr>
              <a:t>iFR</a:t>
            </a:r>
            <a:r>
              <a:rPr lang="de-DE" sz="11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6887059" y="773822"/>
            <a:ext cx="1883354" cy="52322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+ </a:t>
            </a:r>
            <a:r>
              <a:rPr lang="de-DE" sz="1400" dirty="0" err="1" smtClean="0">
                <a:solidFill>
                  <a:schemeClr val="bg1"/>
                </a:solidFill>
              </a:rPr>
              <a:t>FFR</a:t>
            </a:r>
            <a:r>
              <a:rPr lang="de-DE" sz="1400" dirty="0" smtClean="0">
                <a:solidFill>
                  <a:schemeClr val="bg1"/>
                </a:solidFill>
              </a:rPr>
              <a:t>/</a:t>
            </a:r>
            <a:r>
              <a:rPr lang="de-DE" sz="1400" dirty="0" err="1" smtClean="0">
                <a:solidFill>
                  <a:schemeClr val="bg1"/>
                </a:solidFill>
              </a:rPr>
              <a:t>iFR</a:t>
            </a:r>
            <a:endParaRPr lang="de-DE" sz="1400" dirty="0" smtClean="0">
              <a:solidFill>
                <a:schemeClr val="bg1"/>
              </a:solidFill>
            </a:endParaRPr>
          </a:p>
          <a:p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smtClean="0">
                <a:solidFill>
                  <a:schemeClr val="bg1"/>
                </a:solidFill>
              </a:rPr>
              <a:t>  </a:t>
            </a:r>
            <a:r>
              <a:rPr lang="de-DE" sz="1100" dirty="0" smtClean="0">
                <a:solidFill>
                  <a:schemeClr val="bg1"/>
                </a:solidFill>
              </a:rPr>
              <a:t>(</a:t>
            </a:r>
            <a:r>
              <a:rPr lang="de-DE" sz="1100" dirty="0" err="1" smtClean="0">
                <a:solidFill>
                  <a:schemeClr val="bg1"/>
                </a:solidFill>
              </a:rPr>
              <a:t>unless</a:t>
            </a:r>
            <a:r>
              <a:rPr lang="de-DE" sz="1100" dirty="0" smtClean="0">
                <a:solidFill>
                  <a:schemeClr val="bg1"/>
                </a:solidFill>
              </a:rPr>
              <a:t> &gt; 90%)</a:t>
            </a:r>
            <a:endParaRPr lang="de-DE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53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4" grpId="0" animBg="1"/>
      <p:bldP spid="2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260" y="631503"/>
            <a:ext cx="7111014" cy="4511998"/>
          </a:xfrm>
          <a:prstGeom prst="rect">
            <a:avLst/>
          </a:prstGeom>
        </p:spPr>
      </p:pic>
      <p:grpSp>
        <p:nvGrpSpPr>
          <p:cNvPr id="37" name="Gruppieren 36"/>
          <p:cNvGrpSpPr/>
          <p:nvPr/>
        </p:nvGrpSpPr>
        <p:grpSpPr>
          <a:xfrm>
            <a:off x="4415532" y="3169329"/>
            <a:ext cx="2855281" cy="1585774"/>
            <a:chOff x="5887375" y="4225771"/>
            <a:chExt cx="3807041" cy="2114365"/>
          </a:xfrm>
        </p:grpSpPr>
        <p:sp>
          <p:nvSpPr>
            <p:cNvPr id="25" name="Rechteck 24"/>
            <p:cNvSpPr/>
            <p:nvPr/>
          </p:nvSpPr>
          <p:spPr>
            <a:xfrm>
              <a:off x="7546019" y="4225771"/>
              <a:ext cx="2148397" cy="13671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sp>
          <p:nvSpPr>
            <p:cNvPr id="26" name="Rechteck 25"/>
            <p:cNvSpPr/>
            <p:nvPr/>
          </p:nvSpPr>
          <p:spPr>
            <a:xfrm>
              <a:off x="5887375" y="4972975"/>
              <a:ext cx="2148397" cy="13671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</p:grpSp>
      <p:grpSp>
        <p:nvGrpSpPr>
          <p:cNvPr id="30" name="Gruppieren 29"/>
          <p:cNvGrpSpPr/>
          <p:nvPr/>
        </p:nvGrpSpPr>
        <p:grpSpPr>
          <a:xfrm>
            <a:off x="1904260" y="1125245"/>
            <a:ext cx="2343705" cy="1404892"/>
            <a:chOff x="2539013" y="1500326"/>
            <a:chExt cx="3195962" cy="1873189"/>
          </a:xfrm>
        </p:grpSpPr>
        <p:sp>
          <p:nvSpPr>
            <p:cNvPr id="27" name="Rechteck 26"/>
            <p:cNvSpPr/>
            <p:nvPr/>
          </p:nvSpPr>
          <p:spPr>
            <a:xfrm>
              <a:off x="2539013" y="1660124"/>
              <a:ext cx="3195962" cy="14026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cxnSp>
          <p:nvCxnSpPr>
            <p:cNvPr id="29" name="Gerader Verbinder 28"/>
            <p:cNvCxnSpPr/>
            <p:nvPr/>
          </p:nvCxnSpPr>
          <p:spPr>
            <a:xfrm>
              <a:off x="2920753" y="1500326"/>
              <a:ext cx="8878" cy="187318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uppieren 35"/>
          <p:cNvGrpSpPr/>
          <p:nvPr/>
        </p:nvGrpSpPr>
        <p:grpSpPr>
          <a:xfrm>
            <a:off x="5599590" y="805649"/>
            <a:ext cx="3016189" cy="825623"/>
            <a:chOff x="7466120" y="1074198"/>
            <a:chExt cx="4021585" cy="1100831"/>
          </a:xfrm>
        </p:grpSpPr>
        <p:sp>
          <p:nvSpPr>
            <p:cNvPr id="31" name="Rechteck 30"/>
            <p:cNvSpPr/>
            <p:nvPr/>
          </p:nvSpPr>
          <p:spPr>
            <a:xfrm>
              <a:off x="8522563" y="1074198"/>
              <a:ext cx="2965142" cy="11008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sp>
          <p:nvSpPr>
            <p:cNvPr id="32" name="Rechteck 31"/>
            <p:cNvSpPr/>
            <p:nvPr/>
          </p:nvSpPr>
          <p:spPr>
            <a:xfrm>
              <a:off x="7466120" y="1500326"/>
              <a:ext cx="1748901" cy="310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</p:grpSp>
      <p:grpSp>
        <p:nvGrpSpPr>
          <p:cNvPr id="35" name="Gruppieren 34"/>
          <p:cNvGrpSpPr/>
          <p:nvPr/>
        </p:nvGrpSpPr>
        <p:grpSpPr>
          <a:xfrm>
            <a:off x="5599591" y="2110666"/>
            <a:ext cx="3089429" cy="1159568"/>
            <a:chOff x="7466120" y="2814222"/>
            <a:chExt cx="4119239" cy="1546090"/>
          </a:xfrm>
        </p:grpSpPr>
        <p:sp>
          <p:nvSpPr>
            <p:cNvPr id="33" name="Rechteck 32"/>
            <p:cNvSpPr/>
            <p:nvPr/>
          </p:nvSpPr>
          <p:spPr>
            <a:xfrm>
              <a:off x="8309499" y="2814222"/>
              <a:ext cx="3275860" cy="11008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sp>
          <p:nvSpPr>
            <p:cNvPr id="34" name="Rechteck 33"/>
            <p:cNvSpPr/>
            <p:nvPr/>
          </p:nvSpPr>
          <p:spPr>
            <a:xfrm rot="20516137">
              <a:off x="7466120" y="3259481"/>
              <a:ext cx="3275860" cy="11008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2130706" y="4852035"/>
            <a:ext cx="38875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C00000"/>
                </a:solidFill>
              </a:rPr>
              <a:t>This </a:t>
            </a:r>
            <a:r>
              <a:rPr lang="de-DE" sz="900" dirty="0" err="1">
                <a:solidFill>
                  <a:srgbClr val="C00000"/>
                </a:solidFill>
              </a:rPr>
              <a:t>graph</a:t>
            </a:r>
            <a:r>
              <a:rPr lang="de-DE" sz="900" dirty="0">
                <a:solidFill>
                  <a:srgbClr val="C00000"/>
                </a:solidFill>
              </a:rPr>
              <a:t> </a:t>
            </a:r>
            <a:r>
              <a:rPr lang="de-DE" sz="900" dirty="0" err="1">
                <a:solidFill>
                  <a:srgbClr val="C00000"/>
                </a:solidFill>
              </a:rPr>
              <a:t>as</a:t>
            </a:r>
            <a:r>
              <a:rPr lang="de-DE" sz="900" dirty="0">
                <a:solidFill>
                  <a:srgbClr val="C00000"/>
                </a:solidFill>
              </a:rPr>
              <a:t> </a:t>
            </a:r>
            <a:r>
              <a:rPr lang="de-DE" sz="900" dirty="0" err="1">
                <a:solidFill>
                  <a:srgbClr val="C00000"/>
                </a:solidFill>
              </a:rPr>
              <a:t>been</a:t>
            </a:r>
            <a:r>
              <a:rPr lang="de-DE" sz="900" dirty="0">
                <a:solidFill>
                  <a:srgbClr val="C00000"/>
                </a:solidFill>
              </a:rPr>
              <a:t> </a:t>
            </a:r>
            <a:r>
              <a:rPr lang="de-DE" sz="900" dirty="0" err="1">
                <a:solidFill>
                  <a:srgbClr val="C00000"/>
                </a:solidFill>
              </a:rPr>
              <a:t>slightly</a:t>
            </a:r>
            <a:r>
              <a:rPr lang="de-DE" sz="900" dirty="0">
                <a:solidFill>
                  <a:srgbClr val="C00000"/>
                </a:solidFill>
              </a:rPr>
              <a:t> </a:t>
            </a:r>
            <a:r>
              <a:rPr lang="de-DE" sz="900" dirty="0" err="1">
                <a:solidFill>
                  <a:srgbClr val="C00000"/>
                </a:solidFill>
              </a:rPr>
              <a:t>modified</a:t>
            </a:r>
            <a:r>
              <a:rPr lang="de-DE" sz="900" dirty="0">
                <a:solidFill>
                  <a:srgbClr val="C00000"/>
                </a:solidFill>
              </a:rPr>
              <a:t> </a:t>
            </a:r>
            <a:r>
              <a:rPr lang="de-DE" sz="900" dirty="0" err="1">
                <a:solidFill>
                  <a:srgbClr val="C00000"/>
                </a:solidFill>
              </a:rPr>
              <a:t>from</a:t>
            </a:r>
            <a:r>
              <a:rPr lang="de-DE" sz="900" dirty="0">
                <a:solidFill>
                  <a:srgbClr val="C00000"/>
                </a:solidFill>
              </a:rPr>
              <a:t> </a:t>
            </a:r>
            <a:r>
              <a:rPr lang="de-DE" sz="900" dirty="0" err="1">
                <a:solidFill>
                  <a:srgbClr val="C00000"/>
                </a:solidFill>
              </a:rPr>
              <a:t>the</a:t>
            </a:r>
            <a:r>
              <a:rPr lang="de-DE" sz="900" dirty="0">
                <a:solidFill>
                  <a:srgbClr val="C00000"/>
                </a:solidFill>
              </a:rPr>
              <a:t> </a:t>
            </a:r>
            <a:r>
              <a:rPr lang="de-DE" sz="900" dirty="0" err="1">
                <a:solidFill>
                  <a:srgbClr val="C00000"/>
                </a:solidFill>
              </a:rPr>
              <a:t>published</a:t>
            </a:r>
            <a:r>
              <a:rPr lang="de-DE" sz="900" dirty="0">
                <a:solidFill>
                  <a:srgbClr val="C00000"/>
                </a:solidFill>
              </a:rPr>
              <a:t> </a:t>
            </a:r>
            <a:r>
              <a:rPr lang="de-DE" sz="900" dirty="0" err="1">
                <a:solidFill>
                  <a:srgbClr val="C00000"/>
                </a:solidFill>
              </a:rPr>
              <a:t>version</a:t>
            </a:r>
            <a:r>
              <a:rPr lang="de-DE" sz="825" dirty="0">
                <a:solidFill>
                  <a:srgbClr val="C00000"/>
                </a:solidFill>
              </a:rPr>
              <a:t> (</a:t>
            </a:r>
            <a:r>
              <a:rPr lang="de-DE" sz="825" dirty="0" err="1">
                <a:solidFill>
                  <a:srgbClr val="C00000"/>
                </a:solidFill>
              </a:rPr>
              <a:t>for</a:t>
            </a:r>
            <a:r>
              <a:rPr lang="de-DE" sz="825" dirty="0">
                <a:solidFill>
                  <a:srgbClr val="C00000"/>
                </a:solidFill>
              </a:rPr>
              <a:t> </a:t>
            </a:r>
            <a:r>
              <a:rPr lang="de-DE" sz="825" dirty="0" err="1">
                <a:solidFill>
                  <a:srgbClr val="C00000"/>
                </a:solidFill>
              </a:rPr>
              <a:t>clarification</a:t>
            </a:r>
            <a:r>
              <a:rPr lang="de-DE" sz="825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5" name="Pfeil nach rechts 4"/>
          <p:cNvSpPr/>
          <p:nvPr/>
        </p:nvSpPr>
        <p:spPr>
          <a:xfrm rot="10800000">
            <a:off x="5796136" y="1070252"/>
            <a:ext cx="792088" cy="288032"/>
          </a:xfrm>
          <a:prstGeom prst="rightArrow">
            <a:avLst>
              <a:gd name="adj1" fmla="val 22824"/>
              <a:gd name="adj2" fmla="val 12164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Pfeil nach rechts 20"/>
          <p:cNvSpPr/>
          <p:nvPr/>
        </p:nvSpPr>
        <p:spPr>
          <a:xfrm rot="10800000">
            <a:off x="5859384" y="2837447"/>
            <a:ext cx="792088" cy="288032"/>
          </a:xfrm>
          <a:prstGeom prst="rightArrow">
            <a:avLst>
              <a:gd name="adj1" fmla="val 22824"/>
              <a:gd name="adj2" fmla="val 12164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Pfeil nach rechts 21"/>
          <p:cNvSpPr/>
          <p:nvPr/>
        </p:nvSpPr>
        <p:spPr>
          <a:xfrm>
            <a:off x="3289825" y="1876675"/>
            <a:ext cx="792088" cy="288032"/>
          </a:xfrm>
          <a:prstGeom prst="rightArrow">
            <a:avLst>
              <a:gd name="adj1" fmla="val 22824"/>
              <a:gd name="adj2" fmla="val 12164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Textfeld 27"/>
          <p:cNvSpPr txBox="1"/>
          <p:nvPr/>
        </p:nvSpPr>
        <p:spPr>
          <a:xfrm>
            <a:off x="107504" y="-9551"/>
            <a:ext cx="8136904" cy="652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3000"/>
              </a:lnSpc>
            </a:pPr>
            <a:r>
              <a:rPr lang="de-DE" sz="24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Testing</a:t>
            </a:r>
            <a:r>
              <a:rPr lang="de-DE" sz="2400" dirty="0" smtClean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for</a:t>
            </a:r>
            <a:r>
              <a:rPr lang="de-DE" sz="2400" dirty="0" smtClean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CAD</a:t>
            </a:r>
            <a:endParaRPr lang="de-DE" sz="2400" dirty="0" smtClean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25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025664"/>
            <a:ext cx="8892480" cy="238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07504" y="-9551"/>
            <a:ext cx="8136904" cy="652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3000"/>
              </a:lnSpc>
            </a:pPr>
            <a:r>
              <a:rPr lang="de-DE" sz="24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Testing</a:t>
            </a:r>
            <a:r>
              <a:rPr lang="de-DE" sz="2400" dirty="0" smtClean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for</a:t>
            </a:r>
            <a:r>
              <a:rPr lang="de-DE" sz="2400" dirty="0" smtClean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CAD</a:t>
            </a:r>
            <a:endParaRPr lang="de-DE" sz="2400" dirty="0" smtClean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323528" y="3291830"/>
            <a:ext cx="6001137" cy="1440160"/>
            <a:chOff x="228599" y="4062046"/>
            <a:chExt cx="8449409" cy="2135642"/>
          </a:xfrm>
        </p:grpSpPr>
        <p:sp>
          <p:nvSpPr>
            <p:cNvPr id="6" name="Rechteck 5"/>
            <p:cNvSpPr/>
            <p:nvPr/>
          </p:nvSpPr>
          <p:spPr>
            <a:xfrm>
              <a:off x="228599" y="4062046"/>
              <a:ext cx="8449409" cy="17584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90"/>
            <a:stretch/>
          </p:blipFill>
          <p:spPr>
            <a:xfrm>
              <a:off x="307729" y="4204643"/>
              <a:ext cx="8229601" cy="1319681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9" name="Textfeld 8"/>
            <p:cNvSpPr txBox="1"/>
            <p:nvPr/>
          </p:nvSpPr>
          <p:spPr>
            <a:xfrm>
              <a:off x="334106" y="5609491"/>
              <a:ext cx="1212497" cy="5881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rgbClr val="C00000"/>
                  </a:solidFill>
                </a:rPr>
                <a:t>NEW!</a:t>
              </a:r>
              <a:endParaRPr lang="de-DE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179512" y="123478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Three</a:t>
            </a:r>
            <a:r>
              <a:rPr lang="de-DE" sz="2800" dirty="0" smtClean="0">
                <a:solidFill>
                  <a:srgbClr val="991F1F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very</a:t>
            </a:r>
            <a:r>
              <a:rPr lang="de-DE" sz="2800" dirty="0" smtClean="0">
                <a:solidFill>
                  <a:srgbClr val="991F1F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basic</a:t>
            </a:r>
            <a:r>
              <a:rPr lang="de-DE" sz="2800" dirty="0" smtClean="0">
                <a:solidFill>
                  <a:srgbClr val="991F1F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considerations</a:t>
            </a:r>
            <a:endParaRPr lang="de-DE" sz="2800" dirty="0">
              <a:solidFill>
                <a:srgbClr val="991F1F"/>
              </a:solidFill>
              <a:latin typeface="Corbel" panose="020B0503020204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899592" y="1059582"/>
            <a:ext cx="8064896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de-DE" sz="2000" b="1" dirty="0" err="1" smtClean="0">
                <a:latin typeface="Corbel" panose="020B0503020204020204" pitchFamily="34" charset="0"/>
              </a:rPr>
              <a:t>What</a:t>
            </a:r>
            <a:r>
              <a:rPr lang="de-DE" sz="2000" b="1" dirty="0" smtClean="0">
                <a:latin typeface="Corbel" panose="020B0503020204020204" pitchFamily="34" charset="0"/>
              </a:rPr>
              <a:t> do </a:t>
            </a:r>
            <a:r>
              <a:rPr lang="de-DE" sz="2000" b="1" dirty="0" err="1" smtClean="0">
                <a:latin typeface="Corbel" panose="020B0503020204020204" pitchFamily="34" charset="0"/>
              </a:rPr>
              <a:t>we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want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to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know</a:t>
            </a:r>
            <a:r>
              <a:rPr lang="de-DE" sz="2000" b="1" dirty="0" smtClean="0">
                <a:latin typeface="Corbel" panose="020B0503020204020204" pitchFamily="34" charset="0"/>
              </a:rPr>
              <a:t> in </a:t>
            </a:r>
            <a:r>
              <a:rPr lang="de-DE" sz="2000" b="1" dirty="0" err="1" smtClean="0">
                <a:latin typeface="Corbel" panose="020B0503020204020204" pitchFamily="34" charset="0"/>
              </a:rPr>
              <a:t>patients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with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suspected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CAD</a:t>
            </a:r>
            <a:r>
              <a:rPr lang="de-DE" sz="2000" b="1" dirty="0" smtClean="0">
                <a:latin typeface="Corbel" panose="020B0503020204020204" pitchFamily="34" charset="0"/>
              </a:rPr>
              <a:t>?</a:t>
            </a:r>
          </a:p>
          <a:p>
            <a:endParaRPr lang="de-DE" sz="500" dirty="0" smtClean="0">
              <a:latin typeface="Corbel" panose="020B0503020204020204" pitchFamily="34" charset="0"/>
            </a:endParaRPr>
          </a:p>
          <a:p>
            <a:r>
              <a:rPr lang="de-DE" sz="2000" dirty="0">
                <a:latin typeface="Corbel" panose="020B0503020204020204" pitchFamily="34" charset="0"/>
              </a:rPr>
              <a:t>	</a:t>
            </a:r>
            <a:r>
              <a:rPr lang="de-DE" dirty="0" smtClean="0">
                <a:latin typeface="Corbel" panose="020B0503020204020204" pitchFamily="34" charset="0"/>
              </a:rPr>
              <a:t>A) Symptoms </a:t>
            </a:r>
            <a:r>
              <a:rPr lang="de-DE" dirty="0" err="1" smtClean="0">
                <a:latin typeface="Corbel" panose="020B0503020204020204" pitchFamily="34" charset="0"/>
              </a:rPr>
              <a:t>caused</a:t>
            </a:r>
            <a:r>
              <a:rPr lang="de-DE" dirty="0" smtClean="0">
                <a:latin typeface="Corbel" panose="020B0503020204020204" pitchFamily="34" charset="0"/>
              </a:rPr>
              <a:t> </a:t>
            </a:r>
            <a:r>
              <a:rPr lang="de-DE" dirty="0" err="1" smtClean="0">
                <a:latin typeface="Corbel" panose="020B0503020204020204" pitchFamily="34" charset="0"/>
              </a:rPr>
              <a:t>by</a:t>
            </a:r>
            <a:r>
              <a:rPr lang="de-DE" dirty="0" smtClean="0">
                <a:latin typeface="Corbel" panose="020B0503020204020204" pitchFamily="34" charset="0"/>
              </a:rPr>
              <a:t> </a:t>
            </a:r>
            <a:r>
              <a:rPr lang="de-DE" dirty="0" err="1" smtClean="0">
                <a:latin typeface="Corbel" panose="020B0503020204020204" pitchFamily="34" charset="0"/>
              </a:rPr>
              <a:t>ischemia</a:t>
            </a:r>
            <a:r>
              <a:rPr lang="de-DE" dirty="0" smtClean="0">
                <a:latin typeface="Corbel" panose="020B0503020204020204" pitchFamily="34" charset="0"/>
              </a:rPr>
              <a:t>?  </a:t>
            </a:r>
            <a:r>
              <a:rPr lang="de-DE" sz="1200" b="1" cap="small" dirty="0" smtClean="0">
                <a:solidFill>
                  <a:srgbClr val="C00000"/>
                </a:solidFill>
                <a:latin typeface="Corbel" panose="020B0503020204020204" pitchFamily="34" charset="0"/>
              </a:rPr>
              <a:t>=&gt; </a:t>
            </a:r>
            <a:r>
              <a:rPr lang="de-DE" sz="1200" b="1" cap="small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can</a:t>
            </a:r>
            <a:r>
              <a:rPr lang="de-DE" sz="1200" b="1" cap="small" dirty="0" smtClean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de-DE" sz="1200" b="1" cap="small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they</a:t>
            </a:r>
            <a:r>
              <a:rPr lang="de-DE" sz="1200" b="1" cap="small" dirty="0" smtClean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de-DE" sz="1200" b="1" cap="small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be</a:t>
            </a:r>
            <a:r>
              <a:rPr lang="de-DE" sz="1200" b="1" cap="small" dirty="0" smtClean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de-DE" sz="1200" b="1" cap="small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relieved</a:t>
            </a:r>
            <a:r>
              <a:rPr lang="de-DE" sz="1200" b="1" cap="small" dirty="0" smtClean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de-DE" sz="1200" b="1" cap="small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by</a:t>
            </a:r>
            <a:r>
              <a:rPr lang="de-DE" sz="1200" b="1" cap="small" dirty="0" smtClean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de-DE" sz="1200" b="1" cap="small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revascularization</a:t>
            </a:r>
            <a:r>
              <a:rPr lang="de-DE" sz="1200" b="1" cap="small" dirty="0" smtClean="0">
                <a:solidFill>
                  <a:srgbClr val="C00000"/>
                </a:solidFill>
                <a:latin typeface="Corbel" panose="020B0503020204020204" pitchFamily="34" charset="0"/>
              </a:rPr>
              <a:t>?</a:t>
            </a:r>
          </a:p>
          <a:p>
            <a:endParaRPr lang="de-DE" sz="700" dirty="0">
              <a:latin typeface="Corbel" panose="020B0503020204020204" pitchFamily="34" charset="0"/>
            </a:endParaRPr>
          </a:p>
          <a:p>
            <a:r>
              <a:rPr lang="de-DE" dirty="0" smtClean="0">
                <a:latin typeface="Corbel" panose="020B0503020204020204" pitchFamily="34" charset="0"/>
              </a:rPr>
              <a:t>	B) At </a:t>
            </a:r>
            <a:r>
              <a:rPr lang="de-DE" dirty="0" err="1">
                <a:latin typeface="Corbel" panose="020B0503020204020204" pitchFamily="34" charset="0"/>
              </a:rPr>
              <a:t>r</a:t>
            </a:r>
            <a:r>
              <a:rPr lang="de-DE" dirty="0" err="1" smtClean="0">
                <a:latin typeface="Corbel" panose="020B0503020204020204" pitchFamily="34" charset="0"/>
              </a:rPr>
              <a:t>isk</a:t>
            </a:r>
            <a:r>
              <a:rPr lang="de-DE" dirty="0" smtClean="0">
                <a:latin typeface="Corbel" panose="020B0503020204020204" pitchFamily="34" charset="0"/>
              </a:rPr>
              <a:t> </a:t>
            </a:r>
            <a:r>
              <a:rPr lang="de-DE" dirty="0" err="1" smtClean="0">
                <a:latin typeface="Corbel" panose="020B0503020204020204" pitchFamily="34" charset="0"/>
              </a:rPr>
              <a:t>for</a:t>
            </a:r>
            <a:r>
              <a:rPr lang="de-DE" dirty="0" smtClean="0">
                <a:latin typeface="Corbel" panose="020B0503020204020204" pitchFamily="34" charset="0"/>
              </a:rPr>
              <a:t> MI </a:t>
            </a:r>
            <a:r>
              <a:rPr lang="de-DE" dirty="0" err="1" smtClean="0">
                <a:latin typeface="Corbel" panose="020B0503020204020204" pitchFamily="34" charset="0"/>
              </a:rPr>
              <a:t>and</a:t>
            </a:r>
            <a:r>
              <a:rPr lang="de-DE" dirty="0" smtClean="0">
                <a:latin typeface="Corbel" panose="020B0503020204020204" pitchFamily="34" charset="0"/>
              </a:rPr>
              <a:t> </a:t>
            </a:r>
            <a:r>
              <a:rPr lang="de-DE" dirty="0" err="1" smtClean="0">
                <a:latin typeface="Corbel" panose="020B0503020204020204" pitchFamily="34" charset="0"/>
              </a:rPr>
              <a:t>death</a:t>
            </a:r>
            <a:r>
              <a:rPr lang="de-DE" dirty="0" smtClean="0">
                <a:latin typeface="Corbel" panose="020B0503020204020204" pitchFamily="34" charset="0"/>
              </a:rPr>
              <a:t>? </a:t>
            </a:r>
            <a:r>
              <a:rPr lang="de-DE" sz="1200" b="1" cap="small" dirty="0" smtClean="0">
                <a:solidFill>
                  <a:srgbClr val="C00000"/>
                </a:solidFill>
                <a:latin typeface="Corbel" panose="020B0503020204020204" pitchFamily="34" charset="0"/>
              </a:rPr>
              <a:t>=&gt; </a:t>
            </a:r>
            <a:r>
              <a:rPr lang="de-DE" sz="1200" b="1" cap="small" dirty="0" err="1">
                <a:solidFill>
                  <a:srgbClr val="C00000"/>
                </a:solidFill>
                <a:latin typeface="Corbel" panose="020B0503020204020204" pitchFamily="34" charset="0"/>
              </a:rPr>
              <a:t>r</a:t>
            </a:r>
            <a:r>
              <a:rPr lang="de-DE" sz="1200" b="1" cap="small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evascularization</a:t>
            </a:r>
            <a:r>
              <a:rPr lang="de-DE" sz="1200" b="1" cap="small" dirty="0" smtClean="0">
                <a:solidFill>
                  <a:srgbClr val="C00000"/>
                </a:solidFill>
                <a:latin typeface="Corbel" panose="020B0503020204020204" pitchFamily="34" charset="0"/>
              </a:rPr>
              <a:t>, </a:t>
            </a:r>
            <a:r>
              <a:rPr lang="de-DE" sz="1200" b="1" cap="small" dirty="0" err="1">
                <a:solidFill>
                  <a:srgbClr val="C00000"/>
                </a:solidFill>
                <a:latin typeface="Corbel" panose="020B0503020204020204" pitchFamily="34" charset="0"/>
              </a:rPr>
              <a:t>S</a:t>
            </a:r>
            <a:r>
              <a:rPr lang="de-DE" sz="1200" b="1" cap="small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tatins</a:t>
            </a:r>
            <a:r>
              <a:rPr lang="de-DE" sz="1200" b="1" cap="small" dirty="0">
                <a:solidFill>
                  <a:srgbClr val="C00000"/>
                </a:solidFill>
                <a:latin typeface="Corbel" panose="020B0503020204020204" pitchFamily="34" charset="0"/>
              </a:rPr>
              <a:t>, </a:t>
            </a:r>
            <a:r>
              <a:rPr lang="de-DE" sz="1200" b="1" cap="small" dirty="0" smtClean="0">
                <a:solidFill>
                  <a:srgbClr val="C00000"/>
                </a:solidFill>
                <a:latin typeface="Corbel" panose="020B0503020204020204" pitchFamily="34" charset="0"/>
              </a:rPr>
              <a:t>Aspirin?</a:t>
            </a:r>
            <a:endParaRPr lang="de-DE" sz="1200" b="1" cap="small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014"/>
          <a:stretch/>
        </p:blipFill>
        <p:spPr>
          <a:xfrm>
            <a:off x="4105467" y="2275299"/>
            <a:ext cx="4715005" cy="266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2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025664"/>
            <a:ext cx="8892480" cy="238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07504" y="-9551"/>
            <a:ext cx="8136904" cy="652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3000"/>
              </a:lnSpc>
            </a:pPr>
            <a:r>
              <a:rPr lang="de-DE" sz="24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Testing</a:t>
            </a:r>
            <a:r>
              <a:rPr lang="de-DE" sz="2400" dirty="0" smtClean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for</a:t>
            </a:r>
            <a:r>
              <a:rPr lang="de-DE" sz="2400" dirty="0" smtClean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CAD</a:t>
            </a:r>
            <a:endParaRPr lang="de-DE" sz="2400" dirty="0" smtClean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755576" y="699542"/>
            <a:ext cx="7848872" cy="417646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899592" y="843558"/>
            <a:ext cx="6984776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 smtClean="0">
                <a:latin typeface="Corbel" panose="020B0503020204020204" pitchFamily="34" charset="0"/>
              </a:rPr>
              <a:t>The Guidelines </a:t>
            </a:r>
            <a:r>
              <a:rPr lang="de-DE" dirty="0" err="1" smtClean="0">
                <a:latin typeface="Corbel" panose="020B0503020204020204" pitchFamily="34" charset="0"/>
              </a:rPr>
              <a:t>emphasize</a:t>
            </a:r>
            <a:r>
              <a:rPr lang="de-DE" dirty="0" smtClean="0">
                <a:latin typeface="Corbel" panose="020B0503020204020204" pitchFamily="34" charset="0"/>
              </a:rPr>
              <a:t> </a:t>
            </a:r>
            <a:r>
              <a:rPr lang="de-DE" dirty="0" err="1" smtClean="0">
                <a:latin typeface="Corbel" panose="020B0503020204020204" pitchFamily="34" charset="0"/>
              </a:rPr>
              <a:t>that</a:t>
            </a:r>
            <a:r>
              <a:rPr lang="de-DE" dirty="0" smtClean="0">
                <a:latin typeface="Corbel" panose="020B0503020204020204" pitchFamily="34" charset="0"/>
              </a:rPr>
              <a:t> a </a:t>
            </a:r>
            <a:r>
              <a:rPr lang="de-DE" dirty="0" err="1" smtClean="0">
                <a:latin typeface="Corbel" panose="020B0503020204020204" pitchFamily="34" charset="0"/>
              </a:rPr>
              <a:t>test</a:t>
            </a:r>
            <a:r>
              <a:rPr lang="de-DE" dirty="0" smtClean="0">
                <a:latin typeface="Corbel" panose="020B0503020204020204" pitchFamily="34" charset="0"/>
              </a:rPr>
              <a:t> </a:t>
            </a:r>
            <a:r>
              <a:rPr lang="de-DE" dirty="0" err="1" smtClean="0">
                <a:latin typeface="Corbel" panose="020B0503020204020204" pitchFamily="34" charset="0"/>
              </a:rPr>
              <a:t>should</a:t>
            </a:r>
            <a:r>
              <a:rPr lang="de-DE" dirty="0" smtClean="0">
                <a:latin typeface="Corbel" panose="020B0503020204020204" pitchFamily="34" charset="0"/>
              </a:rPr>
              <a:t> </a:t>
            </a:r>
            <a:r>
              <a:rPr lang="de-DE" dirty="0" err="1" smtClean="0">
                <a:latin typeface="Corbel" panose="020B0503020204020204" pitchFamily="34" charset="0"/>
              </a:rPr>
              <a:t>only</a:t>
            </a:r>
            <a:r>
              <a:rPr lang="de-DE" dirty="0" smtClean="0">
                <a:latin typeface="Corbel" panose="020B0503020204020204" pitchFamily="34" charset="0"/>
              </a:rPr>
              <a:t> </a:t>
            </a:r>
            <a:r>
              <a:rPr lang="de-DE" dirty="0" err="1" smtClean="0">
                <a:latin typeface="Corbel" panose="020B0503020204020204" pitchFamily="34" charset="0"/>
              </a:rPr>
              <a:t>be</a:t>
            </a:r>
            <a:r>
              <a:rPr lang="de-DE" dirty="0" smtClean="0">
                <a:latin typeface="Corbel" panose="020B0503020204020204" pitchFamily="34" charset="0"/>
              </a:rPr>
              <a:t> </a:t>
            </a:r>
            <a:r>
              <a:rPr lang="de-DE" dirty="0" err="1" smtClean="0">
                <a:latin typeface="Corbel" panose="020B0503020204020204" pitchFamily="34" charset="0"/>
              </a:rPr>
              <a:t>selected</a:t>
            </a:r>
            <a:r>
              <a:rPr lang="de-DE" dirty="0" smtClean="0">
                <a:latin typeface="Corbel" panose="020B0503020204020204" pitchFamily="34" charset="0"/>
              </a:rPr>
              <a:t> </a:t>
            </a:r>
            <a:r>
              <a:rPr lang="de-DE" dirty="0" err="1" smtClean="0">
                <a:latin typeface="Corbel" panose="020B0503020204020204" pitchFamily="34" charset="0"/>
              </a:rPr>
              <a:t>if</a:t>
            </a:r>
            <a:r>
              <a:rPr lang="de-DE" dirty="0" smtClean="0">
                <a:latin typeface="Corbel" panose="020B0503020204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de-DE" dirty="0">
                <a:latin typeface="Corbel" panose="020B0503020204020204" pitchFamily="34" charset="0"/>
              </a:rPr>
              <a:t>	</a:t>
            </a:r>
            <a:r>
              <a:rPr lang="de-DE" dirty="0" smtClean="0">
                <a:latin typeface="Corbel" panose="020B0503020204020204" pitchFamily="34" charset="0"/>
              </a:rPr>
              <a:t>- </a:t>
            </a:r>
            <a:r>
              <a:rPr lang="de-DE" dirty="0" err="1" smtClean="0">
                <a:latin typeface="Corbel" panose="020B0503020204020204" pitchFamily="34" charset="0"/>
              </a:rPr>
              <a:t>patient</a:t>
            </a:r>
            <a:r>
              <a:rPr lang="de-DE" dirty="0" smtClean="0">
                <a:latin typeface="Corbel" panose="020B0503020204020204" pitchFamily="34" charset="0"/>
              </a:rPr>
              <a:t> </a:t>
            </a:r>
            <a:r>
              <a:rPr lang="de-DE" dirty="0" err="1" smtClean="0">
                <a:latin typeface="Corbel" panose="020B0503020204020204" pitchFamily="34" charset="0"/>
              </a:rPr>
              <a:t>characteristics</a:t>
            </a:r>
            <a:r>
              <a:rPr lang="de-DE" dirty="0" smtClean="0">
                <a:latin typeface="Corbel" panose="020B0503020204020204" pitchFamily="34" charset="0"/>
              </a:rPr>
              <a:t> </a:t>
            </a:r>
            <a:r>
              <a:rPr lang="de-DE" dirty="0" err="1" smtClean="0">
                <a:latin typeface="Corbel" panose="020B0503020204020204" pitchFamily="34" charset="0"/>
              </a:rPr>
              <a:t>allow</a:t>
            </a:r>
            <a:r>
              <a:rPr lang="de-DE" dirty="0" smtClean="0">
                <a:latin typeface="Corbel" panose="020B0503020204020204" pitchFamily="34" charset="0"/>
              </a:rPr>
              <a:t> </a:t>
            </a:r>
            <a:r>
              <a:rPr lang="de-DE" dirty="0" err="1" smtClean="0">
                <a:latin typeface="Corbel" panose="020B0503020204020204" pitchFamily="34" charset="0"/>
              </a:rPr>
              <a:t>to</a:t>
            </a:r>
            <a:r>
              <a:rPr lang="de-DE" dirty="0" smtClean="0">
                <a:latin typeface="Corbel" panose="020B0503020204020204" pitchFamily="34" charset="0"/>
              </a:rPr>
              <a:t> </a:t>
            </a:r>
            <a:r>
              <a:rPr lang="de-DE" dirty="0" err="1" smtClean="0">
                <a:latin typeface="Corbel" panose="020B0503020204020204" pitchFamily="34" charset="0"/>
              </a:rPr>
              <a:t>expect</a:t>
            </a:r>
            <a:r>
              <a:rPr lang="de-DE" dirty="0" smtClean="0">
                <a:latin typeface="Corbel" panose="020B0503020204020204" pitchFamily="34" charset="0"/>
              </a:rPr>
              <a:t> high </a:t>
            </a:r>
            <a:r>
              <a:rPr lang="de-DE" dirty="0" err="1" smtClean="0">
                <a:latin typeface="Corbel" panose="020B0503020204020204" pitchFamily="34" charset="0"/>
              </a:rPr>
              <a:t>image</a:t>
            </a:r>
            <a:r>
              <a:rPr lang="de-DE" dirty="0" smtClean="0">
                <a:latin typeface="Corbel" panose="020B0503020204020204" pitchFamily="34" charset="0"/>
              </a:rPr>
              <a:t> </a:t>
            </a:r>
            <a:r>
              <a:rPr lang="de-DE" dirty="0" err="1" smtClean="0">
                <a:latin typeface="Corbel" panose="020B0503020204020204" pitchFamily="34" charset="0"/>
              </a:rPr>
              <a:t>quality</a:t>
            </a:r>
            <a:endParaRPr lang="de-DE" dirty="0" smtClean="0">
              <a:latin typeface="Corbel" panose="020B0503020204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dirty="0">
                <a:latin typeface="Corbel" panose="020B0503020204020204" pitchFamily="34" charset="0"/>
              </a:rPr>
              <a:t>	</a:t>
            </a:r>
            <a:r>
              <a:rPr lang="de-DE" dirty="0" smtClean="0">
                <a:latin typeface="Corbel" panose="020B0503020204020204" pitchFamily="34" charset="0"/>
              </a:rPr>
              <a:t>- </a:t>
            </a:r>
            <a:r>
              <a:rPr lang="de-DE" dirty="0" err="1" smtClean="0">
                <a:latin typeface="Corbel" panose="020B0503020204020204" pitchFamily="34" charset="0"/>
              </a:rPr>
              <a:t>local</a:t>
            </a:r>
            <a:r>
              <a:rPr lang="de-DE" dirty="0" smtClean="0">
                <a:latin typeface="Corbel" panose="020B0503020204020204" pitchFamily="34" charset="0"/>
              </a:rPr>
              <a:t> </a:t>
            </a:r>
            <a:r>
              <a:rPr lang="de-DE" dirty="0" err="1" smtClean="0">
                <a:latin typeface="Corbel" panose="020B0503020204020204" pitchFamily="34" charset="0"/>
              </a:rPr>
              <a:t>expertise</a:t>
            </a:r>
            <a:endParaRPr lang="de-DE" dirty="0">
              <a:latin typeface="Corbel" panose="020B0503020204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904806" y="2181745"/>
            <a:ext cx="6411609" cy="259142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979712" y="4155926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FFC000"/>
                </a:solidFill>
              </a:rPr>
              <a:t>Coronary</a:t>
            </a:r>
            <a:r>
              <a:rPr lang="de-DE" dirty="0" smtClean="0">
                <a:solidFill>
                  <a:srgbClr val="FFC000"/>
                </a:solidFill>
              </a:rPr>
              <a:t> </a:t>
            </a:r>
            <a:r>
              <a:rPr lang="de-DE" dirty="0" err="1" smtClean="0">
                <a:solidFill>
                  <a:srgbClr val="FFC000"/>
                </a:solidFill>
              </a:rPr>
              <a:t>CTA</a:t>
            </a:r>
            <a:r>
              <a:rPr lang="de-DE" dirty="0" smtClean="0">
                <a:solidFill>
                  <a:srgbClr val="FFC000"/>
                </a:solidFill>
              </a:rPr>
              <a:t>: </a:t>
            </a:r>
            <a:r>
              <a:rPr lang="de-DE" dirty="0">
                <a:solidFill>
                  <a:srgbClr val="FFC000"/>
                </a:solidFill>
              </a:rPr>
              <a:t> </a:t>
            </a:r>
            <a:r>
              <a:rPr lang="de-DE" dirty="0" smtClean="0">
                <a:solidFill>
                  <a:srgbClr val="FFC000"/>
                </a:solidFill>
              </a:rPr>
              <a:t>1) Regular, </a:t>
            </a:r>
            <a:r>
              <a:rPr lang="de-DE" dirty="0" err="1" smtClean="0">
                <a:solidFill>
                  <a:srgbClr val="FFC000"/>
                </a:solidFill>
              </a:rPr>
              <a:t>low</a:t>
            </a:r>
            <a:r>
              <a:rPr lang="de-DE" dirty="0" smtClean="0">
                <a:solidFill>
                  <a:srgbClr val="FFC000"/>
                </a:solidFill>
              </a:rPr>
              <a:t> </a:t>
            </a:r>
            <a:r>
              <a:rPr lang="de-DE" dirty="0" err="1" smtClean="0">
                <a:solidFill>
                  <a:srgbClr val="FFC000"/>
                </a:solidFill>
              </a:rPr>
              <a:t>heart</a:t>
            </a:r>
            <a:r>
              <a:rPr lang="de-DE" dirty="0" smtClean="0">
                <a:solidFill>
                  <a:srgbClr val="FFC000"/>
                </a:solidFill>
              </a:rPr>
              <a:t> rate</a:t>
            </a:r>
          </a:p>
          <a:p>
            <a:r>
              <a:rPr lang="de-DE" dirty="0">
                <a:solidFill>
                  <a:srgbClr val="FFC000"/>
                </a:solidFill>
              </a:rPr>
              <a:t>	 </a:t>
            </a:r>
            <a:r>
              <a:rPr lang="de-DE" dirty="0" smtClean="0">
                <a:solidFill>
                  <a:srgbClr val="FFC000"/>
                </a:solidFill>
              </a:rPr>
              <a:t>         2) Absence </a:t>
            </a:r>
            <a:r>
              <a:rPr lang="de-DE" dirty="0" err="1" smtClean="0">
                <a:solidFill>
                  <a:srgbClr val="FFC000"/>
                </a:solidFill>
              </a:rPr>
              <a:t>of</a:t>
            </a:r>
            <a:r>
              <a:rPr lang="de-DE" dirty="0" smtClean="0">
                <a:solidFill>
                  <a:srgbClr val="FFC000"/>
                </a:solidFill>
              </a:rPr>
              <a:t> substantial </a:t>
            </a:r>
            <a:r>
              <a:rPr lang="de-DE" dirty="0" err="1" smtClean="0">
                <a:solidFill>
                  <a:srgbClr val="FFC000"/>
                </a:solidFill>
              </a:rPr>
              <a:t>obesity</a:t>
            </a:r>
            <a:endParaRPr lang="de-DE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74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/>
          <p:cNvSpPr txBox="1"/>
          <p:nvPr/>
        </p:nvSpPr>
        <p:spPr>
          <a:xfrm>
            <a:off x="107504" y="-9551"/>
            <a:ext cx="8136904" cy="652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3000"/>
              </a:lnSpc>
            </a:pPr>
            <a:r>
              <a:rPr lang="de-DE" sz="2400" dirty="0" smtClean="0">
                <a:solidFill>
                  <a:srgbClr val="C00000"/>
                </a:solidFill>
                <a:latin typeface="Corbel" panose="020B0503020204020204" pitchFamily="34" charset="0"/>
              </a:rPr>
              <a:t>Follow-</a:t>
            </a:r>
            <a:r>
              <a:rPr lang="de-DE" sz="24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up</a:t>
            </a:r>
            <a:r>
              <a:rPr lang="de-DE" sz="2400" dirty="0" smtClean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Testing</a:t>
            </a:r>
            <a:endParaRPr lang="de-DE" sz="2400" dirty="0" smtClean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366102"/>
            <a:ext cx="8624356" cy="2269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4419682" y="915566"/>
            <a:ext cx="461681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702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/>
          <p:cNvSpPr txBox="1"/>
          <p:nvPr/>
        </p:nvSpPr>
        <p:spPr>
          <a:xfrm>
            <a:off x="107504" y="-9551"/>
            <a:ext cx="8136904" cy="652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3000"/>
              </a:lnSpc>
            </a:pPr>
            <a:r>
              <a:rPr lang="de-DE" sz="2400" dirty="0" smtClean="0">
                <a:solidFill>
                  <a:srgbClr val="C00000"/>
                </a:solidFill>
                <a:latin typeface="Corbel" panose="020B0503020204020204" pitchFamily="34" charset="0"/>
              </a:rPr>
              <a:t>Summary:</a:t>
            </a:r>
          </a:p>
        </p:txBody>
      </p:sp>
      <p:sp>
        <p:nvSpPr>
          <p:cNvPr id="2" name="Rechteck 1"/>
          <p:cNvSpPr/>
          <p:nvPr/>
        </p:nvSpPr>
        <p:spPr>
          <a:xfrm>
            <a:off x="4419682" y="915566"/>
            <a:ext cx="461681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667074">
            <a:off x="5302180" y="745887"/>
            <a:ext cx="3985944" cy="3872720"/>
          </a:xfrm>
          <a:prstGeom prst="rect">
            <a:avLst/>
          </a:prstGeom>
          <a:effectLst/>
        </p:spPr>
      </p:pic>
      <p:sp>
        <p:nvSpPr>
          <p:cNvPr id="4" name="Rechteck 3"/>
          <p:cNvSpPr/>
          <p:nvPr/>
        </p:nvSpPr>
        <p:spPr>
          <a:xfrm>
            <a:off x="3875262" y="-92547"/>
            <a:ext cx="2268252" cy="5688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8446790" y="-92546"/>
            <a:ext cx="2268252" cy="5688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179512" y="843558"/>
            <a:ext cx="7416824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latin typeface="Corbel" panose="020B0503020204020204" pitchFamily="34" charset="0"/>
              </a:rPr>
              <a:t>With</a:t>
            </a:r>
            <a:r>
              <a:rPr lang="de-DE" b="1" dirty="0" smtClean="0">
                <a:latin typeface="Corbel" panose="020B0503020204020204" pitchFamily="34" charset="0"/>
              </a:rPr>
              <a:t> </a:t>
            </a:r>
            <a:r>
              <a:rPr lang="de-DE" b="1" dirty="0" err="1" smtClean="0">
                <a:latin typeface="Corbel" panose="020B0503020204020204" pitchFamily="34" charset="0"/>
              </a:rPr>
              <a:t>current</a:t>
            </a:r>
            <a:r>
              <a:rPr lang="de-DE" b="1" dirty="0" smtClean="0">
                <a:latin typeface="Corbel" panose="020B0503020204020204" pitchFamily="34" charset="0"/>
              </a:rPr>
              <a:t> </a:t>
            </a:r>
            <a:r>
              <a:rPr lang="de-DE" b="1" dirty="0" err="1" smtClean="0">
                <a:latin typeface="Corbel" panose="020B0503020204020204" pitchFamily="34" charset="0"/>
              </a:rPr>
              <a:t>technology</a:t>
            </a:r>
            <a:r>
              <a:rPr lang="de-DE" b="1" dirty="0" smtClean="0">
                <a:latin typeface="Corbel" panose="020B0503020204020204" pitchFamily="34" charset="0"/>
              </a:rPr>
              <a:t> </a:t>
            </a:r>
            <a:r>
              <a:rPr lang="de-DE" b="1" dirty="0" err="1" smtClean="0">
                <a:latin typeface="Corbel" panose="020B0503020204020204" pitchFamily="34" charset="0"/>
              </a:rPr>
              <a:t>and</a:t>
            </a:r>
            <a:r>
              <a:rPr lang="de-DE" b="1" dirty="0" smtClean="0">
                <a:latin typeface="Corbel" panose="020B0503020204020204" pitchFamily="34" charset="0"/>
              </a:rPr>
              <a:t> </a:t>
            </a:r>
            <a:r>
              <a:rPr lang="de-DE" b="1" dirty="0" err="1" smtClean="0">
                <a:latin typeface="Corbel" panose="020B0503020204020204" pitchFamily="34" charset="0"/>
              </a:rPr>
              <a:t>knowledge</a:t>
            </a:r>
            <a:r>
              <a:rPr lang="de-DE" b="1" dirty="0" smtClean="0">
                <a:latin typeface="Corbel" panose="020B0503020204020204" pitchFamily="34" charset="0"/>
              </a:rPr>
              <a:t> </a:t>
            </a:r>
            <a:r>
              <a:rPr lang="de-DE" b="1" dirty="0" err="1" smtClean="0">
                <a:latin typeface="Corbel" panose="020B0503020204020204" pitchFamily="34" charset="0"/>
              </a:rPr>
              <a:t>about</a:t>
            </a:r>
            <a:r>
              <a:rPr lang="de-DE" b="1" dirty="0" smtClean="0">
                <a:latin typeface="Corbel" panose="020B0503020204020204" pitchFamily="34" charset="0"/>
              </a:rPr>
              <a:t> </a:t>
            </a:r>
            <a:br>
              <a:rPr lang="de-DE" b="1" dirty="0" smtClean="0">
                <a:latin typeface="Corbel" panose="020B0503020204020204" pitchFamily="34" charset="0"/>
              </a:rPr>
            </a:br>
            <a:r>
              <a:rPr lang="de-DE" b="1" dirty="0" err="1" smtClean="0">
                <a:latin typeface="Corbel" panose="020B0503020204020204" pitchFamily="34" charset="0"/>
              </a:rPr>
              <a:t>test</a:t>
            </a:r>
            <a:r>
              <a:rPr lang="de-DE" b="1" dirty="0" smtClean="0">
                <a:latin typeface="Corbel" panose="020B0503020204020204" pitchFamily="34" charset="0"/>
              </a:rPr>
              <a:t> </a:t>
            </a:r>
            <a:r>
              <a:rPr lang="de-DE" b="1" dirty="0" err="1" smtClean="0">
                <a:latin typeface="Corbel" panose="020B0503020204020204" pitchFamily="34" charset="0"/>
              </a:rPr>
              <a:t>performance</a:t>
            </a:r>
            <a:r>
              <a:rPr lang="de-DE" b="1" dirty="0" smtClean="0">
                <a:latin typeface="Corbel" panose="020B0503020204020204" pitchFamily="34" charset="0"/>
              </a:rPr>
              <a:t>:</a:t>
            </a:r>
          </a:p>
          <a:p>
            <a:endParaRPr lang="de-DE" sz="1000" dirty="0">
              <a:latin typeface="Corbel" panose="020B0503020204020204" pitchFamily="34" charset="0"/>
            </a:endParaRPr>
          </a:p>
          <a:p>
            <a:r>
              <a:rPr lang="de-DE" dirty="0" smtClean="0">
                <a:latin typeface="Corbel" panose="020B0503020204020204" pitchFamily="34" charset="0"/>
              </a:rPr>
              <a:t>	</a:t>
            </a:r>
          </a:p>
          <a:p>
            <a:r>
              <a:rPr lang="de-DE" dirty="0" smtClean="0">
                <a:latin typeface="Corbel" panose="020B0503020204020204" pitchFamily="34" charset="0"/>
              </a:rPr>
              <a:t>	High </a:t>
            </a:r>
            <a:r>
              <a:rPr lang="de-DE" dirty="0" err="1">
                <a:latin typeface="Corbel" panose="020B0503020204020204" pitchFamily="34" charset="0"/>
              </a:rPr>
              <a:t>degree</a:t>
            </a:r>
            <a:r>
              <a:rPr lang="de-DE" dirty="0">
                <a:latin typeface="Corbel" panose="020B0503020204020204" pitchFamily="34" charset="0"/>
              </a:rPr>
              <a:t> </a:t>
            </a:r>
            <a:r>
              <a:rPr lang="de-DE" dirty="0" err="1">
                <a:latin typeface="Corbel" panose="020B0503020204020204" pitchFamily="34" charset="0"/>
              </a:rPr>
              <a:t>of</a:t>
            </a:r>
            <a:r>
              <a:rPr lang="de-DE" dirty="0">
                <a:latin typeface="Corbel" panose="020B0503020204020204" pitchFamily="34" charset="0"/>
              </a:rPr>
              <a:t> </a:t>
            </a:r>
            <a:r>
              <a:rPr lang="de-DE" dirty="0" err="1">
                <a:latin typeface="Corbel" panose="020B0503020204020204" pitchFamily="34" charset="0"/>
              </a:rPr>
              <a:t>freedom</a:t>
            </a:r>
            <a:r>
              <a:rPr lang="de-DE" dirty="0">
                <a:latin typeface="Corbel" panose="020B0503020204020204" pitchFamily="34" charset="0"/>
              </a:rPr>
              <a:t> in </a:t>
            </a:r>
            <a:r>
              <a:rPr lang="de-DE" dirty="0" err="1">
                <a:latin typeface="Corbel" panose="020B0503020204020204" pitchFamily="34" charset="0"/>
              </a:rPr>
              <a:t>choosing</a:t>
            </a:r>
            <a:r>
              <a:rPr lang="de-DE" dirty="0">
                <a:latin typeface="Corbel" panose="020B0503020204020204" pitchFamily="34" charset="0"/>
              </a:rPr>
              <a:t> </a:t>
            </a:r>
            <a:r>
              <a:rPr lang="de-DE" dirty="0" err="1">
                <a:latin typeface="Corbel" panose="020B0503020204020204" pitchFamily="34" charset="0"/>
              </a:rPr>
              <a:t>the</a:t>
            </a:r>
            <a:r>
              <a:rPr lang="de-DE" dirty="0">
                <a:latin typeface="Corbel" panose="020B0503020204020204" pitchFamily="34" charset="0"/>
              </a:rPr>
              <a:t> </a:t>
            </a:r>
            <a:r>
              <a:rPr lang="de-DE" dirty="0" smtClean="0">
                <a:latin typeface="Corbel" panose="020B0503020204020204" pitchFamily="34" charset="0"/>
              </a:rPr>
              <a:t/>
            </a:r>
            <a:br>
              <a:rPr lang="de-DE" dirty="0" smtClean="0">
                <a:latin typeface="Corbel" panose="020B0503020204020204" pitchFamily="34" charset="0"/>
              </a:rPr>
            </a:br>
            <a:r>
              <a:rPr lang="de-DE" dirty="0" smtClean="0">
                <a:latin typeface="Corbel" panose="020B0503020204020204" pitchFamily="34" charset="0"/>
              </a:rPr>
              <a:t>	initial </a:t>
            </a:r>
            <a:r>
              <a:rPr lang="de-DE" dirty="0" err="1" smtClean="0">
                <a:latin typeface="Corbel" panose="020B0503020204020204" pitchFamily="34" charset="0"/>
              </a:rPr>
              <a:t>test</a:t>
            </a:r>
            <a:endParaRPr lang="de-DE" dirty="0" smtClean="0">
              <a:latin typeface="Corbel" panose="020B0503020204020204" pitchFamily="34" charset="0"/>
            </a:endParaRPr>
          </a:p>
          <a:p>
            <a:endParaRPr lang="de-DE" dirty="0" smtClean="0">
              <a:latin typeface="Corbel" panose="020B0503020204020204" pitchFamily="34" charset="0"/>
            </a:endParaRPr>
          </a:p>
          <a:p>
            <a:r>
              <a:rPr lang="de-DE" dirty="0" smtClean="0">
                <a:latin typeface="Corbel" panose="020B0503020204020204" pitchFamily="34" charset="0"/>
              </a:rPr>
              <a:t>	The </a:t>
            </a:r>
            <a:r>
              <a:rPr lang="de-DE" dirty="0" err="1">
                <a:latin typeface="Corbel" panose="020B0503020204020204" pitchFamily="34" charset="0"/>
              </a:rPr>
              <a:t>ability</a:t>
            </a:r>
            <a:r>
              <a:rPr lang="de-DE" dirty="0">
                <a:latin typeface="Corbel" panose="020B0503020204020204" pitchFamily="34" charset="0"/>
              </a:rPr>
              <a:t> </a:t>
            </a:r>
            <a:r>
              <a:rPr lang="de-DE" dirty="0" err="1">
                <a:latin typeface="Corbel" panose="020B0503020204020204" pitchFamily="34" charset="0"/>
              </a:rPr>
              <a:t>of</a:t>
            </a:r>
            <a:r>
              <a:rPr lang="de-DE" dirty="0">
                <a:latin typeface="Corbel" panose="020B0503020204020204" pitchFamily="34" charset="0"/>
              </a:rPr>
              <a:t> CT </a:t>
            </a:r>
            <a:r>
              <a:rPr lang="de-DE" dirty="0" err="1">
                <a:latin typeface="Corbel" panose="020B0503020204020204" pitchFamily="34" charset="0"/>
              </a:rPr>
              <a:t>to</a:t>
            </a:r>
            <a:r>
              <a:rPr lang="de-DE" dirty="0">
                <a:latin typeface="Corbel" panose="020B0503020204020204" pitchFamily="34" charset="0"/>
              </a:rPr>
              <a:t> </a:t>
            </a:r>
            <a:r>
              <a:rPr lang="de-DE" dirty="0" err="1">
                <a:latin typeface="Corbel" panose="020B0503020204020204" pitchFamily="34" charset="0"/>
              </a:rPr>
              <a:t>visualize</a:t>
            </a:r>
            <a:r>
              <a:rPr lang="de-DE" dirty="0">
                <a:latin typeface="Corbel" panose="020B0503020204020204" pitchFamily="34" charset="0"/>
              </a:rPr>
              <a:t> </a:t>
            </a:r>
            <a:r>
              <a:rPr lang="de-DE" dirty="0" err="1">
                <a:latin typeface="Corbel" panose="020B0503020204020204" pitchFamily="34" charset="0"/>
              </a:rPr>
              <a:t>plaque</a:t>
            </a:r>
            <a:r>
              <a:rPr lang="de-DE" dirty="0">
                <a:latin typeface="Corbel" panose="020B0503020204020204" pitchFamily="34" charset="0"/>
              </a:rPr>
              <a:t> </a:t>
            </a:r>
            <a:r>
              <a:rPr lang="de-DE" dirty="0" err="1">
                <a:latin typeface="Corbel" panose="020B0503020204020204" pitchFamily="34" charset="0"/>
              </a:rPr>
              <a:t>may</a:t>
            </a:r>
            <a:r>
              <a:rPr lang="de-DE" dirty="0">
                <a:latin typeface="Corbel" panose="020B0503020204020204" pitchFamily="34" charset="0"/>
              </a:rPr>
              <a:t> </a:t>
            </a:r>
            <a:r>
              <a:rPr lang="de-DE" dirty="0" smtClean="0">
                <a:latin typeface="Corbel" panose="020B0503020204020204" pitchFamily="34" charset="0"/>
              </a:rPr>
              <a:t/>
            </a:r>
            <a:br>
              <a:rPr lang="de-DE" dirty="0" smtClean="0">
                <a:latin typeface="Corbel" panose="020B0503020204020204" pitchFamily="34" charset="0"/>
              </a:rPr>
            </a:br>
            <a:r>
              <a:rPr lang="de-DE" dirty="0" smtClean="0">
                <a:latin typeface="Corbel" panose="020B0503020204020204" pitchFamily="34" charset="0"/>
              </a:rPr>
              <a:t>	</a:t>
            </a:r>
            <a:r>
              <a:rPr lang="de-DE" dirty="0" err="1" smtClean="0">
                <a:latin typeface="Corbel" panose="020B0503020204020204" pitchFamily="34" charset="0"/>
              </a:rPr>
              <a:t>allow</a:t>
            </a:r>
            <a:r>
              <a:rPr lang="de-DE" dirty="0" smtClean="0">
                <a:latin typeface="Corbel" panose="020B0503020204020204" pitchFamily="34" charset="0"/>
              </a:rPr>
              <a:t> </a:t>
            </a:r>
            <a:r>
              <a:rPr lang="de-DE" dirty="0" err="1">
                <a:latin typeface="Corbel" panose="020B0503020204020204" pitchFamily="34" charset="0"/>
              </a:rPr>
              <a:t>improved</a:t>
            </a:r>
            <a:r>
              <a:rPr lang="de-DE" dirty="0">
                <a:latin typeface="Corbel" panose="020B0503020204020204" pitchFamily="34" charset="0"/>
              </a:rPr>
              <a:t> </a:t>
            </a:r>
            <a:r>
              <a:rPr lang="de-DE" dirty="0" smtClean="0">
                <a:latin typeface="Corbel" panose="020B0503020204020204" pitchFamily="34" charset="0"/>
              </a:rPr>
              <a:t> </a:t>
            </a:r>
            <a:r>
              <a:rPr lang="de-DE" dirty="0" err="1" smtClean="0">
                <a:latin typeface="Corbel" panose="020B0503020204020204" pitchFamily="34" charset="0"/>
              </a:rPr>
              <a:t>identification</a:t>
            </a:r>
            <a:r>
              <a:rPr lang="de-DE" dirty="0" smtClean="0">
                <a:latin typeface="Corbel" panose="020B0503020204020204" pitchFamily="34" charset="0"/>
              </a:rPr>
              <a:t> </a:t>
            </a:r>
            <a:r>
              <a:rPr lang="de-DE" dirty="0" err="1">
                <a:latin typeface="Corbel" panose="020B0503020204020204" pitchFamily="34" charset="0"/>
              </a:rPr>
              <a:t>of</a:t>
            </a:r>
            <a:r>
              <a:rPr lang="de-DE" dirty="0">
                <a:latin typeface="Corbel" panose="020B0503020204020204" pitchFamily="34" charset="0"/>
              </a:rPr>
              <a:t> at-</a:t>
            </a:r>
            <a:r>
              <a:rPr lang="de-DE" dirty="0" err="1">
                <a:latin typeface="Corbel" panose="020B0503020204020204" pitchFamily="34" charset="0"/>
              </a:rPr>
              <a:t>risk</a:t>
            </a:r>
            <a:r>
              <a:rPr lang="de-DE" dirty="0">
                <a:latin typeface="Corbel" panose="020B0503020204020204" pitchFamily="34" charset="0"/>
              </a:rPr>
              <a:t> </a:t>
            </a:r>
            <a:r>
              <a:rPr lang="de-DE" dirty="0" err="1">
                <a:latin typeface="Corbel" panose="020B0503020204020204" pitchFamily="34" charset="0"/>
              </a:rPr>
              <a:t>individuals</a:t>
            </a:r>
            <a:endParaRPr lang="de-DE" dirty="0">
              <a:latin typeface="Corbel" panose="020B0503020204020204" pitchFamily="34" charset="0"/>
            </a:endParaRPr>
          </a:p>
          <a:p>
            <a:endParaRPr lang="de-DE" dirty="0">
              <a:latin typeface="Corbel" panose="020B0503020204020204" pitchFamily="34" charset="0"/>
            </a:endParaRPr>
          </a:p>
          <a:p>
            <a:r>
              <a:rPr lang="de-DE" dirty="0" smtClean="0">
                <a:latin typeface="Corbel" panose="020B0503020204020204" pitchFamily="34" charset="0"/>
              </a:rPr>
              <a:t>	</a:t>
            </a:r>
            <a:r>
              <a:rPr lang="de-DE" dirty="0" err="1" smtClean="0">
                <a:latin typeface="Corbel" panose="020B0503020204020204" pitchFamily="34" charset="0"/>
              </a:rPr>
              <a:t>Sequence</a:t>
            </a:r>
            <a:r>
              <a:rPr lang="de-DE" dirty="0" smtClean="0">
                <a:latin typeface="Corbel" panose="020B0503020204020204" pitchFamily="34" charset="0"/>
              </a:rPr>
              <a:t> </a:t>
            </a:r>
            <a:r>
              <a:rPr lang="de-DE" dirty="0" err="1" smtClean="0">
                <a:latin typeface="Corbel" panose="020B0503020204020204" pitchFamily="34" charset="0"/>
              </a:rPr>
              <a:t>of</a:t>
            </a:r>
            <a:r>
              <a:rPr lang="de-DE" dirty="0" smtClean="0">
                <a:latin typeface="Corbel" panose="020B0503020204020204" pitchFamily="34" charset="0"/>
              </a:rPr>
              <a:t> </a:t>
            </a:r>
            <a:r>
              <a:rPr lang="de-DE" dirty="0" err="1" smtClean="0">
                <a:latin typeface="Corbel" panose="020B0503020204020204" pitchFamily="34" charset="0"/>
              </a:rPr>
              <a:t>tests</a:t>
            </a:r>
            <a:r>
              <a:rPr lang="de-DE" dirty="0" smtClean="0">
                <a:latin typeface="Corbel" panose="020B0503020204020204" pitchFamily="34" charset="0"/>
              </a:rPr>
              <a:t> </a:t>
            </a:r>
            <a:r>
              <a:rPr lang="de-DE" dirty="0" err="1" smtClean="0">
                <a:latin typeface="Corbel" panose="020B0503020204020204" pitchFamily="34" charset="0"/>
              </a:rPr>
              <a:t>may</a:t>
            </a:r>
            <a:r>
              <a:rPr lang="de-DE" dirty="0" smtClean="0">
                <a:latin typeface="Corbel" panose="020B0503020204020204" pitchFamily="34" charset="0"/>
              </a:rPr>
              <a:t> </a:t>
            </a:r>
            <a:r>
              <a:rPr lang="de-DE" dirty="0" err="1" smtClean="0">
                <a:latin typeface="Corbel" panose="020B0503020204020204" pitchFamily="34" charset="0"/>
              </a:rPr>
              <a:t>be</a:t>
            </a:r>
            <a:r>
              <a:rPr lang="de-DE" dirty="0" smtClean="0">
                <a:latin typeface="Corbel" panose="020B0503020204020204" pitchFamily="34" charset="0"/>
              </a:rPr>
              <a:t> </a:t>
            </a:r>
            <a:r>
              <a:rPr lang="de-DE" dirty="0" err="1" smtClean="0">
                <a:latin typeface="Corbel" panose="020B0503020204020204" pitchFamily="34" charset="0"/>
              </a:rPr>
              <a:t>appropriate</a:t>
            </a:r>
            <a:endParaRPr lang="de-DE" dirty="0" smtClean="0">
              <a:latin typeface="Corbel" panose="020B0503020204020204" pitchFamily="34" charset="0"/>
            </a:endParaRPr>
          </a:p>
          <a:p>
            <a:endParaRPr lang="de-DE" dirty="0">
              <a:latin typeface="Corbel" panose="020B0503020204020204" pitchFamily="34" charset="0"/>
            </a:endParaRPr>
          </a:p>
          <a:p>
            <a:r>
              <a:rPr lang="de-DE" dirty="0" smtClean="0">
                <a:latin typeface="Corbel" panose="020B0503020204020204" pitchFamily="34" charset="0"/>
              </a:rPr>
              <a:t>	Invasive </a:t>
            </a:r>
            <a:r>
              <a:rPr lang="de-DE" dirty="0" err="1" smtClean="0">
                <a:latin typeface="Corbel" panose="020B0503020204020204" pitchFamily="34" charset="0"/>
              </a:rPr>
              <a:t>angiography</a:t>
            </a:r>
            <a:r>
              <a:rPr lang="de-DE" dirty="0" smtClean="0">
                <a:latin typeface="Corbel" panose="020B0503020204020204" pitchFamily="34" charset="0"/>
              </a:rPr>
              <a:t> </a:t>
            </a:r>
            <a:r>
              <a:rPr lang="de-DE" dirty="0" err="1" smtClean="0">
                <a:latin typeface="Corbel" panose="020B0503020204020204" pitchFamily="34" charset="0"/>
              </a:rPr>
              <a:t>is</a:t>
            </a:r>
            <a:r>
              <a:rPr lang="de-DE" dirty="0" smtClean="0">
                <a:latin typeface="Corbel" panose="020B0503020204020204" pitchFamily="34" charset="0"/>
              </a:rPr>
              <a:t> a </a:t>
            </a:r>
            <a:r>
              <a:rPr lang="de-DE" dirty="0" err="1" smtClean="0">
                <a:latin typeface="Corbel" panose="020B0503020204020204" pitchFamily="34" charset="0"/>
              </a:rPr>
              <a:t>test</a:t>
            </a:r>
            <a:r>
              <a:rPr lang="de-DE" dirty="0" smtClean="0">
                <a:latin typeface="Corbel" panose="020B0503020204020204" pitchFamily="34" charset="0"/>
              </a:rPr>
              <a:t>, not an </a:t>
            </a:r>
            <a:br>
              <a:rPr lang="de-DE" dirty="0" smtClean="0">
                <a:latin typeface="Corbel" panose="020B0503020204020204" pitchFamily="34" charset="0"/>
              </a:rPr>
            </a:br>
            <a:r>
              <a:rPr lang="de-DE" dirty="0" smtClean="0">
                <a:latin typeface="Corbel" panose="020B0503020204020204" pitchFamily="34" charset="0"/>
              </a:rPr>
              <a:t>	</a:t>
            </a:r>
            <a:r>
              <a:rPr lang="de-DE" dirty="0" err="1" smtClean="0">
                <a:latin typeface="Corbel" panose="020B0503020204020204" pitchFamily="34" charset="0"/>
              </a:rPr>
              <a:t>automatic</a:t>
            </a:r>
            <a:r>
              <a:rPr lang="de-DE" dirty="0" smtClean="0">
                <a:latin typeface="Corbel" panose="020B0503020204020204" pitchFamily="34" charset="0"/>
              </a:rPr>
              <a:t> route </a:t>
            </a:r>
            <a:r>
              <a:rPr lang="de-DE" dirty="0" err="1" smtClean="0">
                <a:latin typeface="Corbel" panose="020B0503020204020204" pitchFamily="34" charset="0"/>
              </a:rPr>
              <a:t>to</a:t>
            </a:r>
            <a:r>
              <a:rPr lang="de-DE" dirty="0" smtClean="0">
                <a:latin typeface="Corbel" panose="020B0503020204020204" pitchFamily="34" charset="0"/>
              </a:rPr>
              <a:t> </a:t>
            </a:r>
            <a:r>
              <a:rPr lang="de-DE" dirty="0" err="1" smtClean="0">
                <a:latin typeface="Corbel" panose="020B0503020204020204" pitchFamily="34" charset="0"/>
              </a:rPr>
              <a:t>PCI</a:t>
            </a:r>
            <a:endParaRPr lang="de-DE" dirty="0" smtClean="0">
              <a:latin typeface="Corbel" panose="020B0503020204020204" pitchFamily="34" charset="0"/>
            </a:endParaRPr>
          </a:p>
          <a:p>
            <a:endParaRPr lang="de-DE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88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1763688" y="1739990"/>
            <a:ext cx="3168352" cy="3191093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5696" y="1563638"/>
            <a:ext cx="216024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179512" y="123478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Three</a:t>
            </a:r>
            <a:r>
              <a:rPr lang="de-DE" sz="2800" dirty="0" smtClean="0">
                <a:solidFill>
                  <a:srgbClr val="991F1F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very</a:t>
            </a:r>
            <a:r>
              <a:rPr lang="de-DE" sz="2800" dirty="0" smtClean="0">
                <a:solidFill>
                  <a:srgbClr val="991F1F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basic</a:t>
            </a:r>
            <a:r>
              <a:rPr lang="de-DE" sz="2800" dirty="0" smtClean="0">
                <a:solidFill>
                  <a:srgbClr val="991F1F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considerations</a:t>
            </a:r>
            <a:endParaRPr lang="de-DE" sz="2800" dirty="0">
              <a:solidFill>
                <a:srgbClr val="991F1F"/>
              </a:solidFill>
              <a:latin typeface="Corbel" panose="020B0503020204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899592" y="1059582"/>
            <a:ext cx="777686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de-DE" sz="2000" b="1" dirty="0" err="1" smtClean="0">
                <a:latin typeface="Corbel" panose="020B0503020204020204" pitchFamily="34" charset="0"/>
              </a:rPr>
              <a:t>What</a:t>
            </a:r>
            <a:r>
              <a:rPr lang="de-DE" sz="2000" b="1" dirty="0" smtClean="0">
                <a:latin typeface="Corbel" panose="020B0503020204020204" pitchFamily="34" charset="0"/>
              </a:rPr>
              <a:t> do </a:t>
            </a:r>
            <a:r>
              <a:rPr lang="de-DE" sz="2000" b="1" dirty="0" err="1" smtClean="0">
                <a:latin typeface="Corbel" panose="020B0503020204020204" pitchFamily="34" charset="0"/>
              </a:rPr>
              <a:t>we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want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to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know</a:t>
            </a:r>
            <a:r>
              <a:rPr lang="de-DE" sz="2000" b="1" dirty="0" smtClean="0">
                <a:latin typeface="Corbel" panose="020B0503020204020204" pitchFamily="34" charset="0"/>
              </a:rPr>
              <a:t> in </a:t>
            </a:r>
            <a:r>
              <a:rPr lang="de-DE" sz="2000" b="1" dirty="0" err="1" smtClean="0">
                <a:latin typeface="Corbel" panose="020B0503020204020204" pitchFamily="34" charset="0"/>
              </a:rPr>
              <a:t>patients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with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suspected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CAD</a:t>
            </a:r>
            <a:r>
              <a:rPr lang="de-DE" sz="2000" b="1" dirty="0" smtClean="0">
                <a:latin typeface="Corbel" panose="020B0503020204020204" pitchFamily="34" charset="0"/>
              </a:rPr>
              <a:t>?</a:t>
            </a:r>
          </a:p>
          <a:p>
            <a:endParaRPr lang="de-DE" sz="1100" dirty="0" smtClean="0"/>
          </a:p>
          <a:p>
            <a:r>
              <a:rPr lang="de-DE" sz="1100" dirty="0"/>
              <a:t>	</a:t>
            </a:r>
            <a:r>
              <a:rPr lang="de-DE" sz="1100" dirty="0" smtClean="0"/>
              <a:t> </a:t>
            </a:r>
            <a:r>
              <a:rPr lang="de-DE" dirty="0" smtClean="0"/>
              <a:t>Symptoms </a:t>
            </a:r>
            <a:r>
              <a:rPr lang="de-DE" sz="1000" dirty="0" smtClean="0"/>
              <a:t>(</a:t>
            </a:r>
            <a:r>
              <a:rPr lang="de-DE" sz="1000" dirty="0" err="1" smtClean="0"/>
              <a:t>revascularization</a:t>
            </a:r>
            <a:r>
              <a:rPr lang="de-DE" sz="1000" dirty="0"/>
              <a:t>)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1864108"/>
            <a:ext cx="2974232" cy="3016387"/>
          </a:xfrm>
          <a:prstGeom prst="rect">
            <a:avLst/>
          </a:prstGeom>
        </p:spPr>
      </p:pic>
      <p:grpSp>
        <p:nvGrpSpPr>
          <p:cNvPr id="3" name="Gruppieren 2"/>
          <p:cNvGrpSpPr/>
          <p:nvPr/>
        </p:nvGrpSpPr>
        <p:grpSpPr>
          <a:xfrm>
            <a:off x="2451484" y="2457450"/>
            <a:ext cx="3130202" cy="2377884"/>
            <a:chOff x="2451484" y="2457450"/>
            <a:chExt cx="3130202" cy="2377884"/>
          </a:xfrm>
        </p:grpSpPr>
        <p:sp>
          <p:nvSpPr>
            <p:cNvPr id="8" name="Freihandform 7"/>
            <p:cNvSpPr/>
            <p:nvPr/>
          </p:nvSpPr>
          <p:spPr>
            <a:xfrm>
              <a:off x="2451484" y="2457450"/>
              <a:ext cx="453081" cy="1751479"/>
            </a:xfrm>
            <a:custGeom>
              <a:avLst/>
              <a:gdLst>
                <a:gd name="connsiteX0" fmla="*/ 301801 w 453081"/>
                <a:gd name="connsiteY0" fmla="*/ 0 h 1751479"/>
                <a:gd name="connsiteX1" fmla="*/ 2604 w 453081"/>
                <a:gd name="connsiteY1" fmla="*/ 978274 h 1751479"/>
                <a:gd name="connsiteX2" fmla="*/ 453081 w 453081"/>
                <a:gd name="connsiteY2" fmla="*/ 1751479 h 1751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3081" h="1751479">
                  <a:moveTo>
                    <a:pt x="301801" y="0"/>
                  </a:moveTo>
                  <a:cubicBezTo>
                    <a:pt x="139596" y="343180"/>
                    <a:pt x="-22609" y="686361"/>
                    <a:pt x="2604" y="978274"/>
                  </a:cubicBezTo>
                  <a:cubicBezTo>
                    <a:pt x="27817" y="1270187"/>
                    <a:pt x="240449" y="1510833"/>
                    <a:pt x="453081" y="1751479"/>
                  </a:cubicBezTo>
                </a:path>
              </a:pathLst>
            </a:custGeom>
            <a:noFill/>
            <a:ln>
              <a:solidFill>
                <a:srgbClr val="FFC000"/>
              </a:solidFill>
              <a:prstDash val="sysDot"/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2795278" y="4189003"/>
              <a:ext cx="27864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 smtClean="0">
                  <a:solidFill>
                    <a:srgbClr val="FFC000"/>
                  </a:solidFill>
                </a:rPr>
                <a:t>Might</a:t>
              </a:r>
              <a:r>
                <a:rPr lang="de-DE" dirty="0" smtClean="0">
                  <a:solidFill>
                    <a:srgbClr val="FFC000"/>
                  </a:solidFill>
                </a:rPr>
                <a:t> not </a:t>
              </a:r>
              <a:br>
                <a:rPr lang="de-DE" dirty="0" smtClean="0">
                  <a:solidFill>
                    <a:srgbClr val="FFC000"/>
                  </a:solidFill>
                </a:rPr>
              </a:br>
              <a:r>
                <a:rPr lang="de-DE" dirty="0" err="1" smtClean="0">
                  <a:solidFill>
                    <a:srgbClr val="FFC000"/>
                  </a:solidFill>
                </a:rPr>
                <a:t>be</a:t>
              </a:r>
              <a:r>
                <a:rPr lang="de-DE" dirty="0" smtClean="0">
                  <a:solidFill>
                    <a:srgbClr val="FFC000"/>
                  </a:solidFill>
                </a:rPr>
                <a:t> </a:t>
              </a:r>
              <a:r>
                <a:rPr lang="de-DE" dirty="0" err="1" smtClean="0">
                  <a:solidFill>
                    <a:srgbClr val="FFC000"/>
                  </a:solidFill>
                </a:rPr>
                <a:t>enough</a:t>
              </a:r>
              <a:endParaRPr lang="de-DE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477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5389140" y="1719280"/>
            <a:ext cx="3168352" cy="322343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179512" y="123478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Three</a:t>
            </a:r>
            <a:r>
              <a:rPr lang="de-DE" sz="2800" dirty="0" smtClean="0">
                <a:solidFill>
                  <a:srgbClr val="991F1F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very</a:t>
            </a:r>
            <a:r>
              <a:rPr lang="de-DE" sz="2800" dirty="0" smtClean="0">
                <a:solidFill>
                  <a:srgbClr val="991F1F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basic</a:t>
            </a:r>
            <a:r>
              <a:rPr lang="de-DE" sz="2800" dirty="0" smtClean="0">
                <a:solidFill>
                  <a:srgbClr val="991F1F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considerations</a:t>
            </a:r>
            <a:endParaRPr lang="de-DE" sz="2800" dirty="0">
              <a:solidFill>
                <a:srgbClr val="991F1F"/>
              </a:solidFill>
              <a:latin typeface="Corbel" panose="020B050302020402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5486200" y="1551200"/>
            <a:ext cx="81399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104" y="1879659"/>
            <a:ext cx="1906428" cy="2564299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1763688" y="1739990"/>
            <a:ext cx="3168352" cy="3191093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1835696" y="1563638"/>
            <a:ext cx="216024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1864108"/>
            <a:ext cx="2974232" cy="3016387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899592" y="1059582"/>
            <a:ext cx="777686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de-DE" sz="2000" b="1" dirty="0" err="1" smtClean="0">
                <a:latin typeface="Corbel" panose="020B0503020204020204" pitchFamily="34" charset="0"/>
              </a:rPr>
              <a:t>What</a:t>
            </a:r>
            <a:r>
              <a:rPr lang="de-DE" sz="2000" b="1" dirty="0" smtClean="0">
                <a:latin typeface="Corbel" panose="020B0503020204020204" pitchFamily="34" charset="0"/>
              </a:rPr>
              <a:t> do </a:t>
            </a:r>
            <a:r>
              <a:rPr lang="de-DE" sz="2000" b="1" dirty="0" err="1" smtClean="0">
                <a:latin typeface="Corbel" panose="020B0503020204020204" pitchFamily="34" charset="0"/>
              </a:rPr>
              <a:t>we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want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to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know</a:t>
            </a:r>
            <a:r>
              <a:rPr lang="de-DE" sz="2000" b="1" dirty="0" smtClean="0">
                <a:latin typeface="Corbel" panose="020B0503020204020204" pitchFamily="34" charset="0"/>
              </a:rPr>
              <a:t> in </a:t>
            </a:r>
            <a:r>
              <a:rPr lang="de-DE" sz="2000" b="1" dirty="0" err="1" smtClean="0">
                <a:latin typeface="Corbel" panose="020B0503020204020204" pitchFamily="34" charset="0"/>
              </a:rPr>
              <a:t>patients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with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suspected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CAD</a:t>
            </a:r>
            <a:r>
              <a:rPr lang="de-DE" sz="2000" b="1" dirty="0" smtClean="0">
                <a:latin typeface="Corbel" panose="020B0503020204020204" pitchFamily="34" charset="0"/>
              </a:rPr>
              <a:t>?</a:t>
            </a:r>
          </a:p>
          <a:p>
            <a:endParaRPr lang="de-DE" sz="1100" dirty="0" smtClean="0"/>
          </a:p>
          <a:p>
            <a:r>
              <a:rPr lang="de-DE" sz="1100" dirty="0"/>
              <a:t>	</a:t>
            </a:r>
            <a:r>
              <a:rPr lang="de-DE" sz="1100" dirty="0" smtClean="0"/>
              <a:t> </a:t>
            </a:r>
            <a:r>
              <a:rPr lang="de-DE" dirty="0" smtClean="0"/>
              <a:t>Symptoms </a:t>
            </a:r>
            <a:r>
              <a:rPr lang="de-DE" sz="1000" dirty="0" smtClean="0"/>
              <a:t>(</a:t>
            </a:r>
            <a:r>
              <a:rPr lang="de-DE" sz="1000" dirty="0" err="1" smtClean="0"/>
              <a:t>revascularization</a:t>
            </a:r>
            <a:r>
              <a:rPr lang="de-DE" sz="1000" dirty="0" smtClean="0"/>
              <a:t>)		</a:t>
            </a:r>
            <a:r>
              <a:rPr lang="de-DE" dirty="0"/>
              <a:t>Events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2795278" y="4189003"/>
            <a:ext cx="2786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FFC000"/>
                </a:solidFill>
              </a:rPr>
              <a:t>Might</a:t>
            </a:r>
            <a:r>
              <a:rPr lang="de-DE" dirty="0" smtClean="0">
                <a:solidFill>
                  <a:srgbClr val="FFC000"/>
                </a:solidFill>
              </a:rPr>
              <a:t> not </a:t>
            </a:r>
            <a:br>
              <a:rPr lang="de-DE" dirty="0" smtClean="0">
                <a:solidFill>
                  <a:srgbClr val="FFC000"/>
                </a:solidFill>
              </a:rPr>
            </a:br>
            <a:r>
              <a:rPr lang="de-DE" dirty="0" err="1" smtClean="0">
                <a:solidFill>
                  <a:srgbClr val="FFC000"/>
                </a:solidFill>
              </a:rPr>
              <a:t>be</a:t>
            </a:r>
            <a:r>
              <a:rPr lang="de-DE" dirty="0" smtClean="0">
                <a:solidFill>
                  <a:srgbClr val="FFC000"/>
                </a:solidFill>
              </a:rPr>
              <a:t> </a:t>
            </a:r>
            <a:r>
              <a:rPr lang="de-DE" dirty="0" err="1" smtClean="0">
                <a:solidFill>
                  <a:srgbClr val="FFC000"/>
                </a:solidFill>
              </a:rPr>
              <a:t>enough</a:t>
            </a:r>
            <a:endParaRPr lang="de-DE" dirty="0">
              <a:solidFill>
                <a:srgbClr val="FFC000"/>
              </a:solidFill>
            </a:endParaRPr>
          </a:p>
        </p:txBody>
      </p:sp>
      <p:grpSp>
        <p:nvGrpSpPr>
          <p:cNvPr id="18" name="Gruppieren 17"/>
          <p:cNvGrpSpPr/>
          <p:nvPr/>
        </p:nvGrpSpPr>
        <p:grpSpPr>
          <a:xfrm>
            <a:off x="2451484" y="2457450"/>
            <a:ext cx="3130202" cy="2377884"/>
            <a:chOff x="2451484" y="2457450"/>
            <a:chExt cx="3130202" cy="2377884"/>
          </a:xfrm>
        </p:grpSpPr>
        <p:sp>
          <p:nvSpPr>
            <p:cNvPr id="19" name="Freihandform 18"/>
            <p:cNvSpPr/>
            <p:nvPr/>
          </p:nvSpPr>
          <p:spPr>
            <a:xfrm>
              <a:off x="2451484" y="2457450"/>
              <a:ext cx="453081" cy="1751479"/>
            </a:xfrm>
            <a:custGeom>
              <a:avLst/>
              <a:gdLst>
                <a:gd name="connsiteX0" fmla="*/ 301801 w 453081"/>
                <a:gd name="connsiteY0" fmla="*/ 0 h 1751479"/>
                <a:gd name="connsiteX1" fmla="*/ 2604 w 453081"/>
                <a:gd name="connsiteY1" fmla="*/ 978274 h 1751479"/>
                <a:gd name="connsiteX2" fmla="*/ 453081 w 453081"/>
                <a:gd name="connsiteY2" fmla="*/ 1751479 h 1751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3081" h="1751479">
                  <a:moveTo>
                    <a:pt x="301801" y="0"/>
                  </a:moveTo>
                  <a:cubicBezTo>
                    <a:pt x="139596" y="343180"/>
                    <a:pt x="-22609" y="686361"/>
                    <a:pt x="2604" y="978274"/>
                  </a:cubicBezTo>
                  <a:cubicBezTo>
                    <a:pt x="27817" y="1270187"/>
                    <a:pt x="240449" y="1510833"/>
                    <a:pt x="453081" y="1751479"/>
                  </a:cubicBezTo>
                </a:path>
              </a:pathLst>
            </a:custGeom>
            <a:noFill/>
            <a:ln>
              <a:solidFill>
                <a:srgbClr val="FFC000"/>
              </a:solidFill>
              <a:prstDash val="sysDot"/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2795278" y="4189003"/>
              <a:ext cx="27864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 smtClean="0">
                  <a:solidFill>
                    <a:srgbClr val="FFC000"/>
                  </a:solidFill>
                </a:rPr>
                <a:t>Might</a:t>
              </a:r>
              <a:r>
                <a:rPr lang="de-DE" dirty="0" smtClean="0">
                  <a:solidFill>
                    <a:srgbClr val="FFC000"/>
                  </a:solidFill>
                </a:rPr>
                <a:t> not </a:t>
              </a:r>
              <a:br>
                <a:rPr lang="de-DE" dirty="0" smtClean="0">
                  <a:solidFill>
                    <a:srgbClr val="FFC000"/>
                  </a:solidFill>
                </a:rPr>
              </a:br>
              <a:r>
                <a:rPr lang="de-DE" dirty="0" err="1" smtClean="0">
                  <a:solidFill>
                    <a:srgbClr val="FFC000"/>
                  </a:solidFill>
                </a:rPr>
                <a:t>be</a:t>
              </a:r>
              <a:r>
                <a:rPr lang="de-DE" dirty="0" smtClean="0">
                  <a:solidFill>
                    <a:srgbClr val="FFC000"/>
                  </a:solidFill>
                </a:rPr>
                <a:t> </a:t>
              </a:r>
              <a:r>
                <a:rPr lang="de-DE" dirty="0" err="1" smtClean="0">
                  <a:solidFill>
                    <a:srgbClr val="FFC000"/>
                  </a:solidFill>
                </a:rPr>
                <a:t>enough</a:t>
              </a:r>
              <a:endParaRPr lang="de-DE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403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5389140" y="1719280"/>
            <a:ext cx="3168352" cy="322343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179512" y="123478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Three</a:t>
            </a:r>
            <a:r>
              <a:rPr lang="de-DE" sz="2800" dirty="0" smtClean="0">
                <a:solidFill>
                  <a:srgbClr val="991F1F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very</a:t>
            </a:r>
            <a:r>
              <a:rPr lang="de-DE" sz="2800" dirty="0" smtClean="0">
                <a:solidFill>
                  <a:srgbClr val="991F1F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basic</a:t>
            </a:r>
            <a:r>
              <a:rPr lang="de-DE" sz="2800" dirty="0" smtClean="0">
                <a:solidFill>
                  <a:srgbClr val="991F1F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considerations</a:t>
            </a:r>
            <a:endParaRPr lang="de-DE" sz="2800" dirty="0">
              <a:solidFill>
                <a:srgbClr val="991F1F"/>
              </a:solidFill>
              <a:latin typeface="Corbel" panose="020B050302020402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5486200" y="1551200"/>
            <a:ext cx="81399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104" y="1879659"/>
            <a:ext cx="1906428" cy="2564299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1763688" y="1739990"/>
            <a:ext cx="3168352" cy="3191093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1835696" y="1563638"/>
            <a:ext cx="216024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1864108"/>
            <a:ext cx="2974232" cy="3016387"/>
          </a:xfrm>
          <a:prstGeom prst="rect">
            <a:avLst/>
          </a:prstGeom>
        </p:spPr>
      </p:pic>
      <p:pic>
        <p:nvPicPr>
          <p:cNvPr id="15" name="Dorn RCX 100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8148" t="2347" r="6172" b="-1167"/>
          <a:stretch/>
        </p:blipFill>
        <p:spPr bwMode="auto">
          <a:xfrm>
            <a:off x="6623271" y="2136996"/>
            <a:ext cx="1820449" cy="2739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493047" y="452148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rgbClr val="C00000"/>
                </a:solidFill>
                <a:latin typeface="Corbel" panose="020B0503020204020204" pitchFamily="34" charset="0"/>
              </a:rPr>
              <a:t>4 </a:t>
            </a:r>
            <a:r>
              <a:rPr lang="de-DE" sz="12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days</a:t>
            </a:r>
            <a:r>
              <a:rPr lang="de-DE" sz="1200" dirty="0" smtClean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de-DE" sz="1200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later</a:t>
            </a:r>
            <a:endParaRPr lang="de-DE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899592" y="1059582"/>
            <a:ext cx="777686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de-DE" sz="2000" b="1" dirty="0" err="1" smtClean="0">
                <a:latin typeface="Corbel" panose="020B0503020204020204" pitchFamily="34" charset="0"/>
              </a:rPr>
              <a:t>What</a:t>
            </a:r>
            <a:r>
              <a:rPr lang="de-DE" sz="2000" b="1" dirty="0" smtClean="0">
                <a:latin typeface="Corbel" panose="020B0503020204020204" pitchFamily="34" charset="0"/>
              </a:rPr>
              <a:t> do </a:t>
            </a:r>
            <a:r>
              <a:rPr lang="de-DE" sz="2000" b="1" dirty="0" err="1" smtClean="0">
                <a:latin typeface="Corbel" panose="020B0503020204020204" pitchFamily="34" charset="0"/>
              </a:rPr>
              <a:t>we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want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to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know</a:t>
            </a:r>
            <a:r>
              <a:rPr lang="de-DE" sz="2000" b="1" dirty="0" smtClean="0">
                <a:latin typeface="Corbel" panose="020B0503020204020204" pitchFamily="34" charset="0"/>
              </a:rPr>
              <a:t> in </a:t>
            </a:r>
            <a:r>
              <a:rPr lang="de-DE" sz="2000" b="1" dirty="0" err="1" smtClean="0">
                <a:latin typeface="Corbel" panose="020B0503020204020204" pitchFamily="34" charset="0"/>
              </a:rPr>
              <a:t>patients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with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suspected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CAD</a:t>
            </a:r>
            <a:r>
              <a:rPr lang="de-DE" sz="2000" b="1" dirty="0" smtClean="0">
                <a:latin typeface="Corbel" panose="020B0503020204020204" pitchFamily="34" charset="0"/>
              </a:rPr>
              <a:t>?</a:t>
            </a:r>
          </a:p>
          <a:p>
            <a:endParaRPr lang="de-DE" sz="1100" dirty="0" smtClean="0"/>
          </a:p>
          <a:p>
            <a:r>
              <a:rPr lang="de-DE" sz="1100" dirty="0"/>
              <a:t>	</a:t>
            </a:r>
            <a:r>
              <a:rPr lang="de-DE" sz="1100" dirty="0" smtClean="0"/>
              <a:t> </a:t>
            </a:r>
            <a:r>
              <a:rPr lang="de-DE" dirty="0" smtClean="0"/>
              <a:t>Symptoms </a:t>
            </a:r>
            <a:r>
              <a:rPr lang="de-DE" sz="1000" dirty="0" smtClean="0"/>
              <a:t>(</a:t>
            </a:r>
            <a:r>
              <a:rPr lang="de-DE" sz="1000" dirty="0" err="1" smtClean="0"/>
              <a:t>revascularization</a:t>
            </a:r>
            <a:r>
              <a:rPr lang="de-DE" sz="1000" dirty="0" smtClean="0"/>
              <a:t>)		</a:t>
            </a:r>
            <a:r>
              <a:rPr lang="de-DE" dirty="0"/>
              <a:t>Events</a:t>
            </a:r>
          </a:p>
        </p:txBody>
      </p:sp>
      <p:grpSp>
        <p:nvGrpSpPr>
          <p:cNvPr id="17" name="Gruppieren 16"/>
          <p:cNvGrpSpPr/>
          <p:nvPr/>
        </p:nvGrpSpPr>
        <p:grpSpPr>
          <a:xfrm>
            <a:off x="2451484" y="2457450"/>
            <a:ext cx="3130202" cy="2377884"/>
            <a:chOff x="2451484" y="2457450"/>
            <a:chExt cx="3130202" cy="2377884"/>
          </a:xfrm>
        </p:grpSpPr>
        <p:sp>
          <p:nvSpPr>
            <p:cNvPr id="18" name="Freihandform 17"/>
            <p:cNvSpPr/>
            <p:nvPr/>
          </p:nvSpPr>
          <p:spPr>
            <a:xfrm>
              <a:off x="2451484" y="2457450"/>
              <a:ext cx="453081" cy="1751479"/>
            </a:xfrm>
            <a:custGeom>
              <a:avLst/>
              <a:gdLst>
                <a:gd name="connsiteX0" fmla="*/ 301801 w 453081"/>
                <a:gd name="connsiteY0" fmla="*/ 0 h 1751479"/>
                <a:gd name="connsiteX1" fmla="*/ 2604 w 453081"/>
                <a:gd name="connsiteY1" fmla="*/ 978274 h 1751479"/>
                <a:gd name="connsiteX2" fmla="*/ 453081 w 453081"/>
                <a:gd name="connsiteY2" fmla="*/ 1751479 h 1751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3081" h="1751479">
                  <a:moveTo>
                    <a:pt x="301801" y="0"/>
                  </a:moveTo>
                  <a:cubicBezTo>
                    <a:pt x="139596" y="343180"/>
                    <a:pt x="-22609" y="686361"/>
                    <a:pt x="2604" y="978274"/>
                  </a:cubicBezTo>
                  <a:cubicBezTo>
                    <a:pt x="27817" y="1270187"/>
                    <a:pt x="240449" y="1510833"/>
                    <a:pt x="453081" y="1751479"/>
                  </a:cubicBezTo>
                </a:path>
              </a:pathLst>
            </a:custGeom>
            <a:noFill/>
            <a:ln>
              <a:solidFill>
                <a:srgbClr val="FFC000"/>
              </a:solidFill>
              <a:prstDash val="sysDot"/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2795278" y="4189003"/>
              <a:ext cx="27864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 smtClean="0">
                  <a:solidFill>
                    <a:srgbClr val="FFC000"/>
                  </a:solidFill>
                </a:rPr>
                <a:t>Might</a:t>
              </a:r>
              <a:r>
                <a:rPr lang="de-DE" dirty="0" smtClean="0">
                  <a:solidFill>
                    <a:srgbClr val="FFC000"/>
                  </a:solidFill>
                </a:rPr>
                <a:t> not </a:t>
              </a:r>
              <a:br>
                <a:rPr lang="de-DE" dirty="0" smtClean="0">
                  <a:solidFill>
                    <a:srgbClr val="FFC000"/>
                  </a:solidFill>
                </a:rPr>
              </a:br>
              <a:r>
                <a:rPr lang="de-DE" dirty="0" err="1" smtClean="0">
                  <a:solidFill>
                    <a:srgbClr val="FFC000"/>
                  </a:solidFill>
                </a:rPr>
                <a:t>be</a:t>
              </a:r>
              <a:r>
                <a:rPr lang="de-DE" dirty="0" smtClean="0">
                  <a:solidFill>
                    <a:srgbClr val="FFC000"/>
                  </a:solidFill>
                </a:rPr>
                <a:t> </a:t>
              </a:r>
              <a:r>
                <a:rPr lang="de-DE" dirty="0" err="1" smtClean="0">
                  <a:solidFill>
                    <a:srgbClr val="FFC000"/>
                  </a:solidFill>
                </a:rPr>
                <a:t>enough</a:t>
              </a:r>
              <a:endParaRPr lang="de-DE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60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5389140" y="1719280"/>
            <a:ext cx="3168352" cy="322343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1763688" y="1724585"/>
            <a:ext cx="3168352" cy="322343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5696" y="1563638"/>
            <a:ext cx="216024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179512" y="123478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Three</a:t>
            </a:r>
            <a:r>
              <a:rPr lang="de-DE" sz="2800" dirty="0" smtClean="0">
                <a:solidFill>
                  <a:srgbClr val="991F1F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very</a:t>
            </a:r>
            <a:r>
              <a:rPr lang="de-DE" sz="2800" dirty="0" smtClean="0">
                <a:solidFill>
                  <a:srgbClr val="991F1F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basic</a:t>
            </a:r>
            <a:r>
              <a:rPr lang="de-DE" sz="2800" dirty="0" smtClean="0">
                <a:solidFill>
                  <a:srgbClr val="991F1F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considerations</a:t>
            </a:r>
            <a:endParaRPr lang="de-DE" sz="2800" dirty="0">
              <a:solidFill>
                <a:srgbClr val="991F1F"/>
              </a:solidFill>
              <a:latin typeface="Corbel" panose="020B0503020204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1864108"/>
            <a:ext cx="2974232" cy="3016387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5486200" y="1551200"/>
            <a:ext cx="81399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082"/>
          <a:stretch/>
        </p:blipFill>
        <p:spPr bwMode="auto">
          <a:xfrm>
            <a:off x="6372200" y="1867052"/>
            <a:ext cx="2057209" cy="295281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8" name="Textfeld 7"/>
          <p:cNvSpPr txBox="1"/>
          <p:nvPr/>
        </p:nvSpPr>
        <p:spPr>
          <a:xfrm>
            <a:off x="5436096" y="4342546"/>
            <a:ext cx="98490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Davies et al, </a:t>
            </a:r>
            <a:r>
              <a:rPr lang="de-DE" sz="1100" dirty="0" err="1" smtClean="0"/>
              <a:t>Circulation</a:t>
            </a:r>
            <a:r>
              <a:rPr lang="de-DE" sz="1100" dirty="0" smtClean="0"/>
              <a:t> 1995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899592" y="1059582"/>
            <a:ext cx="777686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de-DE" sz="2000" b="1" dirty="0" err="1" smtClean="0">
                <a:latin typeface="Corbel" panose="020B0503020204020204" pitchFamily="34" charset="0"/>
              </a:rPr>
              <a:t>What</a:t>
            </a:r>
            <a:r>
              <a:rPr lang="de-DE" sz="2000" b="1" dirty="0" smtClean="0">
                <a:latin typeface="Corbel" panose="020B0503020204020204" pitchFamily="34" charset="0"/>
              </a:rPr>
              <a:t> do </a:t>
            </a:r>
            <a:r>
              <a:rPr lang="de-DE" sz="2000" b="1" dirty="0" err="1" smtClean="0">
                <a:latin typeface="Corbel" panose="020B0503020204020204" pitchFamily="34" charset="0"/>
              </a:rPr>
              <a:t>we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want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to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know</a:t>
            </a:r>
            <a:r>
              <a:rPr lang="de-DE" sz="2000" b="1" dirty="0" smtClean="0">
                <a:latin typeface="Corbel" panose="020B0503020204020204" pitchFamily="34" charset="0"/>
              </a:rPr>
              <a:t> in </a:t>
            </a:r>
            <a:r>
              <a:rPr lang="de-DE" sz="2000" b="1" dirty="0" err="1" smtClean="0">
                <a:latin typeface="Corbel" panose="020B0503020204020204" pitchFamily="34" charset="0"/>
              </a:rPr>
              <a:t>patients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with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suspected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CAD</a:t>
            </a:r>
            <a:r>
              <a:rPr lang="de-DE" sz="2000" b="1" dirty="0" smtClean="0"/>
              <a:t>?</a:t>
            </a:r>
          </a:p>
          <a:p>
            <a:endParaRPr lang="de-DE" sz="1100" dirty="0" smtClean="0"/>
          </a:p>
          <a:p>
            <a:r>
              <a:rPr lang="de-DE" sz="1100" dirty="0"/>
              <a:t>	</a:t>
            </a:r>
            <a:r>
              <a:rPr lang="de-DE" sz="1100" dirty="0" smtClean="0"/>
              <a:t> </a:t>
            </a:r>
            <a:r>
              <a:rPr lang="de-DE" dirty="0" smtClean="0"/>
              <a:t>Symptoms </a:t>
            </a:r>
            <a:r>
              <a:rPr lang="de-DE" sz="1000" dirty="0" smtClean="0"/>
              <a:t>(</a:t>
            </a:r>
            <a:r>
              <a:rPr lang="de-DE" sz="1000" dirty="0" err="1" smtClean="0"/>
              <a:t>revascularization</a:t>
            </a:r>
            <a:r>
              <a:rPr lang="de-DE" sz="1000" dirty="0" smtClean="0"/>
              <a:t>)		</a:t>
            </a:r>
            <a:r>
              <a:rPr lang="de-DE" dirty="0"/>
              <a:t>Events</a:t>
            </a:r>
          </a:p>
        </p:txBody>
      </p:sp>
      <p:grpSp>
        <p:nvGrpSpPr>
          <p:cNvPr id="13" name="Gruppieren 12"/>
          <p:cNvGrpSpPr/>
          <p:nvPr/>
        </p:nvGrpSpPr>
        <p:grpSpPr>
          <a:xfrm>
            <a:off x="2451484" y="2457450"/>
            <a:ext cx="3130202" cy="2377884"/>
            <a:chOff x="2451484" y="2457450"/>
            <a:chExt cx="3130202" cy="2377884"/>
          </a:xfrm>
        </p:grpSpPr>
        <p:sp>
          <p:nvSpPr>
            <p:cNvPr id="14" name="Freihandform 13"/>
            <p:cNvSpPr/>
            <p:nvPr/>
          </p:nvSpPr>
          <p:spPr>
            <a:xfrm>
              <a:off x="2451484" y="2457450"/>
              <a:ext cx="453081" cy="1751479"/>
            </a:xfrm>
            <a:custGeom>
              <a:avLst/>
              <a:gdLst>
                <a:gd name="connsiteX0" fmla="*/ 301801 w 453081"/>
                <a:gd name="connsiteY0" fmla="*/ 0 h 1751479"/>
                <a:gd name="connsiteX1" fmla="*/ 2604 w 453081"/>
                <a:gd name="connsiteY1" fmla="*/ 978274 h 1751479"/>
                <a:gd name="connsiteX2" fmla="*/ 453081 w 453081"/>
                <a:gd name="connsiteY2" fmla="*/ 1751479 h 1751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3081" h="1751479">
                  <a:moveTo>
                    <a:pt x="301801" y="0"/>
                  </a:moveTo>
                  <a:cubicBezTo>
                    <a:pt x="139596" y="343180"/>
                    <a:pt x="-22609" y="686361"/>
                    <a:pt x="2604" y="978274"/>
                  </a:cubicBezTo>
                  <a:cubicBezTo>
                    <a:pt x="27817" y="1270187"/>
                    <a:pt x="240449" y="1510833"/>
                    <a:pt x="453081" y="1751479"/>
                  </a:cubicBezTo>
                </a:path>
              </a:pathLst>
            </a:custGeom>
            <a:noFill/>
            <a:ln>
              <a:solidFill>
                <a:srgbClr val="FFC000"/>
              </a:solidFill>
              <a:prstDash val="sysDot"/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2795278" y="4189003"/>
              <a:ext cx="27864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 smtClean="0">
                  <a:solidFill>
                    <a:srgbClr val="FFC000"/>
                  </a:solidFill>
                </a:rPr>
                <a:t>Might</a:t>
              </a:r>
              <a:r>
                <a:rPr lang="de-DE" dirty="0" smtClean="0">
                  <a:solidFill>
                    <a:srgbClr val="FFC000"/>
                  </a:solidFill>
                </a:rPr>
                <a:t> not </a:t>
              </a:r>
              <a:br>
                <a:rPr lang="de-DE" dirty="0" smtClean="0">
                  <a:solidFill>
                    <a:srgbClr val="FFC000"/>
                  </a:solidFill>
                </a:rPr>
              </a:br>
              <a:r>
                <a:rPr lang="de-DE" dirty="0" err="1" smtClean="0">
                  <a:solidFill>
                    <a:srgbClr val="FFC000"/>
                  </a:solidFill>
                </a:rPr>
                <a:t>be</a:t>
              </a:r>
              <a:r>
                <a:rPr lang="de-DE" dirty="0" smtClean="0">
                  <a:solidFill>
                    <a:srgbClr val="FFC000"/>
                  </a:solidFill>
                </a:rPr>
                <a:t> </a:t>
              </a:r>
              <a:r>
                <a:rPr lang="de-DE" dirty="0" err="1" smtClean="0">
                  <a:solidFill>
                    <a:srgbClr val="FFC000"/>
                  </a:solidFill>
                </a:rPr>
                <a:t>enough</a:t>
              </a:r>
              <a:endParaRPr lang="de-DE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89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5389140" y="1719280"/>
            <a:ext cx="3168352" cy="322343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1763688" y="1724585"/>
            <a:ext cx="3168352" cy="322343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5696" y="1563638"/>
            <a:ext cx="115212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179512" y="123478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Three</a:t>
            </a:r>
            <a:r>
              <a:rPr lang="de-DE" sz="2800" dirty="0" smtClean="0">
                <a:solidFill>
                  <a:srgbClr val="991F1F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very</a:t>
            </a:r>
            <a:r>
              <a:rPr lang="de-DE" sz="2800" dirty="0" smtClean="0">
                <a:solidFill>
                  <a:srgbClr val="991F1F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basic</a:t>
            </a:r>
            <a:r>
              <a:rPr lang="de-DE" sz="2800" dirty="0" smtClean="0">
                <a:solidFill>
                  <a:srgbClr val="991F1F"/>
                </a:solidFill>
                <a:latin typeface="Corbel" panose="020B0503020204020204" pitchFamily="34" charset="0"/>
              </a:rPr>
              <a:t> </a:t>
            </a:r>
            <a:r>
              <a:rPr lang="de-DE" sz="2800" dirty="0" err="1" smtClean="0">
                <a:solidFill>
                  <a:srgbClr val="991F1F"/>
                </a:solidFill>
                <a:latin typeface="Corbel" panose="020B0503020204020204" pitchFamily="34" charset="0"/>
              </a:rPr>
              <a:t>considerations</a:t>
            </a:r>
            <a:endParaRPr lang="de-DE" sz="2800" dirty="0">
              <a:solidFill>
                <a:srgbClr val="991F1F"/>
              </a:solidFill>
              <a:latin typeface="Corbel" panose="020B0503020204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1864108"/>
            <a:ext cx="2974232" cy="3016387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5486200" y="1551200"/>
            <a:ext cx="81399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899592" y="1059582"/>
            <a:ext cx="7776864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de-DE" sz="2000" b="1" dirty="0" err="1" smtClean="0">
                <a:latin typeface="Corbel" panose="020B0503020204020204" pitchFamily="34" charset="0"/>
              </a:rPr>
              <a:t>What</a:t>
            </a:r>
            <a:r>
              <a:rPr lang="de-DE" sz="2000" b="1" dirty="0" smtClean="0">
                <a:latin typeface="Corbel" panose="020B0503020204020204" pitchFamily="34" charset="0"/>
              </a:rPr>
              <a:t> do </a:t>
            </a:r>
            <a:r>
              <a:rPr lang="de-DE" sz="2000" b="1" dirty="0" err="1" smtClean="0">
                <a:latin typeface="Corbel" panose="020B0503020204020204" pitchFamily="34" charset="0"/>
              </a:rPr>
              <a:t>we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want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to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know</a:t>
            </a:r>
            <a:r>
              <a:rPr lang="de-DE" sz="2000" b="1" dirty="0" smtClean="0">
                <a:latin typeface="Corbel" panose="020B0503020204020204" pitchFamily="34" charset="0"/>
              </a:rPr>
              <a:t> in </a:t>
            </a:r>
            <a:r>
              <a:rPr lang="de-DE" sz="2000" b="1" dirty="0" err="1" smtClean="0">
                <a:latin typeface="Corbel" panose="020B0503020204020204" pitchFamily="34" charset="0"/>
              </a:rPr>
              <a:t>patients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with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suspected</a:t>
            </a:r>
            <a:r>
              <a:rPr lang="de-DE" sz="2000" b="1" dirty="0" smtClean="0">
                <a:latin typeface="Corbel" panose="020B0503020204020204" pitchFamily="34" charset="0"/>
              </a:rPr>
              <a:t> </a:t>
            </a:r>
            <a:r>
              <a:rPr lang="de-DE" sz="2000" b="1" dirty="0" err="1" smtClean="0">
                <a:latin typeface="Corbel" panose="020B0503020204020204" pitchFamily="34" charset="0"/>
              </a:rPr>
              <a:t>CAD</a:t>
            </a:r>
            <a:r>
              <a:rPr lang="de-DE" sz="2000" b="1" dirty="0" smtClean="0">
                <a:latin typeface="Corbel" panose="020B0503020204020204" pitchFamily="34" charset="0"/>
              </a:rPr>
              <a:t>?</a:t>
            </a:r>
          </a:p>
          <a:p>
            <a:endParaRPr lang="de-DE" sz="1100" dirty="0" smtClean="0"/>
          </a:p>
          <a:p>
            <a:r>
              <a:rPr lang="de-DE" sz="1100" dirty="0"/>
              <a:t>	</a:t>
            </a:r>
            <a:r>
              <a:rPr lang="de-DE" sz="1100" dirty="0" smtClean="0"/>
              <a:t> </a:t>
            </a:r>
            <a:r>
              <a:rPr lang="de-DE" dirty="0" smtClean="0"/>
              <a:t>Symptoms			Events	</a:t>
            </a:r>
          </a:p>
          <a:p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201" y="1851669"/>
            <a:ext cx="2974232" cy="3030987"/>
          </a:xfrm>
          <a:prstGeom prst="rect">
            <a:avLst/>
          </a:prstGeom>
          <a:noFill/>
          <a:ln>
            <a:solidFill>
              <a:srgbClr val="FFC000"/>
            </a:solidFill>
            <a:prstDash val="sysDot"/>
            <a:headEnd type="none" w="med" len="med"/>
            <a:tailEnd type="arrow" w="med" len="med"/>
          </a:ln>
        </p:spPr>
      </p:pic>
      <p:sp>
        <p:nvSpPr>
          <p:cNvPr id="3" name="Freihandform 2"/>
          <p:cNvSpPr/>
          <p:nvPr/>
        </p:nvSpPr>
        <p:spPr>
          <a:xfrm>
            <a:off x="2451484" y="2457450"/>
            <a:ext cx="453081" cy="1751479"/>
          </a:xfrm>
          <a:custGeom>
            <a:avLst/>
            <a:gdLst>
              <a:gd name="connsiteX0" fmla="*/ 301801 w 453081"/>
              <a:gd name="connsiteY0" fmla="*/ 0 h 1751479"/>
              <a:gd name="connsiteX1" fmla="*/ 2604 w 453081"/>
              <a:gd name="connsiteY1" fmla="*/ 978274 h 1751479"/>
              <a:gd name="connsiteX2" fmla="*/ 453081 w 453081"/>
              <a:gd name="connsiteY2" fmla="*/ 1751479 h 175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3081" h="1751479">
                <a:moveTo>
                  <a:pt x="301801" y="0"/>
                </a:moveTo>
                <a:cubicBezTo>
                  <a:pt x="139596" y="343180"/>
                  <a:pt x="-22609" y="686361"/>
                  <a:pt x="2604" y="978274"/>
                </a:cubicBezTo>
                <a:cubicBezTo>
                  <a:pt x="27817" y="1270187"/>
                  <a:pt x="240449" y="1510833"/>
                  <a:pt x="453081" y="1751479"/>
                </a:cubicBezTo>
              </a:path>
            </a:pathLst>
          </a:custGeom>
          <a:noFill/>
          <a:ln>
            <a:solidFill>
              <a:srgbClr val="FFC000"/>
            </a:solidFill>
            <a:prstDash val="sysDot"/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2795278" y="4189003"/>
            <a:ext cx="2786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FFC000"/>
                </a:solidFill>
              </a:rPr>
              <a:t>Might</a:t>
            </a:r>
            <a:r>
              <a:rPr lang="de-DE" dirty="0" smtClean="0">
                <a:solidFill>
                  <a:srgbClr val="FFC000"/>
                </a:solidFill>
              </a:rPr>
              <a:t> not </a:t>
            </a:r>
            <a:br>
              <a:rPr lang="de-DE" dirty="0" smtClean="0">
                <a:solidFill>
                  <a:srgbClr val="FFC000"/>
                </a:solidFill>
              </a:rPr>
            </a:br>
            <a:r>
              <a:rPr lang="de-DE" dirty="0" err="1" smtClean="0">
                <a:solidFill>
                  <a:srgbClr val="FFC000"/>
                </a:solidFill>
              </a:rPr>
              <a:t>be</a:t>
            </a:r>
            <a:r>
              <a:rPr lang="de-DE" dirty="0" smtClean="0">
                <a:solidFill>
                  <a:srgbClr val="FFC000"/>
                </a:solidFill>
              </a:rPr>
              <a:t> </a:t>
            </a:r>
            <a:r>
              <a:rPr lang="de-DE" dirty="0" err="1" smtClean="0">
                <a:solidFill>
                  <a:srgbClr val="FFC000"/>
                </a:solidFill>
              </a:rPr>
              <a:t>enough</a:t>
            </a:r>
            <a:endParaRPr lang="de-DE" dirty="0">
              <a:solidFill>
                <a:srgbClr val="FFC000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300192" y="2272684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FFC000"/>
                </a:solidFill>
              </a:rPr>
              <a:t>Might</a:t>
            </a:r>
            <a:r>
              <a:rPr lang="de-DE" dirty="0" smtClean="0">
                <a:solidFill>
                  <a:srgbClr val="FFC000"/>
                </a:solidFill>
              </a:rPr>
              <a:t> </a:t>
            </a:r>
            <a:r>
              <a:rPr lang="de-DE" dirty="0" err="1" smtClean="0">
                <a:solidFill>
                  <a:srgbClr val="FFC000"/>
                </a:solidFill>
              </a:rPr>
              <a:t>be</a:t>
            </a:r>
            <a:r>
              <a:rPr lang="de-DE" dirty="0" smtClean="0">
                <a:solidFill>
                  <a:srgbClr val="FFC000"/>
                </a:solidFill>
              </a:rPr>
              <a:t/>
            </a:r>
            <a:br>
              <a:rPr lang="de-DE" dirty="0" smtClean="0">
                <a:solidFill>
                  <a:srgbClr val="FFC000"/>
                </a:solidFill>
              </a:rPr>
            </a:br>
            <a:r>
              <a:rPr lang="de-DE" dirty="0" err="1" smtClean="0">
                <a:solidFill>
                  <a:srgbClr val="FFC000"/>
                </a:solidFill>
              </a:rPr>
              <a:t>useful</a:t>
            </a:r>
            <a:endParaRPr lang="de-DE" dirty="0">
              <a:solidFill>
                <a:srgbClr val="FFC000"/>
              </a:solidFill>
            </a:endParaRPr>
          </a:p>
        </p:txBody>
      </p:sp>
      <p:sp>
        <p:nvSpPr>
          <p:cNvPr id="15" name="Freihandform 14"/>
          <p:cNvSpPr/>
          <p:nvPr/>
        </p:nvSpPr>
        <p:spPr>
          <a:xfrm>
            <a:off x="6824382" y="2864224"/>
            <a:ext cx="796739" cy="494179"/>
          </a:xfrm>
          <a:custGeom>
            <a:avLst/>
            <a:gdLst>
              <a:gd name="connsiteX0" fmla="*/ 0 w 796739"/>
              <a:gd name="connsiteY0" fmla="*/ 0 h 494179"/>
              <a:gd name="connsiteX1" fmla="*/ 336177 w 796739"/>
              <a:gd name="connsiteY1" fmla="*/ 285750 h 494179"/>
              <a:gd name="connsiteX2" fmla="*/ 796739 w 796739"/>
              <a:gd name="connsiteY2" fmla="*/ 494179 h 494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6739" h="494179">
                <a:moveTo>
                  <a:pt x="0" y="0"/>
                </a:moveTo>
                <a:cubicBezTo>
                  <a:pt x="101693" y="101693"/>
                  <a:pt x="203387" y="203387"/>
                  <a:pt x="336177" y="285750"/>
                </a:cubicBezTo>
                <a:cubicBezTo>
                  <a:pt x="468967" y="368113"/>
                  <a:pt x="632853" y="431146"/>
                  <a:pt x="796739" y="494179"/>
                </a:cubicBezTo>
              </a:path>
            </a:pathLst>
          </a:custGeom>
          <a:noFill/>
          <a:ln>
            <a:solidFill>
              <a:srgbClr val="FFC000"/>
            </a:solidFill>
            <a:prstDash val="sysDot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Freihandform 15"/>
          <p:cNvSpPr/>
          <p:nvPr/>
        </p:nvSpPr>
        <p:spPr>
          <a:xfrm>
            <a:off x="6242797" y="2874309"/>
            <a:ext cx="373156" cy="1573306"/>
          </a:xfrm>
          <a:custGeom>
            <a:avLst/>
            <a:gdLst>
              <a:gd name="connsiteX0" fmla="*/ 373156 w 373156"/>
              <a:gd name="connsiteY0" fmla="*/ 0 h 1573306"/>
              <a:gd name="connsiteX1" fmla="*/ 242047 w 373156"/>
              <a:gd name="connsiteY1" fmla="*/ 833717 h 1573306"/>
              <a:gd name="connsiteX2" fmla="*/ 0 w 373156"/>
              <a:gd name="connsiteY2" fmla="*/ 1573306 h 157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3156" h="1573306">
                <a:moveTo>
                  <a:pt x="373156" y="0"/>
                </a:moveTo>
                <a:cubicBezTo>
                  <a:pt x="338698" y="285749"/>
                  <a:pt x="304240" y="571499"/>
                  <a:pt x="242047" y="833717"/>
                </a:cubicBezTo>
                <a:cubicBezTo>
                  <a:pt x="179854" y="1095935"/>
                  <a:pt x="89927" y="1334620"/>
                  <a:pt x="0" y="1573306"/>
                </a:cubicBezTo>
              </a:path>
            </a:pathLst>
          </a:custGeom>
          <a:noFill/>
          <a:ln>
            <a:solidFill>
              <a:srgbClr val="FFC000"/>
            </a:solidFill>
            <a:prstDash val="sysDot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Freihandform 17"/>
          <p:cNvSpPr/>
          <p:nvPr/>
        </p:nvSpPr>
        <p:spPr>
          <a:xfrm>
            <a:off x="6726891" y="2921374"/>
            <a:ext cx="400050" cy="995082"/>
          </a:xfrm>
          <a:custGeom>
            <a:avLst/>
            <a:gdLst>
              <a:gd name="connsiteX0" fmla="*/ 0 w 400050"/>
              <a:gd name="connsiteY0" fmla="*/ 0 h 995082"/>
              <a:gd name="connsiteX1" fmla="*/ 97491 w 400050"/>
              <a:gd name="connsiteY1" fmla="*/ 561414 h 995082"/>
              <a:gd name="connsiteX2" fmla="*/ 400050 w 400050"/>
              <a:gd name="connsiteY2" fmla="*/ 995082 h 995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0050" h="995082">
                <a:moveTo>
                  <a:pt x="0" y="0"/>
                </a:moveTo>
                <a:cubicBezTo>
                  <a:pt x="15408" y="197783"/>
                  <a:pt x="30816" y="395567"/>
                  <a:pt x="97491" y="561414"/>
                </a:cubicBezTo>
                <a:cubicBezTo>
                  <a:pt x="164166" y="727261"/>
                  <a:pt x="282108" y="861171"/>
                  <a:pt x="400050" y="995082"/>
                </a:cubicBezTo>
              </a:path>
            </a:pathLst>
          </a:custGeom>
          <a:noFill/>
          <a:ln>
            <a:solidFill>
              <a:srgbClr val="FFC000"/>
            </a:solidFill>
            <a:prstDash val="sysDot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034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1811</Words>
  <Application>Microsoft Office PowerPoint</Application>
  <PresentationFormat>Bildschirmpräsentation (16:9)</PresentationFormat>
  <Paragraphs>334</Paragraphs>
  <Slides>42</Slides>
  <Notes>10</Notes>
  <HiddenSlides>0</HiddenSlides>
  <MMClips>5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42</vt:i4>
      </vt:variant>
    </vt:vector>
  </HeadingPairs>
  <TitlesOfParts>
    <vt:vector size="46" baseType="lpstr">
      <vt:lpstr>Arial</vt:lpstr>
      <vt:lpstr>Calibri</vt:lpstr>
      <vt:lpstr>Corbel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Universitätsklinikum Erlangen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Achenbach, Stephan</dc:creator>
  <cp:lastModifiedBy>Achenbach, Stephan</cp:lastModifiedBy>
  <cp:revision>75</cp:revision>
  <cp:lastPrinted>2020-01-22T16:25:00Z</cp:lastPrinted>
  <dcterms:created xsi:type="dcterms:W3CDTF">2020-01-21T22:12:31Z</dcterms:created>
  <dcterms:modified xsi:type="dcterms:W3CDTF">2020-10-11T19:10:00Z</dcterms:modified>
</cp:coreProperties>
</file>