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8" r:id="rId16"/>
    <p:sldId id="276" r:id="rId17"/>
    <p:sldId id="279" r:id="rId18"/>
    <p:sldId id="295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6"/>
    <p:restoredTop sz="95946"/>
  </p:normalViewPr>
  <p:slideViewPr>
    <p:cSldViewPr snapToGrid="0" snapToObjects="1">
      <p:cViewPr varScale="1">
        <p:scale>
          <a:sx n="111" d="100"/>
          <a:sy n="111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4016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avi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2E72-F183-F243-8969-AC2A42C70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Left AT CTO Intervention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F7BED-9BB2-B34A-B356-5CCCCD466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Division of endovascular interventions</a:t>
            </a:r>
          </a:p>
          <a:p>
            <a:r>
              <a:rPr lang="en-US" dirty="0"/>
              <a:t>October 28, 2020</a:t>
            </a:r>
          </a:p>
        </p:txBody>
      </p:sp>
    </p:spTree>
    <p:extLst>
      <p:ext uri="{BB962C8B-B14F-4D97-AF65-F5344CB8AC3E}">
        <p14:creationId xmlns:p14="http://schemas.microsoft.com/office/powerpoint/2010/main" val="356381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720"/>
            <a:ext cx="8229600" cy="701298"/>
          </a:xfrm>
        </p:spPr>
        <p:txBody>
          <a:bodyPr>
            <a:normAutofit/>
          </a:bodyPr>
          <a:lstStyle/>
          <a:p>
            <a:r>
              <a:rPr lang="de-DE" dirty="0"/>
              <a:t>Tibiopedal access</a:t>
            </a:r>
          </a:p>
        </p:txBody>
      </p:sp>
      <p:pic>
        <p:nvPicPr>
          <p:cNvPr id="4" name="Inhaltsplatzhalter 3" descr="pedal_access_pic_gut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4507" r="-4507"/>
          <a:stretch>
            <a:fillRect/>
          </a:stretch>
        </p:blipFill>
        <p:spPr>
          <a:xfrm>
            <a:off x="1597378" y="1337656"/>
            <a:ext cx="8906157" cy="4898044"/>
          </a:xfrm>
        </p:spPr>
      </p:pic>
    </p:spTree>
    <p:extLst>
      <p:ext uri="{BB962C8B-B14F-4D97-AF65-F5344CB8AC3E}">
        <p14:creationId xmlns:p14="http://schemas.microsoft.com/office/powerpoint/2010/main" val="135903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267" y="500416"/>
            <a:ext cx="8229600" cy="430857"/>
          </a:xfrm>
        </p:spPr>
        <p:txBody>
          <a:bodyPr>
            <a:normAutofit fontScale="90000"/>
          </a:bodyPr>
          <a:lstStyle/>
          <a:p>
            <a:r>
              <a:rPr lang="de-DE" dirty="0"/>
              <a:t>Patient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tibiopedal</a:t>
            </a:r>
            <a:r>
              <a:rPr lang="de-DE" dirty="0"/>
              <a:t> </a:t>
            </a:r>
            <a:r>
              <a:rPr lang="de-DE" dirty="0" err="1"/>
              <a:t>access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24844" y="1170129"/>
            <a:ext cx="8229600" cy="50444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2400" dirty="0" err="1"/>
              <a:t>Advanced</a:t>
            </a:r>
            <a:r>
              <a:rPr lang="de-DE" sz="2400" dirty="0"/>
              <a:t> PAD </a:t>
            </a:r>
            <a:r>
              <a:rPr lang="de-DE" sz="2400" dirty="0" err="1"/>
              <a:t>or</a:t>
            </a:r>
            <a:r>
              <a:rPr lang="de-DE" sz="2400" dirty="0"/>
              <a:t> CLI</a:t>
            </a:r>
          </a:p>
          <a:p>
            <a:pPr>
              <a:buFontTx/>
              <a:buChar char="-"/>
            </a:pPr>
            <a:r>
              <a:rPr lang="de-DE" sz="2400" dirty="0" err="1"/>
              <a:t>Inability</a:t>
            </a:r>
            <a:r>
              <a:rPr lang="de-DE" sz="2400" dirty="0"/>
              <a:t> to </a:t>
            </a:r>
            <a:r>
              <a:rPr lang="de-DE" sz="2400" dirty="0" err="1"/>
              <a:t>lie</a:t>
            </a:r>
            <a:r>
              <a:rPr lang="de-DE" sz="2400" dirty="0"/>
              <a:t> </a:t>
            </a:r>
            <a:r>
              <a:rPr lang="de-DE" sz="2400" dirty="0" err="1"/>
              <a:t>flat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prolonged</a:t>
            </a:r>
            <a:r>
              <a:rPr lang="de-DE" sz="2400" dirty="0"/>
              <a:t> </a:t>
            </a:r>
            <a:r>
              <a:rPr lang="de-DE" sz="2400" dirty="0" err="1"/>
              <a:t>periods</a:t>
            </a:r>
            <a:r>
              <a:rPr lang="de-DE" sz="2400" dirty="0"/>
              <a:t> of time (</a:t>
            </a:r>
            <a:r>
              <a:rPr lang="de-DE" sz="2400" dirty="0" err="1"/>
              <a:t>severe</a:t>
            </a:r>
            <a:r>
              <a:rPr lang="de-DE" sz="2400" dirty="0"/>
              <a:t> </a:t>
            </a:r>
            <a:r>
              <a:rPr lang="de-DE" sz="2400" dirty="0" err="1"/>
              <a:t>osteoarthritis</a:t>
            </a:r>
            <a:r>
              <a:rPr lang="de-DE" sz="2400" dirty="0"/>
              <a:t>, </a:t>
            </a:r>
            <a:r>
              <a:rPr lang="de-DE" sz="2400" dirty="0" err="1"/>
              <a:t>lower</a:t>
            </a:r>
            <a:r>
              <a:rPr lang="de-DE" sz="2400" dirty="0"/>
              <a:t> back </a:t>
            </a:r>
            <a:r>
              <a:rPr lang="de-DE" sz="2400" dirty="0" err="1"/>
              <a:t>pain</a:t>
            </a:r>
            <a:r>
              <a:rPr lang="de-DE" sz="2400" dirty="0"/>
              <a:t>, CHF, COPD)</a:t>
            </a:r>
          </a:p>
          <a:p>
            <a:pPr>
              <a:buFontTx/>
              <a:buChar char="-"/>
            </a:pPr>
            <a:r>
              <a:rPr lang="de-DE" sz="2400" dirty="0" err="1"/>
              <a:t>Hostile</a:t>
            </a:r>
            <a:r>
              <a:rPr lang="de-DE" sz="2400" dirty="0"/>
              <a:t> </a:t>
            </a:r>
            <a:r>
              <a:rPr lang="de-DE" sz="2400" dirty="0" err="1"/>
              <a:t>groins</a:t>
            </a:r>
            <a:r>
              <a:rPr lang="de-DE" sz="2400" dirty="0"/>
              <a:t>: morbid </a:t>
            </a:r>
            <a:r>
              <a:rPr lang="de-DE" sz="2400" dirty="0" err="1"/>
              <a:t>obesity</a:t>
            </a:r>
            <a:r>
              <a:rPr lang="de-DE" sz="2400" dirty="0"/>
              <a:t>, </a:t>
            </a:r>
            <a:r>
              <a:rPr lang="de-DE" sz="2400" dirty="0" err="1"/>
              <a:t>infected</a:t>
            </a:r>
            <a:r>
              <a:rPr lang="de-DE" sz="2400" dirty="0"/>
              <a:t> </a:t>
            </a:r>
            <a:r>
              <a:rPr lang="de-DE" sz="2400" dirty="0" err="1"/>
              <a:t>groins</a:t>
            </a:r>
            <a:r>
              <a:rPr lang="de-DE" sz="2400" dirty="0"/>
              <a:t>, </a:t>
            </a:r>
            <a:r>
              <a:rPr lang="de-DE" sz="2400" dirty="0" err="1"/>
              <a:t>severely</a:t>
            </a:r>
            <a:r>
              <a:rPr lang="de-DE" sz="2400" dirty="0"/>
              <a:t> </a:t>
            </a:r>
            <a:r>
              <a:rPr lang="de-DE" sz="2400" dirty="0" err="1"/>
              <a:t>scarred</a:t>
            </a:r>
            <a:r>
              <a:rPr lang="de-DE" sz="2400" dirty="0"/>
              <a:t>/ </a:t>
            </a:r>
            <a:r>
              <a:rPr lang="de-DE" sz="2400" dirty="0" err="1"/>
              <a:t>fibrotic</a:t>
            </a:r>
            <a:r>
              <a:rPr lang="de-DE" sz="2400" dirty="0"/>
              <a:t> </a:t>
            </a:r>
            <a:r>
              <a:rPr lang="de-DE" sz="2400" dirty="0" err="1"/>
              <a:t>groins</a:t>
            </a:r>
            <a:r>
              <a:rPr lang="de-DE" sz="2400" dirty="0"/>
              <a:t>.</a:t>
            </a:r>
          </a:p>
          <a:p>
            <a:pPr>
              <a:buFontTx/>
              <a:buChar char="-"/>
            </a:pPr>
            <a:r>
              <a:rPr lang="de-DE" sz="2400" dirty="0" err="1"/>
              <a:t>Flush</a:t>
            </a:r>
            <a:r>
              <a:rPr lang="de-DE" sz="2400" dirty="0"/>
              <a:t> </a:t>
            </a:r>
            <a:r>
              <a:rPr lang="de-DE" sz="2400" dirty="0" err="1"/>
              <a:t>occlusion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ostium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SFA</a:t>
            </a:r>
          </a:p>
          <a:p>
            <a:pPr>
              <a:buFontTx/>
              <a:buChar char="-"/>
            </a:pP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proximal</a:t>
            </a:r>
            <a:r>
              <a:rPr lang="de-DE" sz="2400" dirty="0"/>
              <a:t> CTO </a:t>
            </a:r>
            <a:r>
              <a:rPr lang="de-DE" sz="2400" dirty="0" err="1"/>
              <a:t>cap</a:t>
            </a:r>
            <a:r>
              <a:rPr lang="de-DE" sz="2400" dirty="0"/>
              <a:t> has an antegrade </a:t>
            </a:r>
            <a:r>
              <a:rPr lang="de-DE" sz="2400" dirty="0" err="1"/>
              <a:t>convex</a:t>
            </a:r>
            <a:r>
              <a:rPr lang="de-DE" sz="2400" dirty="0"/>
              <a:t> </a:t>
            </a:r>
            <a:r>
              <a:rPr lang="de-DE" sz="2400" dirty="0" err="1"/>
              <a:t>morphology</a:t>
            </a:r>
            <a:r>
              <a:rPr lang="de-DE" sz="2400" dirty="0"/>
              <a:t>.</a:t>
            </a:r>
          </a:p>
          <a:p>
            <a:pPr>
              <a:buFontTx/>
              <a:buChar char="-"/>
            </a:pPr>
            <a:r>
              <a:rPr lang="de-DE" sz="2400" dirty="0"/>
              <a:t>Long </a:t>
            </a:r>
            <a:r>
              <a:rPr lang="de-DE" sz="2400" dirty="0" err="1"/>
              <a:t>suprapopliteal</a:t>
            </a:r>
            <a:r>
              <a:rPr lang="de-DE" sz="2400" dirty="0"/>
              <a:t> CTO</a:t>
            </a:r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3890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3903" y="145300"/>
            <a:ext cx="8686800" cy="93646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to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tibiopedal</a:t>
            </a:r>
            <a:r>
              <a:rPr lang="de-DE" dirty="0"/>
              <a:t> </a:t>
            </a:r>
            <a:r>
              <a:rPr lang="de-DE" dirty="0" err="1"/>
              <a:t>access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981200" y="1294493"/>
            <a:ext cx="8229600" cy="4525963"/>
          </a:xfrm>
        </p:spPr>
        <p:txBody>
          <a:bodyPr>
            <a:noAutofit/>
          </a:bodyPr>
          <a:lstStyle/>
          <a:p>
            <a:pPr marL="514350" lvl="1" indent="-514350">
              <a:buFont typeface="Arial"/>
              <a:buAutoNum type="arabicPeriod"/>
            </a:pPr>
            <a:r>
              <a:rPr lang="de-DE" sz="2000" dirty="0"/>
              <a:t>Puncture site selection (US or Flouroscopy guidance)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/>
              <a:t>Vasodilators</a:t>
            </a:r>
            <a:r>
              <a:rPr lang="de-DE" sz="2000" dirty="0"/>
              <a:t> (NTG and </a:t>
            </a:r>
            <a:r>
              <a:rPr lang="de-DE" sz="2000" dirty="0" err="1"/>
              <a:t>verapamil</a:t>
            </a:r>
            <a:r>
              <a:rPr lang="de-DE" sz="2000" dirty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/>
              <a:t>Puncture</a:t>
            </a:r>
            <a:r>
              <a:rPr lang="de-DE" sz="2000" dirty="0"/>
              <a:t> </a:t>
            </a:r>
            <a:r>
              <a:rPr lang="de-DE" sz="2000" dirty="0" err="1"/>
              <a:t>needle</a:t>
            </a:r>
            <a:r>
              <a:rPr lang="de-DE" sz="2000" dirty="0"/>
              <a:t> (21-gauge </a:t>
            </a:r>
            <a:r>
              <a:rPr lang="de-DE" sz="2000" dirty="0" err="1"/>
              <a:t>perhaps</a:t>
            </a:r>
            <a:r>
              <a:rPr lang="de-DE" sz="2000" dirty="0"/>
              <a:t> </a:t>
            </a:r>
            <a:r>
              <a:rPr lang="de-DE" sz="2000" dirty="0" err="1"/>
              <a:t>echogenic</a:t>
            </a:r>
            <a:r>
              <a:rPr lang="de-DE" sz="2000" dirty="0"/>
              <a:t> </a:t>
            </a:r>
            <a:r>
              <a:rPr lang="de-DE" sz="2000" dirty="0" err="1"/>
              <a:t>needle</a:t>
            </a:r>
            <a:r>
              <a:rPr lang="de-DE" sz="2000" dirty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/>
              <a:t>Sheath</a:t>
            </a:r>
            <a:r>
              <a:rPr lang="de-DE" sz="2000" dirty="0"/>
              <a:t>  (3-Fr </a:t>
            </a:r>
            <a:r>
              <a:rPr lang="de-DE" sz="2000" dirty="0" err="1"/>
              <a:t>micropuncture</a:t>
            </a:r>
            <a:r>
              <a:rPr lang="de-DE" sz="2000" dirty="0"/>
              <a:t> </a:t>
            </a:r>
            <a:r>
              <a:rPr lang="de-DE" sz="2000" dirty="0" err="1"/>
              <a:t>sheath</a:t>
            </a:r>
            <a:r>
              <a:rPr lang="de-DE" sz="2000" dirty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/>
              <a:t>Catheter</a:t>
            </a:r>
            <a:r>
              <a:rPr lang="de-DE" sz="2000" dirty="0"/>
              <a:t> </a:t>
            </a:r>
            <a:r>
              <a:rPr lang="de-DE" sz="2000" dirty="0" err="1"/>
              <a:t>microcatheter</a:t>
            </a:r>
            <a:endParaRPr lang="de-DE" sz="2000" dirty="0"/>
          </a:p>
          <a:p>
            <a:pPr marL="400050" lvl="2" indent="0">
              <a:buNone/>
            </a:pPr>
            <a:r>
              <a:rPr lang="de-DE" sz="2000" dirty="0"/>
              <a:t>OTW </a:t>
            </a:r>
            <a:r>
              <a:rPr lang="de-DE" sz="2000" dirty="0" err="1"/>
              <a:t>balloons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also </a:t>
            </a:r>
            <a:r>
              <a:rPr lang="de-DE" sz="2000" dirty="0" err="1"/>
              <a:t>recommended</a:t>
            </a:r>
            <a:r>
              <a:rPr lang="de-DE" sz="2000" dirty="0"/>
              <a:t> </a:t>
            </a:r>
            <a:r>
              <a:rPr lang="de-DE" sz="2000" dirty="0" err="1"/>
              <a:t>since</a:t>
            </a:r>
            <a:r>
              <a:rPr lang="de-DE" sz="2000" dirty="0"/>
              <a:t> </a:t>
            </a:r>
            <a:r>
              <a:rPr lang="de-DE" sz="2000" dirty="0" err="1"/>
              <a:t>they</a:t>
            </a:r>
            <a:r>
              <a:rPr lang="de-DE" sz="2000" dirty="0"/>
              <a:t> </a:t>
            </a:r>
            <a:r>
              <a:rPr lang="de-DE" sz="2000" dirty="0" err="1"/>
              <a:t>give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abilty</a:t>
            </a:r>
            <a:r>
              <a:rPr lang="de-DE" sz="2000" dirty="0"/>
              <a:t> to </a:t>
            </a:r>
            <a:r>
              <a:rPr lang="de-DE" sz="2000" dirty="0" err="1"/>
              <a:t>dilate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corssed</a:t>
            </a:r>
            <a:r>
              <a:rPr lang="de-DE" sz="2000" dirty="0"/>
              <a:t> </a:t>
            </a:r>
            <a:r>
              <a:rPr lang="de-DE" sz="2000" dirty="0" err="1"/>
              <a:t>lesion</a:t>
            </a:r>
            <a:r>
              <a:rPr lang="de-DE" sz="2000" dirty="0"/>
              <a:t> (</a:t>
            </a:r>
            <a:r>
              <a:rPr lang="de-DE" sz="2000" dirty="0" err="1"/>
              <a:t>single-marker</a:t>
            </a:r>
            <a:r>
              <a:rPr lang="de-DE" sz="2000" dirty="0"/>
              <a:t> 1.5/20mm)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/>
              <a:t>Wires</a:t>
            </a:r>
            <a:r>
              <a:rPr lang="de-DE" sz="2000" dirty="0"/>
              <a:t>: 0.018 (</a:t>
            </a:r>
            <a:r>
              <a:rPr lang="de-DE" sz="2000" dirty="0" err="1"/>
              <a:t>recommended</a:t>
            </a:r>
            <a:r>
              <a:rPr lang="de-DE" sz="2000" dirty="0"/>
              <a:t>) </a:t>
            </a:r>
            <a:r>
              <a:rPr lang="de-DE" sz="2000" dirty="0" err="1"/>
              <a:t>or</a:t>
            </a:r>
            <a:r>
              <a:rPr lang="de-DE" sz="2000" dirty="0"/>
              <a:t> 0.014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/>
              <a:t>Rendezvous: </a:t>
            </a:r>
            <a:r>
              <a:rPr lang="de-DE" sz="2000" dirty="0" err="1"/>
              <a:t>pedal</a:t>
            </a:r>
            <a:r>
              <a:rPr lang="de-DE" sz="2000" dirty="0"/>
              <a:t> </a:t>
            </a:r>
            <a:r>
              <a:rPr lang="de-DE" sz="2000" dirty="0" err="1"/>
              <a:t>access</a:t>
            </a:r>
            <a:r>
              <a:rPr lang="de-DE" sz="2000" dirty="0"/>
              <a:t> </a:t>
            </a:r>
            <a:r>
              <a:rPr lang="de-DE" sz="2000" dirty="0" err="1"/>
              <a:t>wire</a:t>
            </a:r>
            <a:r>
              <a:rPr lang="de-DE" sz="2000" dirty="0"/>
              <a:t> </a:t>
            </a:r>
            <a:r>
              <a:rPr lang="de-DE" sz="2000" dirty="0" err="1"/>
              <a:t>externalization</a:t>
            </a:r>
            <a:r>
              <a:rPr lang="de-DE" sz="2000" dirty="0"/>
              <a:t> </a:t>
            </a:r>
            <a:r>
              <a:rPr lang="de-DE" sz="2000" dirty="0" err="1"/>
              <a:t>either</a:t>
            </a:r>
            <a:r>
              <a:rPr lang="de-DE" sz="2000" dirty="0"/>
              <a:t> </a:t>
            </a:r>
            <a:r>
              <a:rPr lang="de-DE" sz="2000" dirty="0" err="1"/>
              <a:t>manipulate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</a:t>
            </a:r>
            <a:r>
              <a:rPr lang="de-DE" sz="2000" dirty="0" err="1"/>
              <a:t>guide-cathter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snare</a:t>
            </a:r>
            <a:endParaRPr lang="de-DE" sz="2000" dirty="0"/>
          </a:p>
          <a:p>
            <a:pPr marL="514350" lvl="1" indent="-514350">
              <a:buFont typeface="Arial"/>
              <a:buAutoNum type="arabicPeriod"/>
            </a:pPr>
            <a:r>
              <a:rPr lang="de-DE" sz="2000" dirty="0"/>
              <a:t>Access </a:t>
            </a:r>
            <a:r>
              <a:rPr lang="de-DE" sz="2000" dirty="0" err="1"/>
              <a:t>site</a:t>
            </a:r>
            <a:r>
              <a:rPr lang="de-DE" sz="2000" dirty="0"/>
              <a:t> </a:t>
            </a:r>
            <a:r>
              <a:rPr lang="de-DE" sz="2000" dirty="0" err="1"/>
              <a:t>hemostasis</a:t>
            </a:r>
            <a:r>
              <a:rPr lang="de-DE" sz="2000" dirty="0"/>
              <a:t>: </a:t>
            </a:r>
            <a:r>
              <a:rPr lang="de-DE" sz="2000" dirty="0" err="1"/>
              <a:t>manual</a:t>
            </a:r>
            <a:r>
              <a:rPr lang="de-DE" sz="2000" dirty="0"/>
              <a:t> </a:t>
            </a:r>
            <a:r>
              <a:rPr lang="de-DE" sz="2000" dirty="0" err="1"/>
              <a:t>compression</a:t>
            </a:r>
            <a:r>
              <a:rPr lang="de-DE" sz="2000" dirty="0"/>
              <a:t>, </a:t>
            </a:r>
            <a:r>
              <a:rPr lang="de-DE" sz="2000" dirty="0" err="1"/>
              <a:t>TR-band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safegurad</a:t>
            </a:r>
            <a:endParaRPr lang="de-DE" sz="2000" dirty="0"/>
          </a:p>
        </p:txBody>
      </p:sp>
      <p:sp>
        <p:nvSpPr>
          <p:cNvPr id="6" name="Rechteck 5"/>
          <p:cNvSpPr/>
          <p:nvPr/>
        </p:nvSpPr>
        <p:spPr>
          <a:xfrm>
            <a:off x="2962915" y="6414848"/>
            <a:ext cx="29178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err="1"/>
              <a:t>Semin</a:t>
            </a:r>
            <a:r>
              <a:rPr lang="de-DE" sz="900" dirty="0"/>
              <a:t> </a:t>
            </a:r>
            <a:r>
              <a:rPr lang="de-DE" sz="900" dirty="0" err="1"/>
              <a:t>Intervent</a:t>
            </a:r>
            <a:r>
              <a:rPr lang="de-DE" sz="900" dirty="0"/>
              <a:t> </a:t>
            </a:r>
            <a:r>
              <a:rPr lang="de-DE" sz="900" dirty="0" err="1"/>
              <a:t>Radiol</a:t>
            </a:r>
            <a:r>
              <a:rPr lang="de-DE" sz="900" dirty="0"/>
              <a:t>. 2014 </a:t>
            </a:r>
            <a:r>
              <a:rPr lang="de-DE" sz="900" dirty="0" err="1"/>
              <a:t>Dec</a:t>
            </a:r>
            <a:r>
              <a:rPr lang="de-DE" sz="900" dirty="0"/>
              <a:t>; 31(4): 313–319.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420" y="5647504"/>
            <a:ext cx="1272248" cy="998177"/>
          </a:xfrm>
          <a:prstGeom prst="rect">
            <a:avLst/>
          </a:prstGeom>
        </p:spPr>
      </p:pic>
      <p:pic>
        <p:nvPicPr>
          <p:cNvPr id="1026" name="Picture 2" descr="TR Ban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46" y="5546619"/>
            <a:ext cx="2459435" cy="12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6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445" y="62794"/>
            <a:ext cx="10131425" cy="1456267"/>
          </a:xfrm>
        </p:spPr>
        <p:txBody>
          <a:bodyPr/>
          <a:lstStyle/>
          <a:p>
            <a:r>
              <a:rPr lang="en-US" dirty="0"/>
              <a:t>Treatment options for infrapopliteal disease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934" y="1519061"/>
            <a:ext cx="7772400" cy="474062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Plain Balloon Angioplasty</a:t>
            </a:r>
          </a:p>
          <a:p>
            <a:endParaRPr lang="en-US" sz="2400" dirty="0"/>
          </a:p>
          <a:p>
            <a:r>
              <a:rPr lang="en-US" sz="2400" dirty="0"/>
              <a:t>Drug Coated Balloon Angioplasty</a:t>
            </a:r>
          </a:p>
          <a:p>
            <a:endParaRPr lang="en-US" sz="2400" dirty="0"/>
          </a:p>
          <a:p>
            <a:r>
              <a:rPr lang="en-US" sz="2400" dirty="0"/>
              <a:t>Bare Metal Stent</a:t>
            </a:r>
          </a:p>
          <a:p>
            <a:endParaRPr lang="en-US" sz="2400" dirty="0"/>
          </a:p>
          <a:p>
            <a:r>
              <a:rPr lang="en-US" sz="2400" dirty="0"/>
              <a:t>Drug Eluting Stent</a:t>
            </a:r>
          </a:p>
          <a:p>
            <a:endParaRPr lang="en-US" sz="2400" dirty="0"/>
          </a:p>
          <a:p>
            <a:r>
              <a:rPr lang="en-US" sz="2400" dirty="0" err="1"/>
              <a:t>Atherotomy</a:t>
            </a:r>
            <a:r>
              <a:rPr lang="en-US" sz="2400" dirty="0"/>
              <a:t>/Atherectomy</a:t>
            </a:r>
          </a:p>
          <a:p>
            <a:endParaRPr lang="en-US" sz="2400" dirty="0"/>
          </a:p>
          <a:p>
            <a:r>
              <a:rPr lang="en-US" sz="2400" dirty="0"/>
              <a:t>Shock-wave lithotripsy/IVL?</a:t>
            </a:r>
          </a:p>
        </p:txBody>
      </p:sp>
    </p:spTree>
    <p:extLst>
      <p:ext uri="{BB962C8B-B14F-4D97-AF65-F5344CB8AC3E}">
        <p14:creationId xmlns:p14="http://schemas.microsoft.com/office/powerpoint/2010/main" val="150902936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5579" cy="2373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699" y="2683180"/>
            <a:ext cx="4304696" cy="3846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06" y="2537836"/>
            <a:ext cx="3334207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17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12"/>
            <a:ext cx="5648586" cy="1890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71233" y="5956677"/>
            <a:ext cx="4467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</a:rPr>
              <a:t>JACC </a:t>
            </a:r>
            <a:r>
              <a:rPr lang="en-US" sz="1100" dirty="0" err="1">
                <a:latin typeface="arial" panose="020B0604020202020204" pitchFamily="34" charset="0"/>
              </a:rPr>
              <a:t>interv</a:t>
            </a:r>
            <a:r>
              <a:rPr lang="en-US" sz="1100" dirty="0">
                <a:latin typeface="arial" panose="020B0604020202020204" pitchFamily="34" charset="0"/>
              </a:rPr>
              <a:t>. 2015 Oct;8 (12):1614-22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082" y="2234815"/>
            <a:ext cx="7945061" cy="3461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0FE9D-9C39-0041-9302-8FCF1ED5C391}"/>
              </a:ext>
            </a:extLst>
          </p:cNvPr>
          <p:cNvSpPr txBox="1"/>
          <p:nvPr/>
        </p:nvSpPr>
        <p:spPr>
          <a:xfrm>
            <a:off x="201477" y="2092134"/>
            <a:ext cx="3394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en-US" dirty="0"/>
              <a:t>The primary safety endpoint (a composite of all-cause mortality, amputation, target lesion thrombosis, and TVR at 30 days) was 0% in the DEB group versus 8.3% in the PTA group (p = 0.239). </a:t>
            </a:r>
          </a:p>
          <a:p>
            <a:endParaRPr lang="en-US" dirty="0"/>
          </a:p>
          <a:p>
            <a:r>
              <a:rPr lang="en-US" dirty="0"/>
              <a:t>The primary performance endpoint (patency loss at 6 months) was 17.1% in the DEB group versus 26.1% in the PTA group (p = 0.298), and major amputations of the target extremity occurred in 3.3% versus 5.6% of the patients at 12 months,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10346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8"/>
            <a:ext cx="6718434" cy="2083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428" y="2204182"/>
            <a:ext cx="9017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Prospective Randomized Independently adjudicated and Monitored trial of </a:t>
            </a:r>
            <a:r>
              <a:rPr lang="en-US" sz="1200" b="1" dirty="0" err="1"/>
              <a:t>infrapopliteal</a:t>
            </a:r>
            <a:r>
              <a:rPr lang="en-US" sz="1200" b="1" dirty="0"/>
              <a:t> therapy for critical limb ischemia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2" y="3263136"/>
            <a:ext cx="4595978" cy="1890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2635" y="6508905"/>
            <a:ext cx="26325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JACC 2014 Oct 14;64(15):1568-76</a:t>
            </a: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6E32F-FBE5-B748-80AF-489A8D853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30" y="2481181"/>
            <a:ext cx="6017088" cy="42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" y="11289"/>
            <a:ext cx="6121666" cy="207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288" y="2289520"/>
            <a:ext cx="3655727" cy="1726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17" y="4403332"/>
            <a:ext cx="3580598" cy="17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595" y="2289520"/>
            <a:ext cx="3512288" cy="1716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406" y="4403332"/>
            <a:ext cx="3478965" cy="1691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5EDD5-DD78-6844-A046-51C0146F38FE}"/>
              </a:ext>
            </a:extLst>
          </p:cNvPr>
          <p:cNvSpPr txBox="1"/>
          <p:nvPr/>
        </p:nvSpPr>
        <p:spPr>
          <a:xfrm>
            <a:off x="325464" y="2712203"/>
            <a:ext cx="3115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N=641 patients from 5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 up of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DCB vs PTA or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DCB – similar outcomes compared to control with TLR, amputation and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DCBs associated with lower late lumen loss compared to PTA or DES</a:t>
            </a:r>
          </a:p>
        </p:txBody>
      </p:sp>
    </p:spTree>
    <p:extLst>
      <p:ext uri="{BB962C8B-B14F-4D97-AF65-F5344CB8AC3E}">
        <p14:creationId xmlns:p14="http://schemas.microsoft.com/office/powerpoint/2010/main" val="2657538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101A3-DA4E-A045-9413-8CA81B37AA44}"/>
              </a:ext>
            </a:extLst>
          </p:cNvPr>
          <p:cNvSpPr txBox="1">
            <a:spLocks/>
          </p:cNvSpPr>
          <p:nvPr/>
        </p:nvSpPr>
        <p:spPr>
          <a:xfrm>
            <a:off x="685802" y="609600"/>
            <a:ext cx="6282266" cy="145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INPACT BTK – TCT 2020 –</a:t>
            </a:r>
          </a:p>
          <a:p>
            <a:pPr>
              <a:spcAft>
                <a:spcPts val="600"/>
              </a:spcAft>
            </a:pPr>
            <a:r>
              <a:rPr lang="en-US" dirty="0"/>
              <a:t> 9 month outcomes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F03E69-0AAB-8147-84BF-54CA146466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418" y="2484321"/>
                <a:ext cx="6282266" cy="36491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857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1500" dirty="0"/>
                  <a:t>Prospective multicenter feasibility study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50 CLI patients across 9 sites enrolled – Randomized to IN.PACT DCB (3.5mcg/mm2) vs PTA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Angiographic f/u 9 months and follow up through 36 months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Inclusion – Rutherford 4-5, single or multiple total occlusions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500" b="0" i="1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1500" b="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500" dirty="0"/>
                  <a:t>, Infection grade 0-2, ischemia 2-3, vessels 2-4mm, evidence of adequate distal runoff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Exclusion – Planned amputation, inflow disease, prior stent/surgery or DCB within 6 </a:t>
                </a:r>
                <a:r>
                  <a:rPr lang="en-US" sz="1500" dirty="0" err="1"/>
                  <a:t>mo</a:t>
                </a:r>
                <a:r>
                  <a:rPr lang="en-US" sz="1500" dirty="0"/>
                  <a:t>, infection grade 3/osteomyelitis and ischemia 0-1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Endpoints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500" dirty="0"/>
                  <a:t>Primary – Effectiveness – Late Lumen Loss at 9 months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500" dirty="0"/>
                  <a:t>Safety Endpoint – 30 day </a:t>
                </a:r>
                <a:r>
                  <a:rPr lang="en-US" sz="1500" dirty="0" err="1"/>
                  <a:t>freedome</a:t>
                </a:r>
                <a:r>
                  <a:rPr lang="en-US" sz="1500" dirty="0"/>
                  <a:t> from device and procedure related major amputation and freedom from TLR at 9 months</a:t>
                </a:r>
              </a:p>
              <a:p>
                <a:pPr>
                  <a:lnSpc>
                    <a:spcPct val="90000"/>
                  </a:lnSpc>
                </a:pPr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F03E69-0AAB-8147-84BF-54CA14646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8" y="2484321"/>
                <a:ext cx="6282266" cy="3649133"/>
              </a:xfrm>
              <a:prstGeom prst="rect">
                <a:avLst/>
              </a:prstGeom>
              <a:blipFill>
                <a:blip r:embed="rId4"/>
                <a:stretch>
                  <a:fillRect l="-202" t="-1736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80212F-D8EF-FA42-9A39-FC344064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836" y="2209578"/>
            <a:ext cx="4661220" cy="108373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6DA91-4309-C040-AC2F-89144FC22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585" y="3734805"/>
            <a:ext cx="5408908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4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Randomized trials for DES-BTK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latin typeface="Calibri" charset="0"/>
              </a:rPr>
              <a:t>Achilles</a:t>
            </a:r>
          </a:p>
          <a:p>
            <a:pPr lvl="1" eaLnBrk="1" hangingPunct="1"/>
            <a:r>
              <a:rPr lang="en-US" sz="3200" dirty="0" err="1">
                <a:latin typeface="Calibri" charset="0"/>
              </a:rPr>
              <a:t>Sirolimus</a:t>
            </a:r>
            <a:r>
              <a:rPr lang="en-US" sz="3200" dirty="0">
                <a:latin typeface="Calibri" charset="0"/>
              </a:rPr>
              <a:t> eluting (Cypher) stent vs. POBA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Yukon</a:t>
            </a:r>
          </a:p>
          <a:p>
            <a:pPr lvl="1" eaLnBrk="1" hangingPunct="1"/>
            <a:r>
              <a:rPr lang="en-US" sz="3200" dirty="0" err="1">
                <a:latin typeface="Calibri" charset="0"/>
              </a:rPr>
              <a:t>Sirolimus</a:t>
            </a:r>
            <a:r>
              <a:rPr lang="en-US" sz="3200" dirty="0">
                <a:latin typeface="Calibri" charset="0"/>
              </a:rPr>
              <a:t> eluting (Yukon/no polymer) stent vs. BMS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Destiny</a:t>
            </a:r>
          </a:p>
          <a:p>
            <a:pPr lvl="1" eaLnBrk="1" hangingPunct="1"/>
            <a:r>
              <a:rPr lang="en-US" sz="3200" dirty="0" err="1">
                <a:latin typeface="Calibri" charset="0"/>
              </a:rPr>
              <a:t>Everolimus</a:t>
            </a:r>
            <a:r>
              <a:rPr lang="en-US" sz="3200" dirty="0">
                <a:latin typeface="Calibri" charset="0"/>
              </a:rPr>
              <a:t> eluting stent (</a:t>
            </a:r>
            <a:r>
              <a:rPr lang="en-US" sz="3200" dirty="0" err="1">
                <a:latin typeface="Calibri" charset="0"/>
              </a:rPr>
              <a:t>Xience</a:t>
            </a:r>
            <a:r>
              <a:rPr lang="en-US" sz="3200" dirty="0">
                <a:latin typeface="Calibri" charset="0"/>
              </a:rPr>
              <a:t>) vs. BMS (Multilink Vision)</a:t>
            </a:r>
          </a:p>
          <a:p>
            <a:pPr lvl="1" eaLnBrk="1" hangingPunct="1"/>
            <a:endParaRPr lang="en-US" sz="2400" dirty="0"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9813" y="6272474"/>
            <a:ext cx="2526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exusSans"/>
              </a:rPr>
              <a:t>JACC 2012, 60: 2290-2295</a:t>
            </a:r>
          </a:p>
          <a:p>
            <a:r>
              <a:rPr lang="en-US" sz="900" dirty="0">
                <a:latin typeface="NexusSans"/>
              </a:rPr>
              <a:t>JACC 2012, 60: 587-91</a:t>
            </a:r>
          </a:p>
          <a:p>
            <a:r>
              <a:rPr lang="en-US" sz="900" dirty="0"/>
              <a:t>JVS 2012, 55: 390</a:t>
            </a:r>
          </a:p>
        </p:txBody>
      </p:sp>
    </p:spTree>
    <p:extLst>
      <p:ext uri="{BB962C8B-B14F-4D97-AF65-F5344CB8AC3E}">
        <p14:creationId xmlns:p14="http://schemas.microsoft.com/office/powerpoint/2010/main" val="15266833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2C303-D7FC-DB4D-9486-E8A7268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68" y="-88296"/>
            <a:ext cx="7402285" cy="1360714"/>
          </a:xfrm>
        </p:spPr>
        <p:txBody>
          <a:bodyPr>
            <a:normAutofit/>
          </a:bodyPr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46A-99B0-B044-B52B-AFFB92077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9" y="1360714"/>
            <a:ext cx="7774818" cy="519812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80 year old  female with a PMHx of HTN, HLD, DM, former smoker, PAD s/p previous SFA interventions who originally presented 5/2020 with ischemic rest pain (Rutherford 4) who underwent successful L SFA intervention with PTA and DES, with residual L AT CTO lesion.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Now presents with non-healing ulcer located on the dorsal aspect of the hallux, in the setting of trauma to the area. Reports erythema and pain around the area </a:t>
            </a:r>
            <a:r>
              <a:rPr lang="en-US" sz="2000" dirty="0" err="1"/>
              <a:t>WIfI</a:t>
            </a:r>
            <a:r>
              <a:rPr lang="en-US" sz="2000" dirty="0"/>
              <a:t>: wound 1, ischemia 1, infection 0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Medications: Aspirin 81mg, Plavix 75mg, Enalapril 5mg, Nifedipine 30mg, Metformin 500mg, Lipitor 40mg </a:t>
            </a:r>
          </a:p>
        </p:txBody>
      </p:sp>
    </p:spTree>
    <p:extLst>
      <p:ext uri="{BB962C8B-B14F-4D97-AF65-F5344CB8AC3E}">
        <p14:creationId xmlns:p14="http://schemas.microsoft.com/office/powerpoint/2010/main" val="2904448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Summary of DES-BTK randomized trials</a:t>
            </a: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12 month Patency</a:t>
            </a:r>
          </a:p>
        </p:txBody>
      </p:sp>
      <p:sp>
        <p:nvSpPr>
          <p:cNvPr id="43010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i="1" u="sng" dirty="0">
                <a:latin typeface="Calibri" charset="0"/>
              </a:rPr>
              <a:t>Trial		DES		PTA/BMS	Lesion length</a:t>
            </a:r>
          </a:p>
          <a:p>
            <a:pPr marL="0" indent="0">
              <a:buNone/>
            </a:pPr>
            <a:endParaRPr lang="en-US" sz="3600" dirty="0">
              <a:latin typeface="Calibri" charset="0"/>
            </a:endParaRPr>
          </a:p>
          <a:p>
            <a:pPr marL="0" indent="0">
              <a:buNone/>
            </a:pPr>
            <a:r>
              <a:rPr lang="en-US" sz="3600" dirty="0">
                <a:latin typeface="Calibri" charset="0"/>
              </a:rPr>
              <a:t>Achilles	80.6%		58.1%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25-27mm</a:t>
            </a:r>
          </a:p>
          <a:p>
            <a:pPr marL="0" indent="0">
              <a:buNone/>
            </a:pPr>
            <a:endParaRPr lang="en-US" sz="3600" dirty="0">
              <a:latin typeface="Calibri" charset="0"/>
            </a:endParaRPr>
          </a:p>
          <a:p>
            <a:pPr marL="0" indent="0">
              <a:buNone/>
            </a:pPr>
            <a:r>
              <a:rPr lang="en-US" sz="3600" dirty="0">
                <a:latin typeface="Calibri" charset="0"/>
              </a:rPr>
              <a:t>Yukon	80.6%		55.6%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31mm</a:t>
            </a:r>
          </a:p>
          <a:p>
            <a:pPr marL="0" indent="0">
              <a:buNone/>
            </a:pPr>
            <a:endParaRPr lang="en-US" sz="3600" dirty="0">
              <a:latin typeface="Calibri" charset="0"/>
            </a:endParaRPr>
          </a:p>
          <a:p>
            <a:pPr marL="0" indent="0">
              <a:buNone/>
            </a:pPr>
            <a:r>
              <a:rPr lang="en-US" sz="3600" dirty="0">
                <a:latin typeface="Calibri" charset="0"/>
              </a:rPr>
              <a:t>Destiny	85.2%		54.4%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16-19mm</a:t>
            </a:r>
            <a:endParaRPr lang="en-US" sz="24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3163" y="6287592"/>
            <a:ext cx="2526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exusSans"/>
              </a:rPr>
              <a:t>JACC 2012, 60: 2290-2295</a:t>
            </a:r>
          </a:p>
          <a:p>
            <a:r>
              <a:rPr lang="en-US" sz="900" dirty="0">
                <a:latin typeface="NexusSans"/>
              </a:rPr>
              <a:t>JACC 2012, 60: 587-91</a:t>
            </a:r>
          </a:p>
          <a:p>
            <a:r>
              <a:rPr lang="en-US" sz="900" dirty="0"/>
              <a:t>JVS 2012, 55: 390</a:t>
            </a:r>
          </a:p>
        </p:txBody>
      </p:sp>
    </p:spTree>
    <p:extLst>
      <p:ext uri="{BB962C8B-B14F-4D97-AF65-F5344CB8AC3E}">
        <p14:creationId xmlns:p14="http://schemas.microsoft.com/office/powerpoint/2010/main" val="4686038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156" y="1707"/>
            <a:ext cx="6891688" cy="2001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684" y="6525031"/>
            <a:ext cx="20742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JACC </a:t>
            </a:r>
            <a:r>
              <a:rPr lang="en-US" sz="900" dirty="0" err="1">
                <a:latin typeface="arial" panose="020B0604020202020204" pitchFamily="34" charset="0"/>
              </a:rPr>
              <a:t>interv</a:t>
            </a:r>
            <a:r>
              <a:rPr lang="en-US" sz="900" dirty="0">
                <a:latin typeface="arial" panose="020B0604020202020204" pitchFamily="34" charset="0"/>
              </a:rPr>
              <a:t>. 2013;6(12):1284-93.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3" y="2051898"/>
            <a:ext cx="4627544" cy="4168217"/>
          </a:xfrm>
          <a:prstGeom prst="rect">
            <a:avLst/>
          </a:prstGeom>
        </p:spPr>
      </p:pic>
      <p:sp>
        <p:nvSpPr>
          <p:cNvPr id="8" name="Rechteck 2"/>
          <p:cNvSpPr/>
          <p:nvPr/>
        </p:nvSpPr>
        <p:spPr>
          <a:xfrm>
            <a:off x="6844185" y="2551328"/>
            <a:ext cx="568860" cy="3437089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47E36-6461-8E43-87A3-6B943C808623}"/>
              </a:ext>
            </a:extLst>
          </p:cNvPr>
          <p:cNvSpPr txBox="1"/>
          <p:nvPr/>
        </p:nvSpPr>
        <p:spPr>
          <a:xfrm>
            <a:off x="9097505" y="3377959"/>
            <a:ext cx="2588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 Reduces risk of restenosis and amputation compared with BMS or balloon angioplasty without impact on mortality or Rutherford class</a:t>
            </a:r>
          </a:p>
        </p:txBody>
      </p:sp>
    </p:spTree>
    <p:extLst>
      <p:ext uri="{BB962C8B-B14F-4D97-AF65-F5344CB8AC3E}">
        <p14:creationId xmlns:p14="http://schemas.microsoft.com/office/powerpoint/2010/main" val="84497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86" y="154001"/>
            <a:ext cx="6035040" cy="2071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102" y="2367816"/>
            <a:ext cx="5536575" cy="4335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3E948-DC8C-FB40-9DD1-E9F7B660E705}"/>
              </a:ext>
            </a:extLst>
          </p:cNvPr>
          <p:cNvSpPr txBox="1"/>
          <p:nvPr/>
        </p:nvSpPr>
        <p:spPr>
          <a:xfrm>
            <a:off x="9097505" y="3377959"/>
            <a:ext cx="2588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Meta-analysis of 16 RCTS</a:t>
            </a:r>
          </a:p>
          <a:p>
            <a:r>
              <a:rPr lang="en-US" dirty="0"/>
              <a:t>N=1805</a:t>
            </a:r>
          </a:p>
          <a:p>
            <a:r>
              <a:rPr lang="en-US" dirty="0"/>
              <a:t>Follow up over 1 year</a:t>
            </a:r>
          </a:p>
          <a:p>
            <a:r>
              <a:rPr lang="en-US" dirty="0"/>
              <a:t>Lower restenosis, amputations and TLR of DES c/w BMS or PTA</a:t>
            </a:r>
          </a:p>
          <a:p>
            <a:r>
              <a:rPr lang="en-US" dirty="0"/>
              <a:t>DCBs – lower TLR compared with BMS and </a:t>
            </a:r>
            <a:r>
              <a:rPr lang="en-US"/>
              <a:t>PTA alone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3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Role of vessel Preparation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1839" y="1838408"/>
            <a:ext cx="7891272" cy="371439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Modification or debulking of plaque facilitating passage of devices</a:t>
            </a:r>
          </a:p>
          <a:p>
            <a:pPr marL="0" indent="0">
              <a:buNone/>
            </a:pPr>
            <a:endParaRPr lang="nl-BE" sz="28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Reducing bail-out stenting</a:t>
            </a:r>
          </a:p>
          <a:p>
            <a:pPr marL="0" indent="0">
              <a:buNone/>
            </a:pPr>
            <a:endParaRPr lang="nl-BE" sz="2800" b="1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Improving clinical outcome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4EB6E7-15CE-E640-9C34-692E787EFB59}"/>
              </a:ext>
            </a:extLst>
          </p:cNvPr>
          <p:cNvSpPr txBox="1">
            <a:spLocks/>
          </p:cNvSpPr>
          <p:nvPr/>
        </p:nvSpPr>
        <p:spPr>
          <a:xfrm>
            <a:off x="344838" y="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/>
              <a:t>Role of vessel Preparation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559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9" y="2153066"/>
            <a:ext cx="3212101" cy="34730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355" y="0"/>
            <a:ext cx="10131425" cy="1456267"/>
          </a:xfrm>
        </p:spPr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02308" y="1078991"/>
            <a:ext cx="7891272" cy="4352546"/>
          </a:xfrm>
        </p:spPr>
        <p:txBody>
          <a:bodyPr>
            <a:normAutofit fontScale="92500" lnSpcReduction="10000"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CVX-300 </a:t>
            </a:r>
            <a:r>
              <a:rPr lang="nl-BE" sz="2800" dirty="0" err="1">
                <a:solidFill>
                  <a:srgbClr val="FF0000"/>
                </a:solidFill>
              </a:rPr>
              <a:t>Excimer</a:t>
            </a:r>
            <a:r>
              <a:rPr lang="nl-BE" sz="2800" dirty="0">
                <a:solidFill>
                  <a:srgbClr val="FF0000"/>
                </a:solidFill>
              </a:rPr>
              <a:t> laser (</a:t>
            </a:r>
            <a:r>
              <a:rPr lang="nl-BE" sz="2800" dirty="0" err="1">
                <a:solidFill>
                  <a:srgbClr val="FF0000"/>
                </a:solidFill>
              </a:rPr>
              <a:t>Spectranetics</a:t>
            </a:r>
            <a:r>
              <a:rPr lang="nl-BE" sz="2800" dirty="0">
                <a:solidFill>
                  <a:srgbClr val="FF0000"/>
                </a:solidFill>
              </a:rPr>
              <a:t>)</a:t>
            </a:r>
          </a:p>
          <a:p>
            <a:r>
              <a:rPr lang="nl-BE" sz="3200" dirty="0"/>
              <a:t>LACI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Multicenter, </a:t>
            </a:r>
            <a:r>
              <a:rPr lang="nl-BE" sz="2400" i="1" dirty="0" err="1"/>
              <a:t>prospective</a:t>
            </a:r>
            <a:r>
              <a:rPr lang="nl-BE" sz="2400" i="1" dirty="0"/>
              <a:t>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145 </a:t>
            </a:r>
            <a:r>
              <a:rPr lang="nl-BE" sz="2400" i="1" dirty="0" err="1"/>
              <a:t>patients</a:t>
            </a:r>
            <a:r>
              <a:rPr lang="nl-BE" sz="2400" i="1" dirty="0"/>
              <a:t>, 155 CLI-</a:t>
            </a:r>
            <a:r>
              <a:rPr lang="nl-BE" sz="2400" i="1" dirty="0" err="1"/>
              <a:t>limbs</a:t>
            </a:r>
            <a:endParaRPr lang="nl-BE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Laser + POBA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41% in BTK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45% </a:t>
            </a:r>
            <a:r>
              <a:rPr lang="nl-BE" sz="2400" i="1" dirty="0" err="1"/>
              <a:t>bailout</a:t>
            </a:r>
            <a:r>
              <a:rPr lang="nl-BE" sz="2400" i="1" dirty="0"/>
              <a:t> </a:t>
            </a:r>
            <a:r>
              <a:rPr lang="nl-BE" sz="2400" i="1" dirty="0" err="1"/>
              <a:t>stenting</a:t>
            </a:r>
            <a:r>
              <a:rPr lang="nl-BE" sz="2400" i="1" dirty="0"/>
              <a:t> in toto, 16% BTK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Procedural</a:t>
            </a:r>
            <a:r>
              <a:rPr lang="nl-BE" sz="2400" i="1" dirty="0"/>
              <a:t> </a:t>
            </a:r>
            <a:r>
              <a:rPr lang="nl-BE" sz="2400" i="1" dirty="0" err="1"/>
              <a:t>success</a:t>
            </a:r>
            <a:r>
              <a:rPr lang="nl-BE" sz="2400" i="1" dirty="0"/>
              <a:t> </a:t>
            </a:r>
            <a:r>
              <a:rPr lang="nl-BE" sz="2400" i="1" dirty="0" err="1"/>
              <a:t>rate</a:t>
            </a:r>
            <a:r>
              <a:rPr lang="nl-BE" sz="2400" i="1" dirty="0"/>
              <a:t> 86%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LSR @6m : 93%</a:t>
            </a:r>
          </a:p>
          <a:p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2798937" y="6469342"/>
            <a:ext cx="4589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Laird</a:t>
            </a:r>
            <a:r>
              <a:rPr lang="nl-BE" sz="900" dirty="0"/>
              <a:t> JR et al, </a:t>
            </a:r>
            <a:r>
              <a:rPr lang="en-US" sz="900" dirty="0"/>
              <a:t>J </a:t>
            </a:r>
            <a:r>
              <a:rPr lang="en-US" sz="900" dirty="0" err="1"/>
              <a:t>Endovasc</a:t>
            </a:r>
            <a:r>
              <a:rPr lang="en-US" sz="900" dirty="0"/>
              <a:t> </a:t>
            </a:r>
            <a:r>
              <a:rPr lang="en-US" sz="900" dirty="0" err="1"/>
              <a:t>Ther</a:t>
            </a:r>
            <a:r>
              <a:rPr lang="en-US" sz="900" dirty="0"/>
              <a:t> 2006 Feb;13(1):1-11.</a:t>
            </a:r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2532435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396428"/>
            <a:ext cx="10131425" cy="1456267"/>
          </a:xfrm>
        </p:spPr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865" y="-708162"/>
            <a:ext cx="7772400" cy="4835225"/>
          </a:xfrm>
        </p:spPr>
        <p:txBody>
          <a:bodyPr>
            <a:normAutofit/>
          </a:bodyPr>
          <a:lstStyle/>
          <a:p>
            <a:r>
              <a:rPr lang="nl-BE" sz="2400" dirty="0">
                <a:solidFill>
                  <a:srgbClr val="FF0000"/>
                </a:solidFill>
              </a:rPr>
              <a:t>Excisional Atherectomy (SilverHawk/TurboHawk; Covidien-Medtronic)</a:t>
            </a:r>
          </a:p>
          <a:p>
            <a:r>
              <a:rPr lang="nl-BE" sz="3200" dirty="0"/>
              <a:t>DEFINITIVE LE trial</a:t>
            </a:r>
          </a:p>
          <a:p>
            <a:endParaRPr lang="nl-BE" dirty="0"/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43144" y="3144237"/>
            <a:ext cx="2704613" cy="1722911"/>
          </a:xfrm>
          <a:prstGeom prst="rect">
            <a:avLst/>
          </a:prstGeom>
        </p:spPr>
      </p:pic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1640586" y="2916705"/>
          <a:ext cx="433577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1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Effra"/>
                        </a:rPr>
                        <a:t>Claudication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Effra"/>
                        </a:rPr>
                        <a:t>598 Patients*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Critical Limb Ischemia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201 Patients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+mn-lt"/>
                        </a:rPr>
                        <a:t>Primary Patency</a:t>
                      </a: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 by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Duplex US at 12 months</a:t>
                      </a: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Freedom From Major Unplanned Amputation at 12 months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/>
        </p:nvGraphicFramePr>
        <p:xfrm>
          <a:off x="2293170" y="2394305"/>
          <a:ext cx="340379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800 Patients |</a:t>
                      </a:r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 47 Centers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Effra Light"/>
                        <a:cs typeface="Effra Light"/>
                      </a:endParaRPr>
                    </a:p>
                  </a:txBody>
                  <a:tcPr marL="182880" marR="18288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008976"/>
              </p:ext>
            </p:extLst>
          </p:nvPr>
        </p:nvGraphicFramePr>
        <p:xfrm>
          <a:off x="6086524" y="2499787"/>
          <a:ext cx="2731784" cy="3011808"/>
        </p:xfrm>
        <a:graphic>
          <a:graphicData uri="http://schemas.openxmlformats.org/drawingml/2006/table">
            <a:tbl>
              <a:tblPr/>
              <a:tblGrid>
                <a:gridCol w="15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   </a:t>
                      </a:r>
                      <a:r>
                        <a:rPr kumimoji="0" lang="en-US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 </a:t>
                      </a: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Characteristics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Effra"/>
                        <a:cs typeface="Effra"/>
                      </a:endParaRP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CLI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(RCC 4-6)</a:t>
                      </a: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Patients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201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Lesions       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279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Mean Length (cm)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7.2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Baseline Stenosis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76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Occlusions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30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568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SFA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48% (135)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901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Popliteal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17% (48)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744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Infrapopliteal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ffra"/>
                        <a:cs typeface="Effra"/>
                      </a:endParaRP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34% (96)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Rechthoek 17"/>
          <p:cNvSpPr/>
          <p:nvPr/>
        </p:nvSpPr>
        <p:spPr>
          <a:xfrm>
            <a:off x="6086524" y="5240531"/>
            <a:ext cx="2747470" cy="314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1982673" y="5428829"/>
            <a:ext cx="37518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33% post-</a:t>
            </a:r>
            <a:r>
              <a:rPr lang="nl-BE" dirty="0" err="1"/>
              <a:t>atherectomy</a:t>
            </a:r>
            <a:r>
              <a:rPr lang="nl-BE" dirty="0"/>
              <a:t> POBA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871047" y="6455263"/>
            <a:ext cx="5651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/>
              <a:t>MC </a:t>
            </a:r>
            <a:r>
              <a:rPr lang="nl-BE" sz="800" dirty="0" err="1"/>
              <a:t>Kinsey</a:t>
            </a:r>
            <a:r>
              <a:rPr lang="nl-BE" sz="800" dirty="0"/>
              <a:t> JM et al. JACC </a:t>
            </a:r>
            <a:r>
              <a:rPr lang="nl-BE" sz="800" dirty="0" err="1"/>
              <a:t>CardioVasc</a:t>
            </a:r>
            <a:r>
              <a:rPr lang="nl-BE" sz="800" dirty="0"/>
              <a:t> Int, 2014 Aug;7(8):923-33.</a:t>
            </a:r>
          </a:p>
        </p:txBody>
      </p:sp>
    </p:spTree>
    <p:extLst>
      <p:ext uri="{BB962C8B-B14F-4D97-AF65-F5344CB8AC3E}">
        <p14:creationId xmlns:p14="http://schemas.microsoft.com/office/powerpoint/2010/main" val="2427289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err="1">
                <a:solidFill>
                  <a:srgbClr val="FF0000"/>
                </a:solidFill>
              </a:rPr>
              <a:t>Excisional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Atherectomy</a:t>
            </a:r>
            <a:r>
              <a:rPr lang="nl-BE" dirty="0">
                <a:solidFill>
                  <a:srgbClr val="FF0000"/>
                </a:solidFill>
              </a:rPr>
              <a:t> (</a:t>
            </a:r>
            <a:r>
              <a:rPr lang="nl-BE" dirty="0" err="1">
                <a:solidFill>
                  <a:srgbClr val="FF0000"/>
                </a:solidFill>
              </a:rPr>
              <a:t>SilverHawk</a:t>
            </a:r>
            <a:r>
              <a:rPr lang="nl-BE" dirty="0">
                <a:solidFill>
                  <a:srgbClr val="FF0000"/>
                </a:solidFill>
              </a:rPr>
              <a:t>/</a:t>
            </a:r>
            <a:r>
              <a:rPr lang="nl-BE" dirty="0" err="1">
                <a:solidFill>
                  <a:srgbClr val="FF0000"/>
                </a:solidFill>
              </a:rPr>
              <a:t>TurboHawk</a:t>
            </a:r>
            <a:r>
              <a:rPr lang="nl-BE" dirty="0">
                <a:solidFill>
                  <a:srgbClr val="FF0000"/>
                </a:solidFill>
              </a:rPr>
              <a:t> ; </a:t>
            </a:r>
            <a:r>
              <a:rPr lang="nl-BE" dirty="0" err="1">
                <a:solidFill>
                  <a:srgbClr val="FF0000"/>
                </a:solidFill>
              </a:rPr>
              <a:t>Covidien</a:t>
            </a:r>
            <a:r>
              <a:rPr lang="nl-BE" dirty="0">
                <a:solidFill>
                  <a:srgbClr val="FF0000"/>
                </a:solidFill>
              </a:rPr>
              <a:t>-Medtronic)</a:t>
            </a:r>
          </a:p>
          <a:p>
            <a:r>
              <a:rPr lang="nl-BE" sz="3200" dirty="0"/>
              <a:t>DEFINITIVE LE trial</a:t>
            </a:r>
          </a:p>
          <a:p>
            <a:endParaRPr lang="nl-BE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Primary</a:t>
            </a:r>
            <a:r>
              <a:rPr lang="nl-BE" sz="2400" i="1" dirty="0"/>
              <a:t> </a:t>
            </a:r>
            <a:r>
              <a:rPr lang="nl-BE" sz="2400" i="1" dirty="0" err="1"/>
              <a:t>patency</a:t>
            </a:r>
            <a:r>
              <a:rPr lang="nl-BE" sz="2400" i="1" dirty="0"/>
              <a:t> (PSVR &lt; 2.4) : 71%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Wound</a:t>
            </a:r>
            <a:r>
              <a:rPr lang="nl-BE" sz="2400" i="1" dirty="0"/>
              <a:t> </a:t>
            </a:r>
            <a:r>
              <a:rPr lang="nl-BE" sz="2400" i="1" dirty="0" err="1"/>
              <a:t>healing</a:t>
            </a:r>
            <a:r>
              <a:rPr lang="nl-BE" sz="2400" i="1" dirty="0"/>
              <a:t> % @ 3-6-12 m : 52%-61%-72%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Limb</a:t>
            </a:r>
            <a:r>
              <a:rPr lang="nl-BE" sz="2400" i="1" dirty="0"/>
              <a:t> </a:t>
            </a:r>
            <a:r>
              <a:rPr lang="nl-BE" sz="2400" i="1" dirty="0" err="1"/>
              <a:t>Salvage</a:t>
            </a:r>
            <a:r>
              <a:rPr lang="nl-BE" sz="2400" i="1" dirty="0"/>
              <a:t> @12m : 95%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Especially</a:t>
            </a:r>
            <a:r>
              <a:rPr lang="nl-BE" sz="2400" i="1" dirty="0"/>
              <a:t> in </a:t>
            </a:r>
            <a:r>
              <a:rPr lang="nl-BE" sz="2400" i="1" dirty="0" err="1"/>
              <a:t>diabetics</a:t>
            </a:r>
            <a:r>
              <a:rPr lang="nl-BE" sz="2400" i="1" dirty="0"/>
              <a:t> </a:t>
            </a:r>
            <a:r>
              <a:rPr lang="nl-BE" sz="2400" i="1" dirty="0" err="1"/>
              <a:t>promising</a:t>
            </a:r>
            <a:r>
              <a:rPr lang="nl-BE" sz="2400" i="1" dirty="0"/>
              <a:t> </a:t>
            </a:r>
            <a:r>
              <a:rPr lang="nl-BE" sz="2400" i="1" dirty="0" err="1"/>
              <a:t>results</a:t>
            </a:r>
            <a:endParaRPr lang="nl-BE" sz="2400" i="1" dirty="0"/>
          </a:p>
          <a:p>
            <a:endParaRPr lang="nl-BE" sz="2400" dirty="0"/>
          </a:p>
        </p:txBody>
      </p:sp>
      <p:sp>
        <p:nvSpPr>
          <p:cNvPr id="10" name="Tekstvak 9"/>
          <p:cNvSpPr txBox="1"/>
          <p:nvPr/>
        </p:nvSpPr>
        <p:spPr>
          <a:xfrm>
            <a:off x="2869721" y="6447569"/>
            <a:ext cx="5651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MC </a:t>
            </a:r>
            <a:r>
              <a:rPr lang="nl-BE" sz="900" dirty="0" err="1"/>
              <a:t>Kinsey</a:t>
            </a:r>
            <a:r>
              <a:rPr lang="nl-BE" sz="900" dirty="0"/>
              <a:t> JM et al. JACC </a:t>
            </a:r>
            <a:r>
              <a:rPr lang="nl-BE" sz="900" dirty="0" err="1"/>
              <a:t>CardioVasc</a:t>
            </a:r>
            <a:r>
              <a:rPr lang="nl-BE" sz="900" dirty="0"/>
              <a:t> Int, 2014 Aug;7(8):923-33.</a:t>
            </a:r>
          </a:p>
        </p:txBody>
      </p:sp>
    </p:spTree>
    <p:extLst>
      <p:ext uri="{BB962C8B-B14F-4D97-AF65-F5344CB8AC3E}">
        <p14:creationId xmlns:p14="http://schemas.microsoft.com/office/powerpoint/2010/main" val="109458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45208" y="1586991"/>
            <a:ext cx="7891272" cy="4352546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Orbital </a:t>
            </a:r>
            <a:r>
              <a:rPr lang="nl-BE" dirty="0" err="1">
                <a:solidFill>
                  <a:srgbClr val="FF0000"/>
                </a:solidFill>
              </a:rPr>
              <a:t>atherectomy</a:t>
            </a:r>
            <a:r>
              <a:rPr lang="nl-BE" dirty="0">
                <a:solidFill>
                  <a:srgbClr val="FF0000"/>
                </a:solidFill>
              </a:rPr>
              <a:t> (</a:t>
            </a:r>
            <a:r>
              <a:rPr lang="nl-BE" dirty="0" err="1">
                <a:solidFill>
                  <a:srgbClr val="FF0000"/>
                </a:solidFill>
              </a:rPr>
              <a:t>Diamondback</a:t>
            </a:r>
            <a:r>
              <a:rPr lang="nl-BE" dirty="0">
                <a:solidFill>
                  <a:srgbClr val="FF0000"/>
                </a:solidFill>
              </a:rPr>
              <a:t> 360° ; </a:t>
            </a:r>
            <a:r>
              <a:rPr lang="nl-BE" dirty="0" err="1">
                <a:solidFill>
                  <a:srgbClr val="FF0000"/>
                </a:solidFill>
              </a:rPr>
              <a:t>Cardiovascular</a:t>
            </a:r>
            <a:r>
              <a:rPr lang="nl-BE" dirty="0">
                <a:solidFill>
                  <a:srgbClr val="FF0000"/>
                </a:solidFill>
              </a:rPr>
              <a:t> Systems)</a:t>
            </a:r>
          </a:p>
          <a:p>
            <a:r>
              <a:rPr lang="nl-BE" sz="3200" dirty="0"/>
              <a:t>Calcium 360 </a:t>
            </a:r>
            <a:r>
              <a:rPr lang="nl-BE" sz="3200" dirty="0" err="1"/>
              <a:t>randomized</a:t>
            </a:r>
            <a:r>
              <a:rPr lang="nl-BE" sz="3200" dirty="0"/>
              <a:t> pilot trial</a:t>
            </a:r>
          </a:p>
          <a:p>
            <a:endParaRPr lang="nl-BE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Multicenter, </a:t>
            </a:r>
            <a:r>
              <a:rPr lang="nl-BE" sz="2400" i="1" dirty="0" err="1"/>
              <a:t>randomized</a:t>
            </a:r>
            <a:r>
              <a:rPr lang="nl-BE" sz="2400" i="1" dirty="0"/>
              <a:t>, </a:t>
            </a:r>
            <a:r>
              <a:rPr lang="nl-BE" sz="2400" i="1" dirty="0" err="1"/>
              <a:t>prospective</a:t>
            </a:r>
            <a:r>
              <a:rPr lang="nl-BE" sz="2400" i="1" dirty="0"/>
              <a:t>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50 </a:t>
            </a:r>
            <a:r>
              <a:rPr lang="nl-BE" sz="2400" i="1" dirty="0" err="1"/>
              <a:t>patients</a:t>
            </a:r>
            <a:r>
              <a:rPr lang="nl-BE" sz="2400" i="1" dirty="0"/>
              <a:t>, PA + BTK </a:t>
            </a:r>
            <a:r>
              <a:rPr lang="nl-BE" sz="2400" i="1" dirty="0" err="1"/>
              <a:t>lesions</a:t>
            </a:r>
            <a:endParaRPr lang="nl-BE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RB </a:t>
            </a:r>
            <a:r>
              <a:rPr lang="nl-BE" sz="2400" i="1" dirty="0" err="1"/>
              <a:t>classification</a:t>
            </a:r>
            <a:r>
              <a:rPr lang="nl-BE" sz="2400" i="1" dirty="0"/>
              <a:t> 4-6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Orbital </a:t>
            </a:r>
            <a:r>
              <a:rPr lang="nl-BE" sz="2400" i="1" dirty="0" err="1"/>
              <a:t>atherectomy</a:t>
            </a:r>
            <a:r>
              <a:rPr lang="nl-BE" sz="2400" i="1" dirty="0"/>
              <a:t> + POBA </a:t>
            </a:r>
            <a:r>
              <a:rPr lang="nl-BE" sz="2400" i="1" dirty="0" err="1"/>
              <a:t>vs</a:t>
            </a:r>
            <a:r>
              <a:rPr lang="nl-BE" sz="2400" i="1" dirty="0"/>
              <a:t> POBA</a:t>
            </a:r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8292" y="3022050"/>
            <a:ext cx="3451552" cy="226069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713641" y="6447569"/>
            <a:ext cx="4674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Shammas</a:t>
            </a:r>
            <a:r>
              <a:rPr lang="nl-BE" sz="900" dirty="0"/>
              <a:t> NW et al. J </a:t>
            </a:r>
            <a:r>
              <a:rPr lang="nl-BE" sz="900" dirty="0" err="1"/>
              <a:t>Endovasc</a:t>
            </a:r>
            <a:r>
              <a:rPr lang="nl-BE" sz="900" dirty="0"/>
              <a:t> </a:t>
            </a:r>
            <a:r>
              <a:rPr lang="nl-BE" sz="900" dirty="0" err="1"/>
              <a:t>Ther</a:t>
            </a:r>
            <a:r>
              <a:rPr lang="nl-BE" sz="900" dirty="0"/>
              <a:t> 2012, Aug;19(4):480-8</a:t>
            </a:r>
          </a:p>
        </p:txBody>
      </p:sp>
    </p:spTree>
    <p:extLst>
      <p:ext uri="{BB962C8B-B14F-4D97-AF65-F5344CB8AC3E}">
        <p14:creationId xmlns:p14="http://schemas.microsoft.com/office/powerpoint/2010/main" val="418126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327" y="-256550"/>
            <a:ext cx="10131425" cy="1456267"/>
          </a:xfrm>
        </p:spPr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72184" y="51484"/>
            <a:ext cx="7772400" cy="4114800"/>
          </a:xfrm>
        </p:spPr>
        <p:txBody>
          <a:bodyPr>
            <a:normAutofit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Orbital atherectomy (Diamondback 360°; Cardiovascular Systems)</a:t>
            </a:r>
          </a:p>
          <a:p>
            <a:r>
              <a:rPr lang="nl-BE" sz="2800" dirty="0"/>
              <a:t>Calcium 360 </a:t>
            </a:r>
            <a:r>
              <a:rPr lang="nl-BE" sz="2800" dirty="0" err="1"/>
              <a:t>randomized</a:t>
            </a:r>
            <a:r>
              <a:rPr lang="nl-BE" sz="2800" dirty="0"/>
              <a:t> pilot trial</a:t>
            </a:r>
          </a:p>
          <a:p>
            <a:endParaRPr lang="nl-BE" sz="2800" dirty="0"/>
          </a:p>
          <a:p>
            <a:endParaRPr lang="nl-BE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2679135" y="6473049"/>
            <a:ext cx="4674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Shammas</a:t>
            </a:r>
            <a:r>
              <a:rPr lang="nl-BE" sz="900" dirty="0"/>
              <a:t> NW et al. J </a:t>
            </a:r>
            <a:r>
              <a:rPr lang="nl-BE" sz="900" dirty="0" err="1"/>
              <a:t>Endovasc</a:t>
            </a:r>
            <a:r>
              <a:rPr lang="nl-BE" sz="900" dirty="0"/>
              <a:t> </a:t>
            </a:r>
            <a:r>
              <a:rPr lang="nl-BE" sz="900" dirty="0" err="1"/>
              <a:t>Ther</a:t>
            </a:r>
            <a:r>
              <a:rPr lang="nl-BE" sz="900" dirty="0"/>
              <a:t> 2012, Aug;19(4):480-8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38" y="2358250"/>
            <a:ext cx="7645400" cy="38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5208" y="196354"/>
            <a:ext cx="7498082" cy="704088"/>
          </a:xfrm>
        </p:spPr>
        <p:txBody>
          <a:bodyPr/>
          <a:lstStyle/>
          <a:p>
            <a:r>
              <a:rPr lang="nl-BE" dirty="0"/>
              <a:t>Debulking </a:t>
            </a:r>
            <a:r>
              <a:rPr lang="nl-BE" dirty="0" err="1"/>
              <a:t>Devices</a:t>
            </a:r>
            <a:r>
              <a:rPr lang="nl-BE" dirty="0"/>
              <a:t>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99539" y="1166625"/>
            <a:ext cx="8045331" cy="4609681"/>
          </a:xfrm>
        </p:spPr>
        <p:txBody>
          <a:bodyPr>
            <a:normAutofit/>
          </a:bodyPr>
          <a:lstStyle/>
          <a:p>
            <a:r>
              <a:rPr lang="nl-BE" sz="2000" dirty="0" err="1">
                <a:solidFill>
                  <a:srgbClr val="FF0000"/>
                </a:solidFill>
              </a:rPr>
              <a:t>Rotational</a:t>
            </a:r>
            <a:r>
              <a:rPr lang="nl-BE" sz="2000" dirty="0">
                <a:solidFill>
                  <a:srgbClr val="FF0000"/>
                </a:solidFill>
              </a:rPr>
              <a:t> </a:t>
            </a:r>
            <a:r>
              <a:rPr lang="nl-BE" sz="2000" dirty="0" err="1">
                <a:solidFill>
                  <a:srgbClr val="FF0000"/>
                </a:solidFill>
              </a:rPr>
              <a:t>atherectomy</a:t>
            </a:r>
            <a:r>
              <a:rPr lang="nl-BE" sz="2000" dirty="0">
                <a:solidFill>
                  <a:srgbClr val="FF0000"/>
                </a:solidFill>
              </a:rPr>
              <a:t> (</a:t>
            </a:r>
            <a:r>
              <a:rPr lang="nl-BE" sz="2000" dirty="0" err="1">
                <a:solidFill>
                  <a:srgbClr val="FF0000"/>
                </a:solidFill>
              </a:rPr>
              <a:t>JETstream</a:t>
            </a:r>
            <a:r>
              <a:rPr lang="nl-BE" sz="2000" dirty="0">
                <a:solidFill>
                  <a:srgbClr val="FF0000"/>
                </a:solidFill>
              </a:rPr>
              <a:t>, Boston </a:t>
            </a:r>
            <a:r>
              <a:rPr lang="nl-BE" sz="2000" dirty="0" err="1">
                <a:solidFill>
                  <a:srgbClr val="FF0000"/>
                </a:solidFill>
              </a:rPr>
              <a:t>Scientific</a:t>
            </a:r>
            <a:r>
              <a:rPr lang="nl-BE" sz="2000" dirty="0">
                <a:solidFill>
                  <a:srgbClr val="FF0000"/>
                </a:solidFill>
              </a:rPr>
              <a:t> ; Phoenix </a:t>
            </a:r>
            <a:r>
              <a:rPr lang="nl-BE" sz="2000" dirty="0" err="1">
                <a:solidFill>
                  <a:srgbClr val="FF0000"/>
                </a:solidFill>
              </a:rPr>
              <a:t>atherectomy</a:t>
            </a:r>
            <a:r>
              <a:rPr lang="nl-BE" sz="2000" dirty="0">
                <a:solidFill>
                  <a:srgbClr val="FF0000"/>
                </a:solidFill>
              </a:rPr>
              <a:t> </a:t>
            </a:r>
            <a:r>
              <a:rPr lang="nl-BE" sz="2000" dirty="0" err="1">
                <a:solidFill>
                  <a:srgbClr val="FF0000"/>
                </a:solidFill>
              </a:rPr>
              <a:t>cath</a:t>
            </a:r>
            <a:r>
              <a:rPr lang="nl-BE" sz="2000" dirty="0">
                <a:solidFill>
                  <a:srgbClr val="FF0000"/>
                </a:solidFill>
              </a:rPr>
              <a:t>, Volcano </a:t>
            </a:r>
            <a:r>
              <a:rPr lang="nl-BE" sz="2000" dirty="0" err="1">
                <a:solidFill>
                  <a:srgbClr val="FF0000"/>
                </a:solidFill>
              </a:rPr>
              <a:t>corp</a:t>
            </a:r>
            <a:r>
              <a:rPr lang="nl-BE" sz="2000" dirty="0">
                <a:solidFill>
                  <a:srgbClr val="FF0000"/>
                </a:solidFill>
              </a:rPr>
              <a:t>)</a:t>
            </a:r>
          </a:p>
          <a:p>
            <a:endParaRPr lang="nl-BE" sz="2400" dirty="0">
              <a:solidFill>
                <a:srgbClr val="FF0000"/>
              </a:solidFill>
            </a:endParaRPr>
          </a:p>
          <a:p>
            <a:r>
              <a:rPr lang="nl-BE" sz="2400" dirty="0"/>
              <a:t>No </a:t>
            </a:r>
            <a:r>
              <a:rPr lang="nl-BE" sz="2400" dirty="0" err="1"/>
              <a:t>specific</a:t>
            </a:r>
            <a:r>
              <a:rPr lang="nl-BE" sz="2400" dirty="0"/>
              <a:t> data </a:t>
            </a:r>
            <a:r>
              <a:rPr lang="nl-BE" sz="2400" dirty="0" err="1"/>
              <a:t>related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specific</a:t>
            </a:r>
            <a:r>
              <a:rPr lang="nl-BE" sz="2400" dirty="0"/>
              <a:t> BTK </a:t>
            </a:r>
            <a:r>
              <a:rPr lang="nl-BE" sz="2400" dirty="0" err="1"/>
              <a:t>use</a:t>
            </a:r>
            <a:endParaRPr lang="nl-BE" sz="2400" dirty="0"/>
          </a:p>
          <a:p>
            <a:pPr marL="0" indent="0">
              <a:buNone/>
            </a:pPr>
            <a:r>
              <a:rPr lang="nl-BE" sz="2400" dirty="0"/>
              <a:t>  </a:t>
            </a:r>
            <a:r>
              <a:rPr lang="nl-BE" dirty="0"/>
              <a:t> (JET </a:t>
            </a:r>
            <a:r>
              <a:rPr lang="nl-BE" dirty="0" err="1"/>
              <a:t>registry</a:t>
            </a:r>
            <a:r>
              <a:rPr lang="nl-BE" dirty="0"/>
              <a:t> ; EASE </a:t>
            </a:r>
            <a:r>
              <a:rPr lang="nl-BE" dirty="0" err="1"/>
              <a:t>registry</a:t>
            </a:r>
            <a:r>
              <a:rPr lang="nl-BE" dirty="0"/>
              <a:t>)</a:t>
            </a:r>
          </a:p>
          <a:p>
            <a:endParaRPr lang="nl-BE" sz="2400" dirty="0"/>
          </a:p>
          <a:p>
            <a:endParaRPr lang="nl-BE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401">
            <a:off x="2581530" y="3143184"/>
            <a:ext cx="3035368" cy="27005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94" y="3869929"/>
            <a:ext cx="3785787" cy="17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6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B62649-B6C4-D34E-B47F-26B8169A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Angiogram 5/2020</a:t>
            </a:r>
          </a:p>
        </p:txBody>
      </p:sp>
      <p:pic>
        <p:nvPicPr>
          <p:cNvPr id="8" name="RB 8.mp4" descr="RB 8.mp4">
            <a:hlinkClick r:id="" action="ppaction://media"/>
            <a:extLst>
              <a:ext uri="{FF2B5EF4-FFF2-40B4-BE49-F238E27FC236}">
                <a16:creationId xmlns:a16="http://schemas.microsoft.com/office/drawing/2014/main" id="{CEE85C56-1CE9-434B-8133-5FDA1C92127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88" y="1727200"/>
            <a:ext cx="4630739" cy="4630738"/>
          </a:xfrm>
        </p:spPr>
      </p:pic>
      <p:pic>
        <p:nvPicPr>
          <p:cNvPr id="9" name="RB 28.mp4" descr="RB 28.mp4">
            <a:hlinkClick r:id="" action="ppaction://media"/>
            <a:extLst>
              <a:ext uri="{FF2B5EF4-FFF2-40B4-BE49-F238E27FC236}">
                <a16:creationId xmlns:a16="http://schemas.microsoft.com/office/drawing/2014/main" id="{E757CBC9-5E6F-7B4E-BF61-47780A385FC7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9573" y="1727200"/>
            <a:ext cx="4630739" cy="4630739"/>
          </a:xfrm>
        </p:spPr>
      </p:pic>
    </p:spTree>
    <p:extLst>
      <p:ext uri="{BB962C8B-B14F-4D97-AF65-F5344CB8AC3E}">
        <p14:creationId xmlns:p14="http://schemas.microsoft.com/office/powerpoint/2010/main" val="22094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Atherotomy</a:t>
            </a:r>
            <a:r>
              <a:rPr lang="en-US" dirty="0"/>
              <a:t>: </a:t>
            </a:r>
            <a:r>
              <a:rPr lang="en-US" dirty="0" err="1"/>
              <a:t>Angiosculpt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96" y="2921558"/>
            <a:ext cx="5097030" cy="259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3481"/>
            <a:ext cx="4360434" cy="28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4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Atherotomy</a:t>
            </a:r>
            <a:r>
              <a:rPr lang="en-US" dirty="0"/>
              <a:t>: Chocolate™ PTA Balloon Catheter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1" t="1484" r="1086"/>
          <a:stretch/>
        </p:blipFill>
        <p:spPr>
          <a:xfrm>
            <a:off x="1849798" y="1789516"/>
            <a:ext cx="8114097" cy="45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7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20" y="0"/>
            <a:ext cx="10131425" cy="1456267"/>
          </a:xfrm>
        </p:spPr>
        <p:txBody>
          <a:bodyPr/>
          <a:lstStyle/>
          <a:p>
            <a:r>
              <a:rPr lang="en-US" dirty="0" err="1"/>
              <a:t>Atherotomy</a:t>
            </a:r>
            <a:r>
              <a:rPr lang="en-US" dirty="0"/>
              <a:t>: Chocolate™ PTA Balloon Catheter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57" y="1825008"/>
            <a:ext cx="6827085" cy="4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8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818" y="0"/>
            <a:ext cx="10131425" cy="1456267"/>
          </a:xfrm>
        </p:spPr>
        <p:txBody>
          <a:bodyPr/>
          <a:lstStyle/>
          <a:p>
            <a:r>
              <a:rPr lang="en-US" dirty="0" err="1"/>
              <a:t>Atherotomy</a:t>
            </a:r>
            <a:r>
              <a:rPr lang="en-US" dirty="0"/>
              <a:t>: Chocolate™ PTA Balloon Catheter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24"/>
          <a:stretch/>
        </p:blipFill>
        <p:spPr>
          <a:xfrm>
            <a:off x="2538492" y="1259958"/>
            <a:ext cx="7438946" cy="50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41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1630-585C-AC42-A475-FEC30FAE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30289"/>
            <a:ext cx="6814749" cy="1035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Shockwave lithotripsy – disrupt </a:t>
            </a:r>
            <a:r>
              <a:rPr lang="en-US" sz="3300" err="1"/>
              <a:t>btk</a:t>
            </a:r>
            <a:endParaRPr lang="en-US" sz="33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B40A32-FD83-7641-800A-BAE5C32B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814749" cy="3649133"/>
          </a:xfrm>
        </p:spPr>
        <p:txBody>
          <a:bodyPr>
            <a:normAutofit/>
          </a:bodyPr>
          <a:lstStyle/>
          <a:p>
            <a:r>
              <a:rPr lang="en-US" dirty="0"/>
              <a:t>Pilot study of N=20 patients to evaluate the safety and feasibility of IVL in treating calcified infrapopliteal stenoses</a:t>
            </a:r>
          </a:p>
          <a:p>
            <a:r>
              <a:rPr lang="en-US" dirty="0"/>
              <a:t>Prospective, non-randomized, multicenter trial (3 participating sites)</a:t>
            </a:r>
          </a:p>
          <a:p>
            <a:r>
              <a:rPr lang="en-US" dirty="0"/>
              <a:t>N=15 with Rutherford class 5and all patients with moderate-severe calcification</a:t>
            </a:r>
          </a:p>
          <a:p>
            <a:r>
              <a:rPr lang="en-US" dirty="0"/>
              <a:t>Acute reduction in diameter stenosis of 46.5%</a:t>
            </a:r>
          </a:p>
          <a:p>
            <a:r>
              <a:rPr lang="en-US" dirty="0"/>
              <a:t>No major adverse events at 30 days; 1 type B dissection treated with 2 stents</a:t>
            </a:r>
          </a:p>
          <a:p>
            <a:r>
              <a:rPr lang="en-US" dirty="0"/>
              <a:t>Successful in 19/20 patients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92B52-281E-8542-B708-76AA7EC3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515" y="433368"/>
            <a:ext cx="3445714" cy="374489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 descr="A close up of electronics&#10;&#10;Description automatically generated">
            <a:extLst>
              <a:ext uri="{FF2B5EF4-FFF2-40B4-BE49-F238E27FC236}">
                <a16:creationId xmlns:a16="http://schemas.microsoft.com/office/drawing/2014/main" id="{E53DCD73-CC50-F442-9DEE-716A9462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15" y="4559678"/>
            <a:ext cx="3445714" cy="1981285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E6016-3AFF-C64A-B950-CD5933BAE6C1}"/>
              </a:ext>
            </a:extLst>
          </p:cNvPr>
          <p:cNvSpPr txBox="1"/>
          <p:nvPr/>
        </p:nvSpPr>
        <p:spPr>
          <a:xfrm>
            <a:off x="1877914" y="5550321"/>
            <a:ext cx="634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Brodmann M et al. </a:t>
            </a:r>
            <a:r>
              <a:rPr lang="en-US" i="1" dirty="0"/>
              <a:t>J </a:t>
            </a:r>
            <a:r>
              <a:rPr lang="en-US" i="1" dirty="0" err="1"/>
              <a:t>Endovasc</a:t>
            </a:r>
            <a:r>
              <a:rPr lang="en-US" i="1" dirty="0"/>
              <a:t> </a:t>
            </a:r>
            <a:r>
              <a:rPr lang="en-US" i="1" dirty="0" err="1"/>
              <a:t>Ther</a:t>
            </a:r>
            <a:r>
              <a:rPr lang="en-US" dirty="0"/>
              <a:t>. 2018;25(4):499-503.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7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B62649-B6C4-D34E-B47F-26B8169A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8" y="0"/>
            <a:ext cx="10131425" cy="1456267"/>
          </a:xfrm>
        </p:spPr>
        <p:txBody>
          <a:bodyPr/>
          <a:lstStyle/>
          <a:p>
            <a:r>
              <a:rPr lang="en-US" dirty="0"/>
              <a:t>Angiogram 5/2020</a:t>
            </a:r>
          </a:p>
        </p:txBody>
      </p:sp>
      <p:pic>
        <p:nvPicPr>
          <p:cNvPr id="2" name="live case fo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577" t="2686" r="25978" b="1618"/>
          <a:stretch/>
        </p:blipFill>
        <p:spPr>
          <a:xfrm>
            <a:off x="7159925" y="992675"/>
            <a:ext cx="2932981" cy="5452723"/>
          </a:xfrm>
          <a:prstGeom prst="rect">
            <a:avLst/>
          </a:prstGeom>
        </p:spPr>
      </p:pic>
      <p:pic>
        <p:nvPicPr>
          <p:cNvPr id="7" name="live case 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7225" t="2329" r="26785" b="1268"/>
          <a:stretch/>
        </p:blipFill>
        <p:spPr>
          <a:xfrm>
            <a:off x="2786332" y="992674"/>
            <a:ext cx="2863970" cy="54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98514-FB19-3545-9722-40014496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00743"/>
            <a:ext cx="7402285" cy="1360714"/>
          </a:xfrm>
        </p:spPr>
        <p:txBody>
          <a:bodyPr>
            <a:normAutofit/>
          </a:bodyPr>
          <a:lstStyle/>
          <a:p>
            <a:r>
              <a:rPr lang="en-US"/>
              <a:t>Case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7A1A3-43F9-9A46-96D3-0E76C5EF6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61457"/>
            <a:ext cx="7402285" cy="3392110"/>
          </a:xfrm>
        </p:spPr>
        <p:txBody>
          <a:bodyPr>
            <a:normAutofit/>
          </a:bodyPr>
          <a:lstStyle/>
          <a:p>
            <a:r>
              <a:rPr lang="en-US" sz="2400" dirty="0"/>
              <a:t>ABI: R 0.74 L 0.71</a:t>
            </a:r>
          </a:p>
          <a:p>
            <a:endParaRPr lang="en-US" sz="2400" dirty="0"/>
          </a:p>
          <a:p>
            <a:r>
              <a:rPr lang="en-US" sz="2400" dirty="0"/>
              <a:t>Arterial Duplex: Significant tibial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3202614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898B7-723E-DC4B-B62D-87CFF3AA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5" y="146756"/>
            <a:ext cx="10131425" cy="1456267"/>
          </a:xfrm>
        </p:spPr>
        <p:txBody>
          <a:bodyPr/>
          <a:lstStyle/>
          <a:p>
            <a:r>
              <a:rPr lang="en-US" dirty="0"/>
              <a:t>Critical limb ischemia – </a:t>
            </a:r>
            <a:br>
              <a:rPr lang="en-US" dirty="0"/>
            </a:br>
            <a:r>
              <a:rPr lang="en-US" dirty="0"/>
              <a:t>ACC/AHA revascularization guidelines</a:t>
            </a:r>
          </a:p>
        </p:txBody>
      </p:sp>
      <p:pic>
        <p:nvPicPr>
          <p:cNvPr id="4" name="Bild 3" descr="guidelince_CLI_endo_1.jpeg">
            <a:extLst>
              <a:ext uri="{FF2B5EF4-FFF2-40B4-BE49-F238E27FC236}">
                <a16:creationId xmlns:a16="http://schemas.microsoft.com/office/drawing/2014/main" id="{AA756EC2-3155-F442-9EE3-5FB4E17CF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164" y="1647265"/>
            <a:ext cx="8035396" cy="50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guidelince_CLI_endo_2.jpeg"/>
          <p:cNvPicPr>
            <a:picLocks noGrp="1" noChangeAspect="1"/>
          </p:cNvPicPr>
          <p:nvPr>
            <p:ph idx="1"/>
          </p:nvPr>
        </p:nvPicPr>
        <p:blipFill>
          <a:blip r:embed="rId2"/>
          <a:srcRect t="-19879" b="-19879"/>
          <a:stretch>
            <a:fillRect/>
          </a:stretch>
        </p:blipFill>
        <p:spPr>
          <a:xfrm>
            <a:off x="1981200" y="640795"/>
            <a:ext cx="8229600" cy="3120236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63700" y="97664"/>
            <a:ext cx="8229600" cy="680734"/>
          </a:xfrm>
        </p:spPr>
        <p:txBody>
          <a:bodyPr>
            <a:noAutofit/>
          </a:bodyPr>
          <a:lstStyle/>
          <a:p>
            <a:r>
              <a:rPr lang="de-DE" sz="2800" dirty="0"/>
              <a:t>ACC/AHA </a:t>
            </a:r>
            <a:r>
              <a:rPr lang="de-DE" sz="2800" dirty="0" err="1"/>
              <a:t>guideline</a:t>
            </a:r>
            <a:r>
              <a:rPr lang="de-DE" sz="2800" dirty="0"/>
              <a:t> </a:t>
            </a:r>
            <a:r>
              <a:rPr lang="de-DE" sz="2800" dirty="0" err="1"/>
              <a:t>recommendation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treatment</a:t>
            </a:r>
            <a:r>
              <a:rPr lang="de-DE" sz="2800" dirty="0"/>
              <a:t> of PAD </a:t>
            </a:r>
          </a:p>
        </p:txBody>
      </p:sp>
      <p:pic>
        <p:nvPicPr>
          <p:cNvPr id="6" name="Bild 5" descr="angiosome_pi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84" y="3429000"/>
            <a:ext cx="3456907" cy="25885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66039" y="6217205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/>
              <a:t>Circulation</a:t>
            </a:r>
            <a:r>
              <a:rPr lang="de-DE" sz="900" dirty="0"/>
              <a:t>. 2017;135:e726–e779</a:t>
            </a:r>
          </a:p>
        </p:txBody>
      </p:sp>
    </p:spTree>
    <p:extLst>
      <p:ext uri="{BB962C8B-B14F-4D97-AF65-F5344CB8AC3E}">
        <p14:creationId xmlns:p14="http://schemas.microsoft.com/office/powerpoint/2010/main" val="16934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978" y="99873"/>
            <a:ext cx="10192414" cy="808894"/>
          </a:xfrm>
        </p:spPr>
        <p:txBody>
          <a:bodyPr>
            <a:noAutofit/>
          </a:bodyPr>
          <a:lstStyle/>
          <a:p>
            <a:r>
              <a:rPr lang="de-DE" sz="2400" dirty="0"/>
              <a:t>ACC/AHA/SCAI/SIR/SVM 2018 </a:t>
            </a:r>
            <a:br>
              <a:rPr lang="de-DE" sz="2400" dirty="0"/>
            </a:br>
            <a:r>
              <a:rPr lang="de-DE" sz="2400" dirty="0" err="1"/>
              <a:t>Appropriate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 err="1"/>
              <a:t>Criteria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Peripheral</a:t>
            </a:r>
            <a:r>
              <a:rPr lang="de-DE" sz="2400" dirty="0"/>
              <a:t> </a:t>
            </a:r>
            <a:r>
              <a:rPr lang="de-DE" sz="2400" dirty="0" err="1"/>
              <a:t>Artery</a:t>
            </a:r>
            <a:r>
              <a:rPr lang="de-DE" sz="2400" dirty="0"/>
              <a:t> Intervention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551610"/>
            <a:ext cx="7048500" cy="39878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979516" y="6471768"/>
            <a:ext cx="17011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/>
              <a:t>JACC. 2019 Jan 22;73(2):214-237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5285" y="4449900"/>
            <a:ext cx="6622181" cy="36932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84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Access:</a:t>
            </a:r>
            <a:br>
              <a:rPr lang="de-DE" dirty="0"/>
            </a:br>
            <a:r>
              <a:rPr lang="de-DE" dirty="0"/>
              <a:t>CFA ante- vs. </a:t>
            </a:r>
            <a:r>
              <a:rPr lang="de-DE" dirty="0" err="1"/>
              <a:t>retro-grade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" y="2281601"/>
            <a:ext cx="8229600" cy="35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928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1332</Words>
  <Application>Microsoft Office PowerPoint</Application>
  <PresentationFormat>Widescreen</PresentationFormat>
  <Paragraphs>190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SimSun</vt:lpstr>
      <vt:lpstr>Arial</vt:lpstr>
      <vt:lpstr>Arial</vt:lpstr>
      <vt:lpstr>Calibri</vt:lpstr>
      <vt:lpstr>Calibri Light</vt:lpstr>
      <vt:lpstr>Cambria Math</vt:lpstr>
      <vt:lpstr>Effra</vt:lpstr>
      <vt:lpstr>Effra Light</vt:lpstr>
      <vt:lpstr>Helvetica</vt:lpstr>
      <vt:lpstr>NexusSans</vt:lpstr>
      <vt:lpstr>Wingdings</vt:lpstr>
      <vt:lpstr>Celestial</vt:lpstr>
      <vt:lpstr>Left AT CTO Intervention </vt:lpstr>
      <vt:lpstr>Case presentation</vt:lpstr>
      <vt:lpstr>Angiogram 5/2020</vt:lpstr>
      <vt:lpstr>Angiogram 5/2020</vt:lpstr>
      <vt:lpstr>Case presentation</vt:lpstr>
      <vt:lpstr>Critical limb ischemia –  ACC/AHA revascularization guidelines</vt:lpstr>
      <vt:lpstr>ACC/AHA guideline recommendation for treatment of PAD </vt:lpstr>
      <vt:lpstr>ACC/AHA/SCAI/SIR/SVM 2018  Appropriate Use Criteria for Peripheral Artery Intervention</vt:lpstr>
      <vt:lpstr>Access: CFA ante- vs. retro-grade</vt:lpstr>
      <vt:lpstr>Tibiopedal access</vt:lpstr>
      <vt:lpstr>Patient selection for tibiopedal access</vt:lpstr>
      <vt:lpstr>Important steps to consider for tibiopedal access</vt:lpstr>
      <vt:lpstr>Treatment options for infrapopliteal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Randomized trials for DES-BTK</vt:lpstr>
      <vt:lpstr>Summary of DES-BTK randomized trials 12 month Patency</vt:lpstr>
      <vt:lpstr>PowerPoint Presentation</vt:lpstr>
      <vt:lpstr>PowerPoint Presentation</vt:lpstr>
      <vt:lpstr>Role of vessel Preparation</vt:lpstr>
      <vt:lpstr>Atherectomy Devices BTK</vt:lpstr>
      <vt:lpstr>Atherectomy Devices BTK</vt:lpstr>
      <vt:lpstr>Atherectomy Devices BTK</vt:lpstr>
      <vt:lpstr>Atherectomy Devices BTK</vt:lpstr>
      <vt:lpstr>Atherectomy Devices BTK</vt:lpstr>
      <vt:lpstr>Debulking Devices BTK</vt:lpstr>
      <vt:lpstr>Atherotomy: Angiosculpt</vt:lpstr>
      <vt:lpstr>Atherotomy: Chocolate™ PTA Balloon Catheter</vt:lpstr>
      <vt:lpstr>Atherotomy: Chocolate™ PTA Balloon Catheter</vt:lpstr>
      <vt:lpstr>Atherotomy: Chocolate™ PTA Balloon Catheter</vt:lpstr>
      <vt:lpstr>Shockwave lithotripsy – disrupt btk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Left AT CTO Intervention</dc:title>
  <dc:creator>Sriya Avadhani</dc:creator>
  <cp:lastModifiedBy>CVICATHFELLOW</cp:lastModifiedBy>
  <cp:revision>7</cp:revision>
  <dcterms:created xsi:type="dcterms:W3CDTF">2020-10-28T00:11:13Z</dcterms:created>
  <dcterms:modified xsi:type="dcterms:W3CDTF">2020-10-28T10:26:42Z</dcterms:modified>
</cp:coreProperties>
</file>