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7"/>
  </p:notesMasterIdLst>
  <p:sldIdLst>
    <p:sldId id="331" r:id="rId2"/>
    <p:sldId id="296" r:id="rId3"/>
    <p:sldId id="332" r:id="rId4"/>
    <p:sldId id="357" r:id="rId5"/>
    <p:sldId id="345" r:id="rId6"/>
    <p:sldId id="338" r:id="rId7"/>
    <p:sldId id="268" r:id="rId8"/>
    <p:sldId id="335" r:id="rId9"/>
    <p:sldId id="334" r:id="rId10"/>
    <p:sldId id="339" r:id="rId11"/>
    <p:sldId id="340" r:id="rId12"/>
    <p:sldId id="341" r:id="rId13"/>
    <p:sldId id="342" r:id="rId14"/>
    <p:sldId id="343" r:id="rId15"/>
    <p:sldId id="35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62641-7C46-4A97-98B5-C0EF89F90DED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D1F4F-D83B-4808-9380-F65BB16EC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7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807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44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6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1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F46C-F6D3-4EB1-A0B6-432F14B18B3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avi"/><Relationship Id="rId7" Type="http://schemas.openxmlformats.org/officeDocument/2006/relationships/image" Target="../media/image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avi"/><Relationship Id="rId7" Type="http://schemas.openxmlformats.org/officeDocument/2006/relationships/image" Target="../media/image3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avi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954" y="478971"/>
            <a:ext cx="10625046" cy="6096000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Endovascular Interventions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Sinai Hospital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06-24-2020</a:t>
            </a: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01" y="6021973"/>
            <a:ext cx="1775199" cy="8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6B4735A-6784-4499-B7DE-1E18B0F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A3C21-BDFA-4B1F-92F9-7EFDA8A02545}"/>
              </a:ext>
            </a:extLst>
          </p:cNvPr>
          <p:cNvSpPr txBox="1"/>
          <p:nvPr/>
        </p:nvSpPr>
        <p:spPr>
          <a:xfrm>
            <a:off x="7633699" y="0"/>
            <a:ext cx="45583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DCB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Prospective, single‐arm, multicenter study.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patients with 58 lesions were enrolled.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lesion length was 7.2 cm and baseline stenosis was 75.1%.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62.1% of lesions were calcified and 12.1% were occluded. 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 rate was 4% and the mean LLL was 0.54 mm @ 6 months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patency rate was 89.5% at 12 months and 80.3% @ 24 months. 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from CD-TLR rate was 90.0% at 12 months and 85.8% at 24 months.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amputations or CV deaths reported through 24 months.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DD9EC-A9FF-43D6-B7E1-609BEA956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82" y="0"/>
            <a:ext cx="7450317" cy="2099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8E2B1C-8D13-4FAF-B5F9-CEB9AB380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82" y="2099467"/>
            <a:ext cx="4558301" cy="3105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EB435-2979-4936-9538-3A3A548DC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176" y="3652444"/>
            <a:ext cx="4360388" cy="31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6B4735A-6784-4499-B7DE-1E18B0F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A3C21-BDFA-4B1F-92F9-7EFDA8A02545}"/>
              </a:ext>
            </a:extLst>
          </p:cNvPr>
          <p:cNvSpPr txBox="1"/>
          <p:nvPr/>
        </p:nvSpPr>
        <p:spPr>
          <a:xfrm>
            <a:off x="7633699" y="0"/>
            <a:ext cx="455830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DCB vs PTA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Independently‐adjudicated, prospective, multicenter, randomized, single‐blinded trial.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pts assigned by 2:1 randomization to IN.PACT Admiral DCB (n = 68) or PTA (n = 32). 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de novo re-stenotic lesions in the SFA and/or proximal popliteal artery were studied.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lesion length was 9.15 ± 5.85 and 8.89 ± 6.01 cm for DCB vs PTA.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patency was 79.8% vs. 46.9%; log rank P &lt; 0.001 for DCB vs PTA @ 24 months.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CD-TLR was 9.1% vs 20.7% , P = 0.177 for DCB vs PTA @ 24 months.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device‐ or procedure‐related deaths, major amputations, or thromboses in either group.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E23794-6A64-4393-8032-F7C7E9E5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66" y="0"/>
            <a:ext cx="7354103" cy="237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D24D8-85BD-4769-960B-CDE3C9E2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66" y="2656886"/>
            <a:ext cx="4140492" cy="2500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3410E0-D15D-40ED-A6FA-BC7A7BB29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382" y="4145514"/>
            <a:ext cx="4007373" cy="24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9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6B4735A-6784-4499-B7DE-1E18B0F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A3C21-BDFA-4B1F-92F9-7EFDA8A02545}"/>
              </a:ext>
            </a:extLst>
          </p:cNvPr>
          <p:cNvSpPr txBox="1"/>
          <p:nvPr/>
        </p:nvSpPr>
        <p:spPr>
          <a:xfrm>
            <a:off x="7633699" y="0"/>
            <a:ext cx="455830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Popliteal artery stenting (ETAP study)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Prospective, multi-center, randomized clinical trial.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 pts were 1:1 randomized to nitinol stent (119) vs PTA (127). 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lesion length was 42.3 mm.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patency rate was  (64.2% vs 31.3%, p=0.0001) for BMS vs PTA @ 24 months.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TLR rate were (22.4% vs 59.5%, p=0.0001) for BMS @ 24 months.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Patency Rate was (78.3% vs 77.8%, p=1.0) for BMS vs PTA.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stent fracture was 4.6%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improvement in ABI and Rutherford category was observed at 2 years in both groups.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6C470-D8B5-4A31-95C7-621BB26C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8" y="0"/>
            <a:ext cx="7381073" cy="2205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B7D9D-276F-4747-A3AB-F8296C89F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82" y="2630185"/>
            <a:ext cx="5481944" cy="32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8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6B4735A-6784-4499-B7DE-1E18B0F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A3C21-BDFA-4B1F-92F9-7EFDA8A02545}"/>
              </a:ext>
            </a:extLst>
          </p:cNvPr>
          <p:cNvSpPr txBox="1"/>
          <p:nvPr/>
        </p:nvSpPr>
        <p:spPr>
          <a:xfrm>
            <a:off x="7633699" y="0"/>
            <a:ext cx="45583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Popliteal artery stenting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Registry)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Retrospective, registry data review at a single center.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 pts with 125 stents at the popliteal artery were followed for 12 months with US, XR, RC and ABI.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&lt;30% residual stenosis was achieved in 98.0% of procedures.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Patency was 94.6 ± 2.3% and 87.7 ± 3.7% @ 6 and 12 months, respectively.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patency rates were 97.9 ± 1.5% and 96.5 ± 2.0% @ 6 and 12 months, respectively.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ABI increased from 0.58 ± 0.15 to 0.97 ± 0.18, p&lt;0.001)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RC decreased from 3.1 ± 0.9 to 1.4 ± 0.8, p &lt; 0.001)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incidence of stent fracture was observed @ 15.2 month follow up.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A551D-9DB9-4B37-A777-00556642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3" y="0"/>
            <a:ext cx="7260619" cy="1970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3A522-36BB-4E0B-ADC9-AAC6D65C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42" y="2143177"/>
            <a:ext cx="54673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6B4735A-6784-4499-B7DE-1E18B0F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A3C21-BDFA-4B1F-92F9-7EFDA8A02545}"/>
              </a:ext>
            </a:extLst>
          </p:cNvPr>
          <p:cNvSpPr txBox="1"/>
          <p:nvPr/>
        </p:nvSpPr>
        <p:spPr>
          <a:xfrm>
            <a:off x="7633699" y="0"/>
            <a:ext cx="45583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DAART vs DCB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Single-center study comparing DCB (31) vs DAART (41) subjects.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on Isolated popliteal artery stenotic disease was studied.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lesion length was 47 mm (DCB) vs 42 mm (DAART), respectively.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Patency was 65% (DCB) vs 82% (DAART), p=0.021.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from TLR was </a:t>
            </a:r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82% (DCB) vs 94% (DAART), p=0.072.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Patency was 96% for both groups.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Bailout stenting was higher with DCB and aneurysmal formation with DAART(not significant)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Distal Embolization rates were similar for DCB (3%) vs DAART (5%), p=0.99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17449-346E-4A5A-B81A-40EEAD5B9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7" y="5137"/>
            <a:ext cx="7438062" cy="2207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287D2-A581-4C57-A851-02EFBB9C1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81" y="2506071"/>
            <a:ext cx="5424491" cy="38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7068-E191-4698-8BFA-22B3C173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51" y="285063"/>
            <a:ext cx="8911687" cy="5985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6E98-8221-4671-9C57-EB694E64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483" y="1061260"/>
            <a:ext cx="10269021" cy="541448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Popliteal artery CTO intervention remains a challenging entity due to its anatomic location.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surgical and endovascular revascularization strategies are appropriate and equally effective in treating these lesions.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PTA alone has as low as 65% patency rates at 1 year.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DCB is superior to PTA alone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 atherectomy anti-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restenotic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 (DAART) appears to be more suitable for high risk lesions such calcific, long lesions (&gt; 2 cm)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restenotic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lesions.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Stenting offers improved patency, at the expense of risk of stent fracture, thrombosis and compromise of future surgical options.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stenting should be reserved for bailout in case of flow limiting dissections,  residual stenosis &gt; 30% and recoil.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04E7D3C9-251B-4804-B67E-24953E870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1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57058"/>
            <a:ext cx="8229600" cy="454374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history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988784"/>
            <a:ext cx="9484760" cy="55742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M with HTN, DM, hyperlipidemia and smoking.</a:t>
            </a:r>
          </a:p>
          <a:p>
            <a:pPr marL="0" indent="0">
              <a:buNone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Presents with L&gt;R, Life style limiting claudication (Rutherford 4) that has progressed to pain at rest.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Insulin, aspirin, Amlodipine, metoprolol, Lisinopril, atorvastatin and Cilastazol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 with exercise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Exercised for 1:30 mins and terminated due to muscle pain. (R): 0.95 and 0.96 (L): 0.92 and 0.78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Doppler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Chronic total occlusion of the Left popliteal artery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Angiogram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Subsequent angiogram and referred for further intervention.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3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41A0-C339-4F8B-A204-3B8A0979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71265"/>
            <a:ext cx="8911687" cy="542007"/>
          </a:xfrm>
        </p:spPr>
        <p:txBody>
          <a:bodyPr>
            <a:normAutofit fontScale="90000"/>
          </a:bodyPr>
          <a:lstStyle/>
          <a:p>
            <a:r>
              <a:rPr lang="en-US" dirty="0"/>
              <a:t>ANGIOGRAPHY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3F355E26-8042-4376-BBAC-60992F6C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2118442" y="1374443"/>
            <a:ext cx="242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LLE Run-off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179049" y="1374442"/>
            <a:ext cx="381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Left Foot</a:t>
            </a:r>
          </a:p>
        </p:txBody>
      </p:sp>
      <p:pic>
        <p:nvPicPr>
          <p:cNvPr id="3" name="AB Runof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9490" r="18989"/>
          <a:stretch/>
        </p:blipFill>
        <p:spPr>
          <a:xfrm>
            <a:off x="2037902" y="2088948"/>
            <a:ext cx="2590800" cy="4211188"/>
          </a:xfrm>
          <a:prstGeom prst="rect">
            <a:avLst/>
          </a:prstGeom>
        </p:spPr>
      </p:pic>
      <p:pic>
        <p:nvPicPr>
          <p:cNvPr id="11" name="AB DSA FOO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5055" y="1999825"/>
            <a:ext cx="4238344" cy="42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41A0-C339-4F8B-A204-3B8A0979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71265"/>
            <a:ext cx="8911687" cy="542007"/>
          </a:xfrm>
        </p:spPr>
        <p:txBody>
          <a:bodyPr>
            <a:normAutofit fontScale="90000"/>
          </a:bodyPr>
          <a:lstStyle/>
          <a:p>
            <a:r>
              <a:rPr lang="en-US" dirty="0"/>
              <a:t>ANGIOGRAPHY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3F355E26-8042-4376-BBAC-60992F6C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2019829" y="1088904"/>
            <a:ext cx="261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LAO VIEW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061781" y="1088904"/>
            <a:ext cx="3810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DSA RAO VIEW</a:t>
            </a:r>
          </a:p>
        </p:txBody>
      </p:sp>
      <p:pic>
        <p:nvPicPr>
          <p:cNvPr id="5" name="AB DSA POP LA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846" y="1719945"/>
            <a:ext cx="4876800" cy="4876800"/>
          </a:xfrm>
          <a:prstGeom prst="rect">
            <a:avLst/>
          </a:prstGeom>
        </p:spPr>
      </p:pic>
      <p:pic>
        <p:nvPicPr>
          <p:cNvPr id="6" name="AB DSA POP RA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70309" y="171098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259" y="179973"/>
            <a:ext cx="8911687" cy="786679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350" y="966652"/>
            <a:ext cx="9963506" cy="5799908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Contralateral CFA access vs Ipsilateral Pedal access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Glide-Wire with catheter support for crossing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True-lumen vs Sub-intimal Tracking and  Reentry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to an .014 wire for intervention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Atherectomy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Balloon angioplasty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Stenting (Bailout; Dissection, recoil)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7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2B31-E0DC-4B35-A45B-716FA0D8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4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POP artery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76A4-A964-4DF1-978A-8E3DC21C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381874"/>
            <a:ext cx="9539431" cy="493184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artery is embryologically distinct from SFA due to its origin from Sciatic system.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subjected to significant biomechanical torsional forces related to the repetitive knee flexion and extension.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Consequently affects patency rates associated with the popliteal artery bypass or endovascular stenting, in that biomechanical stress can lead to stent fractures.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supplies important communication above (SFA) and below the knee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through sural and genicular branches that can serve as important collaterals incase of acute occlusion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at this site via surgical and endovascular intervention can  compromise  these branches and turn CLI to ALI.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6B4735A-6784-4499-B7DE-1E18B0F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1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0608" y="99873"/>
            <a:ext cx="9050784" cy="808894"/>
          </a:xfrm>
        </p:spPr>
        <p:txBody>
          <a:bodyPr>
            <a:noAutofit/>
          </a:bodyPr>
          <a:lstStyle/>
          <a:p>
            <a:r>
              <a:rPr lang="de-DE" sz="2400" dirty="0"/>
              <a:t>ACC/AHA/SCAI/SIR/SVM 2019 Appropriate Use Criteria for Peripheral Artery Intervention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41" y="1346127"/>
            <a:ext cx="7048500" cy="39878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79516" y="6471768"/>
            <a:ext cx="1999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b="1" dirty="0"/>
              <a:t>JACC. 2019 Jan 22;73(2):214-237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064" y="3648515"/>
            <a:ext cx="6615295" cy="604985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0526" y="2228671"/>
            <a:ext cx="281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AUC suggests Endovascular and surgical intervention as equally appropriate in patients with CLI</a:t>
            </a:r>
          </a:p>
        </p:txBody>
      </p:sp>
    </p:spTree>
    <p:extLst>
      <p:ext uri="{BB962C8B-B14F-4D97-AF65-F5344CB8AC3E}">
        <p14:creationId xmlns:p14="http://schemas.microsoft.com/office/powerpoint/2010/main" val="15035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2B31-E0DC-4B35-A45B-716FA0D8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20676"/>
            <a:ext cx="8911687" cy="639611"/>
          </a:xfrm>
        </p:spPr>
        <p:txBody>
          <a:bodyPr>
            <a:normAutofit fontScale="90000"/>
          </a:bodyPr>
          <a:lstStyle/>
          <a:p>
            <a:r>
              <a:rPr lang="en-US" dirty="0"/>
              <a:t>Vessel Prep and Endovascular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76A4-A964-4DF1-978A-8E3DC21C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88715"/>
            <a:ext cx="5861282" cy="5022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PTA alone</a:t>
            </a:r>
          </a:p>
          <a:p>
            <a:endParaRPr lang="en-US" sz="2800" dirty="0"/>
          </a:p>
          <a:p>
            <a:r>
              <a:rPr lang="en-US" sz="2800" dirty="0"/>
              <a:t>PTA with DCB</a:t>
            </a:r>
          </a:p>
          <a:p>
            <a:endParaRPr lang="en-US" sz="2800" dirty="0"/>
          </a:p>
          <a:p>
            <a:r>
              <a:rPr lang="en-US" sz="2800" dirty="0"/>
              <a:t>PTA with stenting</a:t>
            </a:r>
          </a:p>
          <a:p>
            <a:endParaRPr lang="en-US" sz="2800" dirty="0"/>
          </a:p>
          <a:p>
            <a:r>
              <a:rPr lang="en-US" sz="2800" dirty="0"/>
              <a:t>DAART: Directional atherectomy anti-</a:t>
            </a:r>
            <a:r>
              <a:rPr lang="en-US" sz="2800" dirty="0" err="1"/>
              <a:t>restenotic</a:t>
            </a:r>
            <a:r>
              <a:rPr lang="en-US" sz="2800" dirty="0"/>
              <a:t> therapy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6B4735A-6784-4499-B7DE-1E18B0F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44318346-C6C6-4932-B9AA-FFCB6AEF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17278" y="1446633"/>
            <a:ext cx="2704613" cy="1722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C0B89-44CE-4D2A-B843-96320CF11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3858444"/>
            <a:ext cx="381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3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6B4735A-6784-4499-B7DE-1E18B0F4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A3C21-BDFA-4B1F-92F9-7EFDA8A02545}"/>
              </a:ext>
            </a:extLst>
          </p:cNvPr>
          <p:cNvSpPr txBox="1"/>
          <p:nvPr/>
        </p:nvSpPr>
        <p:spPr>
          <a:xfrm>
            <a:off x="7700481" y="0"/>
            <a:ext cx="449151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DCB vs PTA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Prospective, international, multicenter, RCT.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pts, 5 European centers, randomized 1:1 to DCB vs PTA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Restenotic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lesions (&gt;70%), 30-200 mm in the SFA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Popliteal artery were studied.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LLL was (0.51±0.72 vs. 1.04±1.00 mm, p=0.033) for DCB vs PTA @ 6 months.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restenosis (11.5% vs. 34.6%, p=0.048) for DCB vs PTA @ 6 months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CD-TLR (ITT) (15.4% vs. 41.7%, p=0.064) for DCB vs PTA @ 1 year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CD-TLR was (6.0% vs. 52.9%, p=0.020) for the as-treated population, in favor for DCB</a:t>
            </a:r>
          </a:p>
          <a:p>
            <a:pPr marL="91440" indent="-18288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18288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at least one Rutherford category was seen in 72.0% of the DCB patients vs. 65.2% of the BA patients (p=0.846)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D06BC-3440-4392-AA99-15F7461C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4" y="0"/>
            <a:ext cx="7440239" cy="1819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A1E43-7156-4002-B6DF-ADB08BDC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93" y="2424508"/>
            <a:ext cx="4756389" cy="30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97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2027</TotalTime>
  <Words>1233</Words>
  <Application>Microsoft Office PowerPoint</Application>
  <PresentationFormat>Widescreen</PresentationFormat>
  <Paragraphs>161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Wisp</vt:lpstr>
      <vt:lpstr>Division of Endovascular Interventions   Mount Sinai Hospital New York 06-24-2020</vt:lpstr>
      <vt:lpstr>Patient history</vt:lpstr>
      <vt:lpstr>ANGIOGRAPHY</vt:lpstr>
      <vt:lpstr>ANGIOGRAPHY</vt:lpstr>
      <vt:lpstr>Strategy</vt:lpstr>
      <vt:lpstr>Challenges of POP artery Intervention</vt:lpstr>
      <vt:lpstr>ACC/AHA/SCAI/SIR/SVM 2019 Appropriate Use Criteria for Peripheral Artery Intervention</vt:lpstr>
      <vt:lpstr>Vessel Prep and Endovascular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Superficial Femoral Artery In-stent restenosis (ISR)</dc:title>
  <dc:creator>CVICATHFELLOW</dc:creator>
  <cp:lastModifiedBy>Dr. Haroon</cp:lastModifiedBy>
  <cp:revision>118</cp:revision>
  <dcterms:created xsi:type="dcterms:W3CDTF">2019-09-27T12:52:07Z</dcterms:created>
  <dcterms:modified xsi:type="dcterms:W3CDTF">2020-06-24T02:48:39Z</dcterms:modified>
</cp:coreProperties>
</file>