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22"/>
  </p:notesMasterIdLst>
  <p:sldIdLst>
    <p:sldId id="260" r:id="rId3"/>
    <p:sldId id="262" r:id="rId4"/>
    <p:sldId id="263" r:id="rId5"/>
    <p:sldId id="264" r:id="rId6"/>
    <p:sldId id="292" r:id="rId7"/>
    <p:sldId id="261" r:id="rId8"/>
    <p:sldId id="265" r:id="rId9"/>
    <p:sldId id="266" r:id="rId10"/>
    <p:sldId id="268" r:id="rId11"/>
    <p:sldId id="275" r:id="rId12"/>
    <p:sldId id="274" r:id="rId13"/>
    <p:sldId id="278" r:id="rId14"/>
    <p:sldId id="280" r:id="rId15"/>
    <p:sldId id="293" r:id="rId16"/>
    <p:sldId id="283" r:id="rId17"/>
    <p:sldId id="289" r:id="rId18"/>
    <p:sldId id="294" r:id="rId19"/>
    <p:sldId id="284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nnaro Giustino" initials="GG" lastIdx="16" clrIdx="0"/>
  <p:cmAuthor id="1" name="Farhan, Serdar" initials="F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84892" autoAdjust="0"/>
  </p:normalViewPr>
  <p:slideViewPr>
    <p:cSldViewPr>
      <p:cViewPr varScale="1">
        <p:scale>
          <a:sx n="113" d="100"/>
          <a:sy n="113" d="100"/>
        </p:scale>
        <p:origin x="1536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B8F60-9C33-4885-BE6C-349543029952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C24D3-579E-44FB-A10C-08585D252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16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5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C24D3-579E-44FB-A10C-08585D252B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C24D3-579E-44FB-A10C-08585D252B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2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B18-E61C-488D-90E3-D9AAF47BBF5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1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B18-E61C-488D-90E3-D9AAF47BBF5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8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B18-E61C-488D-90E3-D9AAF47BBF5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9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2" descr="C:\Users\aronsd02\AppData\Local\Temp\7jf3jhfs.tmp\MS_Heart_Horztl_RGB Web.jpg">
            <a:extLst>
              <a:ext uri="{FF2B5EF4-FFF2-40B4-BE49-F238E27FC236}">
                <a16:creationId xmlns:a16="http://schemas.microsoft.com/office/drawing/2014/main" id="{0F006A3A-0AD7-4207-951F-D0861F1945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914400" cy="43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7783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7129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18023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8318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94895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71707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48082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0905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B18-E61C-488D-90E3-D9AAF47BBF5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1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760851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906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6097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293719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7431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0630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2232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42281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12316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502922" y="365761"/>
            <a:ext cx="8229601" cy="9144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10633" y="6400801"/>
            <a:ext cx="4876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600" b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7775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B18-E61C-488D-90E3-D9AAF47BBF5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B18-E61C-488D-90E3-D9AAF47BBF5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B18-E61C-488D-90E3-D9AAF47BBF5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B18-E61C-488D-90E3-D9AAF47BBF5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4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B18-E61C-488D-90E3-D9AAF47BBF5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4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B18-E61C-488D-90E3-D9AAF47BBF5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1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B18-E61C-488D-90E3-D9AAF47BBF5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9CB18-E61C-488D-90E3-D9AAF47BBF5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439CB18-E61C-488D-90E3-D9AAF47BBF5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2" descr="C:\Users\aronsd02\AppData\Local\Temp\7jf3jhfs.tmp\MS_Heart_Horztl_RGB Web.jpg">
            <a:extLst>
              <a:ext uri="{FF2B5EF4-FFF2-40B4-BE49-F238E27FC236}">
                <a16:creationId xmlns:a16="http://schemas.microsoft.com/office/drawing/2014/main" id="{3E2C093A-3ACD-4EAF-B8DE-9800D695D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914400" cy="43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6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transition>
    <p:wipe dir="r"/>
  </p:transition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ncbi.nlm.nih.gov/pubmed/23642924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ww.ncbi.nlm.nih.gov/pubmed/?term=Laird+JR%2C+Katzen+BT%2C+Scheinert+D%2C+Lammer+J%2C+Carpenter+J%2C+Buchbinder+M%2C+et+al.+Nitinol+stent+implantation+vs.+balloon+angioplasty+for+lesions+in+the+superficial+femoral+and+proximal+popliteal+arteries+of+patients+with+claudication%3A+three-year+follow-up+from+the+RESILIENT+randomized+tria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2286000"/>
            <a:ext cx="7589837" cy="1714315"/>
          </a:xfrm>
        </p:spPr>
        <p:txBody>
          <a:bodyPr/>
          <a:lstStyle/>
          <a:p>
            <a:pPr defTabSz="246874">
              <a:spcBef>
                <a:spcPts val="400"/>
              </a:spcBef>
              <a:tabLst>
                <a:tab pos="63500" algn="l"/>
              </a:tabLst>
              <a:defRPr sz="3100"/>
            </a:pPr>
            <a:r>
              <a:rPr lang="en-US" sz="3200" b="1" dirty="0"/>
              <a:t>Division of Endovascular Interventions</a:t>
            </a:r>
            <a:br>
              <a:rPr lang="en-US" sz="3200" b="1" dirty="0"/>
            </a:br>
            <a:r>
              <a:rPr lang="en-US" sz="3200" b="1" dirty="0"/>
              <a:t>Mount Sinai Hospital</a:t>
            </a:r>
            <a:br>
              <a:rPr lang="en-US" sz="3200" b="1" dirty="0"/>
            </a:br>
            <a:r>
              <a:rPr lang="en-US" sz="3200" b="1" dirty="0"/>
              <a:t>New York</a:t>
            </a:r>
            <a:br>
              <a:rPr lang="en-US" sz="3200" b="1" dirty="0"/>
            </a:br>
            <a:r>
              <a:rPr lang="en-US" sz="3200" b="1" dirty="0"/>
              <a:t>09/25/2019</a:t>
            </a:r>
          </a:p>
        </p:txBody>
      </p:sp>
    </p:spTree>
    <p:extLst>
      <p:ext uri="{BB962C8B-B14F-4D97-AF65-F5344CB8AC3E}">
        <p14:creationId xmlns:p14="http://schemas.microsoft.com/office/powerpoint/2010/main" val="425178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6200" y="152400"/>
            <a:ext cx="9144000" cy="484716"/>
          </a:xfrm>
          <a:prstGeom prst="rect">
            <a:avLst/>
          </a:prstGeom>
          <a:noFill/>
        </p:spPr>
        <p:txBody>
          <a:bodyPr wrap="square" lIns="57119" tIns="28559" rIns="57119" bIns="28559" rtlCol="0">
            <a:spAutoFit/>
          </a:bodyPr>
          <a:lstStyle/>
          <a:p>
            <a:pPr algn="ctr" defTabSz="407974"/>
            <a:r>
              <a:rPr lang="en-US" sz="2775" b="1" i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CTO Crossing techniques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5000" y="6400800"/>
            <a:ext cx="26404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ea typeface="Segoe UI Emoji" panose="020B0502040204020203" pitchFamily="34" charset="0"/>
              </a:rPr>
              <a:t>J </a:t>
            </a:r>
            <a:r>
              <a:rPr lang="en-US" sz="1000" dirty="0" err="1">
                <a:ea typeface="Segoe UI Emoji" panose="020B0502040204020203" pitchFamily="34" charset="0"/>
              </a:rPr>
              <a:t>Endovasc</a:t>
            </a:r>
            <a:r>
              <a:rPr lang="en-US" sz="1000" dirty="0">
                <a:ea typeface="Segoe UI Emoji" panose="020B0502040204020203" pitchFamily="34" charset="0"/>
              </a:rPr>
              <a:t> </a:t>
            </a:r>
            <a:r>
              <a:rPr lang="en-US" sz="1000" dirty="0" err="1">
                <a:ea typeface="Segoe UI Emoji" panose="020B0502040204020203" pitchFamily="34" charset="0"/>
              </a:rPr>
              <a:t>Ther</a:t>
            </a:r>
            <a:r>
              <a:rPr lang="en-US" sz="1000" dirty="0">
                <a:ea typeface="Segoe UI Emoji" panose="020B0502040204020203" pitchFamily="34" charset="0"/>
              </a:rPr>
              <a:t>. 2015 Aug;22(4):525-34.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EBB153-84A7-4F90-B6D2-38B37AA93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63174"/>
            <a:ext cx="3505200" cy="4048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B86911-C50E-4EFC-B33C-438AB7C45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165578"/>
            <a:ext cx="406359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49989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>
            <a:spLocks noGrp="1"/>
          </p:cNvSpPr>
          <p:nvPr>
            <p:ph type="title"/>
          </p:nvPr>
        </p:nvSpPr>
        <p:spPr>
          <a:xfrm>
            <a:off x="1409443" y="261852"/>
            <a:ext cx="6172201" cy="685801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latin typeface="Calibri"/>
                <a:cs typeface="Calibri"/>
              </a:rPr>
              <a:t>Equipment Selection:</a:t>
            </a:r>
            <a:endParaRPr sz="32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721" name="Shape 721"/>
          <p:cNvSpPr/>
          <p:nvPr/>
        </p:nvSpPr>
        <p:spPr>
          <a:xfrm>
            <a:off x="152401" y="3733800"/>
            <a:ext cx="1295400" cy="21336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90" rIns="34289" bIns="34290">
            <a:spAutoFit/>
          </a:bodyPr>
          <a:lstStyle/>
          <a:p>
            <a:pPr>
              <a:lnSpc>
                <a:spcPct val="85000"/>
              </a:lnSpc>
              <a:spcBef>
                <a:spcPts val="225"/>
              </a:spcBef>
              <a:defRPr b="1">
                <a:solidFill>
                  <a:schemeClr val="accent5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0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791B0F-22D7-43E7-B8BA-913EEBF7E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38200"/>
            <a:ext cx="7391400" cy="2798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4882C6-60B5-4D7D-A97C-55A01459A357}"/>
              </a:ext>
            </a:extLst>
          </p:cNvPr>
          <p:cNvSpPr txBox="1"/>
          <p:nvPr/>
        </p:nvSpPr>
        <p:spPr>
          <a:xfrm>
            <a:off x="936978" y="3810000"/>
            <a:ext cx="2743200" cy="245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0.035" PLATFORM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Designed to provide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highest support &amp; stability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Compatible with most SFA balloons/stents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DA4BC-0293-48EE-8222-4A8C6387D82A}"/>
              </a:ext>
            </a:extLst>
          </p:cNvPr>
          <p:cNvSpPr txBox="1"/>
          <p:nvPr/>
        </p:nvSpPr>
        <p:spPr>
          <a:xfrm>
            <a:off x="3505200" y="3810000"/>
            <a:ext cx="2796822" cy="1868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0.018" PLATFORM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Least Traumatic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steerable and flexible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00D930-E533-49F3-90D7-2922F0762956}"/>
              </a:ext>
            </a:extLst>
          </p:cNvPr>
          <p:cNvSpPr txBox="1"/>
          <p:nvPr/>
        </p:nvSpPr>
        <p:spPr>
          <a:xfrm>
            <a:off x="6296378" y="3818467"/>
            <a:ext cx="2796822" cy="1971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0.014" PLATFORM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Least Traumatic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Least support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Re-Entry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FD1D07-4DAA-4B4E-8A34-C55486D03FCA}"/>
              </a:ext>
            </a:extLst>
          </p:cNvPr>
          <p:cNvSpPr txBox="1"/>
          <p:nvPr/>
        </p:nvSpPr>
        <p:spPr>
          <a:xfrm>
            <a:off x="6019800" y="6402159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  <a:ea typeface="Segoe UI Emoji" panose="020B0502040204020203" pitchFamily="34" charset="0"/>
              </a:rPr>
              <a:t>J INVASIVE CARDIOL 2019;31(4):111-119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1606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6383" t="11917" b="48344"/>
          <a:stretch/>
        </p:blipFill>
        <p:spPr>
          <a:xfrm>
            <a:off x="456296" y="1479193"/>
            <a:ext cx="2895600" cy="2116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6200" y="152400"/>
            <a:ext cx="9144000" cy="673229"/>
          </a:xfrm>
          <a:prstGeom prst="rect">
            <a:avLst/>
          </a:prstGeom>
          <a:noFill/>
        </p:spPr>
        <p:txBody>
          <a:bodyPr wrap="square" lIns="57119" tIns="28559" rIns="57119" bIns="28559" rtlCol="0">
            <a:spAutoFit/>
          </a:bodyPr>
          <a:lstStyle/>
          <a:p>
            <a:pPr algn="ctr" defTabSz="407974"/>
            <a:r>
              <a:rPr lang="en-US" sz="4000" b="1" i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Crossing devices (true lumen)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724400" y="1192481"/>
            <a:ext cx="4022420" cy="4930238"/>
            <a:chOff x="4495800" y="1447800"/>
            <a:chExt cx="4022420" cy="49302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041891" y="1901709"/>
              <a:ext cx="4930238" cy="4022420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7240808" y="2127770"/>
              <a:ext cx="1235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TruePath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83608" y="2923636"/>
              <a:ext cx="1700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Front Runner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25475" y="3838035"/>
              <a:ext cx="1111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Crosser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6943" y="4650838"/>
              <a:ext cx="1096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WildCat</a:t>
              </a:r>
            </a:p>
          </p:txBody>
        </p:sp>
      </p:grpSp>
      <p:sp>
        <p:nvSpPr>
          <p:cNvPr id="11" name="Content Placeholder 7"/>
          <p:cNvSpPr txBox="1">
            <a:spLocks/>
          </p:cNvSpPr>
          <p:nvPr/>
        </p:nvSpPr>
        <p:spPr bwMode="auto">
          <a:xfrm>
            <a:off x="304800" y="3657600"/>
            <a:ext cx="4318905" cy="25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110000"/>
              <a:buChar char="•"/>
              <a:defRPr sz="3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itchFamily="18" charset="2"/>
              <a:buChar char="¡"/>
              <a:defRPr sz="2800" b="1">
                <a:solidFill>
                  <a:srgbClr val="05376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400" b="1">
                <a:solidFill>
                  <a:srgbClr val="05376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000" b="1">
                <a:solidFill>
                  <a:srgbClr val="05376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rgbClr val="053763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600" b="0" i="0" dirty="0">
                <a:solidFill>
                  <a:schemeClr val="tx1"/>
                </a:solidFill>
              </a:rPr>
              <a:t>Crossing devices</a:t>
            </a:r>
          </a:p>
          <a:p>
            <a:pPr lvl="1">
              <a:spcBef>
                <a:spcPts val="1200"/>
              </a:spcBef>
            </a:pPr>
            <a:r>
              <a:rPr lang="en-US" sz="1600" b="0" i="0" dirty="0">
                <a:solidFill>
                  <a:schemeClr val="tx1"/>
                </a:solidFill>
              </a:rPr>
              <a:t>Gentle forward pressure</a:t>
            </a:r>
          </a:p>
          <a:p>
            <a:pPr lvl="1">
              <a:spcBef>
                <a:spcPts val="1200"/>
              </a:spcBef>
            </a:pPr>
            <a:r>
              <a:rPr lang="en-US" sz="1600" b="0" i="0" dirty="0">
                <a:solidFill>
                  <a:schemeClr val="tx1"/>
                </a:solidFill>
              </a:rPr>
              <a:t>Let device do the work</a:t>
            </a:r>
          </a:p>
          <a:p>
            <a:pPr lvl="1">
              <a:spcBef>
                <a:spcPts val="1200"/>
              </a:spcBef>
            </a:pPr>
            <a:r>
              <a:rPr lang="en-US" sz="1600" i="0" dirty="0">
                <a:solidFill>
                  <a:schemeClr val="tx1"/>
                </a:solidFill>
              </a:rPr>
              <a:t>Exploit micro-channels</a:t>
            </a:r>
          </a:p>
          <a:p>
            <a:pPr lvl="1">
              <a:spcBef>
                <a:spcPts val="1200"/>
              </a:spcBef>
            </a:pPr>
            <a:r>
              <a:rPr lang="en-US" sz="1600" b="0" i="0" dirty="0">
                <a:solidFill>
                  <a:schemeClr val="tx1"/>
                </a:solidFill>
              </a:rPr>
              <a:t>Mechanical or vibrational energy to break up calcium</a:t>
            </a:r>
          </a:p>
          <a:p>
            <a:pPr>
              <a:spcBef>
                <a:spcPts val="1200"/>
              </a:spcBef>
            </a:pPr>
            <a:endParaRPr lang="en-US" sz="16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4221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/>
          <p:cNvSpPr txBox="1">
            <a:spLocks/>
          </p:cNvSpPr>
          <p:nvPr/>
        </p:nvSpPr>
        <p:spPr bwMode="auto">
          <a:xfrm>
            <a:off x="454655" y="101612"/>
            <a:ext cx="8293486" cy="6510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110000"/>
              <a:buChar char="•"/>
              <a:defRPr sz="3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itchFamily="18" charset="2"/>
              <a:buChar char="¡"/>
              <a:defRPr sz="2800" b="1">
                <a:solidFill>
                  <a:srgbClr val="05376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400" b="1">
                <a:solidFill>
                  <a:srgbClr val="05376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000" b="1">
                <a:solidFill>
                  <a:srgbClr val="05376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rgbClr val="053763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600"/>
              </a:spcAft>
              <a:buSzPct val="75000"/>
              <a:buFontTx/>
              <a:buNone/>
            </a:pPr>
            <a:r>
              <a:rPr lang="en-US" sz="3600" b="0" dirty="0">
                <a:solidFill>
                  <a:schemeClr val="tx2"/>
                </a:solidFill>
              </a:rPr>
              <a:t>Sub-Intimal Dissection with Re-Entry</a:t>
            </a:r>
          </a:p>
        </p:txBody>
      </p:sp>
      <p:sp>
        <p:nvSpPr>
          <p:cNvPr id="3" name="Content Placeholder 7"/>
          <p:cNvSpPr txBox="1">
            <a:spLocks/>
          </p:cNvSpPr>
          <p:nvPr/>
        </p:nvSpPr>
        <p:spPr bwMode="auto">
          <a:xfrm>
            <a:off x="152400" y="3276600"/>
            <a:ext cx="3962401" cy="295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110000"/>
              <a:buChar char="•"/>
              <a:defRPr sz="3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itchFamily="18" charset="2"/>
              <a:buChar char="¡"/>
              <a:defRPr sz="2800" b="1">
                <a:solidFill>
                  <a:srgbClr val="05376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400" b="1">
                <a:solidFill>
                  <a:srgbClr val="05376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000" b="1">
                <a:solidFill>
                  <a:srgbClr val="05376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rgbClr val="053763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600" b="0" i="0" dirty="0">
                <a:solidFill>
                  <a:schemeClr val="tx1"/>
                </a:solidFill>
              </a:rPr>
              <a:t>Re-entry often occurs at transition to healthy vessel</a:t>
            </a:r>
          </a:p>
          <a:p>
            <a:pPr>
              <a:spcBef>
                <a:spcPts val="1200"/>
              </a:spcBef>
            </a:pPr>
            <a:r>
              <a:rPr lang="en-US" sz="1600" b="0" i="0" dirty="0">
                <a:solidFill>
                  <a:schemeClr val="tx1"/>
                </a:solidFill>
              </a:rPr>
              <a:t>Re-entry devices can assist this process:</a:t>
            </a:r>
          </a:p>
          <a:p>
            <a:pPr lvl="1">
              <a:spcBef>
                <a:spcPts val="1200"/>
              </a:spcBef>
            </a:pPr>
            <a:r>
              <a:rPr lang="en-US" sz="1600" b="0" i="0" dirty="0">
                <a:solidFill>
                  <a:schemeClr val="tx1"/>
                </a:solidFill>
              </a:rPr>
              <a:t>Outback (</a:t>
            </a:r>
            <a:r>
              <a:rPr lang="en-US" sz="1600" b="0" i="0" dirty="0" err="1">
                <a:solidFill>
                  <a:schemeClr val="tx1"/>
                </a:solidFill>
              </a:rPr>
              <a:t>Cordis</a:t>
            </a:r>
            <a:r>
              <a:rPr lang="en-US" sz="1600" b="0" i="0" dirty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ts val="1200"/>
              </a:spcBef>
            </a:pPr>
            <a:r>
              <a:rPr lang="en-US" sz="1600" b="0" i="0" dirty="0" err="1">
                <a:solidFill>
                  <a:schemeClr val="tx1"/>
                </a:solidFill>
              </a:rPr>
              <a:t>Enteer</a:t>
            </a:r>
            <a:r>
              <a:rPr lang="en-US" sz="1600" b="0" i="0" dirty="0">
                <a:solidFill>
                  <a:schemeClr val="tx1"/>
                </a:solidFill>
              </a:rPr>
              <a:t> (Medtronic)</a:t>
            </a:r>
          </a:p>
          <a:p>
            <a:pPr lvl="1">
              <a:spcBef>
                <a:spcPts val="1200"/>
              </a:spcBef>
            </a:pPr>
            <a:r>
              <a:rPr lang="en-US" sz="1600" b="0" i="0" dirty="0">
                <a:solidFill>
                  <a:schemeClr val="tx1"/>
                </a:solidFill>
              </a:rPr>
              <a:t>Off-Road (Boston Scientific)</a:t>
            </a:r>
          </a:p>
          <a:p>
            <a:pPr lvl="1">
              <a:spcBef>
                <a:spcPts val="1200"/>
              </a:spcBef>
            </a:pPr>
            <a:r>
              <a:rPr lang="en-US" sz="1600" b="0" i="0" dirty="0">
                <a:solidFill>
                  <a:schemeClr val="tx1"/>
                </a:solidFill>
              </a:rPr>
              <a:t>Pioneer (Volcano)</a:t>
            </a:r>
          </a:p>
          <a:p>
            <a:pPr lvl="1">
              <a:spcBef>
                <a:spcPts val="1200"/>
              </a:spcBef>
            </a:pPr>
            <a:endParaRPr lang="en-US" sz="1600" b="0" i="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endParaRPr lang="en-US" sz="1600" b="0" i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383" t="51656"/>
          <a:stretch/>
        </p:blipFill>
        <p:spPr>
          <a:xfrm>
            <a:off x="480055" y="902210"/>
            <a:ext cx="2501726" cy="222481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621866" y="838200"/>
            <a:ext cx="2607734" cy="5573302"/>
            <a:chOff x="6519333" y="916346"/>
            <a:chExt cx="2607734" cy="5907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4" t="19540" r="5000" b="28505"/>
            <a:stretch/>
          </p:blipFill>
          <p:spPr>
            <a:xfrm rot="16200000">
              <a:off x="4869307" y="2566372"/>
              <a:ext cx="5907786" cy="2607734"/>
            </a:xfrm>
            <a:prstGeom prst="rect">
              <a:avLst/>
            </a:prstGeom>
            <a:solidFill>
              <a:srgbClr val="EEEFEF"/>
            </a:solidFill>
          </p:spPr>
        </p:pic>
        <p:sp>
          <p:nvSpPr>
            <p:cNvPr id="7" name="TextBox 6"/>
            <p:cNvSpPr txBox="1"/>
            <p:nvPr/>
          </p:nvSpPr>
          <p:spPr>
            <a:xfrm>
              <a:off x="8094131" y="965198"/>
              <a:ext cx="957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</a:rPr>
                <a:t>Enteer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81845" y="5604931"/>
              <a:ext cx="1222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Off-Road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07865" y="2438397"/>
              <a:ext cx="10857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Pioneer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90933" y="3996267"/>
              <a:ext cx="1162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Outback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6355064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92B8C8-688D-4B4A-9F31-EC51D250A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46" y="457201"/>
            <a:ext cx="6761541" cy="1523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3BB15F-5415-41FE-8ED3-77961F068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415" y="6553200"/>
            <a:ext cx="995363" cy="257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653" y="2005109"/>
            <a:ext cx="648652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38440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4649"/>
          <a:stretch/>
        </p:blipFill>
        <p:spPr>
          <a:xfrm rot="5400000">
            <a:off x="3415055" y="-1750322"/>
            <a:ext cx="2225585" cy="844609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2875" y="189891"/>
            <a:ext cx="8679521" cy="635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5311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ts val="1500"/>
              </a:spcBef>
              <a:spcAft>
                <a:spcPts val="375"/>
              </a:spcAft>
            </a:pPr>
            <a:r>
              <a:rPr lang="en-US" sz="30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Bare metal stents:</a:t>
            </a:r>
            <a:br>
              <a:rPr lang="en-US" sz="3000" b="1" i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</a:br>
            <a:endParaRPr lang="en-US" sz="2500" i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Supera</a:t>
            </a:r>
            <a:r>
              <a:rPr lang="en-US" dirty="0">
                <a:solidFill>
                  <a:schemeClr val="tx2"/>
                </a:solidFill>
              </a:rPr>
              <a:t> interwoven nitinol stent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858000" y="1359932"/>
            <a:ext cx="533400" cy="191666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9874" t="-902" r="-35089" b="902"/>
          <a:stretch/>
        </p:blipFill>
        <p:spPr>
          <a:xfrm rot="5400000">
            <a:off x="3004226" y="1497715"/>
            <a:ext cx="3200404" cy="8446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799" y="375122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Nitinol</a:t>
            </a:r>
            <a:r>
              <a:rPr lang="en-US" dirty="0">
                <a:solidFill>
                  <a:schemeClr val="tx2"/>
                </a:solidFill>
              </a:rPr>
              <a:t> stent studies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076440" y="4120561"/>
            <a:ext cx="533400" cy="136583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6449159"/>
            <a:ext cx="28905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Vascular Health and Risk Management 2015:11</a:t>
            </a:r>
          </a:p>
        </p:txBody>
      </p:sp>
    </p:spTree>
    <p:extLst>
      <p:ext uri="{BB962C8B-B14F-4D97-AF65-F5344CB8AC3E}">
        <p14:creationId xmlns:p14="http://schemas.microsoft.com/office/powerpoint/2010/main" val="904247466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2875" y="189891"/>
            <a:ext cx="8679521" cy="635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5311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ts val="1500"/>
              </a:spcBef>
              <a:spcAft>
                <a:spcPts val="375"/>
              </a:spcAft>
            </a:pPr>
            <a:r>
              <a:rPr lang="en-US" sz="3000" b="1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Supera</a:t>
            </a:r>
            <a:r>
              <a:rPr lang="en-US" sz="30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 stent (BMS):</a:t>
            </a:r>
            <a:br>
              <a:rPr lang="en-US" sz="3000" b="1" i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</a:br>
            <a:endParaRPr lang="en-US" sz="2500" i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6047" y="6324600"/>
            <a:ext cx="40497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US </a:t>
            </a:r>
            <a:r>
              <a:rPr lang="en-US" sz="1000" dirty="0" err="1"/>
              <a:t>Supera</a:t>
            </a:r>
            <a:r>
              <a:rPr lang="en-US" sz="1000" dirty="0"/>
              <a:t> Peripheral Stent System Instructions for US</a:t>
            </a:r>
          </a:p>
          <a:p>
            <a:r>
              <a:rPr lang="en-US" sz="1000" dirty="0"/>
              <a:t>Post-hoc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71" y="881920"/>
            <a:ext cx="7330059" cy="509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80963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D665A4-E495-4E68-96A5-CE1B080C64F4}"/>
              </a:ext>
            </a:extLst>
          </p:cNvPr>
          <p:cNvSpPr txBox="1"/>
          <p:nvPr/>
        </p:nvSpPr>
        <p:spPr>
          <a:xfrm>
            <a:off x="228600" y="304800"/>
            <a:ext cx="40386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DURABILITY II - primary 3 year</a:t>
            </a:r>
          </a:p>
          <a:p>
            <a:endParaRPr lang="en-US" b="1" dirty="0"/>
          </a:p>
          <a:p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EverFlex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Self-expanding Peripheral Stent</a:t>
            </a: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sz="1100" u="sng" dirty="0">
              <a:hlinkClick r:id="rId2" tooltip="Journal of vascular surgery."/>
            </a:endParaRPr>
          </a:p>
          <a:p>
            <a:r>
              <a:rPr lang="en-US" sz="1100" u="sng" dirty="0">
                <a:hlinkClick r:id="rId2" tooltip="Journal of vascular surgery."/>
              </a:rPr>
              <a:t>J </a:t>
            </a:r>
            <a:r>
              <a:rPr lang="en-US" sz="1100" u="sng" dirty="0" err="1">
                <a:hlinkClick r:id="rId2" tooltip="Journal of vascular surgery."/>
              </a:rPr>
              <a:t>Vasc</a:t>
            </a:r>
            <a:r>
              <a:rPr lang="en-US" sz="1100" u="sng" dirty="0">
                <a:hlinkClick r:id="rId2" tooltip="Journal of vascular surgery."/>
              </a:rPr>
              <a:t> Surg.</a:t>
            </a:r>
            <a:r>
              <a:rPr lang="en-US" sz="1100" dirty="0"/>
              <a:t> 2015 Jul;58(1):73-83</a:t>
            </a:r>
            <a:endParaRPr lang="en-US" sz="11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36C86-93F8-43F1-9FDD-384A25AB5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3514916" cy="396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BA8F4D-ECD4-4C18-9360-16E502DC50B0}"/>
              </a:ext>
            </a:extLst>
          </p:cNvPr>
          <p:cNvSpPr txBox="1"/>
          <p:nvPr/>
        </p:nvSpPr>
        <p:spPr>
          <a:xfrm>
            <a:off x="4495800" y="304800"/>
            <a:ext cx="426720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RESILIENT TRIAL - 3 year Follow up</a:t>
            </a:r>
          </a:p>
          <a:p>
            <a:endParaRPr lang="en-US" b="1" dirty="0"/>
          </a:p>
          <a:p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LifeStent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™ Vascular Stent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sz="1100" u="sng" dirty="0">
                <a:hlinkClick r:id="rId4" tooltip="Journal of endovascular therapy : an official journal of the International Society of Endovascular Specialists."/>
              </a:rPr>
              <a:t>J </a:t>
            </a:r>
            <a:r>
              <a:rPr lang="en-US" sz="1100" u="sng" dirty="0" err="1">
                <a:hlinkClick r:id="rId4" tooltip="Journal of endovascular therapy : an official journal of the International Society of Endovascular Specialists."/>
              </a:rPr>
              <a:t>Endovasc</a:t>
            </a:r>
            <a:r>
              <a:rPr lang="en-US" sz="1100" u="sng" dirty="0">
                <a:hlinkClick r:id="rId4" tooltip="Journal of endovascular therapy : an official journal of the International Society of Endovascular Specialists."/>
              </a:rPr>
              <a:t> </a:t>
            </a:r>
            <a:r>
              <a:rPr lang="en-US" sz="1100" u="sng" dirty="0" err="1">
                <a:hlinkClick r:id="rId4" tooltip="Journal of endovascular therapy : an official journal of the International Society of Endovascular Specialists."/>
              </a:rPr>
              <a:t>Ther</a:t>
            </a:r>
            <a:r>
              <a:rPr lang="en-US" sz="1100" u="sng" dirty="0">
                <a:hlinkClick r:id="rId4" tooltip="Journal of endovascular therapy : an official journal of the International Society of Endovascular Specialists."/>
              </a:rPr>
              <a:t>.</a:t>
            </a:r>
            <a:r>
              <a:rPr lang="en-US" sz="1100" dirty="0"/>
              <a:t> 2012 Feb;19(1):1-9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643744-C555-496D-B54F-83E0D612F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548901"/>
            <a:ext cx="3389436" cy="271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75365A-1428-4D07-B5D5-9A1BC773F3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267201"/>
            <a:ext cx="338943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58162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838200"/>
            <a:ext cx="7086600" cy="5806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US" altLang="en-US" sz="3200" kern="0" dirty="0">
                <a:solidFill>
                  <a:schemeClr val="tx1"/>
                </a:solidFill>
              </a:rPr>
              <a:t>Acknowledgement</a:t>
            </a:r>
            <a:r>
              <a:rPr lang="en-US" altLang="en-US" sz="3200" kern="0" dirty="0"/>
              <a:t>:</a:t>
            </a:r>
          </a:p>
          <a:p>
            <a:pPr algn="l"/>
            <a:endParaRPr lang="en-US" altLang="en-US" sz="3200" kern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32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Prakash Krishnan</a:t>
            </a:r>
          </a:p>
          <a:p>
            <a:pPr algn="l"/>
            <a:r>
              <a:rPr lang="en-US" altLang="en-US" sz="3200" kern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Rheoneil</a:t>
            </a:r>
            <a:r>
              <a:rPr lang="en-US" altLang="en-US" sz="32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Lascano</a:t>
            </a:r>
            <a:endParaRPr lang="en-US" altLang="en-US" sz="3200" kern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32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Reza </a:t>
            </a:r>
            <a:r>
              <a:rPr lang="en-US" altLang="en-US" sz="3200" kern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Masoomi</a:t>
            </a:r>
            <a:endParaRPr lang="en-US" altLang="en-US" sz="2800" kern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87324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4C46CC-8A89-4A47-A229-CEE9C22865E8}"/>
              </a:ext>
            </a:extLst>
          </p:cNvPr>
          <p:cNvSpPr/>
          <p:nvPr/>
        </p:nvSpPr>
        <p:spPr>
          <a:xfrm>
            <a:off x="114300" y="990600"/>
            <a:ext cx="8915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Katsanos</a:t>
            </a:r>
            <a:r>
              <a:rPr lang="en-US" b="1" dirty="0"/>
              <a:t> and colleagues’ systematic review</a:t>
            </a:r>
            <a:endParaRPr lang="en-US" b="1" dirty="0">
              <a:latin typeface="Montserrat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Montserrat"/>
              </a:rPr>
              <a:t>A study-level meta-analysis is a common methodological practice, but it provides less robust results than a patient-level analysis. </a:t>
            </a:r>
          </a:p>
          <a:p>
            <a:pPr marL="342900" indent="-342900">
              <a:buAutoNum type="arabicParenR"/>
            </a:pPr>
            <a:r>
              <a:rPr lang="en-US" dirty="0">
                <a:latin typeface="Montserrat"/>
              </a:rPr>
              <a:t>At two and five years, the total number of patients studied was 2,316 and 863, respectively. </a:t>
            </a:r>
          </a:p>
          <a:p>
            <a:pPr marL="342900" indent="-342900">
              <a:buAutoNum type="arabicParenR"/>
            </a:pPr>
            <a:r>
              <a:rPr lang="en-US" dirty="0"/>
              <a:t>At one year, the risk of death did not differ significantly between the use of P-DCB or P-DES and the control arms (2.3% vs 2.3%; risk ratio [RR] 1.08, 95% CI: 0.72-1.61).</a:t>
            </a:r>
            <a:endParaRPr lang="en-US" dirty="0">
              <a:latin typeface="Montserrat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Montserrat"/>
              </a:rPr>
              <a:t>After &gt;1-year follow-up only 12 of the 28 studies and 3 of 28 studies had two-year and five-year clinical event data, respectively.</a:t>
            </a:r>
          </a:p>
          <a:p>
            <a:pPr marL="342900" indent="-342900">
              <a:buAutoNum type="arabicParenR"/>
            </a:pPr>
            <a:r>
              <a:rPr lang="en-US" dirty="0">
                <a:latin typeface="Montserrat"/>
              </a:rPr>
              <a:t>There are 24 P-DCB trials and only four P-DES trials. Because the amount of paclitaxel on P-DES is approximately 10% to 20% of the total amount on a P-DCB, it may not be appropriate to pool these studies. </a:t>
            </a:r>
          </a:p>
          <a:p>
            <a:pPr marL="342900" indent="-342900">
              <a:buAutoNum type="arabicParenR"/>
            </a:pPr>
            <a:r>
              <a:rPr lang="en-US" dirty="0">
                <a:latin typeface="Montserrat"/>
              </a:rPr>
              <a:t>For the statistical analysis, the authors did not adjust for a non-parametric (skewed) distribution. This could potentially lead to different conclusions. </a:t>
            </a:r>
          </a:p>
          <a:p>
            <a:pPr marL="342900" indent="-342900">
              <a:buAutoNum type="arabicParenR"/>
            </a:pPr>
            <a:r>
              <a:rPr lang="en-US" dirty="0">
                <a:latin typeface="Montserrat"/>
              </a:rPr>
              <a:t>Lastly, overall, 10% to 15% of patients in the PTA arm were exposed to paclitaxel at one year. This percentage could be even higher because, in the </a:t>
            </a:r>
            <a:r>
              <a:rPr lang="en-US" dirty="0" err="1">
                <a:latin typeface="Montserrat"/>
              </a:rPr>
              <a:t>Zilver</a:t>
            </a:r>
            <a:r>
              <a:rPr lang="en-US" dirty="0">
                <a:latin typeface="Montserrat"/>
              </a:rPr>
              <a:t> PTX study, which is included in the meta-analysis, 40% of patients in the PTA group were treated with a </a:t>
            </a:r>
            <a:r>
              <a:rPr lang="en-US" dirty="0" err="1">
                <a:latin typeface="Montserrat"/>
              </a:rPr>
              <a:t>Zilver</a:t>
            </a:r>
            <a:r>
              <a:rPr lang="en-US" dirty="0">
                <a:latin typeface="Montserrat"/>
              </a:rPr>
              <a:t> PTX stent after the randomization.  (</a:t>
            </a:r>
            <a:r>
              <a:rPr lang="en-US" dirty="0" err="1"/>
              <a:t>EuroIntervention</a:t>
            </a:r>
            <a:r>
              <a:rPr lang="en-US" dirty="0"/>
              <a:t> 2019;15:e317-e319)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CDE3B-8A6E-45A7-BF11-C790A7039D1C}"/>
              </a:ext>
            </a:extLst>
          </p:cNvPr>
          <p:cNvSpPr txBox="1"/>
          <p:nvPr/>
        </p:nvSpPr>
        <p:spPr>
          <a:xfrm>
            <a:off x="228600" y="0"/>
            <a:ext cx="7391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Cardiovascular Research Technologies (CRT) 2019 Town Hall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1256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7058"/>
            <a:ext cx="8229600" cy="454374"/>
          </a:xfrm>
        </p:spPr>
        <p:txBody>
          <a:bodyPr>
            <a:normAutofit fontScale="90000"/>
          </a:bodyPr>
          <a:lstStyle/>
          <a:p>
            <a:r>
              <a:rPr lang="de-DE" dirty="0"/>
              <a:t>Patient history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8784"/>
            <a:ext cx="8229600" cy="5574202"/>
          </a:xfrm>
        </p:spPr>
        <p:txBody>
          <a:bodyPr>
            <a:normAutofit/>
          </a:bodyPr>
          <a:lstStyle/>
          <a:p>
            <a:r>
              <a:rPr lang="de-DE" sz="2400" dirty="0"/>
              <a:t>79 Male with 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en-US" dirty="0"/>
              <a:t>HTN, HLD, NIDDM, CAD (s/p CABG  at outside hospital</a:t>
            </a:r>
            <a:r>
              <a:rPr lang="en-US" sz="2400" dirty="0"/>
              <a:t>) and smoking</a:t>
            </a:r>
          </a:p>
          <a:p>
            <a:endParaRPr lang="en-US" sz="2400" dirty="0"/>
          </a:p>
          <a:p>
            <a:r>
              <a:rPr lang="de-DE" sz="2400" dirty="0"/>
              <a:t>P/W worsening L&gt;R LE Caludication (½ block), Rutherford  4, now progressed to pain at rest.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en-US" sz="2400" dirty="0"/>
              <a:t>ASA, Clopidogrel, </a:t>
            </a:r>
            <a:r>
              <a:rPr lang="en-US" sz="2400" dirty="0" err="1"/>
              <a:t>Atenalol</a:t>
            </a:r>
            <a:r>
              <a:rPr lang="en-US" sz="2400" dirty="0"/>
              <a:t>, Losartan, Ranolazine, Atorvastatin</a:t>
            </a:r>
          </a:p>
          <a:p>
            <a:r>
              <a:rPr lang="en-US" sz="2400" dirty="0"/>
              <a:t>ABI (R) 0.71 (L): 0.68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3605651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Non-invasive Imaging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5963" y="1597024"/>
            <a:ext cx="7772400" cy="48799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RIGHT</a:t>
            </a:r>
            <a:endParaRPr lang="en-US" sz="2400" b="0" dirty="0"/>
          </a:p>
          <a:p>
            <a:r>
              <a:rPr lang="en-US" sz="2400" b="0" dirty="0"/>
              <a:t>Moderate atherosclerotic disease of th</a:t>
            </a:r>
            <a:r>
              <a:rPr lang="en-US" sz="2400" dirty="0"/>
              <a:t>e distal SFA, Popliteal and below the knee vessels.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LEFT:</a:t>
            </a:r>
            <a:endParaRPr lang="en-US" sz="2400" b="0" dirty="0"/>
          </a:p>
          <a:p>
            <a:r>
              <a:rPr lang="en-US" dirty="0"/>
              <a:t>Severe atherosclerotic disease of the distal SFA, occluded Popliteal and severe below the knee vessels.</a:t>
            </a:r>
            <a:r>
              <a:rPr lang="de-D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0083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83" y="152400"/>
            <a:ext cx="7592490" cy="838200"/>
          </a:xfrm>
        </p:spPr>
        <p:txBody>
          <a:bodyPr/>
          <a:lstStyle/>
          <a:p>
            <a:r>
              <a:rPr lang="de-DE" dirty="0"/>
              <a:t>Angiogram with Run-off</a:t>
            </a:r>
          </a:p>
        </p:txBody>
      </p:sp>
      <p:pic>
        <p:nvPicPr>
          <p:cNvPr id="3" name="MJ Run OF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2661" r="24614"/>
          <a:stretch/>
        </p:blipFill>
        <p:spPr>
          <a:xfrm>
            <a:off x="3048000" y="1145469"/>
            <a:ext cx="2971800" cy="563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045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69A9B-96F0-4913-8183-8F6C16029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18C9D-E2B2-4116-B7E5-A20A88F19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334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Contralateral CFA access vs Ipsilateral Pedal access</a:t>
            </a:r>
          </a:p>
          <a:p>
            <a:r>
              <a:rPr lang="en-US" dirty="0" err="1"/>
              <a:t>GlideWire</a:t>
            </a:r>
            <a:r>
              <a:rPr lang="en-US" dirty="0"/>
              <a:t> with catheter support</a:t>
            </a:r>
          </a:p>
          <a:p>
            <a:r>
              <a:rPr lang="en-US" dirty="0"/>
              <a:t>True-lumen vs Sub-intimal Tracking and  Reentry</a:t>
            </a:r>
          </a:p>
          <a:p>
            <a:r>
              <a:rPr lang="en-US" dirty="0"/>
              <a:t>Switching to a 014 wire for intervention</a:t>
            </a:r>
          </a:p>
          <a:p>
            <a:r>
              <a:rPr lang="en-US" dirty="0"/>
              <a:t>Atherectomy (directional)</a:t>
            </a:r>
          </a:p>
          <a:p>
            <a:r>
              <a:rPr lang="en-US" dirty="0"/>
              <a:t>PTA</a:t>
            </a:r>
          </a:p>
          <a:p>
            <a:r>
              <a:rPr lang="en-US" dirty="0"/>
              <a:t>IVUS guided Stenting</a:t>
            </a:r>
          </a:p>
        </p:txBody>
      </p:sp>
    </p:spTree>
    <p:extLst>
      <p:ext uri="{BB962C8B-B14F-4D97-AF65-F5344CB8AC3E}">
        <p14:creationId xmlns:p14="http://schemas.microsoft.com/office/powerpoint/2010/main" val="1251246546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Fem-pop arteries CTO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dirty="0">
              <a:effectLst/>
            </a:endParaRPr>
          </a:p>
          <a:p>
            <a:r>
              <a:rPr lang="en-US" dirty="0"/>
              <a:t>CTOs frequently are encountered (40-50%) in the SFA distribution of patients with claudication and CLI; however, those with CLI often have multilevel occlusions. </a:t>
            </a:r>
          </a:p>
          <a:p>
            <a:endParaRPr lang="en-US" dirty="0"/>
          </a:p>
          <a:p>
            <a:r>
              <a:rPr lang="en-US" dirty="0"/>
              <a:t>CTO revascularization of the Fem-Pop is feasible with the use of wire catheter and dedicated CTO crossing and re-entry devices in indicated patients with medically refractory claudication or advanced limb ischemia.</a:t>
            </a:r>
            <a:endParaRPr lang="en-US" sz="2400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1B1D9-613E-4E40-8D8F-159E4E905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419600"/>
            <a:ext cx="5715000" cy="224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1626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for endovascular treatment of </a:t>
            </a:r>
            <a:r>
              <a:rPr lang="en-US" dirty="0" err="1"/>
              <a:t>femoropopliteal</a:t>
            </a:r>
            <a:r>
              <a:rPr lang="en-US" dirty="0"/>
              <a:t> CTO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32" y="3104664"/>
            <a:ext cx="7976124" cy="20108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658" y="6400800"/>
            <a:ext cx="26645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ea typeface="Segoe UI Emoji" panose="020B0502040204020203" pitchFamily="34" charset="0"/>
              </a:rPr>
              <a:t>J INVASIVE CARDIOL 2019;31(4):111-119.</a:t>
            </a:r>
          </a:p>
        </p:txBody>
      </p:sp>
    </p:spTree>
    <p:extLst>
      <p:ext uri="{BB962C8B-B14F-4D97-AF65-F5344CB8AC3E}">
        <p14:creationId xmlns:p14="http://schemas.microsoft.com/office/powerpoint/2010/main" val="4244401286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572" y="2067251"/>
            <a:ext cx="6045518" cy="3457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CTO based on morphology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658" y="6400800"/>
            <a:ext cx="26645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ea typeface="Segoe UI Emoji" panose="020B0502040204020203" pitchFamily="34" charset="0"/>
              </a:rPr>
              <a:t>J INVASIVE CARDIOL 2019;31(4):111-119.</a:t>
            </a:r>
          </a:p>
        </p:txBody>
      </p:sp>
    </p:spTree>
    <p:extLst>
      <p:ext uri="{BB962C8B-B14F-4D97-AF65-F5344CB8AC3E}">
        <p14:creationId xmlns:p14="http://schemas.microsoft.com/office/powerpoint/2010/main" val="1619542401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18092"/>
            <a:ext cx="9144000" cy="484716"/>
          </a:xfrm>
          <a:prstGeom prst="rect">
            <a:avLst/>
          </a:prstGeom>
          <a:noFill/>
        </p:spPr>
        <p:txBody>
          <a:bodyPr wrap="square" lIns="57119" tIns="28559" rIns="57119" bIns="28559" rtlCol="0">
            <a:spAutoFit/>
          </a:bodyPr>
          <a:lstStyle/>
          <a:p>
            <a:pPr algn="ctr" defTabSz="407974"/>
            <a:r>
              <a:rPr lang="en-US" sz="2775" b="1" i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FP CTO Classification &amp; Initial Crossing Approach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1027-6D44-9542-955D-4BB750CD8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1674898"/>
            <a:ext cx="7515225" cy="40671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715658" y="6400800"/>
            <a:ext cx="26645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ea typeface="Segoe UI Emoji" panose="020B0502040204020203" pitchFamily="34" charset="0"/>
              </a:rPr>
              <a:t>J INVASIVE CARDIOL 2019;31(4):111-119.</a:t>
            </a:r>
          </a:p>
        </p:txBody>
      </p:sp>
    </p:spTree>
    <p:extLst>
      <p:ext uri="{BB962C8B-B14F-4D97-AF65-F5344CB8AC3E}">
        <p14:creationId xmlns:p14="http://schemas.microsoft.com/office/powerpoint/2010/main" val="312085543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8131</TotalTime>
  <Words>641</Words>
  <Application>Microsoft Office PowerPoint</Application>
  <PresentationFormat>On-screen Show (4:3)</PresentationFormat>
  <Paragraphs>141</Paragraphs>
  <Slides>19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Calibri</vt:lpstr>
      <vt:lpstr>Century Gothic</vt:lpstr>
      <vt:lpstr>Montserrat</vt:lpstr>
      <vt:lpstr>Times New Roman</vt:lpstr>
      <vt:lpstr>Wingdings 2</vt:lpstr>
      <vt:lpstr>Wingdings 3</vt:lpstr>
      <vt:lpstr>Office Theme</vt:lpstr>
      <vt:lpstr>Ion</vt:lpstr>
      <vt:lpstr>Division of Endovascular Interventions Mount Sinai Hospital New York 09/25/2019</vt:lpstr>
      <vt:lpstr>Patient history</vt:lpstr>
      <vt:lpstr>Non-invasive Imaging </vt:lpstr>
      <vt:lpstr>Angiogram with Run-off</vt:lpstr>
      <vt:lpstr>Strategy</vt:lpstr>
      <vt:lpstr>Fem-pop arteries CTO</vt:lpstr>
      <vt:lpstr>Approach for endovascular treatment of femoropopliteal CTO </vt:lpstr>
      <vt:lpstr>Classification of CTO based on morphology</vt:lpstr>
      <vt:lpstr>PowerPoint Presentation</vt:lpstr>
      <vt:lpstr>PowerPoint Presentation</vt:lpstr>
      <vt:lpstr>Equipment Selection: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</dc:title>
  <dc:creator>Farhan, Serdar</dc:creator>
  <cp:lastModifiedBy>Dr. Haroon</cp:lastModifiedBy>
  <cp:revision>383</cp:revision>
  <dcterms:created xsi:type="dcterms:W3CDTF">2016-03-21T20:37:24Z</dcterms:created>
  <dcterms:modified xsi:type="dcterms:W3CDTF">2019-09-25T02:46:40Z</dcterms:modified>
</cp:coreProperties>
</file>