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media1.avi" ContentType="video/unknown"/>
  <Override PartName="/ppt/media/media2.avi" ContentType="video/unknown"/>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Override PartName="/ppt/media/media1.mov" ContentType="video/unknown"/>
  <Override PartName="/ppt/media/image7.jpeg" ContentType="image/jpeg"/>
  <Override PartName="/ppt/notesSlides/notesSlide2.xml" ContentType="application/vnd.openxmlformats-officedocument.presentationml.notesSlide+xml"/>
  <Override PartName="/ppt/media/media2.mov" ContentType="video/unknown"/>
  <Override PartName="/ppt/media/media3.mov" ContentType="video/unknown"/>
  <Override PartName="/ppt/media/media4.mov" ContentType="video/unknown"/>
  <Override PartName="/ppt/media/image8.jpeg" ContentType="image/jpeg"/>
  <Override PartName="/ppt/media/image9.jpeg" ContentType="image/jpeg"/>
  <Override PartName="/ppt/media/image10.jpeg" ContentType="image/jpeg"/>
  <Override PartName="/ppt/charts/chart1.xml" ContentType="application/vnd.openxmlformats-officedocument.drawingml.chart+xml"/>
  <Override PartName="/ppt/media/image11.jpeg" ContentType="image/jpeg"/>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3DA"/>
          </a:solidFill>
        </a:fill>
      </a:tcStyle>
    </a:wholeTbl>
    <a:band2H>
      <a:tcTxStyle b="def" i="def"/>
      <a:tcStyle>
        <a:tcBdr/>
        <a:fill>
          <a:solidFill>
            <a:srgbClr val="E7F2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EEC"/>
          </a:solidFill>
        </a:fill>
      </a:tcStyle>
    </a:wholeTbl>
    <a:band2H>
      <a:tcTxStyle b="def" i="def"/>
      <a:tcStyle>
        <a:tcBdr/>
        <a:fill>
          <a:solidFill>
            <a:srgbClr val="E8EF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DACC"/>
          </a:solidFill>
        </a:fill>
      </a:tcStyle>
    </a:wholeTbl>
    <a:band2H>
      <a:tcTxStyle b="def" i="def"/>
      <a:tcStyle>
        <a:tcBdr/>
        <a:fill>
          <a:solidFill>
            <a:srgbClr val="F7ED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Relationships xmlns="http://schemas.openxmlformats.org/package/2006/relationships"><Relationship Id="rId1" Type="http://schemas.openxmlformats.org/officeDocument/2006/relationships/package" Target="../embeddings/Microsoft_Excel_Sheet12.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0"/>
      <c:hPercent val="42"/>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ViV</c:v>
                </c:pt>
              </c:strCache>
            </c:strRef>
          </c:tx>
          <c:spPr>
            <a:solidFill>
              <a:srgbClr val="00FFFF"/>
            </a:solidFill>
            <a:ln w="12700" cap="flat">
              <a:noFill/>
              <a:miter lim="400000"/>
            </a:ln>
            <a:effectLst/>
            <a:sp3d prstMaterial="matte"/>
          </c:spPr>
          <c:invertIfNegative val="0"/>
          <c:dLbls>
            <c:numFmt formatCode="0.###" sourceLinked="0"/>
            <c:txPr>
              <a:bodyPr/>
              <a:lstStyle/>
              <a:p>
                <a:pPr>
                  <a:defRPr b="1" i="0" strike="noStrike" sz="1200" u="none">
                    <a:solidFill>
                      <a:srgbClr val="FFFFFF"/>
                    </a:solidFill>
                    <a:latin typeface="Arial"/>
                  </a:defRPr>
                </a:pPr>
              </a:p>
            </c:txPr>
            <c:showLegendKey val="0"/>
            <c:showVal val="1"/>
            <c:showCatName val="0"/>
            <c:showSerName val="0"/>
            <c:showPercent val="0"/>
            <c:showBubbleSize val="0"/>
            <c:showLeaderLines val="0"/>
          </c:dLbls>
          <c:cat>
            <c:strRef>
              <c:f>Sheet1!$B$1:$G$1</c:f>
              <c:strCache>
                <c:ptCount val="6"/>
                <c:pt idx="0">
                  <c:v>Procedural success</c:v>
                </c:pt>
                <c:pt idx="1">
                  <c:v>Death at 30 Days</c:v>
                </c:pt>
                <c:pt idx="2">
                  <c:v>Stroke</c:v>
                </c:pt>
                <c:pt idx="3">
                  <c:v>Bleeding</c:v>
                </c:pt>
                <c:pt idx="4">
                  <c:v>Major vasc compl</c:v>
                </c:pt>
                <c:pt idx="5">
                  <c:v>AKI (Stage 2 or 3)</c:v>
                </c:pt>
              </c:strCache>
            </c:strRef>
          </c:cat>
          <c:val>
            <c:numRef>
              <c:f>Sheet1!$B$2:$G$2</c:f>
              <c:numCache>
                <c:ptCount val="6"/>
                <c:pt idx="0">
                  <c:v>73.600000</c:v>
                </c:pt>
                <c:pt idx="1">
                  <c:v>6.200000</c:v>
                </c:pt>
                <c:pt idx="2">
                  <c:v>2.200000</c:v>
                </c:pt>
                <c:pt idx="3">
                  <c:v>2.200000</c:v>
                </c:pt>
                <c:pt idx="4">
                  <c:v>1.600000</c:v>
                </c:pt>
                <c:pt idx="5">
                  <c:v>4.300000</c:v>
                </c:pt>
              </c:numCache>
            </c:numRef>
          </c:val>
          <c:shape val="cylinder"/>
        </c:ser>
        <c:ser>
          <c:idx val="1"/>
          <c:order val="1"/>
          <c:tx>
            <c:strRef>
              <c:f>Sheet1!$A$3</c:f>
              <c:strCache>
                <c:ptCount val="1"/>
                <c:pt idx="0">
                  <c:v>ViR</c:v>
                </c:pt>
              </c:strCache>
            </c:strRef>
          </c:tx>
          <c:spPr>
            <a:solidFill>
              <a:srgbClr val="F87446"/>
            </a:solidFill>
            <a:ln w="12700" cap="flat">
              <a:noFill/>
              <a:miter lim="400000"/>
            </a:ln>
            <a:effectLst/>
            <a:sp3d prstMaterial="matte"/>
          </c:spPr>
          <c:invertIfNegative val="0"/>
          <c:dLbls>
            <c:numFmt formatCode="0.#" sourceLinked="0"/>
            <c:txPr>
              <a:bodyPr/>
              <a:lstStyle/>
              <a:p>
                <a:pPr>
                  <a:defRPr b="1" i="0" strike="noStrike" sz="1200" u="none">
                    <a:solidFill>
                      <a:srgbClr val="FFFFFF"/>
                    </a:solidFill>
                    <a:latin typeface="Arial"/>
                  </a:defRPr>
                </a:pPr>
              </a:p>
            </c:txPr>
            <c:showLegendKey val="0"/>
            <c:showVal val="1"/>
            <c:showCatName val="0"/>
            <c:showSerName val="0"/>
            <c:showPercent val="0"/>
            <c:showBubbleSize val="0"/>
            <c:showLeaderLines val="0"/>
          </c:dLbls>
          <c:cat>
            <c:strRef>
              <c:f>Sheet1!$B$1:$G$1</c:f>
              <c:strCache>
                <c:ptCount val="6"/>
                <c:pt idx="0">
                  <c:v>Procedural success</c:v>
                </c:pt>
                <c:pt idx="1">
                  <c:v>Death at 30 Days</c:v>
                </c:pt>
                <c:pt idx="2">
                  <c:v>Stroke</c:v>
                </c:pt>
                <c:pt idx="3">
                  <c:v>Bleeding</c:v>
                </c:pt>
                <c:pt idx="4">
                  <c:v>Major vasc compl</c:v>
                </c:pt>
                <c:pt idx="5">
                  <c:v>AKI (Stage 2 or 3)</c:v>
                </c:pt>
              </c:strCache>
            </c:strRef>
          </c:cat>
          <c:val>
            <c:numRef>
              <c:f>Sheet1!$B$3:$G$3</c:f>
              <c:numCache>
                <c:ptCount val="6"/>
                <c:pt idx="0">
                  <c:v>58.200000</c:v>
                </c:pt>
                <c:pt idx="1">
                  <c:v>9.900000</c:v>
                </c:pt>
                <c:pt idx="2">
                  <c:v>0.000000</c:v>
                </c:pt>
                <c:pt idx="3">
                  <c:v>6.400000</c:v>
                </c:pt>
                <c:pt idx="4">
                  <c:v>3.500000</c:v>
                </c:pt>
                <c:pt idx="5">
                  <c:v>9.200000</c:v>
                </c:pt>
              </c:numCache>
            </c:numRef>
          </c:val>
          <c:shape val="cylinder"/>
        </c:ser>
        <c:ser>
          <c:idx val="2"/>
          <c:order val="2"/>
          <c:tx>
            <c:strRef>
              <c:f>Sheet1!$A$4</c:f>
              <c:strCache>
                <c:ptCount val="1"/>
                <c:pt idx="0">
                  <c:v>ViMAC</c:v>
                </c:pt>
              </c:strCache>
            </c:strRef>
          </c:tx>
          <c:spPr>
            <a:solidFill>
              <a:srgbClr val="9BBB59"/>
            </a:solidFill>
            <a:ln w="12700" cap="flat">
              <a:noFill/>
              <a:miter lim="400000"/>
            </a:ln>
            <a:effectLst/>
            <a:sp3d prstMaterial="matte"/>
          </c:spPr>
          <c:invertIfNegative val="0"/>
          <c:dLbls>
            <c:numFmt formatCode="0.#" sourceLinked="0"/>
            <c:txPr>
              <a:bodyPr/>
              <a:lstStyle/>
              <a:p>
                <a:pPr>
                  <a:defRPr b="1" i="0" strike="noStrike" sz="1200" u="none">
                    <a:solidFill>
                      <a:srgbClr val="FFFFFF"/>
                    </a:solidFill>
                    <a:latin typeface="Arial"/>
                  </a:defRPr>
                </a:pPr>
              </a:p>
            </c:txPr>
            <c:showLegendKey val="0"/>
            <c:showVal val="1"/>
            <c:showCatName val="0"/>
            <c:showSerName val="0"/>
            <c:showPercent val="0"/>
            <c:showBubbleSize val="0"/>
            <c:showLeaderLines val="0"/>
          </c:dLbls>
          <c:cat>
            <c:strRef>
              <c:f>Sheet1!$B$1:$G$1</c:f>
              <c:strCache>
                <c:ptCount val="6"/>
                <c:pt idx="0">
                  <c:v>Procedural success</c:v>
                </c:pt>
                <c:pt idx="1">
                  <c:v>Death at 30 Days</c:v>
                </c:pt>
                <c:pt idx="2">
                  <c:v>Stroke</c:v>
                </c:pt>
                <c:pt idx="3">
                  <c:v>Bleeding</c:v>
                </c:pt>
                <c:pt idx="4">
                  <c:v>Major vasc compl</c:v>
                </c:pt>
                <c:pt idx="5">
                  <c:v>AKI (Stage 2 or 3)</c:v>
                </c:pt>
              </c:strCache>
            </c:strRef>
          </c:cat>
          <c:val>
            <c:numRef>
              <c:f>Sheet1!$B$4:$G$4</c:f>
              <c:numCache>
                <c:ptCount val="6"/>
                <c:pt idx="0">
                  <c:v>41.400000</c:v>
                </c:pt>
                <c:pt idx="1">
                  <c:v>34.500000</c:v>
                </c:pt>
                <c:pt idx="2">
                  <c:v>3.400000</c:v>
                </c:pt>
                <c:pt idx="3">
                  <c:v>3.400000</c:v>
                </c:pt>
                <c:pt idx="4">
                  <c:v>6.900000</c:v>
                </c:pt>
                <c:pt idx="5">
                  <c:v>12.100000</c:v>
                </c:pt>
              </c:numCache>
            </c:numRef>
          </c:val>
          <c:shape val="cylinder"/>
        </c:ser>
        <c:gapWidth val="90"/>
        <c:gapDepth val="150"/>
        <c:shape val="cylinder"/>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22225" cap="flat">
            <a:noFill/>
            <a:prstDash val="solid"/>
            <a:round/>
          </a:ln>
        </c:spPr>
        <c:txPr>
          <a:bodyPr rot="0"/>
          <a:lstStyle/>
          <a:p>
            <a:pPr>
              <a:defRPr b="1" i="0" strike="noStrike" sz="1400" u="none">
                <a:solidFill>
                  <a:srgbClr val="FFFFFF"/>
                </a:solidFill>
                <a:latin typeface="Arial"/>
              </a:defRPr>
            </a:pPr>
          </a:p>
        </c:txPr>
        <c:crossAx val="2094734553"/>
        <c:crosses val="autoZero"/>
        <c:auto val="1"/>
        <c:lblAlgn val="ctr"/>
        <c:noMultiLvlLbl val="1"/>
      </c:catAx>
      <c:valAx>
        <c:axId val="2094734553"/>
        <c:scaling>
          <c:orientation val="minMax"/>
          <c:max val="80"/>
        </c:scaling>
        <c:delete val="0"/>
        <c:axPos val="l"/>
        <c:numFmt formatCode="0.###" sourceLinked="0"/>
        <c:majorTickMark val="out"/>
        <c:minorTickMark val="none"/>
        <c:tickLblPos val="nextTo"/>
        <c:spPr>
          <a:ln w="22225" cap="flat">
            <a:noFill/>
            <a:prstDash val="solid"/>
            <a:round/>
          </a:ln>
        </c:spPr>
        <c:txPr>
          <a:bodyPr rot="0"/>
          <a:lstStyle/>
          <a:p>
            <a:pPr>
              <a:defRPr b="1" i="0" strike="noStrike" sz="1400" u="none">
                <a:solidFill>
                  <a:srgbClr val="FFFFFF"/>
                </a:solidFill>
                <a:latin typeface="Arial"/>
              </a:defRPr>
            </a:pPr>
          </a:p>
        </c:txPr>
        <c:crossAx val="2094734552"/>
        <c:crosses val="autoZero"/>
        <c:crossBetween val="between"/>
        <c:majorUnit val="20"/>
        <c:minorUnit val="10"/>
      </c:valAx>
      <c:serAx>
        <c:axId val="2094734554"/>
        <c:scaling>
          <c:orientation val="minMax"/>
        </c:scaling>
        <c:delete val="0"/>
        <c:axPos val="b"/>
        <c:majorTickMark val="out"/>
        <c:minorTickMark val="none"/>
        <c:tickLblPos val="none"/>
        <c:spPr>
          <a:ln w="22225" cap="flat">
            <a:noFill/>
            <a:prstDash val="solid"/>
            <a:round/>
          </a:ln>
        </c:spPr>
        <c:crossAx val="2094734553"/>
        <c:crosses val="autoZero"/>
        <c:tickLblSkip val="1"/>
      </c:serAx>
      <c:spPr>
        <a:noFill/>
        <a:ln w="12700" cap="flat">
          <a:noFill/>
          <a:miter lim="400000"/>
        </a:ln>
        <a:effectLst/>
      </c:spPr>
    </c:plotArea>
    <c:plotVisOnly val="1"/>
    <c:dispBlanksAs val="gap"/>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1094"/>
          <c:y val="0.0601234"/>
          <c:w val="0.861448"/>
          <c:h val="0.833123"/>
        </c:manualLayout>
      </c:layout>
      <c:barChart>
        <c:barDir val="col"/>
        <c:grouping val="clustered"/>
        <c:varyColors val="0"/>
        <c:ser>
          <c:idx val="0"/>
          <c:order val="0"/>
          <c:tx>
            <c:strRef>
              <c:f>Sheet1!$B$1</c:f>
              <c:strCache>
                <c:ptCount val="1"/>
                <c:pt idx="0">
                  <c:v>Transseptal (n=865)</c:v>
                </c:pt>
              </c:strCache>
            </c:strRef>
          </c:tx>
          <c:spPr>
            <a:solidFill>
              <a:srgbClr val="00B0F0"/>
            </a:solidFill>
            <a:ln w="12700" cap="flat">
              <a:noFill/>
              <a:miter lim="400000"/>
            </a:ln>
            <a:effectLst/>
          </c:spPr>
          <c:invertIfNegative val="0"/>
          <c:dLbls>
            <c:numFmt formatCode="0.#" sourceLinked="0"/>
            <c:txPr>
              <a:bodyPr/>
              <a:lstStyle/>
              <a:p>
                <a:pPr>
                  <a:defRPr b="1" i="0" strike="noStrike" sz="1100" u="none">
                    <a:solidFill>
                      <a:srgbClr val="FFFFFF"/>
                    </a:solidFill>
                    <a:latin typeface="Arial Narrow"/>
                  </a:defRPr>
                </a:pPr>
              </a:p>
            </c:txPr>
            <c:dLblPos val="outEnd"/>
            <c:showLegendKey val="0"/>
            <c:showVal val="1"/>
            <c:showCatName val="0"/>
            <c:showSerName val="0"/>
            <c:showPercent val="0"/>
            <c:showBubbleSize val="0"/>
            <c:showLeaderLines val="0"/>
          </c:dLbls>
          <c:cat>
            <c:strRef>
              <c:f>Sheet1!$A$2:$A$6</c:f>
              <c:strCache>
                <c:ptCount val="5"/>
                <c:pt idx="0">
                  <c:v>Death</c:v>
                </c:pt>
                <c:pt idx="1">
                  <c:v>Stroke</c:v>
                </c:pt>
                <c:pt idx="2">
                  <c:v>MV reintvn</c:v>
                </c:pt>
                <c:pt idx="3">
                  <c:v>New pacemaker</c:v>
                </c:pt>
                <c:pt idx="4">
                  <c:v>Device thrombosis</c:v>
                </c:pt>
              </c:strCache>
            </c:strRef>
          </c:cat>
          <c:val>
            <c:numRef>
              <c:f>Sheet1!$B$2:$B$6</c:f>
              <c:numCache>
                <c:ptCount val="5"/>
                <c:pt idx="0">
                  <c:v>15.800000</c:v>
                </c:pt>
                <c:pt idx="1">
                  <c:v>3.300000</c:v>
                </c:pt>
                <c:pt idx="2">
                  <c:v>0.800000</c:v>
                </c:pt>
                <c:pt idx="3">
                  <c:v>2.000000</c:v>
                </c:pt>
                <c:pt idx="4">
                  <c:v>0.300000</c:v>
                </c:pt>
              </c:numCache>
            </c:numRef>
          </c:val>
        </c:ser>
        <c:ser>
          <c:idx val="1"/>
          <c:order val="1"/>
          <c:tx>
            <c:strRef>
              <c:f>Sheet1!$C$1</c:f>
              <c:strCache>
                <c:ptCount val="1"/>
                <c:pt idx="0">
                  <c:v>Trasapical (n=171)</c:v>
                </c:pt>
              </c:strCache>
            </c:strRef>
          </c:tx>
          <c:spPr>
            <a:solidFill>
              <a:srgbClr val="EC7D30"/>
            </a:solidFill>
            <a:ln w="12700" cap="flat">
              <a:noFill/>
              <a:miter lim="400000"/>
            </a:ln>
            <a:effectLst/>
          </c:spPr>
          <c:invertIfNegative val="0"/>
          <c:dLbls>
            <c:numFmt formatCode="0.#" sourceLinked="0"/>
            <c:txPr>
              <a:bodyPr/>
              <a:lstStyle/>
              <a:p>
                <a:pPr>
                  <a:defRPr b="1" i="0" strike="noStrike" sz="1200" u="none">
                    <a:solidFill>
                      <a:srgbClr val="FFFFFF"/>
                    </a:solidFill>
                    <a:latin typeface="Arial Narrow"/>
                  </a:defRPr>
                </a:pPr>
              </a:p>
            </c:txPr>
            <c:dLblPos val="outEnd"/>
            <c:showLegendKey val="0"/>
            <c:showVal val="1"/>
            <c:showCatName val="0"/>
            <c:showSerName val="0"/>
            <c:showPercent val="0"/>
            <c:showBubbleSize val="0"/>
            <c:showLeaderLines val="0"/>
          </c:dLbls>
          <c:cat>
            <c:strRef>
              <c:f>Sheet1!$A$2:$A$6</c:f>
              <c:strCache>
                <c:ptCount val="5"/>
                <c:pt idx="0">
                  <c:v>Death</c:v>
                </c:pt>
                <c:pt idx="1">
                  <c:v>Stroke</c:v>
                </c:pt>
                <c:pt idx="2">
                  <c:v>MV reintvn</c:v>
                </c:pt>
                <c:pt idx="3">
                  <c:v>New pacemaker</c:v>
                </c:pt>
                <c:pt idx="4">
                  <c:v>Device thrombosis</c:v>
                </c:pt>
              </c:strCache>
            </c:strRef>
          </c:cat>
          <c:val>
            <c:numRef>
              <c:f>Sheet1!$C$2:$C$6</c:f>
              <c:numCache>
                <c:ptCount val="5"/>
                <c:pt idx="0">
                  <c:v>21.700000</c:v>
                </c:pt>
                <c:pt idx="1">
                  <c:v>3.500000</c:v>
                </c:pt>
                <c:pt idx="2">
                  <c:v>0.500000</c:v>
                </c:pt>
                <c:pt idx="3">
                  <c:v>2.800000</c:v>
                </c:pt>
                <c:pt idx="4">
                  <c:v>1.200000</c:v>
                </c:pt>
              </c:numCache>
            </c:numRef>
          </c:val>
        </c:ser>
        <c:gapWidth val="97"/>
        <c:overlap val="-14"/>
        <c:axId val="2094734552"/>
        <c:axId val="2094734553"/>
      </c:bar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200" u="none">
                <a:solidFill>
                  <a:srgbClr val="FFFFFF"/>
                </a:solidFill>
                <a:latin typeface="Arial Narrow"/>
              </a:defRPr>
            </a:pPr>
          </a:p>
        </c:txPr>
        <c:crossAx val="2094734553"/>
        <c:crosses val="autoZero"/>
        <c:auto val="1"/>
        <c:lblAlgn val="ctr"/>
        <c:noMultiLvlLbl val="1"/>
      </c:catAx>
      <c:valAx>
        <c:axId val="2094734553"/>
        <c:scaling>
          <c:orientation val="minMax"/>
          <c:max val="30"/>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200" u="none">
                <a:solidFill>
                  <a:srgbClr val="FFFFFF"/>
                </a:solidFill>
                <a:latin typeface="Arial Narrow"/>
              </a:defRPr>
            </a:pPr>
          </a:p>
        </c:txPr>
        <c:crossAx val="2094734552"/>
        <c:crosses val="autoZero"/>
        <c:crossBetween val="between"/>
        <c:majorUnit val="7.5"/>
        <c:minorUnit val="3.75"/>
      </c:valAx>
      <c:spPr>
        <a:noFill/>
        <a:ln w="12700" cap="flat">
          <a:noFill/>
          <a:miter lim="400000"/>
        </a:ln>
        <a:effectLst/>
      </c:spPr>
    </c:plotArea>
    <c:legend>
      <c:legendPos val="r"/>
      <c:layout>
        <c:manualLayout>
          <c:xMode val="edge"/>
          <c:yMode val="edge"/>
          <c:x val="0.50929"/>
          <c:y val="0"/>
          <c:w val="0.472779"/>
          <c:h val="0.13528"/>
        </c:manualLayout>
      </c:layout>
      <c:overlay val="1"/>
      <c:spPr>
        <a:noFill/>
        <a:ln w="12700" cap="flat">
          <a:noFill/>
          <a:miter lim="400000"/>
        </a:ln>
        <a:effectLst/>
      </c:spPr>
      <c:txPr>
        <a:bodyPr rot="0"/>
        <a:lstStyle/>
        <a:p>
          <a:pPr>
            <a:defRPr b="1" i="0" strike="noStrike" sz="12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685573"/>
          <c:y val="0.0593003"/>
          <c:w val="0.926443"/>
          <c:h val="0.638951"/>
        </c:manualLayout>
      </c:layout>
      <c:barChart>
        <c:barDir val="col"/>
        <c:grouping val="stacked"/>
        <c:varyColors val="0"/>
        <c:ser>
          <c:idx val="0"/>
          <c:order val="0"/>
          <c:tx>
            <c:strRef>
              <c:f>Sheet1!$B$1</c:f>
              <c:strCache>
                <c:ptCount val="1"/>
                <c:pt idx="0">
                  <c:v>I</c:v>
                </c:pt>
              </c:strCache>
            </c:strRef>
          </c:tx>
          <c:spPr>
            <a:solidFill>
              <a:srgbClr val="CC3399"/>
            </a:solidFill>
            <a:ln w="12700" cap="flat">
              <a:noFill/>
              <a:miter lim="400000"/>
            </a:ln>
            <a:effectLst/>
          </c:spPr>
          <c:invertIfNegative val="0"/>
          <c:dLbls>
            <c:numFmt formatCode="0.#" sourceLinked="0"/>
            <c:txPr>
              <a:bodyPr/>
              <a:lstStyle/>
              <a:p>
                <a:pPr>
                  <a:defRPr b="1" i="0" strike="noStrike" sz="1200" u="none">
                    <a:solidFill>
                      <a:srgbClr val="CC3399"/>
                    </a:solidFill>
                    <a:latin typeface="Arial"/>
                  </a:defRPr>
                </a:pPr>
              </a:p>
            </c:txPr>
            <c:dLblPos val="ctr"/>
            <c:showLegendKey val="0"/>
            <c:showVal val="1"/>
            <c:showCatName val="0"/>
            <c:showSerName val="0"/>
            <c:showPercent val="0"/>
            <c:showBubbleSize val="0"/>
            <c:showLeaderLines val="0"/>
          </c:dLbls>
          <c:cat>
            <c:strRef>
              <c:f>Sheet1!$A$2:$A$9</c:f>
              <c:strCache>
                <c:ptCount val="8"/>
                <c:pt idx="0">
                  <c:v>TS</c:v>
                </c:pt>
                <c:pt idx="1">
                  <c:v>TA</c:v>
                </c:pt>
                <c:pt idx="2">
                  <c:v> </c:v>
                </c:pt>
                <c:pt idx="3">
                  <c:v>TS</c:v>
                </c:pt>
                <c:pt idx="4">
                  <c:v>TA</c:v>
                </c:pt>
                <c:pt idx="5">
                  <c:v> </c:v>
                </c:pt>
                <c:pt idx="6">
                  <c:v>TS</c:v>
                </c:pt>
                <c:pt idx="7">
                  <c:v>TA</c:v>
                </c:pt>
              </c:strCache>
            </c:strRef>
          </c:cat>
          <c:val>
            <c:numRef>
              <c:f>Sheet1!$B$2:$B$9</c:f>
              <c:numCache>
                <c:ptCount val="8"/>
                <c:pt idx="0">
                  <c:v>1.400000</c:v>
                </c:pt>
                <c:pt idx="1">
                  <c:v>1.000000</c:v>
                </c:pt>
                <c:pt idx="2">
                  <c:v>0.000000</c:v>
                </c:pt>
                <c:pt idx="3">
                  <c:v>44.600000</c:v>
                </c:pt>
                <c:pt idx="4">
                  <c:v>44.300000</c:v>
                </c:pt>
                <c:pt idx="5">
                  <c:v>0.000000</c:v>
                </c:pt>
                <c:pt idx="6">
                  <c:v>49.300000</c:v>
                </c:pt>
                <c:pt idx="7">
                  <c:v>48.400000</c:v>
                </c:pt>
              </c:numCache>
            </c:numRef>
          </c:val>
        </c:ser>
        <c:ser>
          <c:idx val="1"/>
          <c:order val="1"/>
          <c:tx>
            <c:strRef>
              <c:f>Sheet1!$C$1</c:f>
              <c:strCache>
                <c:ptCount val="1"/>
                <c:pt idx="0">
                  <c:v>II</c:v>
                </c:pt>
              </c:strCache>
            </c:strRef>
          </c:tx>
          <c:spPr>
            <a:solidFill>
              <a:srgbClr val="006600"/>
            </a:solidFill>
            <a:ln w="12700" cap="flat">
              <a:noFill/>
              <a:miter lim="400000"/>
            </a:ln>
            <a:effectLst/>
          </c:spPr>
          <c:invertIfNegative val="0"/>
          <c:dLbls>
            <c:numFmt formatCode="0.#" sourceLinked="0"/>
            <c:txPr>
              <a:bodyPr/>
              <a:lstStyle/>
              <a:p>
                <a:pPr>
                  <a:defRPr b="1" i="0" strike="noStrike" sz="1200" u="none">
                    <a:solidFill>
                      <a:srgbClr val="FFFFFF"/>
                    </a:solidFill>
                    <a:latin typeface="Arial"/>
                  </a:defRPr>
                </a:pPr>
              </a:p>
            </c:txPr>
            <c:dLblPos val="ctr"/>
            <c:showLegendKey val="0"/>
            <c:showVal val="1"/>
            <c:showCatName val="0"/>
            <c:showSerName val="0"/>
            <c:showPercent val="0"/>
            <c:showBubbleSize val="0"/>
            <c:showLeaderLines val="0"/>
          </c:dLbls>
          <c:cat>
            <c:strRef>
              <c:f>Sheet1!$A$2:$A$9</c:f>
              <c:strCache>
                <c:ptCount val="8"/>
                <c:pt idx="0">
                  <c:v>TS</c:v>
                </c:pt>
                <c:pt idx="1">
                  <c:v>TA</c:v>
                </c:pt>
                <c:pt idx="2">
                  <c:v> </c:v>
                </c:pt>
                <c:pt idx="3">
                  <c:v>TS</c:v>
                </c:pt>
                <c:pt idx="4">
                  <c:v>TA</c:v>
                </c:pt>
                <c:pt idx="5">
                  <c:v> </c:v>
                </c:pt>
                <c:pt idx="6">
                  <c:v>TS</c:v>
                </c:pt>
                <c:pt idx="7">
                  <c:v>TA</c:v>
                </c:pt>
              </c:strCache>
            </c:strRef>
          </c:cat>
          <c:val>
            <c:numRef>
              <c:f>Sheet1!$C$2:$C$9</c:f>
              <c:numCache>
                <c:ptCount val="8"/>
                <c:pt idx="0">
                  <c:v>12.200000</c:v>
                </c:pt>
                <c:pt idx="1">
                  <c:v>7.900000</c:v>
                </c:pt>
                <c:pt idx="2">
                  <c:v>0.000000</c:v>
                </c:pt>
                <c:pt idx="3">
                  <c:v>41.300000</c:v>
                </c:pt>
                <c:pt idx="4">
                  <c:v>42.000000</c:v>
                </c:pt>
                <c:pt idx="5">
                  <c:v>0.000000</c:v>
                </c:pt>
                <c:pt idx="6">
                  <c:v>41.000000</c:v>
                </c:pt>
                <c:pt idx="7">
                  <c:v>41.900000</c:v>
                </c:pt>
              </c:numCache>
            </c:numRef>
          </c:val>
        </c:ser>
        <c:ser>
          <c:idx val="2"/>
          <c:order val="2"/>
          <c:tx>
            <c:strRef>
              <c:f>Sheet1!$D$1</c:f>
              <c:strCache>
                <c:ptCount val="1"/>
                <c:pt idx="0">
                  <c:v>III</c:v>
                </c:pt>
              </c:strCache>
            </c:strRef>
          </c:tx>
          <c:spPr>
            <a:solidFill>
              <a:srgbClr val="0070C0"/>
            </a:solidFill>
            <a:ln w="12700" cap="flat">
              <a:noFill/>
              <a:miter lim="400000"/>
            </a:ln>
            <a:effectLst/>
          </c:spPr>
          <c:invertIfNegative val="0"/>
          <c:dLbls>
            <c:numFmt formatCode="0.#" sourceLinked="0"/>
            <c:txPr>
              <a:bodyPr/>
              <a:lstStyle/>
              <a:p>
                <a:pPr>
                  <a:defRPr b="1" i="0" strike="noStrike" sz="1200" u="none">
                    <a:solidFill>
                      <a:srgbClr val="FFFFFF"/>
                    </a:solidFill>
                    <a:latin typeface="Arial"/>
                  </a:defRPr>
                </a:pPr>
              </a:p>
            </c:txPr>
            <c:dLblPos val="ctr"/>
            <c:showLegendKey val="0"/>
            <c:showVal val="1"/>
            <c:showCatName val="0"/>
            <c:showSerName val="0"/>
            <c:showPercent val="0"/>
            <c:showBubbleSize val="0"/>
            <c:showLeaderLines val="0"/>
          </c:dLbls>
          <c:cat>
            <c:strRef>
              <c:f>Sheet1!$A$2:$A$9</c:f>
              <c:strCache>
                <c:ptCount val="8"/>
                <c:pt idx="0">
                  <c:v>TS</c:v>
                </c:pt>
                <c:pt idx="1">
                  <c:v>TA</c:v>
                </c:pt>
                <c:pt idx="2">
                  <c:v> </c:v>
                </c:pt>
                <c:pt idx="3">
                  <c:v>TS</c:v>
                </c:pt>
                <c:pt idx="4">
                  <c:v>TA</c:v>
                </c:pt>
                <c:pt idx="5">
                  <c:v> </c:v>
                </c:pt>
                <c:pt idx="6">
                  <c:v>TS</c:v>
                </c:pt>
                <c:pt idx="7">
                  <c:v>TA</c:v>
                </c:pt>
              </c:strCache>
            </c:strRef>
          </c:cat>
          <c:val>
            <c:numRef>
              <c:f>Sheet1!$D$2:$D$9</c:f>
              <c:numCache>
                <c:ptCount val="8"/>
                <c:pt idx="0">
                  <c:v>56.200000</c:v>
                </c:pt>
                <c:pt idx="1">
                  <c:v>56.400000</c:v>
                </c:pt>
                <c:pt idx="2">
                  <c:v>0.000000</c:v>
                </c:pt>
                <c:pt idx="3">
                  <c:v>12.300000</c:v>
                </c:pt>
                <c:pt idx="4">
                  <c:v>9.900000</c:v>
                </c:pt>
                <c:pt idx="5">
                  <c:v>0.000000</c:v>
                </c:pt>
                <c:pt idx="6">
                  <c:v>7.900000</c:v>
                </c:pt>
                <c:pt idx="7">
                  <c:v>8.100000</c:v>
                </c:pt>
              </c:numCache>
            </c:numRef>
          </c:val>
        </c:ser>
        <c:ser>
          <c:idx val="3"/>
          <c:order val="3"/>
          <c:tx>
            <c:strRef>
              <c:f>Sheet1!$E$1</c:f>
              <c:strCache>
                <c:ptCount val="1"/>
                <c:pt idx="0">
                  <c:v>IV</c:v>
                </c:pt>
              </c:strCache>
            </c:strRef>
          </c:tx>
          <c:spPr>
            <a:solidFill>
              <a:schemeClr val="accent5"/>
            </a:solidFill>
            <a:ln w="12700" cap="flat">
              <a:noFill/>
              <a:miter lim="400000"/>
            </a:ln>
            <a:effectLst/>
          </c:spPr>
          <c:invertIfNegative val="0"/>
          <c:dLbls>
            <c:numFmt formatCode="0.#" sourceLinked="0"/>
            <c:txPr>
              <a:bodyPr/>
              <a:lstStyle/>
              <a:p>
                <a:pPr>
                  <a:defRPr b="1" i="0" strike="noStrike" sz="1100" u="none">
                    <a:solidFill>
                      <a:srgbClr val="FFFFFF"/>
                    </a:solidFill>
                    <a:latin typeface="Arial"/>
                  </a:defRPr>
                </a:pPr>
              </a:p>
            </c:txPr>
            <c:dLblPos val="ctr"/>
            <c:showLegendKey val="0"/>
            <c:showVal val="1"/>
            <c:showCatName val="0"/>
            <c:showSerName val="0"/>
            <c:showPercent val="0"/>
            <c:showBubbleSize val="0"/>
            <c:showLeaderLines val="0"/>
          </c:dLbls>
          <c:cat>
            <c:strRef>
              <c:f>Sheet1!$A$2:$A$9</c:f>
              <c:strCache>
                <c:ptCount val="8"/>
                <c:pt idx="0">
                  <c:v>TS</c:v>
                </c:pt>
                <c:pt idx="1">
                  <c:v>TA</c:v>
                </c:pt>
                <c:pt idx="2">
                  <c:v> </c:v>
                </c:pt>
                <c:pt idx="3">
                  <c:v>TS</c:v>
                </c:pt>
                <c:pt idx="4">
                  <c:v>TA</c:v>
                </c:pt>
                <c:pt idx="5">
                  <c:v> </c:v>
                </c:pt>
                <c:pt idx="6">
                  <c:v>TS</c:v>
                </c:pt>
                <c:pt idx="7">
                  <c:v>TA</c:v>
                </c:pt>
              </c:strCache>
            </c:strRef>
          </c:cat>
          <c:val>
            <c:numRef>
              <c:f>Sheet1!$E$2:$E$9</c:f>
              <c:numCache>
                <c:ptCount val="8"/>
                <c:pt idx="0">
                  <c:v>30.300000</c:v>
                </c:pt>
                <c:pt idx="1">
                  <c:v>34.700000</c:v>
                </c:pt>
                <c:pt idx="2">
                  <c:v>0.000000</c:v>
                </c:pt>
                <c:pt idx="3">
                  <c:v>1.900000</c:v>
                </c:pt>
                <c:pt idx="4">
                  <c:v>3.800000</c:v>
                </c:pt>
                <c:pt idx="5">
                  <c:v>0.000000</c:v>
                </c:pt>
                <c:pt idx="6">
                  <c:v>1.700000</c:v>
                </c:pt>
                <c:pt idx="7">
                  <c:v>1.600000</c:v>
                </c:pt>
              </c:numCache>
            </c:numRef>
          </c:val>
        </c:ser>
        <c:gapWidth val="42"/>
        <c:overlap val="100"/>
        <c:axId val="2094734552"/>
        <c:axId val="2094734553"/>
      </c:barChart>
      <c:catAx>
        <c:axId val="2094734552"/>
        <c:scaling>
          <c:orientation val="minMax"/>
        </c:scaling>
        <c:delete val="0"/>
        <c:axPos val="b"/>
        <c:numFmt formatCode="General" sourceLinked="0"/>
        <c:majorTickMark val="none"/>
        <c:minorTickMark val="none"/>
        <c:tickLblPos val="low"/>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3"/>
        <c:crosses val="autoZero"/>
        <c:auto val="1"/>
        <c:lblAlgn val="ctr"/>
        <c:noMultiLvlLbl val="1"/>
      </c:catAx>
      <c:valAx>
        <c:axId val="2094734553"/>
        <c:scaling>
          <c:orientation val="minMax"/>
          <c:max val="100"/>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2"/>
        <c:crosses val="autoZero"/>
        <c:crossBetween val="between"/>
        <c:majorUnit val="25"/>
        <c:minorUnit val="12.5"/>
      </c:valAx>
      <c:spPr>
        <a:noFill/>
        <a:ln w="12700" cap="flat">
          <a:noFill/>
          <a:miter lim="400000"/>
        </a:ln>
        <a:effectLst/>
      </c:spPr>
    </c:plotArea>
    <c:legend>
      <c:legendPos val="b"/>
      <c:layout>
        <c:manualLayout>
          <c:xMode val="edge"/>
          <c:yMode val="edge"/>
          <c:x val="0.421414"/>
          <c:y val="0.868899"/>
          <c:w val="0.212913"/>
          <c:h val="0.131101"/>
        </c:manualLayout>
      </c:layout>
      <c:overlay val="1"/>
      <c:spPr>
        <a:noFill/>
        <a:ln w="12700" cap="flat">
          <a:noFill/>
          <a:miter lim="400000"/>
        </a:ln>
        <a:effectLst/>
      </c:spPr>
      <c:txPr>
        <a:bodyPr rot="0"/>
        <a:lstStyle/>
        <a:p>
          <a:pPr>
            <a:defRPr b="1" i="0" strike="noStrike" sz="14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0387"/>
          <c:y val="0.0487062"/>
          <c:w val="0.840955"/>
          <c:h val="0.790815"/>
        </c:manualLayout>
      </c:layout>
      <c:barChart>
        <c:barDir val="col"/>
        <c:grouping val="clustered"/>
        <c:varyColors val="0"/>
        <c:ser>
          <c:idx val="2"/>
          <c:order val="0"/>
          <c:tx>
            <c:strRef>
              <c:f>Sheet1!$A$4</c:f>
              <c:strCache>
                <c:ptCount val="1"/>
                <c:pt idx="0">
                  <c:v>30-Day Mortality</c:v>
                </c:pt>
              </c:strCache>
            </c:strRef>
          </c:tx>
          <c:spPr>
            <a:solidFill>
              <a:srgbClr val="A5A5A5"/>
            </a:solidFill>
            <a:ln w="12700" cap="flat">
              <a:noFill/>
              <a:miter lim="400000"/>
            </a:ln>
            <a:effectLst/>
          </c:spPr>
          <c:invertIfNegative val="0"/>
          <c:dLbls>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showLeaderLines val="0"/>
          </c:dLbls>
          <c:cat>
            <c:strRef>
              <c:f>Sheet1!$B$1:$F$1</c:f>
              <c:strCache>
                <c:ptCount val="5"/>
                <c:pt idx="0">
                  <c:v>2015 (SXT + S3)</c:v>
                </c:pt>
                <c:pt idx="1">
                  <c:v>2016</c:v>
                </c:pt>
                <c:pt idx="2">
                  <c:v>2017</c:v>
                </c:pt>
                <c:pt idx="3">
                  <c:v>2018</c:v>
                </c:pt>
                <c:pt idx="4">
                  <c:v>2019</c:v>
                </c:pt>
              </c:strCache>
            </c:strRef>
          </c:cat>
          <c:val>
            <c:numRef>
              <c:f>Sheet1!$B$4:$F$4</c:f>
              <c:numCache>
                <c:ptCount val="5"/>
                <c:pt idx="0">
                  <c:v>7.500000</c:v>
                </c:pt>
                <c:pt idx="1">
                  <c:v>10.000000</c:v>
                </c:pt>
                <c:pt idx="2">
                  <c:v>5.300000</c:v>
                </c:pt>
                <c:pt idx="3">
                  <c:v>4.300000</c:v>
                </c:pt>
                <c:pt idx="4">
                  <c:v>4.500000</c:v>
                </c:pt>
              </c:numCache>
            </c:numRef>
          </c:val>
        </c:ser>
        <c:gapWidth val="219"/>
        <c:overlap val="0"/>
        <c:axId val="2094734555"/>
        <c:axId val="2094734556"/>
      </c:barChart>
      <c:lineChart>
        <c:grouping val="standard"/>
        <c:varyColors val="0"/>
        <c:ser>
          <c:idx val="0"/>
          <c:order val="1"/>
          <c:tx>
            <c:strRef>
              <c:f>Sheet1!$A$2</c:f>
              <c:strCache>
                <c:ptCount val="1"/>
                <c:pt idx="0">
                  <c:v>Transseptal</c:v>
                </c:pt>
              </c:strCache>
            </c:strRef>
          </c:tx>
          <c:spPr>
            <a:solidFill>
              <a:srgbClr val="000000"/>
            </a:solidFill>
            <a:ln w="28575" cap="rnd">
              <a:solidFill>
                <a:srgbClr val="00B0F0"/>
              </a:solidFill>
              <a:prstDash val="solid"/>
              <a:round/>
            </a:ln>
            <a:effectLst/>
          </c:spPr>
          <c:marker>
            <c:symbol val="circle"/>
            <c:size val="4"/>
            <c:spPr>
              <a:solidFill>
                <a:srgbClr val="000000"/>
              </a:solidFill>
              <a:ln w="9525" cap="flat">
                <a:solidFill>
                  <a:srgbClr val="00B0F0"/>
                </a:solidFill>
                <a:prstDash val="solid"/>
                <a:miter lim="800000"/>
              </a:ln>
              <a:effectLst/>
            </c:spPr>
          </c:marker>
          <c:dLbls>
            <c:numFmt formatCode="0.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Sheet1!$B$1:$F$1</c:f>
              <c:strCache>
                <c:ptCount val="5"/>
                <c:pt idx="0">
                  <c:v>2015 (SXT + S3)</c:v>
                </c:pt>
                <c:pt idx="1">
                  <c:v>2016</c:v>
                </c:pt>
                <c:pt idx="2">
                  <c:v>2017</c:v>
                </c:pt>
                <c:pt idx="3">
                  <c:v>2018</c:v>
                </c:pt>
                <c:pt idx="4">
                  <c:v>2019</c:v>
                </c:pt>
              </c:strCache>
            </c:strRef>
          </c:cat>
          <c:val>
            <c:numRef>
              <c:f>Sheet1!$B$2:$F$2</c:f>
              <c:numCache>
                <c:ptCount val="5"/>
                <c:pt idx="0">
                  <c:v>0.274000</c:v>
                </c:pt>
                <c:pt idx="1">
                  <c:v>0.817800</c:v>
                </c:pt>
                <c:pt idx="2">
                  <c:v>0.811500</c:v>
                </c:pt>
                <c:pt idx="3">
                  <c:v>0.905100</c:v>
                </c:pt>
                <c:pt idx="4">
                  <c:v>0.929900</c:v>
                </c:pt>
              </c:numCache>
            </c:numRef>
          </c:val>
          <c:smooth val="0"/>
        </c:ser>
        <c:ser>
          <c:idx val="1"/>
          <c:order val="2"/>
          <c:tx>
            <c:strRef>
              <c:f>Sheet1!$A$3</c:f>
              <c:strCache>
                <c:ptCount val="1"/>
                <c:pt idx="0">
                  <c:v>Transapical</c:v>
                </c:pt>
              </c:strCache>
            </c:strRef>
          </c:tx>
          <c:spPr>
            <a:solidFill>
              <a:srgbClr val="000000"/>
            </a:solidFill>
            <a:ln w="28575" cap="rnd">
              <a:solidFill>
                <a:srgbClr val="FF9900"/>
              </a:solidFill>
              <a:prstDash val="solid"/>
              <a:round/>
            </a:ln>
            <a:effectLst/>
          </c:spPr>
          <c:marker>
            <c:symbol val="circle"/>
            <c:size val="4"/>
            <c:spPr>
              <a:solidFill>
                <a:srgbClr val="000000"/>
              </a:solidFill>
              <a:ln w="9525" cap="flat">
                <a:solidFill>
                  <a:srgbClr val="FF9900"/>
                </a:solidFill>
                <a:prstDash val="solid"/>
                <a:miter lim="800000"/>
              </a:ln>
              <a:effectLst/>
            </c:spPr>
          </c:marker>
          <c:dLbls>
            <c:numFmt formatCode="0.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Sheet1!$B$1:$F$1</c:f>
              <c:strCache>
                <c:ptCount val="5"/>
                <c:pt idx="0">
                  <c:v>2015 (SXT + S3)</c:v>
                </c:pt>
                <c:pt idx="1">
                  <c:v>2016</c:v>
                </c:pt>
                <c:pt idx="2">
                  <c:v>2017</c:v>
                </c:pt>
                <c:pt idx="3">
                  <c:v>2018</c:v>
                </c:pt>
                <c:pt idx="4">
                  <c:v>2019</c:v>
                </c:pt>
              </c:strCache>
            </c:strRef>
          </c:cat>
          <c:val>
            <c:numRef>
              <c:f>Sheet1!$B$3:$F$3</c:f>
              <c:numCache>
                <c:ptCount val="5"/>
                <c:pt idx="0">
                  <c:v>0.680000</c:v>
                </c:pt>
                <c:pt idx="1">
                  <c:v>0.182200</c:v>
                </c:pt>
                <c:pt idx="2">
                  <c:v>0.188500</c:v>
                </c:pt>
                <c:pt idx="3">
                  <c:v>0.094900</c:v>
                </c:pt>
                <c:pt idx="4">
                  <c:v>0.070100</c:v>
                </c:pt>
              </c:numCache>
            </c:numRef>
          </c:val>
          <c:smooth val="0"/>
        </c:ser>
        <c:marker val="1"/>
        <c:axId val="2094734552"/>
        <c:axId val="2094734553"/>
      </c:lineChart>
      <c:catAx>
        <c:axId val="2094734552"/>
        <c:scaling>
          <c:orientation val="minMax"/>
        </c:scaling>
        <c:delete val="0"/>
        <c:axPos val="b"/>
        <c:numFmt formatCode="General" sourceLinked="0"/>
        <c:majorTickMark val="none"/>
        <c:minorTickMark val="none"/>
        <c:tickLblPos val="low"/>
        <c:spPr>
          <a:ln w="22225" cap="flat">
            <a:solidFill>
              <a:srgbClr val="FFFFFF"/>
            </a:solidFill>
            <a:prstDash val="solid"/>
            <a:miter lim="800000"/>
          </a:ln>
        </c:spPr>
        <c:txPr>
          <a:bodyPr rot="0"/>
          <a:lstStyle/>
          <a:p>
            <a:pPr>
              <a:defRPr b="1" i="0" strike="noStrike" sz="12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numFmt formatCode="0.0%" sourceLinked="0"/>
        <c:majorTickMark val="out"/>
        <c:minorTickMark val="none"/>
        <c:tickLblPos val="nextTo"/>
        <c:spPr>
          <a:ln w="22225" cap="flat">
            <a:solidFill>
              <a:srgbClr val="FFFFFF"/>
            </a:solidFill>
            <a:prstDash val="solid"/>
            <a:miter lim="800000"/>
          </a:ln>
        </c:spPr>
        <c:txPr>
          <a:bodyPr rot="0"/>
          <a:lstStyle/>
          <a:p>
            <a:pPr>
              <a:defRPr b="1" i="0" strike="noStrike" sz="1200" u="none">
                <a:solidFill>
                  <a:srgbClr val="000000"/>
                </a:solidFill>
                <a:latin typeface="Arial"/>
              </a:defRPr>
            </a:pPr>
          </a:p>
        </c:txPr>
        <c:crossAx val="2094734552"/>
        <c:crosses val="autoZero"/>
        <c:crossBetween val="between"/>
        <c:majorUnit val="0.25"/>
        <c:minorUnit val="0.125"/>
      </c:valAx>
      <c:catAx>
        <c:axId val="2094734555"/>
        <c:scaling>
          <c:orientation val="minMax"/>
        </c:scaling>
        <c:delete val="0"/>
        <c:axPos val="b"/>
        <c:majorTickMark val="out"/>
        <c:minorTickMark val="none"/>
        <c:tickLblPos val="none"/>
        <c:spPr>
          <a:ln w="22225" cap="flat">
            <a:noFill/>
            <a:prstDash val="solid"/>
            <a:miter lim="800000"/>
          </a:ln>
        </c:spPr>
        <c:crossAx val="2094734556"/>
        <c:crosses val="autoZero"/>
        <c:auto val="1"/>
        <c:lblAlgn val="ctr"/>
        <c:noMultiLvlLbl val="1"/>
      </c:catAx>
      <c:valAx>
        <c:axId val="2094734556"/>
        <c:scaling>
          <c:orientation val="minMax"/>
        </c:scaling>
        <c:delete val="0"/>
        <c:axPos val="r"/>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200" u="none">
                <a:solidFill>
                  <a:srgbClr val="000000"/>
                </a:solidFill>
                <a:latin typeface="Arial"/>
              </a:defRPr>
            </a:pPr>
          </a:p>
        </c:txPr>
        <c:crossAx val="2094734555"/>
        <c:crosses val="max"/>
        <c:crossBetween val="between"/>
        <c:majorUnit val="2.5"/>
        <c:minorUnit val="1.25"/>
      </c:valAx>
      <c:spPr>
        <a:noFill/>
        <a:ln w="12700" cap="flat">
          <a:noFill/>
          <a:miter lim="400000"/>
        </a:ln>
        <a:effectLst/>
      </c:spPr>
    </c:plotArea>
    <c:legend>
      <c:legendPos val="b"/>
      <c:layout>
        <c:manualLayout>
          <c:xMode val="edge"/>
          <c:yMode val="edge"/>
          <c:x val="0.187497"/>
          <c:y val="0.931869"/>
          <c:w val="0.642406"/>
          <c:h val="0.0681307"/>
        </c:manualLayout>
      </c:layout>
      <c:overlay val="1"/>
      <c:spPr>
        <a:noFill/>
        <a:ln w="12700" cap="flat">
          <a:noFill/>
          <a:miter lim="400000"/>
        </a:ln>
        <a:effectLst/>
      </c:spPr>
      <c:txPr>
        <a:bodyPr rot="0"/>
        <a:lstStyle/>
        <a:p>
          <a:pPr>
            <a:defRPr b="1" i="0" strike="noStrike" sz="1400" u="none">
              <a:solidFill>
                <a:srgbClr val="000000"/>
              </a:solidFill>
              <a:latin typeface="Arial"/>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625586"/>
          <c:y val="0.153031"/>
          <c:w val="0.925898"/>
          <c:h val="0.728861"/>
        </c:manualLayout>
      </c:layout>
      <c:barChart>
        <c:barDir val="col"/>
        <c:grouping val="clustered"/>
        <c:varyColors val="0"/>
        <c:ser>
          <c:idx val="0"/>
          <c:order val="0"/>
          <c:tx>
            <c:strRef>
              <c:f>Sheet1!$B$1</c:f>
              <c:strCache>
                <c:ptCount val="1"/>
                <c:pt idx="0">
                  <c:v>In-Hospital</c:v>
                </c:pt>
              </c:strCache>
            </c:strRef>
          </c:tx>
          <c:spPr>
            <a:solidFill>
              <a:srgbClr val="729134"/>
            </a:solidFill>
            <a:ln w="12700" cap="flat">
              <a:noFill/>
              <a:miter lim="400000"/>
            </a:ln>
            <a:effectLst/>
          </c:spPr>
          <c:invertIfNegative val="0"/>
          <c:dLbls>
            <c:numFmt formatCode="0" sourceLinked="0"/>
            <c:txPr>
              <a:bodyPr/>
              <a:lstStyle/>
              <a:p>
                <a:pPr>
                  <a:defRPr b="1" i="0" strike="noStrike" sz="1400" u="none">
                    <a:solidFill>
                      <a:srgbClr val="FFFFFF"/>
                    </a:solidFill>
                    <a:latin typeface="Arial"/>
                  </a:defRPr>
                </a:pPr>
              </a:p>
            </c:txPr>
            <c:dLblPos val="outEnd"/>
            <c:showLegendKey val="0"/>
            <c:showVal val="0"/>
            <c:showCatName val="0"/>
            <c:showSerName val="0"/>
            <c:showPercent val="0"/>
            <c:showBubbleSize val="0"/>
            <c:showLeaderLines val="0"/>
          </c:dLbls>
          <c:cat>
            <c:strRef>
              <c:f>Sheet1!$A$2:$A$4</c:f>
              <c:strCache>
                <c:ptCount val="3"/>
                <c:pt idx="0">
                  <c:v>VIVID</c:v>
                </c:pt>
                <c:pt idx="1">
                  <c:v>TVT</c:v>
                </c:pt>
                <c:pt idx="2">
                  <c:v>MITRAL Trial</c:v>
                </c:pt>
              </c:strCache>
            </c:strRef>
          </c:cat>
          <c:val>
            <c:numRef>
              <c:f>Sheet1!$B$2:$B$4</c:f>
              <c:numCache>
                <c:ptCount val="3"/>
                <c:pt idx="0">
                  <c:v>0.000000</c:v>
                </c:pt>
                <c:pt idx="1">
                  <c:v>6.800000</c:v>
                </c:pt>
                <c:pt idx="2">
                  <c:v>0.000000</c:v>
                </c:pt>
              </c:numCache>
            </c:numRef>
          </c:val>
        </c:ser>
        <c:ser>
          <c:idx val="1"/>
          <c:order val="1"/>
          <c:tx>
            <c:strRef>
              <c:f>Sheet1!$C$1</c:f>
              <c:strCache>
                <c:ptCount val="1"/>
                <c:pt idx="0">
                  <c:v>30-Day</c:v>
                </c:pt>
              </c:strCache>
            </c:strRef>
          </c:tx>
          <c:spPr>
            <a:solidFill>
              <a:srgbClr val="EC7D30"/>
            </a:solidFill>
            <a:ln w="12700" cap="flat">
              <a:noFill/>
              <a:miter lim="400000"/>
            </a:ln>
            <a:effectLst/>
          </c:spPr>
          <c:invertIfNegative val="0"/>
          <c:dLbls>
            <c:numFmt formatCode="0.#" sourceLinked="0"/>
            <c:txPr>
              <a:bodyPr/>
              <a:lstStyle/>
              <a:p>
                <a:pPr>
                  <a:defRPr b="1" i="0" strike="noStrike" sz="1400" u="none">
                    <a:solidFill>
                      <a:srgbClr val="FFFFFF"/>
                    </a:solidFill>
                    <a:latin typeface="Arial"/>
                  </a:defRPr>
                </a:pPr>
              </a:p>
            </c:txPr>
            <c:dLblPos val="outEnd"/>
            <c:showLegendKey val="0"/>
            <c:showVal val="1"/>
            <c:showCatName val="0"/>
            <c:showSerName val="0"/>
            <c:showPercent val="0"/>
            <c:showBubbleSize val="0"/>
            <c:showLeaderLines val="0"/>
          </c:dLbls>
          <c:cat>
            <c:strRef>
              <c:f>Sheet1!$A$2:$A$4</c:f>
              <c:strCache>
                <c:ptCount val="3"/>
                <c:pt idx="0">
                  <c:v>VIVID</c:v>
                </c:pt>
                <c:pt idx="1">
                  <c:v>TVT</c:v>
                </c:pt>
                <c:pt idx="2">
                  <c:v>MITRAL Trial</c:v>
                </c:pt>
              </c:strCache>
            </c:strRef>
          </c:cat>
          <c:val>
            <c:numRef>
              <c:f>Sheet1!$C$2:$C$4</c:f>
              <c:numCache>
                <c:ptCount val="3"/>
                <c:pt idx="0">
                  <c:v>7.700000</c:v>
                </c:pt>
                <c:pt idx="1">
                  <c:v>8.900000</c:v>
                </c:pt>
                <c:pt idx="2">
                  <c:v>3.300000</c:v>
                </c:pt>
              </c:numCache>
            </c:numRef>
          </c:val>
        </c:ser>
        <c:gapWidth val="219"/>
        <c:overlap val="-27"/>
        <c:axId val="2094734552"/>
        <c:axId val="2094734553"/>
      </c:bar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600" u="none">
                <a:solidFill>
                  <a:srgbClr val="FFFFFF"/>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600" u="none">
                <a:solidFill>
                  <a:srgbClr val="FFFFFF"/>
                </a:solidFill>
                <a:latin typeface="Arial"/>
              </a:defRPr>
            </a:pPr>
          </a:p>
        </c:txPr>
        <c:crossAx val="2094734552"/>
        <c:crosses val="autoZero"/>
        <c:crossBetween val="between"/>
        <c:majorUnit val="2.25"/>
        <c:minorUnit val="1.125"/>
      </c:valAx>
      <c:spPr>
        <a:noFill/>
        <a:ln w="12700" cap="flat">
          <a:noFill/>
          <a:miter lim="400000"/>
        </a:ln>
        <a:effectLst/>
      </c:spPr>
    </c:plotArea>
    <c:legend>
      <c:legendPos val="t"/>
      <c:layout>
        <c:manualLayout>
          <c:xMode val="edge"/>
          <c:yMode val="edge"/>
          <c:x val="0.761997"/>
          <c:y val="0"/>
          <c:w val="0.238003"/>
          <c:h val="0.139027"/>
        </c:manualLayout>
      </c:layout>
      <c:overlay val="1"/>
      <c:spPr>
        <a:noFill/>
        <a:ln w="12700" cap="flat">
          <a:noFill/>
          <a:miter lim="400000"/>
        </a:ln>
        <a:effectLst/>
      </c:spPr>
      <c:txPr>
        <a:bodyPr rot="0"/>
        <a:lstStyle/>
        <a:p>
          <a:pPr>
            <a:defRPr b="1" i="0" strike="noStrike" sz="14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544744"/>
          <c:y val="0.132264"/>
          <c:w val="0.940526"/>
          <c:h val="0.781695"/>
        </c:manualLayout>
      </c:layout>
      <c:lineChart>
        <c:grouping val="standard"/>
        <c:varyColors val="0"/>
        <c:ser>
          <c:idx val="0"/>
          <c:order val="0"/>
          <c:tx>
            <c:strRef>
              <c:f>Sheet1!$B$1</c:f>
              <c:strCache>
                <c:ptCount val="1"/>
                <c:pt idx="0">
                  <c:v>Transeptal</c:v>
                </c:pt>
              </c:strCache>
            </c:strRef>
          </c:tx>
          <c:spPr>
            <a:solidFill>
              <a:srgbClr val="00B0F0"/>
            </a:solidFill>
            <a:ln w="28575" cap="rnd">
              <a:solidFill>
                <a:srgbClr val="00B0F0"/>
              </a:solidFill>
              <a:prstDash val="solid"/>
              <a:round/>
            </a:ln>
            <a:effectLst/>
          </c:spPr>
          <c:marker>
            <c:symbol val="diamond"/>
            <c:size val="3"/>
            <c:spPr>
              <a:solidFill>
                <a:srgbClr val="00B0F0"/>
              </a:solidFill>
              <a:ln w="28575" cap="flat">
                <a:solidFill>
                  <a:srgbClr val="00B0F0"/>
                </a:solidFill>
                <a:prstDash val="solid"/>
                <a:round/>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Sheet1!$A$2:$A$11</c:f>
              <c:strCache>
                <c:ptCount val="10"/>
                <c:pt idx="0">
                  <c:v>2014 Q3</c:v>
                </c:pt>
                <c:pt idx="1">
                  <c:v>2014 Q4</c:v>
                </c:pt>
                <c:pt idx="2">
                  <c:v>2015 Q1</c:v>
                </c:pt>
                <c:pt idx="3">
                  <c:v>2015 Q2</c:v>
                </c:pt>
                <c:pt idx="4">
                  <c:v>2015 Q3</c:v>
                </c:pt>
                <c:pt idx="5">
                  <c:v>2015 Q4</c:v>
                </c:pt>
                <c:pt idx="6">
                  <c:v>2016 Q1</c:v>
                </c:pt>
                <c:pt idx="7">
                  <c:v>2016 Q2</c:v>
                </c:pt>
                <c:pt idx="8">
                  <c:v>2016 Q3</c:v>
                </c:pt>
                <c:pt idx="9">
                  <c:v>2016 Q4</c:v>
                </c:pt>
              </c:strCache>
            </c:strRef>
          </c:cat>
          <c:val>
            <c:numRef>
              <c:f>Sheet1!$B$2:$B$11</c:f>
              <c:numCache>
                <c:ptCount val="10"/>
                <c:pt idx="0">
                  <c:v>17.390000</c:v>
                </c:pt>
                <c:pt idx="1">
                  <c:v>7.410000</c:v>
                </c:pt>
                <c:pt idx="2">
                  <c:v>20.930000</c:v>
                </c:pt>
                <c:pt idx="3">
                  <c:v>39.020000</c:v>
                </c:pt>
                <c:pt idx="4">
                  <c:v>28.260000</c:v>
                </c:pt>
                <c:pt idx="5">
                  <c:v>30.950000</c:v>
                </c:pt>
                <c:pt idx="6">
                  <c:v>50.000000</c:v>
                </c:pt>
                <c:pt idx="7">
                  <c:v>52.940000</c:v>
                </c:pt>
                <c:pt idx="8">
                  <c:v>64.290000</c:v>
                </c:pt>
                <c:pt idx="9">
                  <c:v>58.210000</c:v>
                </c:pt>
              </c:numCache>
            </c:numRef>
          </c:val>
          <c:smooth val="0"/>
        </c:ser>
        <c:ser>
          <c:idx val="1"/>
          <c:order val="1"/>
          <c:tx>
            <c:strRef>
              <c:f>Sheet1!$C$1</c:f>
              <c:strCache>
                <c:ptCount val="1"/>
                <c:pt idx="0">
                  <c:v>Transapical</c:v>
                </c:pt>
              </c:strCache>
            </c:strRef>
          </c:tx>
          <c:spPr>
            <a:solidFill>
              <a:srgbClr val="EC7D30"/>
            </a:solidFill>
            <a:ln w="28575" cap="rnd">
              <a:solidFill>
                <a:srgbClr val="EC7D30"/>
              </a:solidFill>
              <a:prstDash val="solid"/>
              <a:round/>
            </a:ln>
            <a:effectLst/>
          </c:spPr>
          <c:marker>
            <c:symbol val="square"/>
            <c:size val="3"/>
            <c:spPr>
              <a:solidFill>
                <a:srgbClr val="EC7D30"/>
              </a:solidFill>
              <a:ln w="28575" cap="flat">
                <a:solidFill>
                  <a:srgbClr val="EC7D30"/>
                </a:solidFill>
                <a:prstDash val="solid"/>
                <a:round/>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Sheet1!$A$2:$A$11</c:f>
              <c:strCache>
                <c:ptCount val="10"/>
                <c:pt idx="0">
                  <c:v>2014 Q3</c:v>
                </c:pt>
                <c:pt idx="1">
                  <c:v>2014 Q4</c:v>
                </c:pt>
                <c:pt idx="2">
                  <c:v>2015 Q1</c:v>
                </c:pt>
                <c:pt idx="3">
                  <c:v>2015 Q2</c:v>
                </c:pt>
                <c:pt idx="4">
                  <c:v>2015 Q3</c:v>
                </c:pt>
                <c:pt idx="5">
                  <c:v>2015 Q4</c:v>
                </c:pt>
                <c:pt idx="6">
                  <c:v>2016 Q1</c:v>
                </c:pt>
                <c:pt idx="7">
                  <c:v>2016 Q2</c:v>
                </c:pt>
                <c:pt idx="8">
                  <c:v>2016 Q3</c:v>
                </c:pt>
                <c:pt idx="9">
                  <c:v>2016 Q4</c:v>
                </c:pt>
              </c:strCache>
            </c:strRef>
          </c:cat>
          <c:val>
            <c:numRef>
              <c:f>Sheet1!$C$2:$C$11</c:f>
              <c:numCache>
                <c:ptCount val="10"/>
                <c:pt idx="0">
                  <c:v>78.260000</c:v>
                </c:pt>
                <c:pt idx="1">
                  <c:v>92.590000</c:v>
                </c:pt>
                <c:pt idx="2">
                  <c:v>76.740000</c:v>
                </c:pt>
                <c:pt idx="3">
                  <c:v>60.980000</c:v>
                </c:pt>
                <c:pt idx="4">
                  <c:v>71.740000</c:v>
                </c:pt>
                <c:pt idx="5">
                  <c:v>61.900000</c:v>
                </c:pt>
                <c:pt idx="6">
                  <c:v>48.530000</c:v>
                </c:pt>
                <c:pt idx="7">
                  <c:v>43.140000</c:v>
                </c:pt>
                <c:pt idx="8">
                  <c:v>35.170000</c:v>
                </c:pt>
                <c:pt idx="9">
                  <c:v>38.810000</c:v>
                </c:pt>
              </c:numCache>
            </c:numRef>
          </c:val>
          <c:smooth val="0"/>
        </c:ser>
        <c:ser>
          <c:idx val="2"/>
          <c:order val="2"/>
          <c:tx>
            <c:strRef>
              <c:f>Sheet1!$D$1</c:f>
              <c:strCache>
                <c:ptCount val="1"/>
                <c:pt idx="0">
                  <c:v>SAPIEN 3</c:v>
                </c:pt>
              </c:strCache>
            </c:strRef>
          </c:tx>
          <c:spPr>
            <a:noFill/>
            <a:ln w="28575" cap="rnd">
              <a:solidFill>
                <a:schemeClr val="accent2"/>
              </a:solidFill>
              <a:prstDash val="solid"/>
              <a:round/>
            </a:ln>
            <a:effectLst/>
          </c:spPr>
          <c:marker>
            <c:symbol val="triangle"/>
            <c:size val="3"/>
            <c:spPr>
              <a:solidFill>
                <a:srgbClr val="000000">
                  <a:alpha val="0"/>
                </a:srgbClr>
              </a:solidFill>
              <a:ln w="28575" cap="flat">
                <a:solidFill>
                  <a:schemeClr val="accent2"/>
                </a:solidFill>
                <a:prstDash val="solid"/>
                <a:round/>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Sheet1!$A$2:$A$11</c:f>
              <c:strCache>
                <c:ptCount val="10"/>
                <c:pt idx="0">
                  <c:v>2014 Q3</c:v>
                </c:pt>
                <c:pt idx="1">
                  <c:v>2014 Q4</c:v>
                </c:pt>
                <c:pt idx="2">
                  <c:v>2015 Q1</c:v>
                </c:pt>
                <c:pt idx="3">
                  <c:v>2015 Q2</c:v>
                </c:pt>
                <c:pt idx="4">
                  <c:v>2015 Q3</c:v>
                </c:pt>
                <c:pt idx="5">
                  <c:v>2015 Q4</c:v>
                </c:pt>
                <c:pt idx="6">
                  <c:v>2016 Q1</c:v>
                </c:pt>
                <c:pt idx="7">
                  <c:v>2016 Q2</c:v>
                </c:pt>
                <c:pt idx="8">
                  <c:v>2016 Q3</c:v>
                </c:pt>
                <c:pt idx="9">
                  <c:v>2016 Q4</c:v>
                </c:pt>
              </c:strCache>
            </c:strRef>
          </c:cat>
          <c:val>
            <c:numRef>
              <c:f>Sheet1!$D$2:$D$11</c:f>
              <c:numCache>
                <c:ptCount val="10"/>
                <c:pt idx="0">
                  <c:v>0.000000</c:v>
                </c:pt>
                <c:pt idx="1">
                  <c:v>0.000000</c:v>
                </c:pt>
                <c:pt idx="2">
                  <c:v>0.000000</c:v>
                </c:pt>
                <c:pt idx="3">
                  <c:v>4.880000</c:v>
                </c:pt>
                <c:pt idx="4">
                  <c:v>13.040000</c:v>
                </c:pt>
                <c:pt idx="5">
                  <c:v>35.710000</c:v>
                </c:pt>
                <c:pt idx="6">
                  <c:v>51.470000</c:v>
                </c:pt>
                <c:pt idx="7">
                  <c:v>58.820000</c:v>
                </c:pt>
                <c:pt idx="8">
                  <c:v>72.860000</c:v>
                </c:pt>
                <c:pt idx="9">
                  <c:v>70.150000</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round/>
          </a:ln>
        </c:spPr>
        <c:txPr>
          <a:bodyPr rot="0"/>
          <a:lstStyle/>
          <a:p>
            <a:pPr>
              <a:defRPr b="1" i="0" strike="noStrike" sz="1200" u="none">
                <a:solidFill>
                  <a:srgbClr val="FFFFFF"/>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22225" cap="flat">
            <a:solidFill>
              <a:srgbClr val="FFFFFF"/>
            </a:solidFill>
            <a:prstDash val="solid"/>
            <a:round/>
          </a:ln>
        </c:spPr>
        <c:txPr>
          <a:bodyPr rot="0"/>
          <a:lstStyle/>
          <a:p>
            <a:pPr>
              <a:defRPr b="1" i="0" strike="noStrike" sz="1200" u="none">
                <a:solidFill>
                  <a:srgbClr val="FFFFFF"/>
                </a:solidFill>
                <a:latin typeface="Arial"/>
              </a:defRPr>
            </a:pPr>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272849"/>
          <c:y val="0"/>
          <c:w val="0.576658"/>
          <c:h val="0.0816549"/>
        </c:manualLayout>
      </c:layout>
      <c:overlay val="1"/>
      <c:spPr>
        <a:noFill/>
        <a:ln w="12700" cap="flat">
          <a:noFill/>
          <a:miter lim="400000"/>
        </a:ln>
        <a:effectLst/>
      </c:spPr>
      <c:txPr>
        <a:bodyPr rot="0"/>
        <a:lstStyle/>
        <a:p>
          <a:pPr>
            <a:defRPr b="1" i="0" strike="noStrike" sz="16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18313"/>
          <c:y val="0.0370609"/>
          <c:w val="0.779229"/>
          <c:h val="0.778428"/>
        </c:manualLayout>
      </c:layout>
      <c:barChart>
        <c:barDir val="col"/>
        <c:grouping val="clustered"/>
        <c:varyColors val="0"/>
        <c:ser>
          <c:idx val="1"/>
          <c:order val="0"/>
          <c:tx>
            <c:strRef>
              <c:f>Sheet1!$C$1</c:f>
              <c:strCache>
                <c:ptCount val="1"/>
                <c:pt idx="0">
                  <c:v># of Mitral VIV cases</c:v>
                </c:pt>
              </c:strCache>
            </c:strRef>
          </c:tx>
          <c:spPr>
            <a:solidFill>
              <a:srgbClr val="A6A6A6"/>
            </a:solidFill>
            <a:ln w="12700" cap="flat">
              <a:noFill/>
              <a:miter lim="400000"/>
            </a:ln>
            <a:effectLst/>
          </c:spPr>
          <c:invertIfNegative val="0"/>
          <c:dLbls>
            <c:numFmt formatCode="0" sourceLinked="0"/>
            <c:txPr>
              <a:bodyPr/>
              <a:lstStyle/>
              <a:p>
                <a:pPr>
                  <a:defRPr b="0" i="0" strike="noStrike" sz="1000" u="none">
                    <a:solidFill>
                      <a:srgbClr val="97BE49"/>
                    </a:solidFill>
                    <a:latin typeface="Calibri"/>
                  </a:defRPr>
                </a:pPr>
              </a:p>
            </c:txPr>
            <c:dLblPos val="outEnd"/>
            <c:showLegendKey val="0"/>
            <c:showVal val="0"/>
            <c:showCatName val="0"/>
            <c:showSerName val="0"/>
            <c:showPercent val="0"/>
            <c:showBubbleSize val="0"/>
            <c:showLeaderLines val="0"/>
          </c:dLbls>
          <c:cat>
            <c:strRef>
              <c:f>Sheet1!$A$2:$A$5</c:f>
              <c:strCache>
                <c:ptCount val="4"/>
                <c:pt idx="0">
                  <c:v>2H 2015</c:v>
                </c:pt>
                <c:pt idx="1">
                  <c:v>2016</c:v>
                </c:pt>
                <c:pt idx="2">
                  <c:v>2017</c:v>
                </c:pt>
                <c:pt idx="3">
                  <c:v>2018</c:v>
                </c:pt>
              </c:strCache>
            </c:strRef>
          </c:cat>
          <c:val>
            <c:numRef>
              <c:f>Sheet1!$C$2:$C$5</c:f>
              <c:numCache>
                <c:ptCount val="4"/>
                <c:pt idx="0">
                  <c:v>26.000000</c:v>
                </c:pt>
                <c:pt idx="1">
                  <c:v>172.000000</c:v>
                </c:pt>
                <c:pt idx="2">
                  <c:v>458.000000</c:v>
                </c:pt>
                <c:pt idx="3">
                  <c:v>630.000000</c:v>
                </c:pt>
              </c:numCache>
            </c:numRef>
          </c:val>
        </c:ser>
        <c:gapWidth val="100"/>
        <c:overlap val="0"/>
        <c:axId val="2094734552"/>
        <c:axId val="2094734553"/>
      </c:barChart>
      <c:lineChart>
        <c:grouping val="standard"/>
        <c:varyColors val="0"/>
        <c:ser>
          <c:idx val="0"/>
          <c:order val="1"/>
          <c:tx>
            <c:strRef>
              <c:f>Sheet1!$B$1</c:f>
              <c:strCache>
                <c:ptCount val="1"/>
                <c:pt idx="0">
                  <c:v># of Sites</c:v>
                </c:pt>
              </c:strCache>
            </c:strRef>
          </c:tx>
          <c:spPr>
            <a:solidFill>
              <a:srgbClr val="000000"/>
            </a:solidFill>
            <a:ln w="31750" cap="rnd">
              <a:solidFill>
                <a:srgbClr val="ED7D31"/>
              </a:solidFill>
              <a:prstDash val="solid"/>
              <a:round/>
            </a:ln>
            <a:effectLst/>
          </c:spPr>
          <c:marker>
            <c:symbol val="circle"/>
            <c:size val="5"/>
            <c:spPr>
              <a:solidFill>
                <a:srgbClr val="000000"/>
              </a:solidFill>
              <a:ln w="22225" cap="flat">
                <a:solidFill>
                  <a:srgbClr val="ED7D31"/>
                </a:solidFill>
                <a:prstDash val="solid"/>
                <a:round/>
              </a:ln>
              <a:effectLst/>
            </c:spPr>
          </c:marker>
          <c:dLbls>
            <c:numFmt formatCode="0" sourceLinked="0"/>
            <c:txPr>
              <a:bodyPr/>
              <a:lstStyle/>
              <a:p>
                <a:pPr>
                  <a:defRPr b="0" i="0" strike="noStrike" sz="1000" u="none">
                    <a:solidFill>
                      <a:srgbClr val="97BE49"/>
                    </a:solidFill>
                    <a:latin typeface="Calibri"/>
                  </a:defRPr>
                </a:pPr>
              </a:p>
            </c:txPr>
            <c:dLblPos val="t"/>
            <c:showLegendKey val="0"/>
            <c:showVal val="0"/>
            <c:showCatName val="0"/>
            <c:showSerName val="0"/>
            <c:showPercent val="0"/>
            <c:showBubbleSize val="0"/>
            <c:showLeaderLines val="0"/>
          </c:dLbls>
          <c:cat>
            <c:strRef>
              <c:f>Sheet1!$A$2:$A$5</c:f>
              <c:strCache>
                <c:ptCount val="4"/>
                <c:pt idx="0">
                  <c:v>2H 2015</c:v>
                </c:pt>
                <c:pt idx="1">
                  <c:v>2016</c:v>
                </c:pt>
                <c:pt idx="2">
                  <c:v>2017</c:v>
                </c:pt>
                <c:pt idx="3">
                  <c:v>2018</c:v>
                </c:pt>
              </c:strCache>
            </c:strRef>
          </c:cat>
          <c:val>
            <c:numRef>
              <c:f>Sheet1!$B$2:$B$5</c:f>
              <c:numCache>
                <c:ptCount val="4"/>
                <c:pt idx="0">
                  <c:v>14.000000</c:v>
                </c:pt>
                <c:pt idx="1">
                  <c:v>81.000000</c:v>
                </c:pt>
                <c:pt idx="2">
                  <c:v>174.000000</c:v>
                </c:pt>
                <c:pt idx="3">
                  <c:v>225.000000</c:v>
                </c:pt>
              </c:numCache>
            </c:numRef>
          </c:val>
          <c:smooth val="0"/>
        </c:ser>
        <c:marker val="1"/>
        <c:axId val="2094734555"/>
        <c:axId val="2094734556"/>
      </c:line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000" u="none">
                <a:solidFill>
                  <a:srgbClr val="000000"/>
                </a:solidFill>
                <a:latin typeface="Arial"/>
              </a:defRPr>
            </a:pPr>
          </a:p>
        </c:txPr>
        <c:crossAx val="2094734553"/>
        <c:crosses val="autoZero"/>
        <c:auto val="1"/>
        <c:lblAlgn val="ctr"/>
        <c:noMultiLvlLbl val="1"/>
      </c:catAx>
      <c:valAx>
        <c:axId val="2094734553"/>
        <c:scaling>
          <c:orientation val="minMax"/>
          <c:max val="700"/>
          <c:min val="0"/>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000" u="none">
                <a:solidFill>
                  <a:srgbClr val="000000"/>
                </a:solidFill>
                <a:latin typeface="Arial"/>
              </a:defRPr>
            </a:pPr>
          </a:p>
        </c:txPr>
        <c:crossAx val="2094734552"/>
        <c:crosses val="autoZero"/>
        <c:crossBetween val="between"/>
        <c:majorUnit val="100"/>
        <c:minorUnit val="50"/>
      </c:valAx>
      <c:catAx>
        <c:axId val="2094734555"/>
        <c:scaling>
          <c:orientation val="minMax"/>
        </c:scaling>
        <c:delete val="0"/>
        <c:axPos val="b"/>
        <c:majorTickMark val="out"/>
        <c:minorTickMark val="none"/>
        <c:tickLblPos val="none"/>
        <c:spPr>
          <a:ln w="22225" cap="flat">
            <a:noFill/>
            <a:prstDash val="solid"/>
            <a:miter lim="800000"/>
          </a:ln>
        </c:spPr>
        <c:crossAx val="2094734556"/>
        <c:crosses val="autoZero"/>
        <c:auto val="1"/>
        <c:lblAlgn val="ctr"/>
        <c:noMultiLvlLbl val="1"/>
      </c:catAx>
      <c:valAx>
        <c:axId val="2094734556"/>
        <c:scaling>
          <c:orientation val="minMax"/>
          <c:max val="250"/>
        </c:scaling>
        <c:delete val="0"/>
        <c:axPos val="r"/>
        <c:numFmt formatCode="0" sourceLinked="0"/>
        <c:majorTickMark val="none"/>
        <c:minorTickMark val="none"/>
        <c:tickLblPos val="nextTo"/>
        <c:spPr>
          <a:ln w="22225" cap="flat">
            <a:noFill/>
            <a:prstDash val="solid"/>
            <a:miter lim="800000"/>
          </a:ln>
        </c:spPr>
        <c:txPr>
          <a:bodyPr rot="0"/>
          <a:lstStyle/>
          <a:p>
            <a:pPr>
              <a:defRPr b="1" i="0" strike="noStrike" sz="1000" u="none">
                <a:solidFill>
                  <a:srgbClr val="97BE49"/>
                </a:solidFill>
                <a:latin typeface="Arial"/>
              </a:defRPr>
            </a:pPr>
          </a:p>
        </c:txPr>
        <c:crossAx val="2094734555"/>
        <c:crosses val="max"/>
        <c:crossBetween val="between"/>
        <c:majorUnit val="62.5"/>
        <c:minorUnit val="31.25"/>
      </c:valAx>
      <c:spPr>
        <a:noFill/>
        <a:ln w="12700" cap="flat">
          <a:noFill/>
          <a:miter lim="400000"/>
        </a:ln>
        <a:effectLst/>
      </c:spPr>
    </c:plotArea>
    <c:legend>
      <c:legendPos val="b"/>
      <c:layout>
        <c:manualLayout>
          <c:xMode val="edge"/>
          <c:yMode val="edge"/>
          <c:x val="0.0906175"/>
          <c:y val="0.950439"/>
          <c:w val="0.793192"/>
          <c:h val="0.0495609"/>
        </c:manualLayout>
      </c:layout>
      <c:overlay val="1"/>
      <c:spPr>
        <a:noFill/>
        <a:ln w="12700" cap="flat">
          <a:noFill/>
          <a:miter lim="400000"/>
        </a:ln>
        <a:effectLst/>
      </c:spPr>
      <c:txPr>
        <a:bodyPr rot="0"/>
        <a:lstStyle/>
        <a:p>
          <a:pPr>
            <a:defRPr b="1" i="0" strike="noStrike" sz="1000" u="none">
              <a:solidFill>
                <a:srgbClr val="97BE49"/>
              </a:solidFill>
              <a:latin typeface="Arial"/>
            </a:defRPr>
          </a:pPr>
        </a:p>
      </c:txPr>
    </c:legend>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000" u="none">
                <a:solidFill>
                  <a:srgbClr val="FFFFFF"/>
                </a:solidFill>
                <a:latin typeface="Calibri"/>
              </a:defRPr>
            </a:pPr>
            <a:r>
              <a:rPr b="0" i="0" strike="noStrike" sz="1000" u="none">
                <a:solidFill>
                  <a:srgbClr val="FFFFFF"/>
                </a:solidFill>
                <a:latin typeface="Calibri"/>
              </a:rPr>
              <a:t># of Subjects</a:t>
            </a:r>
          </a:p>
        </c:rich>
      </c:tx>
      <c:layout>
        <c:manualLayout>
          <c:xMode val="edge"/>
          <c:yMode val="edge"/>
          <c:x val="0.412321"/>
          <c:y val="0"/>
          <c:w val="0.175357"/>
          <c:h val="0.0406346"/>
        </c:manualLayout>
      </c:layout>
      <c:overlay val="1"/>
      <c:spPr>
        <a:noFill/>
        <a:effectLst/>
      </c:spPr>
    </c:title>
    <c:autoTitleDeleted val="1"/>
    <c:plotArea>
      <c:layout>
        <c:manualLayout>
          <c:layoutTarget val="inner"/>
          <c:xMode val="edge"/>
          <c:yMode val="edge"/>
          <c:x val="0.0865469"/>
          <c:y val="0.0406346"/>
          <c:w val="0.887568"/>
          <c:h val="0.87021"/>
        </c:manualLayout>
      </c:layout>
      <c:barChart>
        <c:barDir val="col"/>
        <c:grouping val="clustered"/>
        <c:varyColors val="0"/>
        <c:ser>
          <c:idx val="0"/>
          <c:order val="0"/>
          <c:tx>
            <c:v># of Subjects</c:v>
          </c:tx>
          <c:spPr>
            <a:solidFill>
              <a:schemeClr val="accent1"/>
            </a:solidFill>
            <a:ln w="12700" cap="flat">
              <a:noFill/>
              <a:miter lim="400000"/>
            </a:ln>
            <a:effectLst/>
          </c:spPr>
          <c:invertIfNegative val="0"/>
          <c:dPt>
            <c:idx val="0"/>
            <c:spPr>
              <a:solidFill>
                <a:schemeClr val="accent1"/>
              </a:solidFill>
              <a:ln w="12700" cap="flat">
                <a:noFill/>
                <a:miter lim="400000"/>
              </a:ln>
              <a:effectLst/>
            </c:spPr>
          </c:dPt>
          <c:dPt>
            <c:idx val="1"/>
            <c:spPr>
              <a:solidFill>
                <a:schemeClr val="accent1"/>
              </a:solidFill>
              <a:ln w="12700" cap="flat">
                <a:noFill/>
                <a:miter lim="400000"/>
              </a:ln>
              <a:effectLst/>
            </c:spPr>
          </c:dPt>
          <c:dPt>
            <c:idx val="2"/>
            <c:spPr>
              <a:solidFill>
                <a:schemeClr val="accent1"/>
              </a:solidFill>
              <a:ln w="12700" cap="flat">
                <a:noFill/>
                <a:miter lim="400000"/>
              </a:ln>
              <a:effectLst/>
            </c:spPr>
          </c:dPt>
          <c:dPt>
            <c:idx val="3"/>
            <c:spPr>
              <a:solidFill>
                <a:schemeClr val="accent1"/>
              </a:solidFill>
              <a:ln w="12700" cap="flat">
                <a:noFill/>
                <a:miter lim="400000"/>
              </a:ln>
              <a:effectLst/>
            </c:spPr>
          </c:dPt>
          <c:dPt>
            <c:idx val="4"/>
            <c:spPr>
              <a:solidFill>
                <a:schemeClr val="accent1"/>
              </a:solidFill>
              <a:ln w="12700" cap="flat">
                <a:noFill/>
                <a:miter lim="400000"/>
              </a:ln>
              <a:effectLst/>
            </c:spPr>
          </c:dPt>
          <c:dPt>
            <c:idx val="5"/>
            <c:spPr>
              <a:solidFill>
                <a:schemeClr val="accent1"/>
              </a:solidFill>
              <a:ln w="12700" cap="flat">
                <a:noFill/>
                <a:miter lim="400000"/>
              </a:ln>
              <a:effectLst/>
            </c:spPr>
          </c:dPt>
          <c:dPt>
            <c:idx val="6"/>
            <c:spPr>
              <a:solidFill>
                <a:srgbClr val="3EBA99"/>
              </a:solidFill>
              <a:ln w="12700" cap="flat">
                <a:noFill/>
                <a:miter lim="400000"/>
              </a:ln>
              <a:effectLst/>
            </c:spPr>
          </c:dPt>
          <c:dPt>
            <c:idx val="7"/>
            <c:spPr>
              <a:solidFill>
                <a:schemeClr val="accent1"/>
              </a:solidFill>
              <a:ln w="12700" cap="flat">
                <a:noFill/>
                <a:miter lim="400000"/>
              </a:ln>
              <a:effectLst/>
            </c:spPr>
          </c:dPt>
          <c:dPt>
            <c:idx val="8"/>
            <c:spPr>
              <a:solidFill>
                <a:schemeClr val="accent1"/>
              </a:solidFill>
              <a:ln w="12700" cap="flat">
                <a:noFill/>
                <a:miter lim="400000"/>
              </a:ln>
              <a:effectLst/>
            </c:spPr>
          </c:dPt>
          <c:dPt>
            <c:idx val="9"/>
            <c:spPr>
              <a:solidFill>
                <a:schemeClr val="accent1"/>
              </a:solidFill>
              <a:ln w="12700" cap="flat">
                <a:noFill/>
                <a:miter lim="400000"/>
              </a:ln>
              <a:effectLst/>
            </c:spPr>
          </c:dPt>
          <c:dPt>
            <c:idx val="10"/>
            <c:spPr>
              <a:solidFill>
                <a:schemeClr val="accent1"/>
              </a:solidFill>
              <a:ln w="12700" cap="flat">
                <a:noFill/>
                <a:miter lim="400000"/>
              </a:ln>
              <a:effectLst/>
            </c:spPr>
          </c:dPt>
          <c:dPt>
            <c:idx val="11"/>
            <c:spPr>
              <a:solidFill>
                <a:schemeClr val="accent1"/>
              </a:solidFill>
              <a:ln w="12700" cap="flat">
                <a:noFill/>
                <a:miter lim="400000"/>
              </a:ln>
              <a:effectLst/>
            </c:spPr>
          </c:dPt>
          <c:dPt>
            <c:idx val="12"/>
            <c:spPr>
              <a:solidFill>
                <a:srgbClr val="56C4A8"/>
              </a:solidFill>
              <a:ln w="12700" cap="flat">
                <a:noFill/>
                <a:miter lim="400000"/>
              </a:ln>
              <a:effectLst/>
            </c:spPr>
          </c:dPt>
          <c:dPt>
            <c:idx val="13"/>
            <c:spPr>
              <a:solidFill>
                <a:schemeClr val="accent1"/>
              </a:solidFill>
              <a:ln w="12700" cap="flat">
                <a:noFill/>
                <a:miter lim="400000"/>
              </a:ln>
              <a:effectLst/>
            </c:spPr>
          </c:dPt>
          <c:dPt>
            <c:idx val="14"/>
            <c:spPr>
              <a:solidFill>
                <a:schemeClr val="accent1"/>
              </a:solidFill>
              <a:ln w="12700" cap="flat">
                <a:noFill/>
                <a:miter lim="400000"/>
              </a:ln>
              <a:effectLst/>
            </c:spPr>
          </c:dPt>
          <c:dPt>
            <c:idx val="15"/>
            <c:spPr>
              <a:solidFill>
                <a:schemeClr val="accent1"/>
              </a:solidFill>
              <a:ln w="12700" cap="flat">
                <a:noFill/>
                <a:miter lim="400000"/>
              </a:ln>
              <a:effectLst/>
            </c:spPr>
          </c:dPt>
          <c:dPt>
            <c:idx val="16"/>
            <c:spPr>
              <a:solidFill>
                <a:schemeClr val="accent1"/>
              </a:solidFill>
              <a:ln w="12700" cap="flat">
                <a:noFill/>
                <a:miter lim="400000"/>
              </a:ln>
              <a:effectLst/>
            </c:spPr>
          </c:dPt>
          <c:dPt>
            <c:idx val="17"/>
            <c:spPr>
              <a:solidFill>
                <a:schemeClr val="accent1"/>
              </a:solidFill>
              <a:ln w="12700" cap="flat">
                <a:noFill/>
                <a:miter lim="400000"/>
              </a:ln>
              <a:effectLst/>
            </c:spPr>
          </c:dPt>
          <c:dPt>
            <c:idx val="18"/>
            <c:spPr>
              <a:solidFill>
                <a:srgbClr val="70CFB6"/>
              </a:solidFill>
              <a:ln w="12700" cap="flat">
                <a:noFill/>
                <a:miter lim="400000"/>
              </a:ln>
              <a:effectLst/>
            </c:spPr>
          </c:dPt>
          <c:dPt>
            <c:idx val="19"/>
            <c:spPr>
              <a:solidFill>
                <a:schemeClr val="accent1"/>
              </a:solidFill>
              <a:ln w="12700" cap="flat">
                <a:noFill/>
                <a:miter lim="400000"/>
              </a:ln>
              <a:effectLst/>
            </c:spPr>
          </c:dPt>
          <c:dPt>
            <c:idx val="20"/>
            <c:spPr>
              <a:solidFill>
                <a:schemeClr val="accent1"/>
              </a:solidFill>
              <a:ln w="12700" cap="flat">
                <a:noFill/>
                <a:miter lim="400000"/>
              </a:ln>
              <a:effectLst/>
            </c:spPr>
          </c:dPt>
          <c:dPt>
            <c:idx val="21"/>
            <c:spPr>
              <a:solidFill>
                <a:schemeClr val="accent1"/>
              </a:solidFill>
              <a:ln w="12700" cap="flat">
                <a:noFill/>
                <a:miter lim="400000"/>
              </a:ln>
              <a:effectLst/>
            </c:spPr>
          </c:dPt>
          <c:dPt>
            <c:idx val="22"/>
            <c:spPr>
              <a:solidFill>
                <a:schemeClr val="accent1"/>
              </a:solidFill>
              <a:ln w="12700" cap="flat">
                <a:noFill/>
                <a:miter lim="400000"/>
              </a:ln>
              <a:effectLst/>
            </c:spPr>
          </c:dPt>
          <c:dPt>
            <c:idx val="23"/>
            <c:spPr>
              <a:solidFill>
                <a:schemeClr val="accent1"/>
              </a:solidFill>
              <a:ln w="12700" cap="flat">
                <a:noFill/>
                <a:miter lim="400000"/>
              </a:ln>
              <a:effectLst/>
            </c:spPr>
          </c:dPt>
          <c:dPt>
            <c:idx val="24"/>
            <c:spPr>
              <a:solidFill>
                <a:srgbClr val="8CDAC5"/>
              </a:solidFill>
              <a:ln w="12700" cap="flat">
                <a:noFill/>
                <a:miter lim="400000"/>
              </a:ln>
              <a:effectLst/>
            </c:spPr>
          </c:dPt>
          <c:dPt>
            <c:idx val="25"/>
            <c:spPr>
              <a:solidFill>
                <a:schemeClr val="accent1"/>
              </a:solidFill>
              <a:ln w="12700" cap="flat">
                <a:noFill/>
                <a:miter lim="400000"/>
              </a:ln>
              <a:effectLst/>
            </c:spPr>
          </c:dPt>
          <c:dPt>
            <c:idx val="26"/>
            <c:spPr>
              <a:solidFill>
                <a:schemeClr val="accent1"/>
              </a:solidFill>
              <a:ln w="12700" cap="flat">
                <a:noFill/>
                <a:miter lim="400000"/>
              </a:ln>
              <a:effectLst/>
            </c:spPr>
          </c:dPt>
          <c:dPt>
            <c:idx val="27"/>
            <c:spPr>
              <a:solidFill>
                <a:schemeClr val="accent1"/>
              </a:solidFill>
              <a:ln w="12700" cap="flat">
                <a:noFill/>
                <a:miter lim="400000"/>
              </a:ln>
              <a:effectLst/>
            </c:spPr>
          </c:dPt>
          <c:dPt>
            <c:idx val="28"/>
            <c:spPr>
              <a:solidFill>
                <a:schemeClr val="accent1"/>
              </a:solidFill>
              <a:ln w="12700" cap="flat">
                <a:noFill/>
                <a:miter lim="400000"/>
              </a:ln>
              <a:effectLst/>
            </c:spPr>
          </c:dPt>
          <c:dPt>
            <c:idx val="29"/>
            <c:spPr>
              <a:solidFill>
                <a:schemeClr val="accent1"/>
              </a:solidFill>
              <a:ln w="12700" cap="flat">
                <a:noFill/>
                <a:miter lim="400000"/>
              </a:ln>
              <a:effectLst/>
            </c:spPr>
          </c:dPt>
          <c:dPt>
            <c:idx val="30"/>
            <c:spPr>
              <a:solidFill>
                <a:srgbClr val="AAE4D5"/>
              </a:solidFill>
              <a:ln w="12700" cap="flat">
                <a:noFill/>
                <a:miter lim="400000"/>
              </a:ln>
              <a:effectLst/>
            </c:spPr>
          </c:dPt>
          <c:dPt>
            <c:idx val="31"/>
            <c:spPr>
              <a:solidFill>
                <a:schemeClr val="accent1"/>
              </a:solidFill>
              <a:ln w="12700" cap="flat">
                <a:noFill/>
                <a:miter lim="400000"/>
              </a:ln>
              <a:effectLst/>
            </c:spPr>
          </c:dPt>
          <c:dPt>
            <c:idx val="32"/>
            <c:spPr>
              <a:solidFill>
                <a:schemeClr val="accent1"/>
              </a:solidFill>
              <a:ln w="12700" cap="flat">
                <a:noFill/>
                <a:miter lim="400000"/>
              </a:ln>
              <a:effectLst/>
            </c:spPr>
          </c:dPt>
          <c:dPt>
            <c:idx val="33"/>
            <c:spPr>
              <a:solidFill>
                <a:schemeClr val="accent1"/>
              </a:solidFill>
              <a:ln w="12700" cap="flat">
                <a:noFill/>
                <a:miter lim="400000"/>
              </a:ln>
              <a:effectLst/>
            </c:spPr>
          </c:dPt>
          <c:dPt>
            <c:idx val="34"/>
            <c:spPr>
              <a:solidFill>
                <a:schemeClr val="accent1"/>
              </a:solidFill>
              <a:ln w="12700" cap="flat">
                <a:noFill/>
                <a:miter lim="400000"/>
              </a:ln>
              <a:effectLst/>
            </c:spPr>
          </c:dPt>
          <c:dPt>
            <c:idx val="35"/>
            <c:spPr>
              <a:solidFill>
                <a:schemeClr val="accent1"/>
              </a:solidFill>
              <a:ln w="12700" cap="flat">
                <a:noFill/>
                <a:miter lim="400000"/>
              </a:ln>
              <a:effectLst/>
            </c:spPr>
          </c:dPt>
          <c:dPt>
            <c:idx val="36"/>
            <c:spPr>
              <a:solidFill>
                <a:schemeClr val="accent1"/>
              </a:solidFill>
              <a:ln w="12700" cap="flat">
                <a:noFill/>
                <a:miter lim="400000"/>
              </a:ln>
              <a:effectLst/>
            </c:spPr>
          </c:dPt>
          <c:dPt>
            <c:idx val="37"/>
            <c:spPr>
              <a:solidFill>
                <a:schemeClr val="accent1"/>
              </a:solidFill>
              <a:ln w="12700" cap="flat">
                <a:noFill/>
                <a:miter lim="400000"/>
              </a:ln>
              <a:effectLst/>
            </c:spPr>
          </c:dPt>
          <c:dPt>
            <c:idx val="38"/>
            <c:spPr>
              <a:solidFill>
                <a:schemeClr val="accent1"/>
              </a:solidFill>
              <a:ln w="12700" cap="flat">
                <a:noFill/>
                <a:miter lim="400000"/>
              </a:ln>
              <a:effectLst/>
            </c:spPr>
          </c:dPt>
          <c:dPt>
            <c:idx val="39"/>
            <c:spPr>
              <a:solidFill>
                <a:schemeClr val="accent1"/>
              </a:solidFill>
              <a:ln w="12700" cap="flat">
                <a:noFill/>
                <a:miter lim="400000"/>
              </a:ln>
              <a:effectLst/>
            </c:spPr>
          </c:dPt>
          <c:dPt>
            <c:idx val="40"/>
            <c:spPr>
              <a:solidFill>
                <a:schemeClr val="accent1"/>
              </a:solidFill>
              <a:ln w="12700" cap="flat">
                <a:noFill/>
                <a:miter lim="400000"/>
              </a:ln>
              <a:effectLst/>
            </c:spPr>
          </c:dPt>
          <c:dPt>
            <c:idx val="41"/>
            <c:spPr>
              <a:solidFill>
                <a:schemeClr val="accent1"/>
              </a:solidFill>
              <a:ln w="12700" cap="flat">
                <a:noFill/>
                <a:miter lim="400000"/>
              </a:ln>
              <a:effectLst/>
            </c:spPr>
          </c:dPt>
          <c:dPt>
            <c:idx val="42"/>
            <c:spPr>
              <a:solidFill>
                <a:srgbClr val="3EBA99"/>
              </a:solidFill>
              <a:ln w="12700" cap="flat">
                <a:noFill/>
                <a:miter lim="400000"/>
              </a:ln>
              <a:effectLst/>
            </c:spPr>
          </c:dPt>
          <c:dPt>
            <c:idx val="43"/>
            <c:spPr>
              <a:solidFill>
                <a:schemeClr val="accent1"/>
              </a:solidFill>
              <a:ln w="12700" cap="flat">
                <a:noFill/>
                <a:miter lim="400000"/>
              </a:ln>
              <a:effectLst/>
            </c:spPr>
          </c:dPt>
          <c:dPt>
            <c:idx val="44"/>
            <c:spPr>
              <a:solidFill>
                <a:schemeClr val="accent1"/>
              </a:solidFill>
              <a:ln w="12700" cap="flat">
                <a:noFill/>
                <a:miter lim="400000"/>
              </a:ln>
              <a:effectLst/>
            </c:spPr>
          </c:dPt>
          <c:dPt>
            <c:idx val="45"/>
            <c:spPr>
              <a:solidFill>
                <a:schemeClr val="accent1"/>
              </a:solidFill>
              <a:ln w="12700" cap="flat">
                <a:noFill/>
                <a:miter lim="400000"/>
              </a:ln>
              <a:effectLst/>
            </c:spPr>
          </c:dPt>
          <c:dPt>
            <c:idx val="46"/>
            <c:spPr>
              <a:solidFill>
                <a:schemeClr val="accent1"/>
              </a:solidFill>
              <a:ln w="12700" cap="flat">
                <a:noFill/>
                <a:miter lim="400000"/>
              </a:ln>
              <a:effectLst/>
            </c:spPr>
          </c:dPt>
          <c:dPt>
            <c:idx val="47"/>
            <c:spPr>
              <a:solidFill>
                <a:schemeClr val="accent1"/>
              </a:solidFill>
              <a:ln w="12700" cap="flat">
                <a:noFill/>
                <a:miter lim="400000"/>
              </a:ln>
              <a:effectLst/>
            </c:spPr>
          </c:dPt>
          <c:dPt>
            <c:idx val="48"/>
            <c:spPr>
              <a:solidFill>
                <a:srgbClr val="56C4A8"/>
              </a:solidFill>
              <a:ln w="12700" cap="flat">
                <a:noFill/>
                <a:miter lim="400000"/>
              </a:ln>
              <a:effectLst/>
            </c:spPr>
          </c:dPt>
          <c:dPt>
            <c:idx val="49"/>
            <c:spPr>
              <a:solidFill>
                <a:schemeClr val="accent1"/>
              </a:solidFill>
              <a:ln w="12700" cap="flat">
                <a:noFill/>
                <a:miter lim="400000"/>
              </a:ln>
              <a:effectLst/>
            </c:spPr>
          </c:dPt>
          <c:dPt>
            <c:idx val="50"/>
            <c:spPr>
              <a:solidFill>
                <a:schemeClr val="accent1"/>
              </a:solidFill>
              <a:ln w="12700" cap="flat">
                <a:noFill/>
                <a:miter lim="400000"/>
              </a:ln>
              <a:effectLst/>
            </c:spPr>
          </c:dPt>
          <c:dPt>
            <c:idx val="51"/>
            <c:spPr>
              <a:solidFill>
                <a:schemeClr val="accent1"/>
              </a:solidFill>
              <a:ln w="12700" cap="flat">
                <a:noFill/>
                <a:miter lim="400000"/>
              </a:ln>
              <a:effectLst/>
            </c:spPr>
          </c:dPt>
          <c:dPt>
            <c:idx val="52"/>
            <c:spPr>
              <a:solidFill>
                <a:schemeClr val="accent1"/>
              </a:solidFill>
              <a:ln w="12700" cap="flat">
                <a:noFill/>
                <a:miter lim="400000"/>
              </a:ln>
              <a:effectLst/>
            </c:spPr>
          </c:dPt>
          <c:dPt>
            <c:idx val="53"/>
            <c:spPr>
              <a:solidFill>
                <a:schemeClr val="accent1"/>
              </a:solidFill>
              <a:ln w="12700" cap="flat">
                <a:noFill/>
                <a:miter lim="400000"/>
              </a:ln>
              <a:effectLst/>
            </c:spPr>
          </c:dPt>
          <c:dPt>
            <c:idx val="54"/>
            <c:spPr>
              <a:solidFill>
                <a:srgbClr val="70CFB6"/>
              </a:solidFill>
              <a:ln w="12700" cap="flat">
                <a:noFill/>
                <a:miter lim="400000"/>
              </a:ln>
              <a:effectLst/>
            </c:spPr>
          </c:dPt>
          <c:dPt>
            <c:idx val="55"/>
            <c:spPr>
              <a:solidFill>
                <a:schemeClr val="accent1"/>
              </a:solidFill>
              <a:ln w="12700" cap="flat">
                <a:noFill/>
                <a:miter lim="400000"/>
              </a:ln>
              <a:effectLst/>
            </c:spPr>
          </c:dPt>
          <c:dPt>
            <c:idx val="56"/>
            <c:spPr>
              <a:solidFill>
                <a:schemeClr val="accent1"/>
              </a:solidFill>
              <a:ln w="12700" cap="flat">
                <a:noFill/>
                <a:miter lim="400000"/>
              </a:ln>
              <a:effectLst/>
            </c:spPr>
          </c:dPt>
          <c:dPt>
            <c:idx val="57"/>
            <c:spPr>
              <a:solidFill>
                <a:schemeClr val="accent1"/>
              </a:solidFill>
              <a:ln w="12700" cap="flat">
                <a:noFill/>
                <a:miter lim="400000"/>
              </a:ln>
              <a:effectLst/>
            </c:spPr>
          </c:dPt>
          <c:dPt>
            <c:idx val="58"/>
            <c:spPr>
              <a:solidFill>
                <a:schemeClr val="accent1"/>
              </a:solidFill>
              <a:ln w="12700" cap="flat">
                <a:noFill/>
                <a:miter lim="400000"/>
              </a:ln>
              <a:effectLst/>
            </c:spPr>
          </c:dPt>
          <c:dPt>
            <c:idx val="59"/>
            <c:spPr>
              <a:solidFill>
                <a:schemeClr val="accent1"/>
              </a:solidFill>
              <a:ln w="12700" cap="flat">
                <a:noFill/>
                <a:miter lim="400000"/>
              </a:ln>
              <a:effectLst/>
            </c:spPr>
          </c:dPt>
          <c:dPt>
            <c:idx val="60"/>
            <c:spPr>
              <a:solidFill>
                <a:srgbClr val="8CDAC5"/>
              </a:solidFill>
              <a:ln w="12700" cap="flat">
                <a:noFill/>
                <a:miter lim="400000"/>
              </a:ln>
              <a:effectLst/>
            </c:spPr>
          </c:dPt>
          <c:dPt>
            <c:idx val="61"/>
            <c:spPr>
              <a:solidFill>
                <a:schemeClr val="accent1"/>
              </a:solidFill>
              <a:ln w="12700" cap="flat">
                <a:noFill/>
                <a:miter lim="400000"/>
              </a:ln>
              <a:effectLst/>
            </c:spPr>
          </c:dPt>
          <c:dPt>
            <c:idx val="62"/>
            <c:spPr>
              <a:solidFill>
                <a:schemeClr val="accent1"/>
              </a:solidFill>
              <a:ln w="12700" cap="flat">
                <a:noFill/>
                <a:miter lim="400000"/>
              </a:ln>
              <a:effectLst/>
            </c:spPr>
          </c:dPt>
          <c:dPt>
            <c:idx val="63"/>
            <c:spPr>
              <a:solidFill>
                <a:schemeClr val="accent1"/>
              </a:solidFill>
              <a:ln w="12700" cap="flat">
                <a:noFill/>
                <a:miter lim="400000"/>
              </a:ln>
              <a:effectLst/>
            </c:spPr>
          </c:dPt>
          <c:dPt>
            <c:idx val="64"/>
            <c:spPr>
              <a:solidFill>
                <a:schemeClr val="accent1"/>
              </a:solidFill>
              <a:ln w="12700" cap="flat">
                <a:noFill/>
                <a:miter lim="400000"/>
              </a:ln>
              <a:effectLst/>
            </c:spPr>
          </c:dPt>
          <c:dPt>
            <c:idx val="65"/>
            <c:spPr>
              <a:solidFill>
                <a:schemeClr val="accent1"/>
              </a:solidFill>
              <a:ln w="12700" cap="flat">
                <a:noFill/>
                <a:miter lim="400000"/>
              </a:ln>
              <a:effectLst/>
            </c:spPr>
          </c:dPt>
          <c:dPt>
            <c:idx val="66"/>
            <c:spPr>
              <a:solidFill>
                <a:srgbClr val="AAE4D5"/>
              </a:solidFill>
              <a:ln w="12700" cap="flat">
                <a:noFill/>
                <a:miter lim="400000"/>
              </a:ln>
              <a:effectLst/>
            </c:spPr>
          </c:dPt>
          <c:dPt>
            <c:idx val="67"/>
            <c:spPr>
              <a:solidFill>
                <a:schemeClr val="accent1"/>
              </a:solidFill>
              <a:ln w="12700" cap="flat">
                <a:noFill/>
                <a:miter lim="400000"/>
              </a:ln>
              <a:effectLst/>
            </c:spPr>
          </c:dPt>
          <c:dPt>
            <c:idx val="68"/>
            <c:spPr>
              <a:solidFill>
                <a:schemeClr val="accent1"/>
              </a:solidFill>
              <a:ln w="12700" cap="flat">
                <a:noFill/>
                <a:miter lim="400000"/>
              </a:ln>
              <a:effectLst/>
            </c:spPr>
          </c:dPt>
          <c:dPt>
            <c:idx val="69"/>
            <c:spPr>
              <a:solidFill>
                <a:schemeClr val="accent1"/>
              </a:solidFill>
              <a:ln w="12700" cap="flat">
                <a:noFill/>
                <a:miter lim="400000"/>
              </a:ln>
              <a:effectLst/>
            </c:spPr>
          </c:dPt>
          <c:dPt>
            <c:idx val="70"/>
            <c:spPr>
              <a:solidFill>
                <a:schemeClr val="accent1"/>
              </a:solidFill>
              <a:ln w="12700" cap="flat">
                <a:noFill/>
                <a:miter lim="400000"/>
              </a:ln>
              <a:effectLst/>
            </c:spPr>
          </c:dPt>
          <c:dPt>
            <c:idx val="71"/>
            <c:spPr>
              <a:solidFill>
                <a:schemeClr val="accent1"/>
              </a:solidFill>
              <a:ln w="12700" cap="flat">
                <a:noFill/>
                <a:miter lim="400000"/>
              </a:ln>
              <a:effectLst/>
            </c:spPr>
          </c:dPt>
          <c:dPt>
            <c:idx val="72"/>
            <c:spPr>
              <a:solidFill>
                <a:schemeClr val="accent1"/>
              </a:solidFill>
              <a:ln w="12700" cap="flat">
                <a:noFill/>
                <a:miter lim="400000"/>
              </a:ln>
              <a:effectLst/>
            </c:spPr>
          </c:dPt>
          <c:dPt>
            <c:idx val="73"/>
            <c:spPr>
              <a:solidFill>
                <a:schemeClr val="accent1"/>
              </a:solidFill>
              <a:ln w="12700" cap="flat">
                <a:noFill/>
                <a:miter lim="400000"/>
              </a:ln>
              <a:effectLst/>
            </c:spPr>
          </c:dPt>
          <c:dPt>
            <c:idx val="74"/>
            <c:spPr>
              <a:solidFill>
                <a:schemeClr val="accent1"/>
              </a:solidFill>
              <a:ln w="12700" cap="flat">
                <a:noFill/>
                <a:miter lim="400000"/>
              </a:ln>
              <a:effectLst/>
            </c:spPr>
          </c:dPt>
          <c:dPt>
            <c:idx val="75"/>
            <c:spPr>
              <a:solidFill>
                <a:schemeClr val="accent1"/>
              </a:solidFill>
              <a:ln w="12700" cap="flat">
                <a:noFill/>
                <a:miter lim="400000"/>
              </a:ln>
              <a:effectLst/>
            </c:spPr>
          </c:dPt>
          <c:dPt>
            <c:idx val="76"/>
            <c:spPr>
              <a:solidFill>
                <a:schemeClr val="accent1"/>
              </a:solidFill>
              <a:ln w="12700" cap="flat">
                <a:noFill/>
                <a:miter lim="400000"/>
              </a:ln>
              <a:effectLst/>
            </c:spPr>
          </c:dPt>
          <c:dPt>
            <c:idx val="77"/>
            <c:spPr>
              <a:solidFill>
                <a:schemeClr val="accent1"/>
              </a:solidFill>
              <a:ln w="12700" cap="flat">
                <a:noFill/>
                <a:miter lim="400000"/>
              </a:ln>
              <a:effectLst/>
            </c:spPr>
          </c:dPt>
          <c:dPt>
            <c:idx val="78"/>
            <c:spPr>
              <a:solidFill>
                <a:srgbClr val="3EBA99"/>
              </a:solidFill>
              <a:ln w="12700" cap="flat">
                <a:noFill/>
                <a:miter lim="400000"/>
              </a:ln>
              <a:effectLst/>
            </c:spPr>
          </c:dPt>
          <c:dPt>
            <c:idx val="79"/>
            <c:spPr>
              <a:solidFill>
                <a:schemeClr val="accent1"/>
              </a:solidFill>
              <a:ln w="12700" cap="flat">
                <a:noFill/>
                <a:miter lim="400000"/>
              </a:ln>
              <a:effectLst/>
            </c:spPr>
          </c:dPt>
          <c:dPt>
            <c:idx val="80"/>
            <c:spPr>
              <a:solidFill>
                <a:schemeClr val="accent1"/>
              </a:solidFill>
              <a:ln w="12700" cap="flat">
                <a:noFill/>
                <a:miter lim="400000"/>
              </a:ln>
              <a:effectLst/>
            </c:spPr>
          </c:dPt>
          <c:dPt>
            <c:idx val="81"/>
            <c:spPr>
              <a:solidFill>
                <a:schemeClr val="accent1"/>
              </a:solidFill>
              <a:ln w="12700" cap="flat">
                <a:noFill/>
                <a:miter lim="400000"/>
              </a:ln>
              <a:effectLst/>
            </c:spPr>
          </c:dPt>
          <c:dPt>
            <c:idx val="82"/>
            <c:spPr>
              <a:solidFill>
                <a:schemeClr val="accent1"/>
              </a:solidFill>
              <a:ln w="12700" cap="flat">
                <a:noFill/>
                <a:miter lim="400000"/>
              </a:ln>
              <a:effectLst/>
            </c:spPr>
          </c:dPt>
          <c:dPt>
            <c:idx val="83"/>
            <c:spPr>
              <a:solidFill>
                <a:schemeClr val="accent1"/>
              </a:solidFill>
              <a:ln w="12700" cap="flat">
                <a:noFill/>
                <a:miter lim="400000"/>
              </a:ln>
              <a:effectLst/>
            </c:spPr>
          </c:dPt>
          <c:dPt>
            <c:idx val="84"/>
            <c:spPr>
              <a:solidFill>
                <a:srgbClr val="56C4A8"/>
              </a:solidFill>
              <a:ln w="12700" cap="flat">
                <a:noFill/>
                <a:miter lim="400000"/>
              </a:ln>
              <a:effectLst/>
            </c:spPr>
          </c:dPt>
          <c:dPt>
            <c:idx val="85"/>
            <c:spPr>
              <a:solidFill>
                <a:schemeClr val="accent1"/>
              </a:solidFill>
              <a:ln w="12700" cap="flat">
                <a:noFill/>
                <a:miter lim="400000"/>
              </a:ln>
              <a:effectLst/>
            </c:spPr>
          </c:dPt>
          <c:dPt>
            <c:idx val="86"/>
            <c:spPr>
              <a:solidFill>
                <a:schemeClr val="accent1"/>
              </a:solidFill>
              <a:ln w="12700" cap="flat">
                <a:noFill/>
                <a:miter lim="400000"/>
              </a:ln>
              <a:effectLst/>
            </c:spPr>
          </c:dPt>
          <c:dPt>
            <c:idx val="87"/>
            <c:spPr>
              <a:solidFill>
                <a:schemeClr val="accent1"/>
              </a:solidFill>
              <a:ln w="12700" cap="flat">
                <a:noFill/>
                <a:miter lim="400000"/>
              </a:ln>
              <a:effectLst/>
            </c:spPr>
          </c:dPt>
          <c:dPt>
            <c:idx val="88"/>
            <c:spPr>
              <a:solidFill>
                <a:schemeClr val="accent1"/>
              </a:solidFill>
              <a:ln w="12700" cap="flat">
                <a:noFill/>
                <a:miter lim="400000"/>
              </a:ln>
              <a:effectLst/>
            </c:spPr>
          </c:dPt>
          <c:dPt>
            <c:idx val="89"/>
            <c:spPr>
              <a:solidFill>
                <a:schemeClr val="accent1"/>
              </a:solidFill>
              <a:ln w="12700" cap="flat">
                <a:noFill/>
                <a:miter lim="400000"/>
              </a:ln>
              <a:effectLst/>
            </c:spPr>
          </c:dPt>
          <c:dPt>
            <c:idx val="90"/>
            <c:spPr>
              <a:solidFill>
                <a:srgbClr val="70CFB6"/>
              </a:solidFill>
              <a:ln w="12700" cap="flat">
                <a:noFill/>
                <a:miter lim="400000"/>
              </a:ln>
              <a:effectLst/>
            </c:spPr>
          </c:dPt>
          <c:dPt>
            <c:idx val="91"/>
            <c:spPr>
              <a:solidFill>
                <a:schemeClr val="accent1"/>
              </a:solidFill>
              <a:ln w="12700" cap="flat">
                <a:noFill/>
                <a:miter lim="400000"/>
              </a:ln>
              <a:effectLst/>
            </c:spPr>
          </c:dPt>
          <c:dPt>
            <c:idx val="92"/>
            <c:spPr>
              <a:solidFill>
                <a:schemeClr val="accent1"/>
              </a:solidFill>
              <a:ln w="12700" cap="flat">
                <a:noFill/>
                <a:miter lim="400000"/>
              </a:ln>
              <a:effectLst/>
            </c:spPr>
          </c:dPt>
          <c:dPt>
            <c:idx val="93"/>
            <c:spPr>
              <a:solidFill>
                <a:schemeClr val="accent1"/>
              </a:solidFill>
              <a:ln w="12700" cap="flat">
                <a:noFill/>
                <a:miter lim="400000"/>
              </a:ln>
              <a:effectLst/>
            </c:spPr>
          </c:dPt>
          <c:dPt>
            <c:idx val="94"/>
            <c:spPr>
              <a:solidFill>
                <a:schemeClr val="accent1"/>
              </a:solidFill>
              <a:ln w="12700" cap="flat">
                <a:noFill/>
                <a:miter lim="400000"/>
              </a:ln>
              <a:effectLst/>
            </c:spPr>
          </c:dPt>
          <c:dPt>
            <c:idx val="95"/>
            <c:spPr>
              <a:solidFill>
                <a:schemeClr val="accent1"/>
              </a:solidFill>
              <a:ln w="12700" cap="flat">
                <a:noFill/>
                <a:miter lim="400000"/>
              </a:ln>
              <a:effectLst/>
            </c:spPr>
          </c:dPt>
          <c:dPt>
            <c:idx val="96"/>
            <c:spPr>
              <a:solidFill>
                <a:srgbClr val="8CDAC5"/>
              </a:solidFill>
              <a:ln w="12700" cap="flat">
                <a:noFill/>
                <a:miter lim="400000"/>
              </a:ln>
              <a:effectLst/>
            </c:spPr>
          </c:dPt>
          <c:dPt>
            <c:idx val="97"/>
            <c:spPr>
              <a:solidFill>
                <a:schemeClr val="accent1"/>
              </a:solidFill>
              <a:ln w="12700" cap="flat">
                <a:noFill/>
                <a:miter lim="400000"/>
              </a:ln>
              <a:effectLst/>
            </c:spPr>
          </c:dPt>
          <c:dPt>
            <c:idx val="98"/>
            <c:spPr>
              <a:solidFill>
                <a:schemeClr val="accent1"/>
              </a:solidFill>
              <a:ln w="12700" cap="flat">
                <a:noFill/>
                <a:miter lim="400000"/>
              </a:ln>
              <a:effectLst/>
            </c:spPr>
          </c:dPt>
          <c:dPt>
            <c:idx val="99"/>
            <c:spPr>
              <a:solidFill>
                <a:schemeClr val="accent1"/>
              </a:solidFill>
              <a:ln w="12700" cap="flat">
                <a:noFill/>
                <a:miter lim="400000"/>
              </a:ln>
              <a:effectLst/>
            </c:spPr>
          </c:dPt>
          <c:dPt>
            <c:idx val="100"/>
            <c:spPr>
              <a:solidFill>
                <a:schemeClr val="accent1"/>
              </a:solidFill>
              <a:ln w="12700" cap="flat">
                <a:noFill/>
                <a:miter lim="400000"/>
              </a:ln>
              <a:effectLst/>
            </c:spPr>
          </c:dPt>
          <c:dPt>
            <c:idx val="101"/>
            <c:spPr>
              <a:solidFill>
                <a:schemeClr val="accent1"/>
              </a:solidFill>
              <a:ln w="12700" cap="flat">
                <a:noFill/>
                <a:miter lim="400000"/>
              </a:ln>
              <a:effectLst/>
            </c:spPr>
          </c:dPt>
          <c:dPt>
            <c:idx val="102"/>
            <c:spPr>
              <a:solidFill>
                <a:srgbClr val="AAE4D5"/>
              </a:solidFill>
              <a:ln w="12700" cap="flat">
                <a:noFill/>
                <a:miter lim="400000"/>
              </a:ln>
              <a:effectLst/>
            </c:spPr>
          </c:dPt>
          <c:dPt>
            <c:idx val="103"/>
            <c:spPr>
              <a:solidFill>
                <a:schemeClr val="accent1"/>
              </a:solidFill>
              <a:ln w="12700" cap="flat">
                <a:noFill/>
                <a:miter lim="400000"/>
              </a:ln>
              <a:effectLst/>
            </c:spPr>
          </c:dPt>
          <c:dPt>
            <c:idx val="104"/>
            <c:spPr>
              <a:solidFill>
                <a:schemeClr val="accent1"/>
              </a:solidFill>
              <a:ln w="12700" cap="flat">
                <a:noFill/>
                <a:miter lim="400000"/>
              </a:ln>
              <a:effectLst/>
            </c:spPr>
          </c:dPt>
          <c:dPt>
            <c:idx val="105"/>
            <c:spPr>
              <a:solidFill>
                <a:schemeClr val="accent1"/>
              </a:solidFill>
              <a:ln w="12700" cap="flat">
                <a:noFill/>
                <a:miter lim="400000"/>
              </a:ln>
              <a:effectLst/>
            </c:spPr>
          </c:dPt>
          <c:dPt>
            <c:idx val="106"/>
            <c:spPr>
              <a:solidFill>
                <a:schemeClr val="accent1"/>
              </a:solidFill>
              <a:ln w="12700" cap="flat">
                <a:noFill/>
                <a:miter lim="400000"/>
              </a:ln>
              <a:effectLst/>
            </c:spPr>
          </c:dPt>
          <c:dPt>
            <c:idx val="107"/>
            <c:spPr>
              <a:solidFill>
                <a:schemeClr val="accent1"/>
              </a:solidFill>
              <a:ln w="12700" cap="flat">
                <a:noFill/>
                <a:miter lim="400000"/>
              </a:ln>
              <a:effectLst/>
            </c:spPr>
          </c:dPt>
          <c:dPt>
            <c:idx val="108"/>
            <c:spPr>
              <a:solidFill>
                <a:schemeClr val="accent1"/>
              </a:solidFill>
              <a:ln w="12700" cap="flat">
                <a:noFill/>
                <a:miter lim="400000"/>
              </a:ln>
              <a:effectLst/>
            </c:spPr>
          </c:dPt>
          <c:dPt>
            <c:idx val="109"/>
            <c:spPr>
              <a:solidFill>
                <a:schemeClr val="accent1"/>
              </a:solidFill>
              <a:ln w="12700" cap="flat">
                <a:noFill/>
                <a:miter lim="400000"/>
              </a:ln>
              <a:effectLst/>
            </c:spPr>
          </c:dPt>
          <c:dPt>
            <c:idx val="110"/>
            <c:spPr>
              <a:solidFill>
                <a:schemeClr val="accent1"/>
              </a:solidFill>
              <a:ln w="12700" cap="flat">
                <a:noFill/>
                <a:miter lim="400000"/>
              </a:ln>
              <a:effectLst/>
            </c:spPr>
          </c:dPt>
          <c:dPt>
            <c:idx val="111"/>
            <c:spPr>
              <a:solidFill>
                <a:schemeClr val="accent1"/>
              </a:solidFill>
              <a:ln w="12700" cap="flat">
                <a:noFill/>
                <a:miter lim="400000"/>
              </a:ln>
              <a:effectLst/>
            </c:spPr>
          </c:dPt>
          <c:dPt>
            <c:idx val="112"/>
            <c:spPr>
              <a:solidFill>
                <a:schemeClr val="accent1"/>
              </a:solidFill>
              <a:ln w="12700" cap="flat">
                <a:noFill/>
                <a:miter lim="400000"/>
              </a:ln>
              <a:effectLst/>
            </c:spPr>
          </c:dPt>
          <c:dPt>
            <c:idx val="113"/>
            <c:spPr>
              <a:solidFill>
                <a:schemeClr val="accent1"/>
              </a:solidFill>
              <a:ln w="12700" cap="flat">
                <a:noFill/>
                <a:miter lim="400000"/>
              </a:ln>
              <a:effectLst/>
            </c:spPr>
          </c:dPt>
          <c:dPt>
            <c:idx val="114"/>
            <c:spPr>
              <a:solidFill>
                <a:srgbClr val="3EBA99"/>
              </a:solidFill>
              <a:ln w="12700" cap="flat">
                <a:noFill/>
                <a:miter lim="400000"/>
              </a:ln>
              <a:effectLst/>
            </c:spPr>
          </c:dPt>
          <c:dPt>
            <c:idx val="115"/>
            <c:spPr>
              <a:solidFill>
                <a:schemeClr val="accent1"/>
              </a:solidFill>
              <a:ln w="12700" cap="flat">
                <a:noFill/>
                <a:miter lim="400000"/>
              </a:ln>
              <a:effectLst/>
            </c:spPr>
          </c:dPt>
          <c:dPt>
            <c:idx val="116"/>
            <c:spPr>
              <a:solidFill>
                <a:schemeClr val="accent1"/>
              </a:solidFill>
              <a:ln w="12700" cap="flat">
                <a:noFill/>
                <a:miter lim="400000"/>
              </a:ln>
              <a:effectLst/>
            </c:spPr>
          </c:dPt>
          <c:dPt>
            <c:idx val="117"/>
            <c:spPr>
              <a:solidFill>
                <a:schemeClr val="accent1"/>
              </a:solidFill>
              <a:ln w="12700" cap="flat">
                <a:noFill/>
                <a:miter lim="400000"/>
              </a:ln>
              <a:effectLst/>
            </c:spPr>
          </c:dPt>
          <c:dPt>
            <c:idx val="118"/>
            <c:spPr>
              <a:solidFill>
                <a:schemeClr val="accent1"/>
              </a:solidFill>
              <a:ln w="12700" cap="flat">
                <a:noFill/>
                <a:miter lim="400000"/>
              </a:ln>
              <a:effectLst/>
            </c:spPr>
          </c:dPt>
          <c:dPt>
            <c:idx val="119"/>
            <c:spPr>
              <a:solidFill>
                <a:schemeClr val="accent1"/>
              </a:solidFill>
              <a:ln w="12700" cap="flat">
                <a:noFill/>
                <a:miter lim="400000"/>
              </a:ln>
              <a:effectLst/>
            </c:spPr>
          </c:dPt>
          <c:dPt>
            <c:idx val="120"/>
            <c:spPr>
              <a:solidFill>
                <a:srgbClr val="56C4A8"/>
              </a:solidFill>
              <a:ln w="12700" cap="flat">
                <a:noFill/>
                <a:miter lim="400000"/>
              </a:ln>
              <a:effectLst/>
            </c:spPr>
          </c:dPt>
          <c:dPt>
            <c:idx val="121"/>
            <c:spPr>
              <a:solidFill>
                <a:schemeClr val="accent1"/>
              </a:solidFill>
              <a:ln w="12700" cap="flat">
                <a:noFill/>
                <a:miter lim="400000"/>
              </a:ln>
              <a:effectLst/>
            </c:spPr>
          </c:dPt>
          <c:dPt>
            <c:idx val="122"/>
            <c:spPr>
              <a:solidFill>
                <a:schemeClr val="accent1"/>
              </a:solidFill>
              <a:ln w="12700" cap="flat">
                <a:noFill/>
                <a:miter lim="400000"/>
              </a:ln>
              <a:effectLst/>
            </c:spPr>
          </c:dPt>
          <c:dPt>
            <c:idx val="123"/>
            <c:spPr>
              <a:solidFill>
                <a:schemeClr val="accent1"/>
              </a:solidFill>
              <a:ln w="12700" cap="flat">
                <a:noFill/>
                <a:miter lim="400000"/>
              </a:ln>
              <a:effectLst/>
            </c:spPr>
          </c:dPt>
          <c:dPt>
            <c:idx val="124"/>
            <c:spPr>
              <a:solidFill>
                <a:schemeClr val="accent1"/>
              </a:solidFill>
              <a:ln w="12700" cap="flat">
                <a:noFill/>
                <a:miter lim="400000"/>
              </a:ln>
              <a:effectLst/>
            </c:spPr>
          </c:dPt>
          <c:dPt>
            <c:idx val="125"/>
            <c:spPr>
              <a:solidFill>
                <a:schemeClr val="accent1"/>
              </a:solidFill>
              <a:ln w="12700" cap="flat">
                <a:noFill/>
                <a:miter lim="400000"/>
              </a:ln>
              <a:effectLst/>
            </c:spPr>
          </c:dPt>
          <c:dPt>
            <c:idx val="126"/>
            <c:spPr>
              <a:solidFill>
                <a:srgbClr val="70CFB6"/>
              </a:solidFill>
              <a:ln w="12700" cap="flat">
                <a:noFill/>
                <a:miter lim="400000"/>
              </a:ln>
              <a:effectLst/>
            </c:spPr>
          </c:dPt>
          <c:dPt>
            <c:idx val="127"/>
            <c:spPr>
              <a:solidFill>
                <a:schemeClr val="accent1"/>
              </a:solidFill>
              <a:ln w="12700" cap="flat">
                <a:noFill/>
                <a:miter lim="400000"/>
              </a:ln>
              <a:effectLst/>
            </c:spPr>
          </c:dPt>
          <c:dPt>
            <c:idx val="128"/>
            <c:spPr>
              <a:solidFill>
                <a:schemeClr val="accent1"/>
              </a:solidFill>
              <a:ln w="12700" cap="flat">
                <a:noFill/>
                <a:miter lim="400000"/>
              </a:ln>
              <a:effectLst/>
            </c:spPr>
          </c:dPt>
          <c:dPt>
            <c:idx val="129"/>
            <c:spPr>
              <a:solidFill>
                <a:schemeClr val="accent1"/>
              </a:solidFill>
              <a:ln w="12700" cap="flat">
                <a:noFill/>
                <a:miter lim="400000"/>
              </a:ln>
              <a:effectLst/>
            </c:spPr>
          </c:dPt>
          <c:dPt>
            <c:idx val="130"/>
            <c:spPr>
              <a:solidFill>
                <a:schemeClr val="accent1"/>
              </a:solidFill>
              <a:ln w="12700" cap="flat">
                <a:noFill/>
                <a:miter lim="400000"/>
              </a:ln>
              <a:effectLst/>
            </c:spPr>
          </c:dPt>
          <c:dPt>
            <c:idx val="131"/>
            <c:spPr>
              <a:solidFill>
                <a:schemeClr val="accent1"/>
              </a:solidFill>
              <a:ln w="12700" cap="flat">
                <a:noFill/>
                <a:miter lim="400000"/>
              </a:ln>
              <a:effectLst/>
            </c:spPr>
          </c:dPt>
          <c:dPt>
            <c:idx val="132"/>
            <c:spPr>
              <a:solidFill>
                <a:srgbClr val="8CDAC5"/>
              </a:solidFill>
              <a:ln w="12700" cap="flat">
                <a:noFill/>
                <a:miter lim="400000"/>
              </a:ln>
              <a:effectLst/>
            </c:spPr>
          </c:dPt>
          <c:dPt>
            <c:idx val="133"/>
            <c:spPr>
              <a:solidFill>
                <a:schemeClr val="accent1"/>
              </a:solidFill>
              <a:ln w="12700" cap="flat">
                <a:noFill/>
                <a:miter lim="400000"/>
              </a:ln>
              <a:effectLst/>
            </c:spPr>
          </c:dPt>
          <c:dPt>
            <c:idx val="134"/>
            <c:spPr>
              <a:solidFill>
                <a:schemeClr val="accent1"/>
              </a:solidFill>
              <a:ln w="12700" cap="flat">
                <a:noFill/>
                <a:miter lim="400000"/>
              </a:ln>
              <a:effectLst/>
            </c:spPr>
          </c:dPt>
          <c:dPt>
            <c:idx val="135"/>
            <c:spPr>
              <a:solidFill>
                <a:schemeClr val="accent1"/>
              </a:solidFill>
              <a:ln w="12700" cap="flat">
                <a:noFill/>
                <a:miter lim="400000"/>
              </a:ln>
              <a:effectLst/>
            </c:spPr>
          </c:dPt>
          <c:dPt>
            <c:idx val="136"/>
            <c:spPr>
              <a:solidFill>
                <a:schemeClr val="accent1"/>
              </a:solidFill>
              <a:ln w="12700" cap="flat">
                <a:noFill/>
                <a:miter lim="400000"/>
              </a:ln>
              <a:effectLst/>
            </c:spPr>
          </c:dPt>
          <c:dPt>
            <c:idx val="137"/>
            <c:spPr>
              <a:solidFill>
                <a:schemeClr val="accent1"/>
              </a:solidFill>
              <a:ln w="12700" cap="flat">
                <a:noFill/>
                <a:miter lim="400000"/>
              </a:ln>
              <a:effectLst/>
            </c:spPr>
          </c:dPt>
          <c:dPt>
            <c:idx val="138"/>
            <c:spPr>
              <a:solidFill>
                <a:srgbClr val="AAE4D5"/>
              </a:solidFill>
              <a:ln w="12700" cap="flat">
                <a:noFill/>
                <a:miter lim="400000"/>
              </a:ln>
              <a:effectLst/>
            </c:spPr>
          </c:dPt>
          <c:dPt>
            <c:idx val="139"/>
            <c:spPr>
              <a:solidFill>
                <a:schemeClr val="accent1"/>
              </a:solidFill>
              <a:ln w="12700" cap="flat">
                <a:noFill/>
                <a:miter lim="400000"/>
              </a:ln>
              <a:effectLst/>
            </c:spPr>
          </c:dPt>
          <c:dPt>
            <c:idx val="140"/>
            <c:spPr>
              <a:solidFill>
                <a:schemeClr val="accent1"/>
              </a:solidFill>
              <a:ln w="12700" cap="flat">
                <a:noFill/>
                <a:miter lim="400000"/>
              </a:ln>
              <a:effectLst/>
            </c:spPr>
          </c:dPt>
          <c:dPt>
            <c:idx val="141"/>
            <c:spPr>
              <a:solidFill>
                <a:schemeClr val="accent1"/>
              </a:solidFill>
              <a:ln w="12700" cap="flat">
                <a:noFill/>
                <a:miter lim="400000"/>
              </a:ln>
              <a:effectLst/>
            </c:spPr>
          </c:dPt>
          <c:dPt>
            <c:idx val="142"/>
            <c:spPr>
              <a:solidFill>
                <a:schemeClr val="accent1"/>
              </a:solidFill>
              <a:ln w="12700" cap="flat">
                <a:noFill/>
                <a:miter lim="400000"/>
              </a:ln>
              <a:effectLst/>
            </c:spPr>
          </c:dPt>
          <c:dPt>
            <c:idx val="143"/>
            <c:spPr>
              <a:solidFill>
                <a:schemeClr val="accent1"/>
              </a:solidFill>
              <a:ln w="12700" cap="flat">
                <a:noFill/>
                <a:miter lim="400000"/>
              </a:ln>
              <a:effectLst/>
            </c:spPr>
          </c:dPt>
          <c:dPt>
            <c:idx val="144"/>
            <c:spPr>
              <a:solidFill>
                <a:schemeClr val="accent1"/>
              </a:solidFill>
              <a:ln w="12700" cap="flat">
                <a:noFill/>
                <a:miter lim="400000"/>
              </a:ln>
              <a:effectLst/>
            </c:spPr>
          </c:dPt>
          <c:dPt>
            <c:idx val="145"/>
            <c:spPr>
              <a:solidFill>
                <a:schemeClr val="accent1"/>
              </a:solidFill>
              <a:ln w="12700" cap="flat">
                <a:noFill/>
                <a:miter lim="400000"/>
              </a:ln>
              <a:effectLst/>
            </c:spPr>
          </c:dPt>
          <c:dPt>
            <c:idx val="146"/>
            <c:spPr>
              <a:solidFill>
                <a:schemeClr val="accent1"/>
              </a:solidFill>
              <a:ln w="12700" cap="flat">
                <a:noFill/>
                <a:miter lim="400000"/>
              </a:ln>
              <a:effectLst/>
            </c:spPr>
          </c:dPt>
          <c:dPt>
            <c:idx val="147"/>
            <c:spPr>
              <a:solidFill>
                <a:schemeClr val="accent1"/>
              </a:solidFill>
              <a:ln w="12700" cap="flat">
                <a:noFill/>
                <a:miter lim="400000"/>
              </a:ln>
              <a:effectLst/>
            </c:spPr>
          </c:dPt>
          <c:dPt>
            <c:idx val="148"/>
            <c:spPr>
              <a:solidFill>
                <a:schemeClr val="accent1"/>
              </a:solidFill>
              <a:ln w="12700" cap="flat">
                <a:noFill/>
                <a:miter lim="400000"/>
              </a:ln>
              <a:effectLst/>
            </c:spPr>
          </c:dPt>
          <c:dPt>
            <c:idx val="149"/>
            <c:spPr>
              <a:solidFill>
                <a:schemeClr val="accent1"/>
              </a:solidFill>
              <a:ln w="12700" cap="flat">
                <a:noFill/>
                <a:miter lim="400000"/>
              </a:ln>
              <a:effectLst/>
            </c:spPr>
          </c:dPt>
          <c:dPt>
            <c:idx val="150"/>
            <c:spPr>
              <a:solidFill>
                <a:srgbClr val="3EBA99"/>
              </a:solidFill>
              <a:ln w="12700" cap="flat">
                <a:noFill/>
                <a:miter lim="400000"/>
              </a:ln>
              <a:effectLst/>
            </c:spPr>
          </c:dPt>
          <c:dPt>
            <c:idx val="151"/>
            <c:spPr>
              <a:solidFill>
                <a:schemeClr val="accent1"/>
              </a:solidFill>
              <a:ln w="12700" cap="flat">
                <a:noFill/>
                <a:miter lim="400000"/>
              </a:ln>
              <a:effectLst/>
            </c:spPr>
          </c:dPt>
          <c:dPt>
            <c:idx val="152"/>
            <c:spPr>
              <a:solidFill>
                <a:schemeClr val="accent1"/>
              </a:solidFill>
              <a:ln w="12700" cap="flat">
                <a:noFill/>
                <a:miter lim="400000"/>
              </a:ln>
              <a:effectLst/>
            </c:spPr>
          </c:dPt>
          <c:dPt>
            <c:idx val="153"/>
            <c:spPr>
              <a:solidFill>
                <a:schemeClr val="accent1"/>
              </a:solidFill>
              <a:ln w="12700" cap="flat">
                <a:noFill/>
                <a:miter lim="400000"/>
              </a:ln>
              <a:effectLst/>
            </c:spPr>
          </c:dPt>
          <c:dPt>
            <c:idx val="154"/>
            <c:spPr>
              <a:solidFill>
                <a:schemeClr val="accent1"/>
              </a:solidFill>
              <a:ln w="12700" cap="flat">
                <a:noFill/>
                <a:miter lim="400000"/>
              </a:ln>
              <a:effectLst/>
            </c:spPr>
          </c:dPt>
          <c:dPt>
            <c:idx val="155"/>
            <c:spPr>
              <a:solidFill>
                <a:schemeClr val="accent1"/>
              </a:solidFill>
              <a:ln w="12700" cap="flat">
                <a:noFill/>
                <a:miter lim="400000"/>
              </a:ln>
              <a:effectLst/>
            </c:spPr>
          </c:dPt>
          <c:dPt>
            <c:idx val="156"/>
            <c:spPr>
              <a:solidFill>
                <a:srgbClr val="56C4A8"/>
              </a:solidFill>
              <a:ln w="12700" cap="flat">
                <a:noFill/>
                <a:miter lim="400000"/>
              </a:ln>
              <a:effectLst/>
            </c:spPr>
          </c:dPt>
          <c:dPt>
            <c:idx val="157"/>
            <c:spPr>
              <a:solidFill>
                <a:schemeClr val="accent1"/>
              </a:solidFill>
              <a:ln w="12700" cap="flat">
                <a:noFill/>
                <a:miter lim="400000"/>
              </a:ln>
              <a:effectLst/>
            </c:spPr>
          </c:dPt>
          <c:dPt>
            <c:idx val="158"/>
            <c:spPr>
              <a:solidFill>
                <a:schemeClr val="accent1"/>
              </a:solidFill>
              <a:ln w="12700" cap="flat">
                <a:noFill/>
                <a:miter lim="400000"/>
              </a:ln>
              <a:effectLst/>
            </c:spPr>
          </c:dPt>
          <c:dPt>
            <c:idx val="159"/>
            <c:spPr>
              <a:solidFill>
                <a:schemeClr val="accent1"/>
              </a:solidFill>
              <a:ln w="12700" cap="flat">
                <a:noFill/>
                <a:miter lim="400000"/>
              </a:ln>
              <a:effectLst/>
            </c:spPr>
          </c:dPt>
          <c:dPt>
            <c:idx val="160"/>
            <c:spPr>
              <a:solidFill>
                <a:schemeClr val="accent1"/>
              </a:solidFill>
              <a:ln w="12700" cap="flat">
                <a:noFill/>
                <a:miter lim="400000"/>
              </a:ln>
              <a:effectLst/>
            </c:spPr>
          </c:dPt>
          <c:dPt>
            <c:idx val="161"/>
            <c:spPr>
              <a:solidFill>
                <a:schemeClr val="accent1"/>
              </a:solidFill>
              <a:ln w="12700" cap="flat">
                <a:noFill/>
                <a:miter lim="400000"/>
              </a:ln>
              <a:effectLst/>
            </c:spPr>
          </c:dPt>
          <c:dPt>
            <c:idx val="162"/>
            <c:spPr>
              <a:solidFill>
                <a:srgbClr val="70CFB6"/>
              </a:solidFill>
              <a:ln w="12700" cap="flat">
                <a:noFill/>
                <a:miter lim="400000"/>
              </a:ln>
              <a:effectLst/>
            </c:spPr>
          </c:dPt>
          <c:dPt>
            <c:idx val="163"/>
            <c:spPr>
              <a:solidFill>
                <a:schemeClr val="accent1"/>
              </a:solidFill>
              <a:ln w="12700" cap="flat">
                <a:noFill/>
                <a:miter lim="400000"/>
              </a:ln>
              <a:effectLst/>
            </c:spPr>
          </c:dPt>
          <c:dPt>
            <c:idx val="164"/>
            <c:spPr>
              <a:solidFill>
                <a:schemeClr val="accent1"/>
              </a:solidFill>
              <a:ln w="12700" cap="flat">
                <a:noFill/>
                <a:miter lim="400000"/>
              </a:ln>
              <a:effectLst/>
            </c:spPr>
          </c:dPt>
          <c:dPt>
            <c:idx val="165"/>
            <c:spPr>
              <a:solidFill>
                <a:schemeClr val="accent1"/>
              </a:solidFill>
              <a:ln w="12700" cap="flat">
                <a:noFill/>
                <a:miter lim="400000"/>
              </a:ln>
              <a:effectLst/>
            </c:spPr>
          </c:dPt>
          <c:dPt>
            <c:idx val="166"/>
            <c:spPr>
              <a:solidFill>
                <a:schemeClr val="accent1"/>
              </a:solidFill>
              <a:ln w="12700" cap="flat">
                <a:noFill/>
                <a:miter lim="400000"/>
              </a:ln>
              <a:effectLst/>
            </c:spPr>
          </c:dPt>
          <c:dPt>
            <c:idx val="167"/>
            <c:spPr>
              <a:solidFill>
                <a:schemeClr val="accent1"/>
              </a:solidFill>
              <a:ln w="12700" cap="flat">
                <a:noFill/>
                <a:miter lim="400000"/>
              </a:ln>
              <a:effectLst/>
            </c:spPr>
          </c:dPt>
          <c:dPt>
            <c:idx val="168"/>
            <c:spPr>
              <a:solidFill>
                <a:srgbClr val="8CDAC5"/>
              </a:solidFill>
              <a:ln w="12700" cap="flat">
                <a:noFill/>
                <a:miter lim="400000"/>
              </a:ln>
              <a:effectLst/>
            </c:spPr>
          </c:dPt>
          <c:dPt>
            <c:idx val="169"/>
            <c:spPr>
              <a:solidFill>
                <a:schemeClr val="accent1"/>
              </a:solidFill>
              <a:ln w="12700" cap="flat">
                <a:noFill/>
                <a:miter lim="400000"/>
              </a:ln>
              <a:effectLst/>
            </c:spPr>
          </c:dPt>
          <c:dPt>
            <c:idx val="170"/>
            <c:spPr>
              <a:solidFill>
                <a:schemeClr val="accent1"/>
              </a:solidFill>
              <a:ln w="12700" cap="flat">
                <a:noFill/>
                <a:miter lim="400000"/>
              </a:ln>
              <a:effectLst/>
            </c:spPr>
          </c:dPt>
          <c:dPt>
            <c:idx val="171"/>
            <c:spPr>
              <a:solidFill>
                <a:schemeClr val="accent1"/>
              </a:solidFill>
              <a:ln w="12700" cap="flat">
                <a:noFill/>
                <a:miter lim="400000"/>
              </a:ln>
              <a:effectLst/>
            </c:spPr>
          </c:dPt>
          <c:dPt>
            <c:idx val="172"/>
            <c:spPr>
              <a:solidFill>
                <a:schemeClr val="accent1"/>
              </a:solidFill>
              <a:ln w="12700" cap="flat">
                <a:noFill/>
                <a:miter lim="400000"/>
              </a:ln>
              <a:effectLst/>
            </c:spPr>
          </c:dPt>
          <c:dPt>
            <c:idx val="173"/>
            <c:spPr>
              <a:solidFill>
                <a:schemeClr val="accent1"/>
              </a:solidFill>
              <a:ln w="12700" cap="flat">
                <a:noFill/>
                <a:miter lim="400000"/>
              </a:ln>
              <a:effectLst/>
            </c:spPr>
          </c:dPt>
          <c:dPt>
            <c:idx val="174"/>
            <c:spPr>
              <a:solidFill>
                <a:srgbClr val="AAE4D5"/>
              </a:solidFill>
              <a:ln w="12700" cap="flat">
                <a:noFill/>
                <a:miter lim="400000"/>
              </a:ln>
              <a:effectLst/>
            </c:spPr>
          </c:dPt>
          <c:dPt>
            <c:idx val="175"/>
            <c:spPr>
              <a:solidFill>
                <a:schemeClr val="accent1"/>
              </a:solidFill>
              <a:ln w="12700" cap="flat">
                <a:noFill/>
                <a:miter lim="400000"/>
              </a:ln>
              <a:effectLst/>
            </c:spPr>
          </c:dPt>
          <c:dPt>
            <c:idx val="176"/>
            <c:spPr>
              <a:solidFill>
                <a:schemeClr val="accent1"/>
              </a:solidFill>
              <a:ln w="12700" cap="flat">
                <a:noFill/>
                <a:miter lim="400000"/>
              </a:ln>
              <a:effectLst/>
            </c:spPr>
          </c:dPt>
          <c:dPt>
            <c:idx val="177"/>
            <c:spPr>
              <a:solidFill>
                <a:schemeClr val="accent1"/>
              </a:solidFill>
              <a:ln w="12700" cap="flat">
                <a:noFill/>
                <a:miter lim="400000"/>
              </a:ln>
              <a:effectLst/>
            </c:spPr>
          </c:dPt>
          <c:dPt>
            <c:idx val="178"/>
            <c:spPr>
              <a:solidFill>
                <a:schemeClr val="accent1"/>
              </a:solidFill>
              <a:ln w="12700" cap="flat">
                <a:noFill/>
                <a:miter lim="400000"/>
              </a:ln>
              <a:effectLst/>
            </c:spPr>
          </c:dPt>
          <c:dPt>
            <c:idx val="179"/>
            <c:spPr>
              <a:solidFill>
                <a:schemeClr val="accent1"/>
              </a:solidFill>
              <a:ln w="12700" cap="flat">
                <a:noFill/>
                <a:miter lim="400000"/>
              </a:ln>
              <a:effectLst/>
            </c:spPr>
          </c:dPt>
          <c:dPt>
            <c:idx val="180"/>
            <c:spPr>
              <a:solidFill>
                <a:schemeClr val="accent1"/>
              </a:solidFill>
              <a:ln w="12700" cap="flat">
                <a:noFill/>
                <a:miter lim="400000"/>
              </a:ln>
              <a:effectLst/>
            </c:spPr>
          </c:dPt>
          <c:dPt>
            <c:idx val="181"/>
            <c:spPr>
              <a:solidFill>
                <a:schemeClr val="accent1"/>
              </a:solidFill>
              <a:ln w="12700" cap="flat">
                <a:noFill/>
                <a:miter lim="400000"/>
              </a:ln>
              <a:effectLst/>
            </c:spPr>
          </c:dPt>
          <c:dPt>
            <c:idx val="182"/>
            <c:spPr>
              <a:solidFill>
                <a:schemeClr val="accent1"/>
              </a:solidFill>
              <a:ln w="12700" cap="flat">
                <a:noFill/>
                <a:miter lim="400000"/>
              </a:ln>
              <a:effectLst/>
            </c:spPr>
          </c:dPt>
          <c:dPt>
            <c:idx val="183"/>
            <c:spPr>
              <a:solidFill>
                <a:schemeClr val="accent1"/>
              </a:solidFill>
              <a:ln w="12700" cap="flat">
                <a:noFill/>
                <a:miter lim="400000"/>
              </a:ln>
              <a:effectLst/>
            </c:spPr>
          </c:dPt>
          <c:dPt>
            <c:idx val="184"/>
            <c:spPr>
              <a:solidFill>
                <a:schemeClr val="accent1"/>
              </a:solidFill>
              <a:ln w="12700" cap="flat">
                <a:noFill/>
                <a:miter lim="400000"/>
              </a:ln>
              <a:effectLst/>
            </c:spPr>
          </c:dPt>
          <c:dPt>
            <c:idx val="185"/>
            <c:spPr>
              <a:solidFill>
                <a:schemeClr val="accent1"/>
              </a:solidFill>
              <a:ln w="12700" cap="flat">
                <a:noFill/>
                <a:miter lim="400000"/>
              </a:ln>
              <a:effectLst/>
            </c:spPr>
          </c:dPt>
          <c:dPt>
            <c:idx val="186"/>
            <c:spPr>
              <a:solidFill>
                <a:srgbClr val="3EBA99"/>
              </a:solidFill>
              <a:ln w="12700" cap="flat">
                <a:noFill/>
                <a:miter lim="400000"/>
              </a:ln>
              <a:effectLst/>
            </c:spPr>
          </c:dPt>
          <c:dPt>
            <c:idx val="187"/>
            <c:spPr>
              <a:solidFill>
                <a:schemeClr val="accent1"/>
              </a:solidFill>
              <a:ln w="12700" cap="flat">
                <a:noFill/>
                <a:miter lim="400000"/>
              </a:ln>
              <a:effectLst/>
            </c:spPr>
          </c:dPt>
          <c:dPt>
            <c:idx val="188"/>
            <c:spPr>
              <a:solidFill>
                <a:schemeClr val="accent1"/>
              </a:solidFill>
              <a:ln w="12700" cap="flat">
                <a:noFill/>
                <a:miter lim="400000"/>
              </a:ln>
              <a:effectLst/>
            </c:spPr>
          </c:dPt>
          <c:dPt>
            <c:idx val="189"/>
            <c:spPr>
              <a:solidFill>
                <a:schemeClr val="accent1"/>
              </a:solidFill>
              <a:ln w="12700" cap="flat">
                <a:noFill/>
                <a:miter lim="400000"/>
              </a:ln>
              <a:effectLst/>
            </c:spPr>
          </c:dPt>
          <c:dPt>
            <c:idx val="190"/>
            <c:spPr>
              <a:solidFill>
                <a:schemeClr val="accent1"/>
              </a:solidFill>
              <a:ln w="12700" cap="flat">
                <a:noFill/>
                <a:miter lim="400000"/>
              </a:ln>
              <a:effectLst/>
            </c:spPr>
          </c:dPt>
          <c:dPt>
            <c:idx val="191"/>
            <c:spPr>
              <a:solidFill>
                <a:schemeClr val="accent1"/>
              </a:solidFill>
              <a:ln w="12700" cap="flat">
                <a:noFill/>
                <a:miter lim="400000"/>
              </a:ln>
              <a:effectLst/>
            </c:spPr>
          </c:dPt>
          <c:dPt>
            <c:idx val="192"/>
            <c:spPr>
              <a:solidFill>
                <a:srgbClr val="56C4A8"/>
              </a:solidFill>
              <a:ln w="12700" cap="flat">
                <a:noFill/>
                <a:miter lim="400000"/>
              </a:ln>
              <a:effectLst/>
            </c:spPr>
          </c:dPt>
          <c:dPt>
            <c:idx val="193"/>
            <c:spPr>
              <a:solidFill>
                <a:schemeClr val="accent1"/>
              </a:solidFill>
              <a:ln w="12700" cap="flat">
                <a:noFill/>
                <a:miter lim="400000"/>
              </a:ln>
              <a:effectLst/>
            </c:spPr>
          </c:dPt>
          <c:dPt>
            <c:idx val="194"/>
            <c:spPr>
              <a:solidFill>
                <a:schemeClr val="accent1"/>
              </a:solidFill>
              <a:ln w="12700" cap="flat">
                <a:noFill/>
                <a:miter lim="400000"/>
              </a:ln>
              <a:effectLst/>
            </c:spPr>
          </c:dPt>
          <c:dPt>
            <c:idx val="195"/>
            <c:spPr>
              <a:solidFill>
                <a:schemeClr val="accent1"/>
              </a:solidFill>
              <a:ln w="12700" cap="flat">
                <a:noFill/>
                <a:miter lim="400000"/>
              </a:ln>
              <a:effectLst/>
            </c:spPr>
          </c:dPt>
          <c:dPt>
            <c:idx val="196"/>
            <c:spPr>
              <a:solidFill>
                <a:schemeClr val="accent1"/>
              </a:solidFill>
              <a:ln w="12700" cap="flat">
                <a:noFill/>
                <a:miter lim="400000"/>
              </a:ln>
              <a:effectLst/>
            </c:spPr>
          </c:dPt>
          <c:dPt>
            <c:idx val="197"/>
            <c:spPr>
              <a:solidFill>
                <a:schemeClr val="accent1"/>
              </a:solidFill>
              <a:ln w="12700" cap="flat">
                <a:noFill/>
                <a:miter lim="400000"/>
              </a:ln>
              <a:effectLst/>
            </c:spPr>
          </c:dPt>
          <c:dPt>
            <c:idx val="198"/>
            <c:spPr>
              <a:solidFill>
                <a:srgbClr val="70CFB6"/>
              </a:solidFill>
              <a:ln w="12700" cap="flat">
                <a:noFill/>
                <a:miter lim="400000"/>
              </a:ln>
              <a:effectLst/>
            </c:spPr>
          </c:dPt>
          <c:dPt>
            <c:idx val="199"/>
            <c:spPr>
              <a:solidFill>
                <a:schemeClr val="accent1"/>
              </a:solidFill>
              <a:ln w="12700" cap="flat">
                <a:noFill/>
                <a:miter lim="400000"/>
              </a:ln>
              <a:effectLst/>
            </c:spPr>
          </c:dPt>
          <c:dPt>
            <c:idx val="200"/>
            <c:spPr>
              <a:solidFill>
                <a:schemeClr val="accent1"/>
              </a:solidFill>
              <a:ln w="12700" cap="flat">
                <a:noFill/>
                <a:miter lim="400000"/>
              </a:ln>
              <a:effectLst/>
            </c:spPr>
          </c:dPt>
          <c:dPt>
            <c:idx val="201"/>
            <c:spPr>
              <a:solidFill>
                <a:schemeClr val="accent1"/>
              </a:solidFill>
              <a:ln w="12700" cap="flat">
                <a:noFill/>
                <a:miter lim="400000"/>
              </a:ln>
              <a:effectLst/>
            </c:spPr>
          </c:dPt>
          <c:dPt>
            <c:idx val="202"/>
            <c:spPr>
              <a:solidFill>
                <a:schemeClr val="accent1"/>
              </a:solidFill>
              <a:ln w="12700" cap="flat">
                <a:noFill/>
                <a:miter lim="400000"/>
              </a:ln>
              <a:effectLst/>
            </c:spPr>
          </c:dPt>
          <c:dPt>
            <c:idx val="203"/>
            <c:spPr>
              <a:solidFill>
                <a:schemeClr val="accent1"/>
              </a:solidFill>
              <a:ln w="12700" cap="flat">
                <a:noFill/>
                <a:miter lim="400000"/>
              </a:ln>
              <a:effectLst/>
            </c:spPr>
          </c:dPt>
          <c:dPt>
            <c:idx val="204"/>
            <c:spPr>
              <a:solidFill>
                <a:srgbClr val="8CDAC5"/>
              </a:solidFill>
              <a:ln w="12700" cap="flat">
                <a:noFill/>
                <a:miter lim="400000"/>
              </a:ln>
              <a:effectLst/>
            </c:spPr>
          </c:dPt>
          <c:dPt>
            <c:idx val="205"/>
            <c:spPr>
              <a:solidFill>
                <a:schemeClr val="accent1"/>
              </a:solidFill>
              <a:ln w="12700" cap="flat">
                <a:noFill/>
                <a:miter lim="400000"/>
              </a:ln>
              <a:effectLst/>
            </c:spPr>
          </c:dPt>
          <c:dPt>
            <c:idx val="206"/>
            <c:spPr>
              <a:solidFill>
                <a:schemeClr val="accent1"/>
              </a:solidFill>
              <a:ln w="12700" cap="flat">
                <a:noFill/>
                <a:miter lim="400000"/>
              </a:ln>
              <a:effectLst/>
            </c:spPr>
          </c:dPt>
          <c:dPt>
            <c:idx val="207"/>
            <c:spPr>
              <a:solidFill>
                <a:schemeClr val="accent1"/>
              </a:solidFill>
              <a:ln w="12700" cap="flat">
                <a:noFill/>
                <a:miter lim="400000"/>
              </a:ln>
              <a:effectLst/>
            </c:spPr>
          </c:dPt>
          <c:dPt>
            <c:idx val="208"/>
            <c:spPr>
              <a:solidFill>
                <a:schemeClr val="accent1"/>
              </a:solidFill>
              <a:ln w="12700" cap="flat">
                <a:noFill/>
                <a:miter lim="400000"/>
              </a:ln>
              <a:effectLst/>
            </c:spPr>
          </c:dPt>
          <c:dPt>
            <c:idx val="209"/>
            <c:spPr>
              <a:solidFill>
                <a:schemeClr val="accent1"/>
              </a:solidFill>
              <a:ln w="12700" cap="flat">
                <a:noFill/>
                <a:miter lim="400000"/>
              </a:ln>
              <a:effectLst/>
            </c:spPr>
          </c:dPt>
          <c:dPt>
            <c:idx val="210"/>
            <c:spPr>
              <a:solidFill>
                <a:srgbClr val="AAE4D5"/>
              </a:solidFill>
              <a:ln w="12700" cap="flat">
                <a:noFill/>
                <a:miter lim="400000"/>
              </a:ln>
              <a:effectLst/>
            </c:spPr>
          </c:dPt>
          <c:dPt>
            <c:idx val="211"/>
            <c:spPr>
              <a:solidFill>
                <a:schemeClr val="accent1"/>
              </a:solidFill>
              <a:ln w="12700" cap="flat">
                <a:noFill/>
                <a:miter lim="400000"/>
              </a:ln>
              <a:effectLst/>
            </c:spPr>
          </c:dPt>
          <c:dPt>
            <c:idx val="212"/>
            <c:spPr>
              <a:solidFill>
                <a:schemeClr val="accent1"/>
              </a:solidFill>
              <a:ln w="12700" cap="flat">
                <a:noFill/>
                <a:miter lim="400000"/>
              </a:ln>
              <a:effectLst/>
            </c:spPr>
          </c:dPt>
          <c:dPt>
            <c:idx val="213"/>
            <c:spPr>
              <a:solidFill>
                <a:schemeClr val="accent1"/>
              </a:solidFill>
              <a:ln w="12700" cap="flat">
                <a:noFill/>
                <a:miter lim="400000"/>
              </a:ln>
              <a:effectLst/>
            </c:spPr>
          </c:dPt>
          <c:dPt>
            <c:idx val="214"/>
            <c:spPr>
              <a:solidFill>
                <a:schemeClr val="accent1"/>
              </a:solidFill>
              <a:ln w="12700" cap="flat">
                <a:noFill/>
                <a:miter lim="400000"/>
              </a:ln>
              <a:effectLst/>
            </c:spPr>
          </c:dPt>
          <c:dPt>
            <c:idx val="215"/>
            <c:spPr>
              <a:solidFill>
                <a:schemeClr val="accent1"/>
              </a:solidFill>
              <a:ln w="12700" cap="flat">
                <a:noFill/>
                <a:miter lim="400000"/>
              </a:ln>
              <a:effectLst/>
            </c:spPr>
          </c:dPt>
          <c:dPt>
            <c:idx val="216"/>
            <c:spPr>
              <a:solidFill>
                <a:schemeClr val="accent1"/>
              </a:solidFill>
              <a:ln w="12700" cap="flat">
                <a:noFill/>
                <a:miter lim="400000"/>
              </a:ln>
              <a:effectLst/>
            </c:spPr>
          </c:dPt>
          <c:dPt>
            <c:idx val="217"/>
            <c:spPr>
              <a:solidFill>
                <a:schemeClr val="accent1"/>
              </a:solidFill>
              <a:ln w="12700" cap="flat">
                <a:noFill/>
                <a:miter lim="400000"/>
              </a:ln>
              <a:effectLst/>
            </c:spPr>
          </c:dPt>
          <c:dPt>
            <c:idx val="218"/>
            <c:spPr>
              <a:solidFill>
                <a:schemeClr val="accent1"/>
              </a:solidFill>
              <a:ln w="12700" cap="flat">
                <a:noFill/>
                <a:miter lim="400000"/>
              </a:ln>
              <a:effectLst/>
            </c:spPr>
          </c:dPt>
          <c:dPt>
            <c:idx val="219"/>
            <c:spPr>
              <a:solidFill>
                <a:schemeClr val="accent1"/>
              </a:solidFill>
              <a:ln w="12700" cap="flat">
                <a:noFill/>
                <a:miter lim="400000"/>
              </a:ln>
              <a:effectLst/>
            </c:spPr>
          </c:dPt>
          <c:dPt>
            <c:idx val="220"/>
            <c:spPr>
              <a:solidFill>
                <a:schemeClr val="accent1"/>
              </a:solidFill>
              <a:ln w="12700" cap="flat">
                <a:noFill/>
                <a:miter lim="400000"/>
              </a:ln>
              <a:effectLst/>
            </c:spPr>
          </c:dPt>
          <c:dPt>
            <c:idx val="221"/>
            <c:spPr>
              <a:solidFill>
                <a:schemeClr val="accent1"/>
              </a:solidFill>
              <a:ln w="12700" cap="flat">
                <a:noFill/>
                <a:miter lim="400000"/>
              </a:ln>
              <a:effectLst/>
            </c:spPr>
          </c:dPt>
          <c:dPt>
            <c:idx val="222"/>
            <c:spPr>
              <a:solidFill>
                <a:srgbClr val="3EBA99"/>
              </a:solidFill>
              <a:ln w="12700" cap="flat">
                <a:noFill/>
                <a:miter lim="400000"/>
              </a:ln>
              <a:effectLst/>
            </c:spPr>
          </c:dPt>
          <c:dPt>
            <c:idx val="223"/>
            <c:spPr>
              <a:solidFill>
                <a:schemeClr val="accent1"/>
              </a:solidFill>
              <a:ln w="12700" cap="flat">
                <a:noFill/>
                <a:miter lim="400000"/>
              </a:ln>
              <a:effectLst/>
            </c:spPr>
          </c:dPt>
          <c:dPt>
            <c:idx val="224"/>
            <c:spPr>
              <a:solidFill>
                <a:schemeClr val="accent1"/>
              </a:solidFill>
              <a:ln w="12700" cap="flat">
                <a:noFill/>
                <a:miter lim="400000"/>
              </a:ln>
              <a:effectLst/>
            </c:spPr>
          </c:dPt>
          <c:dPt>
            <c:idx val="225"/>
            <c:spPr>
              <a:solidFill>
                <a:schemeClr val="accent1"/>
              </a:solidFill>
              <a:ln w="12700" cap="flat">
                <a:noFill/>
                <a:miter lim="400000"/>
              </a:ln>
              <a:effectLst/>
            </c:spPr>
          </c:dPt>
          <c:dPt>
            <c:idx val="226"/>
            <c:spPr>
              <a:solidFill>
                <a:schemeClr val="accent1"/>
              </a:solidFill>
              <a:ln w="12700" cap="flat">
                <a:noFill/>
                <a:miter lim="400000"/>
              </a:ln>
              <a:effectLst/>
            </c:spPr>
          </c:dPt>
          <c:dPt>
            <c:idx val="227"/>
            <c:spPr>
              <a:solidFill>
                <a:schemeClr val="accent1"/>
              </a:solidFill>
              <a:ln w="12700" cap="flat">
                <a:noFill/>
                <a:miter lim="400000"/>
              </a:ln>
              <a:effectLst/>
            </c:spPr>
          </c:dPt>
          <c:dPt>
            <c:idx val="228"/>
            <c:spPr>
              <a:solidFill>
                <a:srgbClr val="56C4A8"/>
              </a:solidFill>
              <a:ln w="12700" cap="flat">
                <a:noFill/>
                <a:miter lim="400000"/>
              </a:ln>
              <a:effectLst/>
            </c:spPr>
          </c:dPt>
          <c:dPt>
            <c:idx val="229"/>
            <c:spPr>
              <a:solidFill>
                <a:schemeClr val="accent1"/>
              </a:solidFill>
              <a:ln w="12700" cap="flat">
                <a:noFill/>
                <a:miter lim="400000"/>
              </a:ln>
              <a:effectLst/>
            </c:spPr>
          </c:dPt>
          <c:dPt>
            <c:idx val="230"/>
            <c:spPr>
              <a:solidFill>
                <a:schemeClr val="accent1"/>
              </a:solidFill>
              <a:ln w="12700" cap="flat">
                <a:noFill/>
                <a:miter lim="400000"/>
              </a:ln>
              <a:effectLst/>
            </c:spPr>
          </c:dPt>
          <c:dPt>
            <c:idx val="231"/>
            <c:spPr>
              <a:solidFill>
                <a:schemeClr val="accent1"/>
              </a:solidFill>
              <a:ln w="12700" cap="flat">
                <a:noFill/>
                <a:miter lim="400000"/>
              </a:ln>
              <a:effectLst/>
            </c:spPr>
          </c:dPt>
          <c:dPt>
            <c:idx val="232"/>
            <c:spPr>
              <a:solidFill>
                <a:schemeClr val="accent1"/>
              </a:solidFill>
              <a:ln w="12700" cap="flat">
                <a:noFill/>
                <a:miter lim="400000"/>
              </a:ln>
              <a:effectLst/>
            </c:spPr>
          </c:dPt>
          <c:dPt>
            <c:idx val="233"/>
            <c:spPr>
              <a:solidFill>
                <a:schemeClr val="accent1"/>
              </a:solidFill>
              <a:ln w="12700" cap="flat">
                <a:noFill/>
                <a:miter lim="400000"/>
              </a:ln>
              <a:effectLst/>
            </c:spPr>
          </c:dPt>
          <c:dPt>
            <c:idx val="234"/>
            <c:spPr>
              <a:solidFill>
                <a:srgbClr val="70CFB6"/>
              </a:solidFill>
              <a:ln w="12700" cap="flat">
                <a:noFill/>
                <a:miter lim="400000"/>
              </a:ln>
              <a:effectLst/>
            </c:spPr>
          </c:dPt>
          <c:dPt>
            <c:idx val="235"/>
            <c:spPr>
              <a:solidFill>
                <a:schemeClr val="accent1"/>
              </a:solidFill>
              <a:ln w="12700" cap="flat">
                <a:noFill/>
                <a:miter lim="400000"/>
              </a:ln>
              <a:effectLst/>
            </c:spPr>
          </c:dPt>
          <c:dPt>
            <c:idx val="236"/>
            <c:spPr>
              <a:solidFill>
                <a:schemeClr val="accent1"/>
              </a:solidFill>
              <a:ln w="12700" cap="flat">
                <a:noFill/>
                <a:miter lim="400000"/>
              </a:ln>
              <a:effectLst/>
            </c:spPr>
          </c:dPt>
          <c:dPt>
            <c:idx val="237"/>
            <c:spPr>
              <a:solidFill>
                <a:schemeClr val="accent1"/>
              </a:solidFill>
              <a:ln w="12700" cap="flat">
                <a:noFill/>
                <a:miter lim="400000"/>
              </a:ln>
              <a:effectLst/>
            </c:spPr>
          </c:dPt>
          <c:dPt>
            <c:idx val="238"/>
            <c:spPr>
              <a:solidFill>
                <a:schemeClr val="accent1"/>
              </a:solidFill>
              <a:ln w="12700" cap="flat">
                <a:noFill/>
                <a:miter lim="400000"/>
              </a:ln>
              <a:effectLst/>
            </c:spPr>
          </c:dPt>
          <c:dPt>
            <c:idx val="239"/>
            <c:spPr>
              <a:solidFill>
                <a:schemeClr val="accent1"/>
              </a:solidFill>
              <a:ln w="12700" cap="flat">
                <a:noFill/>
                <a:miter lim="400000"/>
              </a:ln>
              <a:effectLst/>
            </c:spPr>
          </c:dPt>
          <c:dPt>
            <c:idx val="240"/>
            <c:spPr>
              <a:solidFill>
                <a:srgbClr val="8CDAC5"/>
              </a:solidFill>
              <a:ln w="12700" cap="flat">
                <a:noFill/>
                <a:miter lim="400000"/>
              </a:ln>
              <a:effectLst/>
            </c:spPr>
          </c:dPt>
          <c:dPt>
            <c:idx val="241"/>
            <c:spPr>
              <a:solidFill>
                <a:schemeClr val="accent1"/>
              </a:solidFill>
              <a:ln w="12700" cap="flat">
                <a:noFill/>
                <a:miter lim="400000"/>
              </a:ln>
              <a:effectLst/>
            </c:spPr>
          </c:dPt>
          <c:dPt>
            <c:idx val="242"/>
            <c:spPr>
              <a:solidFill>
                <a:schemeClr val="accent1"/>
              </a:solidFill>
              <a:ln w="12700" cap="flat">
                <a:noFill/>
                <a:miter lim="400000"/>
              </a:ln>
              <a:effectLst/>
            </c:spPr>
          </c:dPt>
          <c:dPt>
            <c:idx val="243"/>
            <c:spPr>
              <a:solidFill>
                <a:schemeClr val="accent1"/>
              </a:solidFill>
              <a:ln w="12700" cap="flat">
                <a:noFill/>
                <a:miter lim="400000"/>
              </a:ln>
              <a:effectLst/>
            </c:spPr>
          </c:dPt>
          <c:dPt>
            <c:idx val="244"/>
            <c:spPr>
              <a:solidFill>
                <a:schemeClr val="accent1"/>
              </a:solidFill>
              <a:ln w="12700" cap="flat">
                <a:noFill/>
                <a:miter lim="400000"/>
              </a:ln>
              <a:effectLst/>
            </c:spPr>
          </c:dPt>
          <c:dPt>
            <c:idx val="245"/>
            <c:spPr>
              <a:solidFill>
                <a:schemeClr val="accent1"/>
              </a:solidFill>
              <a:ln w="12700" cap="flat">
                <a:noFill/>
                <a:miter lim="400000"/>
              </a:ln>
              <a:effectLst/>
            </c:spPr>
          </c:dPt>
          <c:dPt>
            <c:idx val="246"/>
            <c:spPr>
              <a:solidFill>
                <a:srgbClr val="AAE4D5"/>
              </a:solidFill>
              <a:ln w="12700" cap="flat">
                <a:noFill/>
                <a:miter lim="400000"/>
              </a:ln>
              <a:effectLst/>
            </c:spPr>
          </c:dPt>
          <c:dPt>
            <c:idx val="247"/>
            <c:spPr>
              <a:solidFill>
                <a:schemeClr val="accent1"/>
              </a:solidFill>
              <a:ln w="12700" cap="flat">
                <a:noFill/>
                <a:miter lim="400000"/>
              </a:ln>
              <a:effectLst/>
            </c:spPr>
          </c:dPt>
          <c:dPt>
            <c:idx val="248"/>
            <c:spPr>
              <a:solidFill>
                <a:schemeClr val="accent1"/>
              </a:solidFill>
              <a:ln w="12700" cap="flat">
                <a:noFill/>
                <a:miter lim="400000"/>
              </a:ln>
              <a:effectLst/>
            </c:spPr>
          </c:dPt>
          <c:dPt>
            <c:idx val="249"/>
            <c:spPr>
              <a:solidFill>
                <a:schemeClr val="accent1"/>
              </a:solidFill>
              <a:ln w="12700" cap="flat">
                <a:noFill/>
                <a:miter lim="400000"/>
              </a:ln>
              <a:effectLst/>
            </c:spPr>
          </c:dPt>
          <c:dPt>
            <c:idx val="250"/>
            <c:spPr>
              <a:solidFill>
                <a:schemeClr val="accent1"/>
              </a:solidFill>
              <a:ln w="12700" cap="flat">
                <a:noFill/>
                <a:miter lim="400000"/>
              </a:ln>
              <a:effectLst/>
            </c:spPr>
          </c:dPt>
          <c:dPt>
            <c:idx val="251"/>
            <c:spPr>
              <a:solidFill>
                <a:schemeClr val="accent1"/>
              </a:solidFill>
              <a:ln w="12700" cap="flat">
                <a:noFill/>
                <a:miter lim="400000"/>
              </a:ln>
              <a:effectLst/>
            </c:spPr>
          </c:dPt>
          <c:dPt>
            <c:idx val="252"/>
            <c:spPr>
              <a:solidFill>
                <a:schemeClr val="accent1"/>
              </a:solidFill>
              <a:ln w="12700" cap="flat">
                <a:noFill/>
                <a:miter lim="400000"/>
              </a:ln>
              <a:effectLst/>
            </c:spPr>
          </c:dPt>
          <c:dPt>
            <c:idx val="253"/>
            <c:spPr>
              <a:solidFill>
                <a:schemeClr val="accent1"/>
              </a:solidFill>
              <a:ln w="12700" cap="flat">
                <a:noFill/>
                <a:miter lim="400000"/>
              </a:ln>
              <a:effectLst/>
            </c:spPr>
          </c:dPt>
          <c:dPt>
            <c:idx val="254"/>
            <c:spPr>
              <a:solidFill>
                <a:schemeClr val="accent1"/>
              </a:solidFill>
              <a:ln w="12700" cap="flat">
                <a:noFill/>
                <a:miter lim="400000"/>
              </a:ln>
              <a:effectLst/>
            </c:spPr>
          </c:dPt>
          <c:dLbls>
            <c:dLbl>
              <c:idx val="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3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4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5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6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7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8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9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0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1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2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3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4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5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6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7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8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19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0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1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2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3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5"/>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6"/>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7"/>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8"/>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49"/>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0"/>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1"/>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2"/>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3"/>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dLbl>
              <c:idx val="254"/>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dLbl>
            <c:numFmt formatCode="0" sourceLinked="0"/>
            <c:txPr>
              <a:bodyPr/>
              <a:lstStyle/>
              <a:p>
                <a:pPr>
                  <a:defRPr b="0" i="0" strike="noStrike" sz="1000" u="none">
                    <a:solidFill>
                      <a:srgbClr val="FFFFFF"/>
                    </a:solidFill>
                    <a:latin typeface="Calibri"/>
                  </a:defRPr>
                </a:pPr>
              </a:p>
            </c:txPr>
            <c:dLblPos val="outEnd"/>
            <c:showLegendKey val="0"/>
            <c:showVal val="0"/>
            <c:showCatName val="0"/>
            <c:showSerName val="0"/>
            <c:showPercent val="0"/>
            <c:showBubbleSize val="0"/>
            <c:showLeaderLines val="0"/>
          </c:dLbls>
          <c:cat>
            <c:strLit>
              <c:ptCount val="25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strLit>
          </c:cat>
          <c:val>
            <c:numLit>
              <c:ptCount val="255"/>
              <c:pt idx="0">
                <c:v>57.000000</c:v>
              </c:pt>
              <c:pt idx="1">
                <c:v>50.000000</c:v>
              </c:pt>
              <c:pt idx="2">
                <c:v>46.000000</c:v>
              </c:pt>
              <c:pt idx="3">
                <c:v>42.000000</c:v>
              </c:pt>
              <c:pt idx="4">
                <c:v>39.000000</c:v>
              </c:pt>
              <c:pt idx="5">
                <c:v>38.000000</c:v>
              </c:pt>
              <c:pt idx="6">
                <c:v>37.000000</c:v>
              </c:pt>
              <c:pt idx="7">
                <c:v>37.000000</c:v>
              </c:pt>
              <c:pt idx="8">
                <c:v>31.000000</c:v>
              </c:pt>
              <c:pt idx="9">
                <c:v>29.000000</c:v>
              </c:pt>
              <c:pt idx="10">
                <c:v>27.000000</c:v>
              </c:pt>
              <c:pt idx="11">
                <c:v>24.000000</c:v>
              </c:pt>
              <c:pt idx="12">
                <c:v>23.000000</c:v>
              </c:pt>
              <c:pt idx="13">
                <c:v>23.000000</c:v>
              </c:pt>
              <c:pt idx="14">
                <c:v>21.000000</c:v>
              </c:pt>
              <c:pt idx="15">
                <c:v>21.000000</c:v>
              </c:pt>
              <c:pt idx="16">
                <c:v>20.000000</c:v>
              </c:pt>
              <c:pt idx="17">
                <c:v>20.000000</c:v>
              </c:pt>
              <c:pt idx="18">
                <c:v>19.000000</c:v>
              </c:pt>
              <c:pt idx="19">
                <c:v>19.000000</c:v>
              </c:pt>
              <c:pt idx="20">
                <c:v>19.000000</c:v>
              </c:pt>
              <c:pt idx="21">
                <c:v>19.000000</c:v>
              </c:pt>
              <c:pt idx="22">
                <c:v>18.000000</c:v>
              </c:pt>
              <c:pt idx="23">
                <c:v>17.000000</c:v>
              </c:pt>
              <c:pt idx="24">
                <c:v>17.000000</c:v>
              </c:pt>
              <c:pt idx="25">
                <c:v>16.000000</c:v>
              </c:pt>
              <c:pt idx="26">
                <c:v>16.000000</c:v>
              </c:pt>
              <c:pt idx="27">
                <c:v>16.000000</c:v>
              </c:pt>
              <c:pt idx="28">
                <c:v>16.000000</c:v>
              </c:pt>
              <c:pt idx="29">
                <c:v>15.000000</c:v>
              </c:pt>
              <c:pt idx="30">
                <c:v>15.000000</c:v>
              </c:pt>
              <c:pt idx="31">
                <c:v>14.000000</c:v>
              </c:pt>
              <c:pt idx="32">
                <c:v>14.000000</c:v>
              </c:pt>
              <c:pt idx="33">
                <c:v>14.000000</c:v>
              </c:pt>
              <c:pt idx="34">
                <c:v>13.000000</c:v>
              </c:pt>
              <c:pt idx="35">
                <c:v>13.000000</c:v>
              </c:pt>
              <c:pt idx="36">
                <c:v>13.000000</c:v>
              </c:pt>
              <c:pt idx="37">
                <c:v>13.000000</c:v>
              </c:pt>
              <c:pt idx="38">
                <c:v>13.000000</c:v>
              </c:pt>
              <c:pt idx="39">
                <c:v>13.000000</c:v>
              </c:pt>
              <c:pt idx="40">
                <c:v>12.000000</c:v>
              </c:pt>
              <c:pt idx="41">
                <c:v>12.000000</c:v>
              </c:pt>
              <c:pt idx="42">
                <c:v>12.000000</c:v>
              </c:pt>
              <c:pt idx="43">
                <c:v>11.000000</c:v>
              </c:pt>
              <c:pt idx="44">
                <c:v>11.000000</c:v>
              </c:pt>
              <c:pt idx="45">
                <c:v>10.000000</c:v>
              </c:pt>
              <c:pt idx="46">
                <c:v>10.000000</c:v>
              </c:pt>
              <c:pt idx="47">
                <c:v>10.000000</c:v>
              </c:pt>
              <c:pt idx="48">
                <c:v>10.000000</c:v>
              </c:pt>
              <c:pt idx="49">
                <c:v>10.000000</c:v>
              </c:pt>
              <c:pt idx="50">
                <c:v>10.000000</c:v>
              </c:pt>
              <c:pt idx="51">
                <c:v>10.000000</c:v>
              </c:pt>
              <c:pt idx="52">
                <c:v>10.000000</c:v>
              </c:pt>
              <c:pt idx="53">
                <c:v>10.000000</c:v>
              </c:pt>
              <c:pt idx="54">
                <c:v>10.000000</c:v>
              </c:pt>
              <c:pt idx="55">
                <c:v>10.000000</c:v>
              </c:pt>
              <c:pt idx="56">
                <c:v>10.000000</c:v>
              </c:pt>
              <c:pt idx="57">
                <c:v>10.000000</c:v>
              </c:pt>
              <c:pt idx="58">
                <c:v>10.000000</c:v>
              </c:pt>
              <c:pt idx="59">
                <c:v>9.000000</c:v>
              </c:pt>
              <c:pt idx="60">
                <c:v>9.000000</c:v>
              </c:pt>
              <c:pt idx="61">
                <c:v>9.000000</c:v>
              </c:pt>
              <c:pt idx="62">
                <c:v>9.000000</c:v>
              </c:pt>
              <c:pt idx="63">
                <c:v>9.000000</c:v>
              </c:pt>
              <c:pt idx="64">
                <c:v>9.000000</c:v>
              </c:pt>
              <c:pt idx="65">
                <c:v>9.000000</c:v>
              </c:pt>
              <c:pt idx="66">
                <c:v>8.000000</c:v>
              </c:pt>
              <c:pt idx="67">
                <c:v>8.000000</c:v>
              </c:pt>
              <c:pt idx="68">
                <c:v>8.000000</c:v>
              </c:pt>
              <c:pt idx="69">
                <c:v>8.000000</c:v>
              </c:pt>
              <c:pt idx="70">
                <c:v>8.000000</c:v>
              </c:pt>
              <c:pt idx="71">
                <c:v>8.000000</c:v>
              </c:pt>
              <c:pt idx="72">
                <c:v>8.000000</c:v>
              </c:pt>
              <c:pt idx="73">
                <c:v>8.000000</c:v>
              </c:pt>
              <c:pt idx="74">
                <c:v>8.000000</c:v>
              </c:pt>
              <c:pt idx="75">
                <c:v>8.000000</c:v>
              </c:pt>
              <c:pt idx="76">
                <c:v>8.000000</c:v>
              </c:pt>
              <c:pt idx="77">
                <c:v>8.000000</c:v>
              </c:pt>
              <c:pt idx="78">
                <c:v>8.000000</c:v>
              </c:pt>
              <c:pt idx="79">
                <c:v>8.000000</c:v>
              </c:pt>
              <c:pt idx="80">
                <c:v>8.000000</c:v>
              </c:pt>
              <c:pt idx="81">
                <c:v>8.000000</c:v>
              </c:pt>
              <c:pt idx="82">
                <c:v>8.000000</c:v>
              </c:pt>
              <c:pt idx="83">
                <c:v>8.000000</c:v>
              </c:pt>
              <c:pt idx="84">
                <c:v>8.000000</c:v>
              </c:pt>
              <c:pt idx="85">
                <c:v>7.000000</c:v>
              </c:pt>
              <c:pt idx="86">
                <c:v>7.000000</c:v>
              </c:pt>
              <c:pt idx="87">
                <c:v>7.000000</c:v>
              </c:pt>
              <c:pt idx="88">
                <c:v>7.000000</c:v>
              </c:pt>
              <c:pt idx="89">
                <c:v>7.000000</c:v>
              </c:pt>
              <c:pt idx="90">
                <c:v>7.000000</c:v>
              </c:pt>
              <c:pt idx="91">
                <c:v>7.000000</c:v>
              </c:pt>
              <c:pt idx="92">
                <c:v>7.000000</c:v>
              </c:pt>
              <c:pt idx="93">
                <c:v>7.000000</c:v>
              </c:pt>
              <c:pt idx="94">
                <c:v>7.000000</c:v>
              </c:pt>
              <c:pt idx="95">
                <c:v>7.000000</c:v>
              </c:pt>
              <c:pt idx="96">
                <c:v>6.000000</c:v>
              </c:pt>
              <c:pt idx="97">
                <c:v>6.000000</c:v>
              </c:pt>
              <c:pt idx="98">
                <c:v>6.000000</c:v>
              </c:pt>
              <c:pt idx="99">
                <c:v>6.000000</c:v>
              </c:pt>
              <c:pt idx="100">
                <c:v>6.000000</c:v>
              </c:pt>
              <c:pt idx="101">
                <c:v>6.000000</c:v>
              </c:pt>
              <c:pt idx="102">
                <c:v>6.000000</c:v>
              </c:pt>
              <c:pt idx="103">
                <c:v>6.000000</c:v>
              </c:pt>
              <c:pt idx="104">
                <c:v>6.000000</c:v>
              </c:pt>
              <c:pt idx="105">
                <c:v>6.000000</c:v>
              </c:pt>
              <c:pt idx="106">
                <c:v>6.000000</c:v>
              </c:pt>
              <c:pt idx="107">
                <c:v>6.000000</c:v>
              </c:pt>
              <c:pt idx="108">
                <c:v>6.000000</c:v>
              </c:pt>
              <c:pt idx="109">
                <c:v>6.000000</c:v>
              </c:pt>
              <c:pt idx="110">
                <c:v>6.000000</c:v>
              </c:pt>
              <c:pt idx="111">
                <c:v>6.000000</c:v>
              </c:pt>
              <c:pt idx="112">
                <c:v>6.000000</c:v>
              </c:pt>
              <c:pt idx="113">
                <c:v>6.000000</c:v>
              </c:pt>
              <c:pt idx="114">
                <c:v>6.000000</c:v>
              </c:pt>
              <c:pt idx="115">
                <c:v>6.000000</c:v>
              </c:pt>
              <c:pt idx="116">
                <c:v>6.000000</c:v>
              </c:pt>
              <c:pt idx="117">
                <c:v>6.000000</c:v>
              </c:pt>
              <c:pt idx="118">
                <c:v>5.000000</c:v>
              </c:pt>
              <c:pt idx="119">
                <c:v>5.000000</c:v>
              </c:pt>
              <c:pt idx="120">
                <c:v>5.000000</c:v>
              </c:pt>
              <c:pt idx="121">
                <c:v>5.000000</c:v>
              </c:pt>
              <c:pt idx="122">
                <c:v>5.000000</c:v>
              </c:pt>
              <c:pt idx="123">
                <c:v>5.000000</c:v>
              </c:pt>
              <c:pt idx="124">
                <c:v>5.000000</c:v>
              </c:pt>
              <c:pt idx="125">
                <c:v>5.000000</c:v>
              </c:pt>
              <c:pt idx="126">
                <c:v>5.000000</c:v>
              </c:pt>
              <c:pt idx="127">
                <c:v>5.000000</c:v>
              </c:pt>
              <c:pt idx="128">
                <c:v>5.000000</c:v>
              </c:pt>
              <c:pt idx="129">
                <c:v>5.000000</c:v>
              </c:pt>
              <c:pt idx="130">
                <c:v>5.000000</c:v>
              </c:pt>
              <c:pt idx="131">
                <c:v>5.000000</c:v>
              </c:pt>
              <c:pt idx="132">
                <c:v>5.000000</c:v>
              </c:pt>
              <c:pt idx="133">
                <c:v>5.000000</c:v>
              </c:pt>
              <c:pt idx="134">
                <c:v>5.000000</c:v>
              </c:pt>
              <c:pt idx="135">
                <c:v>5.000000</c:v>
              </c:pt>
              <c:pt idx="136">
                <c:v>5.000000</c:v>
              </c:pt>
              <c:pt idx="137">
                <c:v>5.000000</c:v>
              </c:pt>
              <c:pt idx="138">
                <c:v>4.000000</c:v>
              </c:pt>
              <c:pt idx="139">
                <c:v>4.000000</c:v>
              </c:pt>
              <c:pt idx="140">
                <c:v>4.000000</c:v>
              </c:pt>
              <c:pt idx="141">
                <c:v>4.000000</c:v>
              </c:pt>
              <c:pt idx="142">
                <c:v>4.000000</c:v>
              </c:pt>
              <c:pt idx="143">
                <c:v>4.000000</c:v>
              </c:pt>
              <c:pt idx="144">
                <c:v>4.000000</c:v>
              </c:pt>
              <c:pt idx="145">
                <c:v>4.000000</c:v>
              </c:pt>
              <c:pt idx="146">
                <c:v>4.000000</c:v>
              </c:pt>
              <c:pt idx="147">
                <c:v>4.000000</c:v>
              </c:pt>
              <c:pt idx="148">
                <c:v>4.000000</c:v>
              </c:pt>
              <c:pt idx="149">
                <c:v>4.000000</c:v>
              </c:pt>
              <c:pt idx="150">
                <c:v>4.000000</c:v>
              </c:pt>
              <c:pt idx="151">
                <c:v>4.000000</c:v>
              </c:pt>
              <c:pt idx="152">
                <c:v>4.000000</c:v>
              </c:pt>
              <c:pt idx="153">
                <c:v>4.000000</c:v>
              </c:pt>
              <c:pt idx="154">
                <c:v>4.000000</c:v>
              </c:pt>
              <c:pt idx="155">
                <c:v>4.000000</c:v>
              </c:pt>
              <c:pt idx="156">
                <c:v>4.000000</c:v>
              </c:pt>
              <c:pt idx="157">
                <c:v>3.000000</c:v>
              </c:pt>
              <c:pt idx="158">
                <c:v>3.000000</c:v>
              </c:pt>
              <c:pt idx="159">
                <c:v>3.000000</c:v>
              </c:pt>
              <c:pt idx="160">
                <c:v>3.000000</c:v>
              </c:pt>
              <c:pt idx="161">
                <c:v>3.000000</c:v>
              </c:pt>
              <c:pt idx="162">
                <c:v>3.000000</c:v>
              </c:pt>
              <c:pt idx="163">
                <c:v>3.000000</c:v>
              </c:pt>
              <c:pt idx="164">
                <c:v>3.000000</c:v>
              </c:pt>
              <c:pt idx="165">
                <c:v>3.000000</c:v>
              </c:pt>
              <c:pt idx="166">
                <c:v>3.000000</c:v>
              </c:pt>
              <c:pt idx="167">
                <c:v>3.000000</c:v>
              </c:pt>
              <c:pt idx="168">
                <c:v>3.000000</c:v>
              </c:pt>
              <c:pt idx="169">
                <c:v>3.000000</c:v>
              </c:pt>
              <c:pt idx="170">
                <c:v>3.000000</c:v>
              </c:pt>
              <c:pt idx="171">
                <c:v>3.000000</c:v>
              </c:pt>
              <c:pt idx="172">
                <c:v>3.000000</c:v>
              </c:pt>
              <c:pt idx="173">
                <c:v>3.000000</c:v>
              </c:pt>
              <c:pt idx="174">
                <c:v>3.000000</c:v>
              </c:pt>
              <c:pt idx="175">
                <c:v>3.000000</c:v>
              </c:pt>
              <c:pt idx="176">
                <c:v>3.000000</c:v>
              </c:pt>
              <c:pt idx="177">
                <c:v>3.000000</c:v>
              </c:pt>
              <c:pt idx="178">
                <c:v>3.000000</c:v>
              </c:pt>
              <c:pt idx="179">
                <c:v>3.000000</c:v>
              </c:pt>
              <c:pt idx="180">
                <c:v>3.000000</c:v>
              </c:pt>
              <c:pt idx="181">
                <c:v>3.000000</c:v>
              </c:pt>
              <c:pt idx="182">
                <c:v>3.000000</c:v>
              </c:pt>
              <c:pt idx="183">
                <c:v>3.000000</c:v>
              </c:pt>
              <c:pt idx="184">
                <c:v>3.000000</c:v>
              </c:pt>
              <c:pt idx="185">
                <c:v>2.000000</c:v>
              </c:pt>
              <c:pt idx="186">
                <c:v>2.000000</c:v>
              </c:pt>
              <c:pt idx="187">
                <c:v>2.000000</c:v>
              </c:pt>
              <c:pt idx="188">
                <c:v>2.000000</c:v>
              </c:pt>
              <c:pt idx="189">
                <c:v>2.000000</c:v>
              </c:pt>
              <c:pt idx="190">
                <c:v>2.000000</c:v>
              </c:pt>
              <c:pt idx="191">
                <c:v>2.000000</c:v>
              </c:pt>
              <c:pt idx="192">
                <c:v>2.000000</c:v>
              </c:pt>
              <c:pt idx="193">
                <c:v>2.000000</c:v>
              </c:pt>
              <c:pt idx="194">
                <c:v>2.000000</c:v>
              </c:pt>
              <c:pt idx="195">
                <c:v>2.000000</c:v>
              </c:pt>
              <c:pt idx="196">
                <c:v>2.000000</c:v>
              </c:pt>
              <c:pt idx="197">
                <c:v>2.000000</c:v>
              </c:pt>
              <c:pt idx="198">
                <c:v>2.000000</c:v>
              </c:pt>
              <c:pt idx="199">
                <c:v>2.000000</c:v>
              </c:pt>
              <c:pt idx="200">
                <c:v>2.000000</c:v>
              </c:pt>
              <c:pt idx="201">
                <c:v>2.000000</c:v>
              </c:pt>
              <c:pt idx="202">
                <c:v>2.000000</c:v>
              </c:pt>
              <c:pt idx="203">
                <c:v>2.000000</c:v>
              </c:pt>
              <c:pt idx="204">
                <c:v>2.000000</c:v>
              </c:pt>
              <c:pt idx="205">
                <c:v>2.000000</c:v>
              </c:pt>
              <c:pt idx="206">
                <c:v>2.000000</c:v>
              </c:pt>
              <c:pt idx="207">
                <c:v>2.000000</c:v>
              </c:pt>
              <c:pt idx="208">
                <c:v>2.000000</c:v>
              </c:pt>
              <c:pt idx="209">
                <c:v>2.000000</c:v>
              </c:pt>
              <c:pt idx="210">
                <c:v>2.000000</c:v>
              </c:pt>
              <c:pt idx="211">
                <c:v>2.000000</c:v>
              </c:pt>
              <c:pt idx="212">
                <c:v>2.000000</c:v>
              </c:pt>
              <c:pt idx="213">
                <c:v>2.000000</c:v>
              </c:pt>
              <c:pt idx="214">
                <c:v>2.000000</c:v>
              </c:pt>
              <c:pt idx="215">
                <c:v>2.000000</c:v>
              </c:pt>
              <c:pt idx="216">
                <c:v>2.000000</c:v>
              </c:pt>
              <c:pt idx="217">
                <c:v>2.000000</c:v>
              </c:pt>
              <c:pt idx="218">
                <c:v>2.000000</c:v>
              </c:pt>
              <c:pt idx="219">
                <c:v>1.000000</c:v>
              </c:pt>
              <c:pt idx="220">
                <c:v>1.000000</c:v>
              </c:pt>
              <c:pt idx="221">
                <c:v>1.000000</c:v>
              </c:pt>
              <c:pt idx="222">
                <c:v>1.000000</c:v>
              </c:pt>
              <c:pt idx="223">
                <c:v>1.000000</c:v>
              </c:pt>
              <c:pt idx="224">
                <c:v>1.000000</c:v>
              </c:pt>
              <c:pt idx="225">
                <c:v>1.000000</c:v>
              </c:pt>
              <c:pt idx="226">
                <c:v>1.000000</c:v>
              </c:pt>
              <c:pt idx="227">
                <c:v>1.000000</c:v>
              </c:pt>
              <c:pt idx="228">
                <c:v>1.000000</c:v>
              </c:pt>
              <c:pt idx="229">
                <c:v>1.000000</c:v>
              </c:pt>
              <c:pt idx="230">
                <c:v>1.000000</c:v>
              </c:pt>
              <c:pt idx="231">
                <c:v>1.000000</c:v>
              </c:pt>
              <c:pt idx="232">
                <c:v>1.000000</c:v>
              </c:pt>
              <c:pt idx="233">
                <c:v>1.000000</c:v>
              </c:pt>
              <c:pt idx="234">
                <c:v>1.000000</c:v>
              </c:pt>
              <c:pt idx="235">
                <c:v>1.000000</c:v>
              </c:pt>
              <c:pt idx="236">
                <c:v>1.000000</c:v>
              </c:pt>
              <c:pt idx="237">
                <c:v>1.000000</c:v>
              </c:pt>
              <c:pt idx="238">
                <c:v>1.000000</c:v>
              </c:pt>
              <c:pt idx="239">
                <c:v>1.000000</c:v>
              </c:pt>
              <c:pt idx="240">
                <c:v>1.000000</c:v>
              </c:pt>
              <c:pt idx="241">
                <c:v>1.000000</c:v>
              </c:pt>
              <c:pt idx="242">
                <c:v>1.000000</c:v>
              </c:pt>
              <c:pt idx="243">
                <c:v>1.000000</c:v>
              </c:pt>
              <c:pt idx="244">
                <c:v>1.000000</c:v>
              </c:pt>
              <c:pt idx="245">
                <c:v>1.000000</c:v>
              </c:pt>
              <c:pt idx="246">
                <c:v>1.000000</c:v>
              </c:pt>
              <c:pt idx="247">
                <c:v>1.000000</c:v>
              </c:pt>
              <c:pt idx="248">
                <c:v>1.000000</c:v>
              </c:pt>
              <c:pt idx="249">
                <c:v>1.000000</c:v>
              </c:pt>
              <c:pt idx="250">
                <c:v>1.000000</c:v>
              </c:pt>
              <c:pt idx="251">
                <c:v>1.000000</c:v>
              </c:pt>
              <c:pt idx="252">
                <c:v>1.000000</c:v>
              </c:pt>
              <c:pt idx="253">
                <c:v>1.000000</c:v>
              </c:pt>
              <c:pt idx="254">
                <c:v>1.000000</c:v>
              </c:pt>
            </c:numLit>
          </c:val>
        </c:ser>
        <c:gapWidth val="100"/>
        <c:overlap val="0"/>
        <c:axId val="2094734552"/>
        <c:axId val="2094734553"/>
      </c:barChart>
      <c:catAx>
        <c:axId val="2094734552"/>
        <c:scaling>
          <c:orientation val="minMax"/>
        </c:scaling>
        <c:delete val="0"/>
        <c:axPos val="b"/>
        <c:numFmt formatCode="General" sourceLinked="0"/>
        <c:majorTickMark val="none"/>
        <c:minorTickMark val="none"/>
        <c:tickLblPos val="low"/>
        <c:spPr>
          <a:ln w="22225" cap="flat">
            <a:solidFill>
              <a:srgbClr val="FFFFFF"/>
            </a:solidFill>
            <a:prstDash val="solid"/>
            <a:miter lim="800000"/>
          </a:ln>
        </c:spPr>
        <c:txPr>
          <a:bodyPr rot="0"/>
          <a:lstStyle/>
          <a:p>
            <a:pPr>
              <a:defRPr b="1" i="0" strike="noStrike" sz="1000" u="none">
                <a:solidFill>
                  <a:srgbClr val="97BE49"/>
                </a:solidFill>
                <a:latin typeface="Arial"/>
              </a:defRPr>
            </a:pPr>
          </a:p>
        </c:txPr>
        <c:crossAx val="2094734553"/>
        <c:crosses val="autoZero"/>
        <c:auto val="1"/>
        <c:lblAlgn val="ctr"/>
        <c:noMultiLvlLbl val="1"/>
      </c:catAx>
      <c:valAx>
        <c:axId val="2094734553"/>
        <c:scaling>
          <c:orientation val="minMax"/>
          <c:max val="60"/>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100" u="none">
                <a:solidFill>
                  <a:srgbClr val="000000"/>
                </a:solidFill>
                <a:latin typeface="Arial"/>
              </a:defRPr>
            </a:pPr>
          </a:p>
        </c:txPr>
        <c:crossAx val="2094734552"/>
        <c:crosses val="autoZero"/>
        <c:crossBetween val="between"/>
        <c:majorUnit val="15"/>
        <c:minorUnit val="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834"/>
          <c:y val="0.0627335"/>
          <c:w val="0.865075"/>
          <c:h val="0.820881"/>
        </c:manualLayout>
      </c:layout>
      <c:lineChart>
        <c:grouping val="standard"/>
        <c:varyColors val="0"/>
        <c:ser>
          <c:idx val="0"/>
          <c:order val="0"/>
          <c:tx>
            <c:strRef>
              <c:f>Sheet1!$B$1</c:f>
              <c:strCache>
                <c:ptCount val="1"/>
                <c:pt idx="0">
                  <c:v>Series 1</c:v>
                </c:pt>
              </c:strCache>
            </c:strRef>
          </c:tx>
          <c:spPr>
            <a:noFill/>
            <a:ln w="12700" cap="flat">
              <a:noFill/>
              <a:miter lim="400000"/>
            </a:ln>
            <a:effectLst/>
          </c:spPr>
          <c:marker>
            <c:symbol val="none"/>
            <c:size val="6"/>
            <c:spPr>
              <a:solidFill>
                <a:srgbClr val="000000">
                  <a:alpha val="0"/>
                </a:srgbClr>
              </a:solidFill>
              <a:ln w="12700" cap="flat">
                <a:noFill/>
                <a:miter lim="400000"/>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Sheet1!$A$2:$A$6</c:f>
              <c:strCache>
                <c:ptCount val="5"/>
                <c:pt idx="0">
                  <c:v>0</c:v>
                </c:pt>
                <c:pt idx="1">
                  <c:v>3</c:v>
                </c:pt>
                <c:pt idx="2">
                  <c:v>6</c:v>
                </c:pt>
                <c:pt idx="3">
                  <c:v>9</c:v>
                </c:pt>
                <c:pt idx="4">
                  <c:v>12</c:v>
                </c:pt>
              </c:strCache>
            </c:strRef>
          </c:cat>
          <c:val>
            <c:numRef>
              <c:f>Sheet1!$B$2:$B$6</c:f>
              <c:numCache>
                <c:ptCount val="5"/>
                <c:pt idx="0">
                  <c:v>4.300000</c:v>
                </c:pt>
                <c:pt idx="1">
                  <c:v>2.500000</c:v>
                </c:pt>
                <c:pt idx="2">
                  <c:v>3.500000</c:v>
                </c:pt>
                <c:pt idx="3">
                  <c:v>4.500000</c:v>
                </c:pt>
                <c:pt idx="4">
                  <c:v>4.500000</c:v>
                </c:pt>
              </c:numCache>
            </c:numRef>
          </c:val>
          <c:smooth val="0"/>
        </c:ser>
        <c:ser>
          <c:idx val="1"/>
          <c:order val="1"/>
          <c:tx>
            <c:strRef>
              <c:f>Sheet1!$C$1</c:f>
              <c:strCache>
                <c:ptCount val="1"/>
                <c:pt idx="0">
                  <c:v>Series 2</c:v>
                </c:pt>
              </c:strCache>
            </c:strRef>
          </c:tx>
          <c:spPr>
            <a:noFill/>
            <a:ln w="12700" cap="flat">
              <a:noFill/>
              <a:miter lim="400000"/>
            </a:ln>
            <a:effectLst/>
          </c:spPr>
          <c:marker>
            <c:symbol val="none"/>
            <c:size val="6"/>
            <c:spPr>
              <a:solidFill>
                <a:srgbClr val="000000">
                  <a:alpha val="0"/>
                </a:srgbClr>
              </a:solidFill>
              <a:ln w="12700" cap="flat">
                <a:noFill/>
                <a:miter lim="400000"/>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Sheet1!$A$2:$A$6</c:f>
              <c:strCache>
                <c:ptCount val="5"/>
                <c:pt idx="0">
                  <c:v>0</c:v>
                </c:pt>
                <c:pt idx="1">
                  <c:v>3</c:v>
                </c:pt>
                <c:pt idx="2">
                  <c:v>6</c:v>
                </c:pt>
                <c:pt idx="3">
                  <c:v>9</c:v>
                </c:pt>
                <c:pt idx="4">
                  <c:v>12</c:v>
                </c:pt>
              </c:strCache>
            </c:strRef>
          </c:cat>
          <c:val>
            <c:numRef>
              <c:f>Sheet1!$C$2:$C$6</c:f>
              <c:numCache>
                <c:ptCount val="5"/>
                <c:pt idx="0">
                  <c:v>2.400000</c:v>
                </c:pt>
                <c:pt idx="1">
                  <c:v>38.000000</c:v>
                </c:pt>
                <c:pt idx="2">
                  <c:v>1.800000</c:v>
                </c:pt>
                <c:pt idx="3">
                  <c:v>2.800000</c:v>
                </c:pt>
                <c:pt idx="4">
                  <c:v>2.800000</c:v>
                </c:pt>
              </c:numCache>
            </c:numRef>
          </c:val>
          <c:smooth val="0"/>
        </c:ser>
        <c:ser>
          <c:idx val="2"/>
          <c:order val="2"/>
          <c:tx>
            <c:strRef>
              <c:f>Sheet1!$D$1</c:f>
              <c:strCache>
                <c:ptCount val="1"/>
                <c:pt idx="0">
                  <c:v>Series 3</c:v>
                </c:pt>
              </c:strCache>
            </c:strRef>
          </c:tx>
          <c:spPr>
            <a:noFill/>
            <a:ln w="12700" cap="flat">
              <a:noFill/>
              <a:miter lim="400000"/>
            </a:ln>
            <a:effectLst/>
          </c:spPr>
          <c:marker>
            <c:symbol val="none"/>
            <c:size val="6"/>
            <c:spPr>
              <a:solidFill>
                <a:srgbClr val="000000">
                  <a:alpha val="0"/>
                </a:srgbClr>
              </a:solidFill>
              <a:ln w="12700" cap="flat">
                <a:noFill/>
                <a:miter lim="400000"/>
              </a:ln>
              <a:effectLst/>
            </c:spPr>
          </c:marker>
          <c:dLbls>
            <c:numFmt formatCode="0" sourceLinked="0"/>
            <c:txPr>
              <a:bodyPr/>
              <a:lstStyle/>
              <a:p>
                <a:pPr>
                  <a:defRPr b="0" i="0" strike="noStrike" sz="1000" u="none">
                    <a:solidFill>
                      <a:srgbClr val="FFFFFF"/>
                    </a:solidFill>
                    <a:latin typeface="Calibri"/>
                  </a:defRPr>
                </a:pPr>
              </a:p>
            </c:txPr>
            <c:dLblPos val="t"/>
            <c:showLegendKey val="0"/>
            <c:showVal val="0"/>
            <c:showCatName val="0"/>
            <c:showSerName val="0"/>
            <c:showPercent val="0"/>
            <c:showBubbleSize val="0"/>
            <c:showLeaderLines val="0"/>
          </c:dLbls>
          <c:cat>
            <c:strRef>
              <c:f>Sheet1!$A$2:$A$6</c:f>
              <c:strCache>
                <c:ptCount val="5"/>
                <c:pt idx="0">
                  <c:v>0</c:v>
                </c:pt>
                <c:pt idx="1">
                  <c:v>3</c:v>
                </c:pt>
                <c:pt idx="2">
                  <c:v>6</c:v>
                </c:pt>
                <c:pt idx="3">
                  <c:v>9</c:v>
                </c:pt>
                <c:pt idx="4">
                  <c:v>12</c:v>
                </c:pt>
              </c:strCache>
            </c:strRef>
          </c:cat>
          <c:val>
            <c:numRef>
              <c:f>Sheet1!$D$2:$D$6</c:f>
              <c:numCache>
                <c:ptCount val="5"/>
                <c:pt idx="0">
                  <c:v>2.000000</c:v>
                </c:pt>
                <c:pt idx="1">
                  <c:v>2.000000</c:v>
                </c:pt>
                <c:pt idx="2">
                  <c:v>3.000000</c:v>
                </c:pt>
                <c:pt idx="3">
                  <c:v>5.000000</c:v>
                </c:pt>
                <c:pt idx="4">
                  <c:v>5.000000</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2"/>
        <c:crosses val="autoZero"/>
        <c:crossBetween val="midCat"/>
        <c:majorUnit val="10"/>
        <c:minorUnit val="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30702"/>
          <c:y val="0.0660291"/>
          <c:w val="0.864298"/>
          <c:h val="0.812128"/>
        </c:manualLayout>
      </c:layout>
      <c:barChart>
        <c:barDir val="col"/>
        <c:grouping val="stacked"/>
        <c:varyColors val="0"/>
        <c:ser>
          <c:idx val="0"/>
          <c:order val="0"/>
          <c:tx>
            <c:strRef>
              <c:f>Sheet1!$B$1</c:f>
              <c:strCache>
                <c:ptCount val="1"/>
                <c:pt idx="0">
                  <c:v>Series 1</c:v>
                </c:pt>
              </c:strCache>
            </c:strRef>
          </c:tx>
          <c:spPr>
            <a:solidFill>
              <a:schemeClr val="accent1"/>
            </a:solidFill>
            <a:ln w="12700" cap="flat">
              <a:noFill/>
              <a:miter lim="400000"/>
            </a:ln>
            <a:effectLst/>
          </c:spPr>
          <c:invertIfNegative val="0"/>
          <c:dLbls>
            <c:numFmt formatCode="0.####" sourceLinked="0"/>
            <c:txPr>
              <a:bodyPr/>
              <a:lstStyle/>
              <a:p>
                <a:pPr>
                  <a:defRPr b="1" i="0" strike="noStrike" sz="1100" u="none">
                    <a:solidFill>
                      <a:srgbClr val="FFFFFF"/>
                    </a:solidFill>
                    <a:latin typeface="Arial"/>
                  </a:defRPr>
                </a:pPr>
              </a:p>
            </c:txPr>
            <c:dLblPos val="ctr"/>
            <c:showLegendKey val="0"/>
            <c:showVal val="1"/>
            <c:showCatName val="0"/>
            <c:showSerName val="0"/>
            <c:showPercent val="0"/>
            <c:showBubbleSize val="0"/>
            <c:showLeaderLines val="0"/>
          </c:dLbls>
          <c:cat>
            <c:strRef>
              <c:f>Sheet1!$A$2:$A$3</c:f>
              <c:strCache>
                <c:ptCount val="2"/>
                <c:pt idx="0">
                  <c:v>Transseptal</c:v>
                </c:pt>
                <c:pt idx="1">
                  <c:v>Transapical</c:v>
                </c:pt>
              </c:strCache>
            </c:strRef>
          </c:cat>
          <c:val>
            <c:numRef>
              <c:f>Sheet1!$B$2:$B$3</c:f>
              <c:numCache>
                <c:ptCount val="2"/>
                <c:pt idx="0">
                  <c:v>97.100000</c:v>
                </c:pt>
                <c:pt idx="1">
                  <c:v>94.600000</c:v>
                </c:pt>
              </c:numCache>
            </c:numRef>
          </c:val>
        </c:ser>
        <c:gapWidth val="150"/>
        <c:overlap val="100"/>
        <c:axId val="2094734552"/>
        <c:axId val="2094734553"/>
      </c:bar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3"/>
        <c:crosses val="autoZero"/>
        <c:auto val="1"/>
        <c:lblAlgn val="ctr"/>
        <c:noMultiLvlLbl val="1"/>
      </c:catAx>
      <c:valAx>
        <c:axId val="2094734553"/>
        <c:scaling>
          <c:orientation val="minMax"/>
          <c:max val="100"/>
          <c:min val="0"/>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400" u="none">
                <a:solidFill>
                  <a:srgbClr val="FFFFFF"/>
                </a:solidFill>
                <a:latin typeface="Arial"/>
              </a:defRPr>
            </a:pPr>
          </a:p>
        </c:txPr>
        <c:crossAx val="2094734552"/>
        <c:crosses val="autoZero"/>
        <c:crossBetween val="between"/>
        <c:majorUnit val="20"/>
        <c:minorUnit val="1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520204"/>
          <c:y val="0.184104"/>
          <c:w val="0.94298"/>
          <c:h val="0.713089"/>
        </c:manualLayout>
      </c:layout>
      <c:barChart>
        <c:barDir val="col"/>
        <c:grouping val="clustered"/>
        <c:varyColors val="0"/>
        <c:ser>
          <c:idx val="0"/>
          <c:order val="0"/>
          <c:tx>
            <c:strRef>
              <c:f>Sheet1!$B$1</c:f>
              <c:strCache>
                <c:ptCount val="1"/>
                <c:pt idx="0">
                  <c:v>Transseptal (n=1,326)</c:v>
                </c:pt>
              </c:strCache>
            </c:strRef>
          </c:tx>
          <c:spPr>
            <a:solidFill>
              <a:srgbClr val="00B0F0"/>
            </a:solidFill>
            <a:ln w="12700" cap="flat">
              <a:noFill/>
              <a:miter lim="400000"/>
            </a:ln>
            <a:effectLst/>
          </c:spPr>
          <c:invertIfNegative val="0"/>
          <c:dLbls>
            <c:numFmt formatCode="0.#" sourceLinked="0"/>
            <c:txPr>
              <a:bodyPr/>
              <a:lstStyle/>
              <a:p>
                <a:pPr>
                  <a:defRPr b="1" i="0" strike="noStrike" sz="1300" u="none">
                    <a:solidFill>
                      <a:srgbClr val="FFFFFF"/>
                    </a:solidFill>
                    <a:latin typeface="Arial"/>
                  </a:defRPr>
                </a:pPr>
              </a:p>
            </c:txPr>
            <c:dLblPos val="outEnd"/>
            <c:showLegendKey val="0"/>
            <c:showVal val="1"/>
            <c:showCatName val="0"/>
            <c:showSerName val="0"/>
            <c:showPercent val="0"/>
            <c:showBubbleSize val="0"/>
            <c:showLeaderLines val="0"/>
          </c:dLbls>
          <c:cat>
            <c:strRef>
              <c:f>Sheet1!$A$2:$A$8</c:f>
              <c:strCache>
                <c:ptCount val="7"/>
                <c:pt idx="0">
                  <c:v>Death</c:v>
                </c:pt>
                <c:pt idx="1">
                  <c:v>Stroke</c:v>
                </c:pt>
                <c:pt idx="2">
                  <c:v>MV reintervention</c:v>
                </c:pt>
                <c:pt idx="3">
                  <c:v>New Pacemaker</c:v>
                </c:pt>
                <c:pt idx="4">
                  <c:v>MI</c:v>
                </c:pt>
                <c:pt idx="5">
                  <c:v>Device thrombosis</c:v>
                </c:pt>
                <c:pt idx="6">
                  <c:v>Major compl</c:v>
                </c:pt>
              </c:strCache>
            </c:strRef>
          </c:cat>
          <c:val>
            <c:numRef>
              <c:f>Sheet1!$B$2:$B$8</c:f>
              <c:numCache>
                <c:ptCount val="7"/>
                <c:pt idx="0">
                  <c:v>3.600000</c:v>
                </c:pt>
                <c:pt idx="1">
                  <c:v>0.700000</c:v>
                </c:pt>
                <c:pt idx="2">
                  <c:v>0.300000</c:v>
                </c:pt>
                <c:pt idx="3">
                  <c:v>1.100000</c:v>
                </c:pt>
                <c:pt idx="4">
                  <c:v>0.300000</c:v>
                </c:pt>
                <c:pt idx="5">
                  <c:v>0.200000</c:v>
                </c:pt>
                <c:pt idx="6">
                  <c:v>1.200000</c:v>
                </c:pt>
              </c:numCache>
            </c:numRef>
          </c:val>
        </c:ser>
        <c:ser>
          <c:idx val="1"/>
          <c:order val="1"/>
          <c:tx>
            <c:strRef>
              <c:f>Sheet1!$C$1</c:f>
              <c:strCache>
                <c:ptCount val="1"/>
                <c:pt idx="0">
                  <c:v>Transapical (n=203)</c:v>
                </c:pt>
              </c:strCache>
            </c:strRef>
          </c:tx>
          <c:spPr>
            <a:solidFill>
              <a:srgbClr val="EC7D30"/>
            </a:solidFill>
            <a:ln w="12700" cap="flat">
              <a:noFill/>
              <a:miter lim="400000"/>
            </a:ln>
            <a:effectLst/>
          </c:spPr>
          <c:invertIfNegative val="0"/>
          <c:dLbls>
            <c:numFmt formatCode="0.#" sourceLinked="0"/>
            <c:txPr>
              <a:bodyPr/>
              <a:lstStyle/>
              <a:p>
                <a:pPr>
                  <a:defRPr b="1" i="0" strike="noStrike" sz="1300" u="none">
                    <a:solidFill>
                      <a:srgbClr val="FFFFFF"/>
                    </a:solidFill>
                    <a:latin typeface="Arial"/>
                  </a:defRPr>
                </a:pPr>
              </a:p>
            </c:txPr>
            <c:dLblPos val="outEnd"/>
            <c:showLegendKey val="0"/>
            <c:showVal val="1"/>
            <c:showCatName val="0"/>
            <c:showSerName val="0"/>
            <c:showPercent val="0"/>
            <c:showBubbleSize val="0"/>
            <c:showLeaderLines val="0"/>
          </c:dLbls>
          <c:cat>
            <c:strRef>
              <c:f>Sheet1!$A$2:$A$8</c:f>
              <c:strCache>
                <c:ptCount val="7"/>
                <c:pt idx="0">
                  <c:v>Death</c:v>
                </c:pt>
                <c:pt idx="1">
                  <c:v>Stroke</c:v>
                </c:pt>
                <c:pt idx="2">
                  <c:v>MV reintervention</c:v>
                </c:pt>
                <c:pt idx="3">
                  <c:v>New Pacemaker</c:v>
                </c:pt>
                <c:pt idx="4">
                  <c:v>MI</c:v>
                </c:pt>
                <c:pt idx="5">
                  <c:v>Device thrombosis</c:v>
                </c:pt>
                <c:pt idx="6">
                  <c:v>Major compl</c:v>
                </c:pt>
              </c:strCache>
            </c:strRef>
          </c:cat>
          <c:val>
            <c:numRef>
              <c:f>Sheet1!$C$2:$C$8</c:f>
              <c:numCache>
                <c:ptCount val="7"/>
                <c:pt idx="0">
                  <c:v>6.400000</c:v>
                </c:pt>
                <c:pt idx="1">
                  <c:v>0.500000</c:v>
                </c:pt>
                <c:pt idx="2">
                  <c:v>0.500000</c:v>
                </c:pt>
                <c:pt idx="3">
                  <c:v>2.000000</c:v>
                </c:pt>
                <c:pt idx="4">
                  <c:v>0.500000</c:v>
                </c:pt>
                <c:pt idx="5">
                  <c:v>0.500000</c:v>
                </c:pt>
                <c:pt idx="6">
                  <c:v>2.500000</c:v>
                </c:pt>
              </c:numCache>
            </c:numRef>
          </c:val>
        </c:ser>
        <c:gapWidth val="104"/>
        <c:overlap val="-18"/>
        <c:axId val="2094734552"/>
        <c:axId val="2094734553"/>
      </c:bar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300" u="none">
                <a:solidFill>
                  <a:srgbClr val="FFFFFF"/>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300" u="none">
                <a:solidFill>
                  <a:srgbClr val="FFFFFF"/>
                </a:solidFill>
                <a:latin typeface="Arial"/>
              </a:defRPr>
            </a:pPr>
          </a:p>
        </c:txPr>
        <c:crossAx val="2094734552"/>
        <c:crosses val="autoZero"/>
        <c:crossBetween val="between"/>
        <c:majorUnit val="1.75"/>
        <c:minorUnit val="0.875"/>
      </c:valAx>
      <c:spPr>
        <a:noFill/>
        <a:ln w="12700" cap="flat">
          <a:noFill/>
          <a:miter lim="400000"/>
        </a:ln>
        <a:effectLst/>
      </c:spPr>
    </c:plotArea>
    <c:legend>
      <c:legendPos val="t"/>
      <c:layout>
        <c:manualLayout>
          <c:xMode val="edge"/>
          <c:yMode val="edge"/>
          <c:x val="0.233589"/>
          <c:y val="0"/>
          <c:w val="0.56604"/>
          <c:h val="0.0901867"/>
        </c:manualLayout>
      </c:layout>
      <c:overlay val="1"/>
      <c:spPr>
        <a:noFill/>
        <a:ln w="12700" cap="flat">
          <a:noFill/>
          <a:miter lim="400000"/>
        </a:ln>
        <a:effectLst/>
      </c:spPr>
      <c:txPr>
        <a:bodyPr rot="0"/>
        <a:lstStyle/>
        <a:p>
          <a:pPr>
            <a:defRPr b="1" i="0" strike="noStrike" sz="16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01304"/>
          <c:y val="0.0601234"/>
          <c:w val="0.881538"/>
          <c:h val="0.833123"/>
        </c:manualLayout>
      </c:layout>
      <c:barChart>
        <c:barDir val="col"/>
        <c:grouping val="clustered"/>
        <c:varyColors val="0"/>
        <c:ser>
          <c:idx val="0"/>
          <c:order val="0"/>
          <c:tx>
            <c:strRef>
              <c:f>Sheet1!$B$1</c:f>
              <c:strCache>
                <c:ptCount val="1"/>
                <c:pt idx="0">
                  <c:v>Transseptal (n=1,326)</c:v>
                </c:pt>
              </c:strCache>
            </c:strRef>
          </c:tx>
          <c:spPr>
            <a:solidFill>
              <a:srgbClr val="00B0F0"/>
            </a:solidFill>
            <a:ln w="12700" cap="flat">
              <a:noFill/>
              <a:miter lim="400000"/>
            </a:ln>
            <a:effectLst/>
          </c:spPr>
          <c:invertIfNegative val="0"/>
          <c:dLbls>
            <c:numFmt formatCode="0.#" sourceLinked="0"/>
            <c:txPr>
              <a:bodyPr/>
              <a:lstStyle/>
              <a:p>
                <a:pPr>
                  <a:defRPr b="1" i="0" strike="noStrike" sz="1100" u="none">
                    <a:solidFill>
                      <a:srgbClr val="FFFFFF"/>
                    </a:solidFill>
                    <a:latin typeface="Arial Narrow"/>
                  </a:defRPr>
                </a:pPr>
              </a:p>
            </c:txPr>
            <c:dLblPos val="outEnd"/>
            <c:showLegendKey val="0"/>
            <c:showVal val="1"/>
            <c:showCatName val="0"/>
            <c:showSerName val="0"/>
            <c:showPercent val="0"/>
            <c:showBubbleSize val="0"/>
            <c:showLeaderLines val="0"/>
          </c:dLbls>
          <c:cat>
            <c:strRef>
              <c:f>Sheet1!$A$2:$A$6</c:f>
              <c:strCache>
                <c:ptCount val="5"/>
                <c:pt idx="0">
                  <c:v>Death</c:v>
                </c:pt>
                <c:pt idx="1">
                  <c:v>Stroke</c:v>
                </c:pt>
                <c:pt idx="2">
                  <c:v>MV reintvn</c:v>
                </c:pt>
                <c:pt idx="3">
                  <c:v>New pacemaker</c:v>
                </c:pt>
                <c:pt idx="4">
                  <c:v>Device thrombosis</c:v>
                </c:pt>
              </c:strCache>
            </c:strRef>
          </c:cat>
          <c:val>
            <c:numRef>
              <c:f>Sheet1!$B$2:$B$6</c:f>
              <c:numCache>
                <c:ptCount val="5"/>
                <c:pt idx="0">
                  <c:v>5.000000</c:v>
                </c:pt>
                <c:pt idx="1">
                  <c:v>1.100000</c:v>
                </c:pt>
                <c:pt idx="2">
                  <c:v>0.400000</c:v>
                </c:pt>
                <c:pt idx="3">
                  <c:v>1.400000</c:v>
                </c:pt>
                <c:pt idx="4">
                  <c:v>0.200000</c:v>
                </c:pt>
              </c:numCache>
            </c:numRef>
          </c:val>
        </c:ser>
        <c:ser>
          <c:idx val="1"/>
          <c:order val="1"/>
          <c:tx>
            <c:strRef>
              <c:f>Sheet1!$C$1</c:f>
              <c:strCache>
                <c:ptCount val="1"/>
                <c:pt idx="0">
                  <c:v>Trasapical (n=203)</c:v>
                </c:pt>
              </c:strCache>
            </c:strRef>
          </c:tx>
          <c:spPr>
            <a:solidFill>
              <a:srgbClr val="EC7D30"/>
            </a:solidFill>
            <a:ln w="12700" cap="flat">
              <a:noFill/>
              <a:miter lim="400000"/>
            </a:ln>
            <a:effectLst/>
          </c:spPr>
          <c:invertIfNegative val="0"/>
          <c:dLbls>
            <c:numFmt formatCode="0.#" sourceLinked="0"/>
            <c:txPr>
              <a:bodyPr/>
              <a:lstStyle/>
              <a:p>
                <a:pPr>
                  <a:defRPr b="1" i="0" strike="noStrike" sz="1200" u="none">
                    <a:solidFill>
                      <a:srgbClr val="FFFFFF"/>
                    </a:solidFill>
                    <a:latin typeface="Arial Narrow"/>
                  </a:defRPr>
                </a:pPr>
              </a:p>
            </c:txPr>
            <c:dLblPos val="outEnd"/>
            <c:showLegendKey val="0"/>
            <c:showVal val="1"/>
            <c:showCatName val="0"/>
            <c:showSerName val="0"/>
            <c:showPercent val="0"/>
            <c:showBubbleSize val="0"/>
            <c:showLeaderLines val="0"/>
          </c:dLbls>
          <c:cat>
            <c:strRef>
              <c:f>Sheet1!$A$2:$A$6</c:f>
              <c:strCache>
                <c:ptCount val="5"/>
                <c:pt idx="0">
                  <c:v>Death</c:v>
                </c:pt>
                <c:pt idx="1">
                  <c:v>Stroke</c:v>
                </c:pt>
                <c:pt idx="2">
                  <c:v>MV reintvn</c:v>
                </c:pt>
                <c:pt idx="3">
                  <c:v>New pacemaker</c:v>
                </c:pt>
                <c:pt idx="4">
                  <c:v>Device thrombosis</c:v>
                </c:pt>
              </c:strCache>
            </c:strRef>
          </c:cat>
          <c:val>
            <c:numRef>
              <c:f>Sheet1!$C$2:$C$6</c:f>
              <c:numCache>
                <c:ptCount val="5"/>
                <c:pt idx="0">
                  <c:v>8.100000</c:v>
                </c:pt>
                <c:pt idx="1">
                  <c:v>1.000000</c:v>
                </c:pt>
                <c:pt idx="2">
                  <c:v>0.500000</c:v>
                </c:pt>
                <c:pt idx="3">
                  <c:v>2.000000</c:v>
                </c:pt>
                <c:pt idx="4">
                  <c:v>0.500000</c:v>
                </c:pt>
              </c:numCache>
            </c:numRef>
          </c:val>
        </c:ser>
        <c:gapWidth val="97"/>
        <c:overlap val="-14"/>
        <c:axId val="2094734552"/>
        <c:axId val="2094734553"/>
      </c:barChart>
      <c:catAx>
        <c:axId val="2094734552"/>
        <c:scaling>
          <c:orientation val="minMax"/>
        </c:scaling>
        <c:delete val="0"/>
        <c:axPos val="b"/>
        <c:numFmt formatCode="General" sourceLinked="0"/>
        <c:majorTickMark val="out"/>
        <c:minorTickMark val="none"/>
        <c:tickLblPos val="low"/>
        <c:spPr>
          <a:ln w="22225" cap="flat">
            <a:solidFill>
              <a:srgbClr val="FFFFFF"/>
            </a:solidFill>
            <a:prstDash val="solid"/>
            <a:miter lim="800000"/>
          </a:ln>
        </c:spPr>
        <c:txPr>
          <a:bodyPr rot="0"/>
          <a:lstStyle/>
          <a:p>
            <a:pPr>
              <a:defRPr b="1" i="0" strike="noStrike" sz="1200" u="none">
                <a:solidFill>
                  <a:srgbClr val="FFFFFF"/>
                </a:solidFill>
                <a:latin typeface="Arial Narrow"/>
              </a:defRPr>
            </a:pPr>
          </a:p>
        </c:txPr>
        <c:crossAx val="2094734553"/>
        <c:crosses val="autoZero"/>
        <c:auto val="1"/>
        <c:lblAlgn val="ctr"/>
        <c:noMultiLvlLbl val="1"/>
      </c:catAx>
      <c:valAx>
        <c:axId val="2094734553"/>
        <c:scaling>
          <c:orientation val="minMax"/>
          <c:max val="12"/>
        </c:scaling>
        <c:delete val="0"/>
        <c:axPos val="l"/>
        <c:numFmt formatCode="0.#" sourceLinked="0"/>
        <c:majorTickMark val="out"/>
        <c:minorTickMark val="none"/>
        <c:tickLblPos val="nextTo"/>
        <c:spPr>
          <a:ln w="22225" cap="flat">
            <a:solidFill>
              <a:srgbClr val="FFFFFF"/>
            </a:solidFill>
            <a:prstDash val="solid"/>
            <a:miter lim="800000"/>
          </a:ln>
        </c:spPr>
        <c:txPr>
          <a:bodyPr rot="0"/>
          <a:lstStyle/>
          <a:p>
            <a:pPr>
              <a:defRPr b="1" i="0" strike="noStrike" sz="1200" u="none">
                <a:solidFill>
                  <a:srgbClr val="FFFFFF"/>
                </a:solidFill>
                <a:latin typeface="Arial Narrow"/>
              </a:defRPr>
            </a:pPr>
          </a:p>
        </c:txPr>
        <c:crossAx val="2094734552"/>
        <c:crosses val="autoZero"/>
        <c:crossBetween val="between"/>
        <c:majorUnit val="3"/>
        <c:minorUnit val="1.5"/>
      </c:valAx>
      <c:spPr>
        <a:noFill/>
        <a:ln w="12700" cap="flat">
          <a:noFill/>
          <a:miter lim="400000"/>
        </a:ln>
        <a:effectLst/>
      </c:spPr>
    </c:plotArea>
    <c:legend>
      <c:legendPos val="r"/>
      <c:layout>
        <c:manualLayout>
          <c:xMode val="edge"/>
          <c:yMode val="edge"/>
          <c:x val="0.497846"/>
          <c:y val="0"/>
          <c:w val="0.483805"/>
          <c:h val="0.13528"/>
        </c:manualLayout>
      </c:layout>
      <c:overlay val="1"/>
      <c:spPr>
        <a:noFill/>
        <a:ln w="12700" cap="flat">
          <a:noFill/>
          <a:miter lim="400000"/>
        </a:ln>
        <a:effectLst/>
      </c:spPr>
      <c:txPr>
        <a:bodyPr rot="0"/>
        <a:lstStyle/>
        <a:p>
          <a:pPr>
            <a:defRPr b="1" i="0" strike="noStrike" sz="1200" u="none">
              <a:solidFill>
                <a:srgbClr val="FFFFFF"/>
              </a:solidFill>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80" name="Shape 480"/>
          <p:cNvSpPr/>
          <p:nvPr>
            <p:ph type="sldImg"/>
          </p:nvPr>
        </p:nvSpPr>
        <p:spPr>
          <a:xfrm>
            <a:off x="1143000" y="685800"/>
            <a:ext cx="4572000" cy="3429000"/>
          </a:xfrm>
          <a:prstGeom prst="rect">
            <a:avLst/>
          </a:prstGeom>
        </p:spPr>
        <p:txBody>
          <a:bodyPr/>
          <a:lstStyle/>
          <a:p>
            <a:pPr/>
          </a:p>
        </p:txBody>
      </p:sp>
      <p:sp>
        <p:nvSpPr>
          <p:cNvPr id="481" name="Shape 4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TranseptAID is teaching how to perform transseptal puncture for various procedures. It describes the anatomy of transseptal punctures and all the tools used during the procedure.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The app describes the techniques of transseptal puncture for MitraClip, TMVR, and BMV among other procedures using animations, interactive illustrations and imaging.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143000" y="841771"/>
            <a:ext cx="6858000" cy="1790701"/>
          </a:xfrm>
          <a:prstGeom prst="rect">
            <a:avLst/>
          </a:prstGeom>
        </p:spPr>
        <p:txBody>
          <a:bodyPr anchor="b"/>
          <a:lstStyle>
            <a:lvl1pPr algn="ctr">
              <a:defRPr sz="4500"/>
            </a:lvl1pPr>
          </a:lstStyle>
          <a:p>
            <a:pPr/>
            <a:r>
              <a:t>Title Text</a:t>
            </a:r>
          </a:p>
        </p:txBody>
      </p:sp>
      <p:sp>
        <p:nvSpPr>
          <p:cNvPr id="12" name="Body Level One…"/>
          <p:cNvSpPr txBox="1"/>
          <p:nvPr>
            <p:ph type="body" sz="quarter" idx="1"/>
          </p:nvPr>
        </p:nvSpPr>
        <p:spPr>
          <a:xfrm>
            <a:off x="1143000" y="2701527"/>
            <a:ext cx="6858000" cy="124182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92" name="Title Text"/>
          <p:cNvSpPr txBox="1"/>
          <p:nvPr>
            <p:ph type="title"/>
          </p:nvPr>
        </p:nvSpPr>
        <p:spPr>
          <a:xfrm>
            <a:off x="685800" y="1597945"/>
            <a:ext cx="7772400" cy="1102521"/>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93" name="Body Level One…"/>
          <p:cNvSpPr txBox="1"/>
          <p:nvPr>
            <p:ph type="body" sz="quarter" idx="1"/>
          </p:nvPr>
        </p:nvSpPr>
        <p:spPr>
          <a:xfrm>
            <a:off x="1371600" y="2914650"/>
            <a:ext cx="6400800" cy="1314450"/>
          </a:xfrm>
          <a:prstGeom prst="rect">
            <a:avLst/>
          </a:prstGeom>
        </p:spPr>
        <p:txBody>
          <a:bodyPr lIns="45715" tIns="45715" rIns="45715" bIns="45715"/>
          <a:lstStyle>
            <a:lvl1pPr marL="0" indent="0" algn="ctr" defTabSz="914400">
              <a:lnSpc>
                <a:spcPct val="100000"/>
              </a:lnSpc>
              <a:spcBef>
                <a:spcPts val="500"/>
              </a:spcBef>
              <a:buSzTx/>
              <a:buFontTx/>
              <a:buNone/>
              <a:defRPr sz="2400">
                <a:latin typeface="Times New Roman"/>
                <a:ea typeface="Times New Roman"/>
                <a:cs typeface="Times New Roman"/>
                <a:sym typeface="Times New Roman"/>
              </a:defRPr>
            </a:lvl1pPr>
            <a:lvl2pPr marL="0" indent="342900" algn="ctr" defTabSz="914400">
              <a:lnSpc>
                <a:spcPct val="100000"/>
              </a:lnSpc>
              <a:spcBef>
                <a:spcPts val="500"/>
              </a:spcBef>
              <a:buSzTx/>
              <a:buFontTx/>
              <a:buNone/>
              <a:defRPr sz="2400">
                <a:latin typeface="Times New Roman"/>
                <a:ea typeface="Times New Roman"/>
                <a:cs typeface="Times New Roman"/>
                <a:sym typeface="Times New Roman"/>
              </a:defRPr>
            </a:lvl2pPr>
            <a:lvl3pPr marL="0" indent="685800" algn="ctr" defTabSz="914400">
              <a:lnSpc>
                <a:spcPct val="100000"/>
              </a:lnSpc>
              <a:spcBef>
                <a:spcPts val="500"/>
              </a:spcBef>
              <a:buSzTx/>
              <a:buFontTx/>
              <a:buNone/>
              <a:defRPr sz="2400">
                <a:latin typeface="Times New Roman"/>
                <a:ea typeface="Times New Roman"/>
                <a:cs typeface="Times New Roman"/>
                <a:sym typeface="Times New Roman"/>
              </a:defRPr>
            </a:lvl3pPr>
            <a:lvl4pPr marL="0" indent="1028700" algn="ctr" defTabSz="914400">
              <a:lnSpc>
                <a:spcPct val="100000"/>
              </a:lnSpc>
              <a:spcBef>
                <a:spcPts val="500"/>
              </a:spcBef>
              <a:buSzTx/>
              <a:buFontTx/>
              <a:buNone/>
              <a:defRPr sz="2400">
                <a:latin typeface="Times New Roman"/>
                <a:ea typeface="Times New Roman"/>
                <a:cs typeface="Times New Roman"/>
                <a:sym typeface="Times New Roman"/>
              </a:defRPr>
            </a:lvl4pPr>
            <a:lvl5pPr marL="0" indent="1371600" algn="ctr" defTabSz="914400">
              <a:lnSpc>
                <a:spcPct val="100000"/>
              </a:lnSpc>
              <a:spcBef>
                <a:spcPts val="500"/>
              </a:spcBef>
              <a:buSzTx/>
              <a:buFontTx/>
              <a:buNone/>
              <a:defRPr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01" name="Title Text"/>
          <p:cNvSpPr txBox="1"/>
          <p:nvPr>
            <p:ph type="title"/>
          </p:nvPr>
        </p:nvSpPr>
        <p:spPr>
          <a:xfrm>
            <a:off x="685800" y="457200"/>
            <a:ext cx="7772400" cy="857250"/>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102" name="Body Level One…"/>
          <p:cNvSpPr txBox="1"/>
          <p:nvPr>
            <p:ph type="body" idx="1"/>
          </p:nvPr>
        </p:nvSpPr>
        <p:spPr>
          <a:xfrm>
            <a:off x="685800" y="1485900"/>
            <a:ext cx="7772400" cy="3086100"/>
          </a:xfrm>
          <a:prstGeom prst="rect">
            <a:avLst/>
          </a:prstGeom>
        </p:spPr>
        <p:txBody>
          <a:bodyPr lIns="45715" tIns="45715" rIns="45715" bIns="45715"/>
          <a:lstStyle>
            <a:lvl1pPr marL="257175" indent="-257175" defTabSz="914400">
              <a:lnSpc>
                <a:spcPct val="100000"/>
              </a:lnSpc>
              <a:spcBef>
                <a:spcPts val="500"/>
              </a:spcBef>
              <a:buFontTx/>
              <a:defRPr sz="2400">
                <a:latin typeface="Times New Roman"/>
                <a:ea typeface="Times New Roman"/>
                <a:cs typeface="Times New Roman"/>
                <a:sym typeface="Times New Roman"/>
              </a:defRPr>
            </a:lvl1pPr>
            <a:lvl2pPr marL="587829" indent="-244929" defTabSz="914400">
              <a:lnSpc>
                <a:spcPct val="100000"/>
              </a:lnSpc>
              <a:spcBef>
                <a:spcPts val="500"/>
              </a:spcBef>
              <a:buFontTx/>
              <a:buChar char="–"/>
              <a:defRPr sz="2400">
                <a:latin typeface="Times New Roman"/>
                <a:ea typeface="Times New Roman"/>
                <a:cs typeface="Times New Roman"/>
                <a:sym typeface="Times New Roman"/>
              </a:defRPr>
            </a:lvl2pPr>
            <a:lvl3pPr marL="914400" indent="-228600" defTabSz="914400">
              <a:lnSpc>
                <a:spcPct val="100000"/>
              </a:lnSpc>
              <a:spcBef>
                <a:spcPts val="500"/>
              </a:spcBef>
              <a:buFontTx/>
              <a:defRPr sz="2400">
                <a:latin typeface="Times New Roman"/>
                <a:ea typeface="Times New Roman"/>
                <a:cs typeface="Times New Roman"/>
                <a:sym typeface="Times New Roman"/>
              </a:defRPr>
            </a:lvl3pPr>
            <a:lvl4pPr marL="1303019" indent="-274319" defTabSz="914400">
              <a:lnSpc>
                <a:spcPct val="100000"/>
              </a:lnSpc>
              <a:spcBef>
                <a:spcPts val="500"/>
              </a:spcBef>
              <a:buFontTx/>
              <a:buChar char="–"/>
              <a:defRPr sz="2400">
                <a:latin typeface="Times New Roman"/>
                <a:ea typeface="Times New Roman"/>
                <a:cs typeface="Times New Roman"/>
                <a:sym typeface="Times New Roman"/>
              </a:defRPr>
            </a:lvl4pPr>
            <a:lvl5pPr marL="1646634" indent="-276225" defTabSz="914400">
              <a:lnSpc>
                <a:spcPct val="100000"/>
              </a:lnSpc>
              <a:spcBef>
                <a:spcPts val="500"/>
              </a:spcBef>
              <a:buFontTx/>
              <a:buChar char="»"/>
              <a:defRPr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10" name="Title Text"/>
          <p:cNvSpPr txBox="1"/>
          <p:nvPr>
            <p:ph type="title"/>
          </p:nvPr>
        </p:nvSpPr>
        <p:spPr>
          <a:xfrm>
            <a:off x="722488" y="3305176"/>
            <a:ext cx="7772401" cy="1021558"/>
          </a:xfrm>
          <a:prstGeom prst="rect">
            <a:avLst/>
          </a:prstGeom>
        </p:spPr>
        <p:txBody>
          <a:bodyPr lIns="45715" tIns="45715" rIns="45715" bIns="45715" anchor="t"/>
          <a:lstStyle>
            <a:lvl1pPr defTabSz="914400">
              <a:lnSpc>
                <a:spcPct val="100000"/>
              </a:lnSpc>
              <a:defRPr b="1" cap="all" sz="3000">
                <a:solidFill>
                  <a:srgbClr val="FFFF00"/>
                </a:solidFill>
                <a:latin typeface="Times New Roman"/>
                <a:ea typeface="Times New Roman"/>
                <a:cs typeface="Times New Roman"/>
                <a:sym typeface="Times New Roman"/>
              </a:defRPr>
            </a:lvl1pPr>
          </a:lstStyle>
          <a:p>
            <a:pPr/>
            <a:r>
              <a:t>Title Text</a:t>
            </a:r>
          </a:p>
        </p:txBody>
      </p:sp>
      <p:sp>
        <p:nvSpPr>
          <p:cNvPr id="111" name="Body Level One…"/>
          <p:cNvSpPr txBox="1"/>
          <p:nvPr>
            <p:ph type="body" sz="quarter" idx="1"/>
          </p:nvPr>
        </p:nvSpPr>
        <p:spPr>
          <a:xfrm>
            <a:off x="722488" y="2180034"/>
            <a:ext cx="7772401" cy="1125141"/>
          </a:xfrm>
          <a:prstGeom prst="rect">
            <a:avLst/>
          </a:prstGeom>
        </p:spPr>
        <p:txBody>
          <a:bodyPr lIns="45715" tIns="45715" rIns="45715" bIns="45715" anchor="b"/>
          <a:lstStyle>
            <a:lvl1pPr marL="0" indent="0" defTabSz="914400">
              <a:lnSpc>
                <a:spcPct val="100000"/>
              </a:lnSpc>
              <a:spcBef>
                <a:spcPts val="300"/>
              </a:spcBef>
              <a:buSzTx/>
              <a:buFontTx/>
              <a:buNone/>
              <a:defRPr sz="1500">
                <a:latin typeface="Times New Roman"/>
                <a:ea typeface="Times New Roman"/>
                <a:cs typeface="Times New Roman"/>
                <a:sym typeface="Times New Roman"/>
              </a:defRPr>
            </a:lvl1pPr>
            <a:lvl2pPr marL="0" indent="342900" defTabSz="914400">
              <a:lnSpc>
                <a:spcPct val="100000"/>
              </a:lnSpc>
              <a:spcBef>
                <a:spcPts val="300"/>
              </a:spcBef>
              <a:buSzTx/>
              <a:buFontTx/>
              <a:buNone/>
              <a:defRPr sz="1500">
                <a:latin typeface="Times New Roman"/>
                <a:ea typeface="Times New Roman"/>
                <a:cs typeface="Times New Roman"/>
                <a:sym typeface="Times New Roman"/>
              </a:defRPr>
            </a:lvl2pPr>
            <a:lvl3pPr marL="0" indent="685800" defTabSz="914400">
              <a:lnSpc>
                <a:spcPct val="100000"/>
              </a:lnSpc>
              <a:spcBef>
                <a:spcPts val="300"/>
              </a:spcBef>
              <a:buSzTx/>
              <a:buFontTx/>
              <a:buNone/>
              <a:defRPr sz="1500">
                <a:latin typeface="Times New Roman"/>
                <a:ea typeface="Times New Roman"/>
                <a:cs typeface="Times New Roman"/>
                <a:sym typeface="Times New Roman"/>
              </a:defRPr>
            </a:lvl3pPr>
            <a:lvl4pPr marL="0" indent="1028700" defTabSz="914400">
              <a:lnSpc>
                <a:spcPct val="100000"/>
              </a:lnSpc>
              <a:spcBef>
                <a:spcPts val="300"/>
              </a:spcBef>
              <a:buSzTx/>
              <a:buFontTx/>
              <a:buNone/>
              <a:defRPr sz="1500">
                <a:latin typeface="Times New Roman"/>
                <a:ea typeface="Times New Roman"/>
                <a:cs typeface="Times New Roman"/>
                <a:sym typeface="Times New Roman"/>
              </a:defRPr>
            </a:lvl4pPr>
            <a:lvl5pPr marL="0" indent="1371600" defTabSz="914400">
              <a:lnSpc>
                <a:spcPct val="100000"/>
              </a:lnSpc>
              <a:spcBef>
                <a:spcPts val="300"/>
              </a:spcBef>
              <a:buSzTx/>
              <a:buFontTx/>
              <a:buNone/>
              <a:defRPr sz="15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19" name="Title Text"/>
          <p:cNvSpPr txBox="1"/>
          <p:nvPr>
            <p:ph type="title"/>
          </p:nvPr>
        </p:nvSpPr>
        <p:spPr>
          <a:xfrm>
            <a:off x="685800" y="457200"/>
            <a:ext cx="7772400" cy="857250"/>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120" name="Body Level One…"/>
          <p:cNvSpPr txBox="1"/>
          <p:nvPr>
            <p:ph type="body" sz="half" idx="1"/>
          </p:nvPr>
        </p:nvSpPr>
        <p:spPr>
          <a:xfrm>
            <a:off x="685818" y="1485900"/>
            <a:ext cx="3818468" cy="3086100"/>
          </a:xfrm>
          <a:prstGeom prst="rect">
            <a:avLst/>
          </a:prstGeom>
        </p:spPr>
        <p:txBody>
          <a:bodyPr lIns="45715" tIns="45715" rIns="45715" bIns="45715"/>
          <a:lstStyle>
            <a:lvl1pPr marL="257175" indent="-257175" defTabSz="914400">
              <a:lnSpc>
                <a:spcPct val="100000"/>
              </a:lnSpc>
              <a:spcBef>
                <a:spcPts val="500"/>
              </a:spcBef>
              <a:buFontTx/>
              <a:defRPr>
                <a:latin typeface="Times New Roman"/>
                <a:ea typeface="Times New Roman"/>
                <a:cs typeface="Times New Roman"/>
                <a:sym typeface="Times New Roman"/>
              </a:defRPr>
            </a:lvl1pPr>
            <a:lvl2pPr marL="592931" indent="-250031" defTabSz="914400">
              <a:lnSpc>
                <a:spcPct val="100000"/>
              </a:lnSpc>
              <a:spcBef>
                <a:spcPts val="500"/>
              </a:spcBef>
              <a:buFontTx/>
              <a:buChar char="–"/>
              <a:defRPr>
                <a:latin typeface="Times New Roman"/>
                <a:ea typeface="Times New Roman"/>
                <a:cs typeface="Times New Roman"/>
                <a:sym typeface="Times New Roman"/>
              </a:defRPr>
            </a:lvl2pPr>
            <a:lvl3pPr defTabSz="914400">
              <a:lnSpc>
                <a:spcPct val="100000"/>
              </a:lnSpc>
              <a:spcBef>
                <a:spcPts val="500"/>
              </a:spcBef>
              <a:buFontTx/>
              <a:defRPr>
                <a:latin typeface="Times New Roman"/>
                <a:ea typeface="Times New Roman"/>
                <a:cs typeface="Times New Roman"/>
                <a:sym typeface="Times New Roman"/>
              </a:defRPr>
            </a:lvl3pPr>
            <a:lvl4pPr defTabSz="914400">
              <a:lnSpc>
                <a:spcPct val="100000"/>
              </a:lnSpc>
              <a:spcBef>
                <a:spcPts val="500"/>
              </a:spcBef>
              <a:buFontTx/>
              <a:buChar char="–"/>
              <a:defRPr>
                <a:latin typeface="Times New Roman"/>
                <a:ea typeface="Times New Roman"/>
                <a:cs typeface="Times New Roman"/>
                <a:sym typeface="Times New Roman"/>
              </a:defRPr>
            </a:lvl4pPr>
            <a:lvl5pPr marL="1649290" indent="-278881" defTabSz="914400">
              <a:lnSpc>
                <a:spcPct val="100000"/>
              </a:lnSpc>
              <a:spcBef>
                <a:spcPts val="500"/>
              </a:spcBef>
              <a:buFontTx/>
              <a:buChar char="»"/>
              <a:defRPr>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28" name="Title Text"/>
          <p:cNvSpPr txBox="1"/>
          <p:nvPr>
            <p:ph type="title"/>
          </p:nvPr>
        </p:nvSpPr>
        <p:spPr>
          <a:xfrm>
            <a:off x="457200" y="205978"/>
            <a:ext cx="8229600" cy="857251"/>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129" name="Body Level One…"/>
          <p:cNvSpPr txBox="1"/>
          <p:nvPr>
            <p:ph type="body" sz="quarter" idx="1"/>
          </p:nvPr>
        </p:nvSpPr>
        <p:spPr>
          <a:xfrm>
            <a:off x="457200" y="1151334"/>
            <a:ext cx="4040012" cy="479823"/>
          </a:xfrm>
          <a:prstGeom prst="rect">
            <a:avLst/>
          </a:prstGeom>
        </p:spPr>
        <p:txBody>
          <a:bodyPr lIns="45715" tIns="45715" rIns="45715" bIns="45715" anchor="b"/>
          <a:lstStyle>
            <a:lvl1pPr marL="0" indent="0" defTabSz="914400">
              <a:lnSpc>
                <a:spcPct val="100000"/>
              </a:lnSpc>
              <a:spcBef>
                <a:spcPts val="400"/>
              </a:spcBef>
              <a:buSzTx/>
              <a:buFontTx/>
              <a:buNone/>
              <a:defRPr b="1" sz="1800">
                <a:latin typeface="Times New Roman"/>
                <a:ea typeface="Times New Roman"/>
                <a:cs typeface="Times New Roman"/>
                <a:sym typeface="Times New Roman"/>
              </a:defRPr>
            </a:lvl1pPr>
            <a:lvl2pPr marL="0" indent="342900" defTabSz="914400">
              <a:lnSpc>
                <a:spcPct val="100000"/>
              </a:lnSpc>
              <a:spcBef>
                <a:spcPts val="400"/>
              </a:spcBef>
              <a:buSzTx/>
              <a:buFontTx/>
              <a:buNone/>
              <a:defRPr b="1" sz="1800">
                <a:latin typeface="Times New Roman"/>
                <a:ea typeface="Times New Roman"/>
                <a:cs typeface="Times New Roman"/>
                <a:sym typeface="Times New Roman"/>
              </a:defRPr>
            </a:lvl2pPr>
            <a:lvl3pPr marL="0" indent="685800" defTabSz="914400">
              <a:lnSpc>
                <a:spcPct val="100000"/>
              </a:lnSpc>
              <a:spcBef>
                <a:spcPts val="400"/>
              </a:spcBef>
              <a:buSzTx/>
              <a:buFontTx/>
              <a:buNone/>
              <a:defRPr b="1" sz="1800">
                <a:latin typeface="Times New Roman"/>
                <a:ea typeface="Times New Roman"/>
                <a:cs typeface="Times New Roman"/>
                <a:sym typeface="Times New Roman"/>
              </a:defRPr>
            </a:lvl3pPr>
            <a:lvl4pPr marL="0" indent="1028700" defTabSz="914400">
              <a:lnSpc>
                <a:spcPct val="100000"/>
              </a:lnSpc>
              <a:spcBef>
                <a:spcPts val="400"/>
              </a:spcBef>
              <a:buSzTx/>
              <a:buFontTx/>
              <a:buNone/>
              <a:defRPr b="1" sz="1800">
                <a:latin typeface="Times New Roman"/>
                <a:ea typeface="Times New Roman"/>
                <a:cs typeface="Times New Roman"/>
                <a:sym typeface="Times New Roman"/>
              </a:defRPr>
            </a:lvl4pPr>
            <a:lvl5pPr marL="0" indent="1371600" defTabSz="914400">
              <a:lnSpc>
                <a:spcPct val="100000"/>
              </a:lnSpc>
              <a:spcBef>
                <a:spcPts val="400"/>
              </a:spcBef>
              <a:buSzTx/>
              <a:buFontTx/>
              <a:buNone/>
              <a:defRPr b="1" sz="18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30" name="Text Placeholder 4"/>
          <p:cNvSpPr/>
          <p:nvPr>
            <p:ph type="body" sz="quarter" idx="13"/>
          </p:nvPr>
        </p:nvSpPr>
        <p:spPr>
          <a:xfrm>
            <a:off x="4645378" y="1151334"/>
            <a:ext cx="4041423" cy="479823"/>
          </a:xfrm>
          <a:prstGeom prst="rect">
            <a:avLst/>
          </a:prstGeom>
        </p:spPr>
        <p:txBody>
          <a:bodyPr lIns="45715" tIns="45715" rIns="45715" bIns="45715" anchor="b"/>
          <a:lstStyle/>
          <a:p>
            <a:pPr marL="0" indent="0" defTabSz="914400">
              <a:lnSpc>
                <a:spcPct val="100000"/>
              </a:lnSpc>
              <a:spcBef>
                <a:spcPts val="400"/>
              </a:spcBef>
              <a:buSzTx/>
              <a:buFontTx/>
              <a:buNone/>
              <a:defRPr b="1" sz="1800">
                <a:latin typeface="Times New Roman"/>
                <a:ea typeface="Times New Roman"/>
                <a:cs typeface="Times New Roman"/>
                <a:sym typeface="Times New Roman"/>
              </a:defRPr>
            </a:pPr>
          </a:p>
        </p:txBody>
      </p:sp>
      <p:sp>
        <p:nvSpPr>
          <p:cNvPr id="131"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38" name="Title Text"/>
          <p:cNvSpPr txBox="1"/>
          <p:nvPr>
            <p:ph type="title"/>
          </p:nvPr>
        </p:nvSpPr>
        <p:spPr>
          <a:xfrm>
            <a:off x="685800" y="457200"/>
            <a:ext cx="7772400" cy="857250"/>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139"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46"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53" name="Title Text"/>
          <p:cNvSpPr txBox="1"/>
          <p:nvPr>
            <p:ph type="title"/>
          </p:nvPr>
        </p:nvSpPr>
        <p:spPr>
          <a:xfrm>
            <a:off x="457212" y="204796"/>
            <a:ext cx="3008491" cy="871538"/>
          </a:xfrm>
          <a:prstGeom prst="rect">
            <a:avLst/>
          </a:prstGeom>
        </p:spPr>
        <p:txBody>
          <a:bodyPr lIns="45715" tIns="45715" rIns="45715" bIns="45715" anchor="b"/>
          <a:lstStyle>
            <a:lvl1pPr defTabSz="914400">
              <a:lnSpc>
                <a:spcPct val="100000"/>
              </a:lnSpc>
              <a:defRPr b="1" sz="1500">
                <a:solidFill>
                  <a:srgbClr val="FFFF00"/>
                </a:solidFill>
                <a:latin typeface="Times New Roman"/>
                <a:ea typeface="Times New Roman"/>
                <a:cs typeface="Times New Roman"/>
                <a:sym typeface="Times New Roman"/>
              </a:defRPr>
            </a:lvl1pPr>
          </a:lstStyle>
          <a:p>
            <a:pPr/>
            <a:r>
              <a:t>Title Text</a:t>
            </a:r>
          </a:p>
        </p:txBody>
      </p:sp>
      <p:sp>
        <p:nvSpPr>
          <p:cNvPr id="154" name="Body Level One…"/>
          <p:cNvSpPr txBox="1"/>
          <p:nvPr>
            <p:ph type="body" idx="1"/>
          </p:nvPr>
        </p:nvSpPr>
        <p:spPr>
          <a:xfrm>
            <a:off x="3575756" y="204834"/>
            <a:ext cx="5111044" cy="4389836"/>
          </a:xfrm>
          <a:prstGeom prst="rect">
            <a:avLst/>
          </a:prstGeom>
        </p:spPr>
        <p:txBody>
          <a:bodyPr lIns="45715" tIns="45715" rIns="45715" bIns="45715"/>
          <a:lstStyle>
            <a:lvl1pPr marL="257175" indent="-257175" defTabSz="914400">
              <a:lnSpc>
                <a:spcPct val="100000"/>
              </a:lnSpc>
              <a:spcBef>
                <a:spcPts val="500"/>
              </a:spcBef>
              <a:buFontTx/>
              <a:defRPr sz="2400">
                <a:latin typeface="Times New Roman"/>
                <a:ea typeface="Times New Roman"/>
                <a:cs typeface="Times New Roman"/>
                <a:sym typeface="Times New Roman"/>
              </a:defRPr>
            </a:lvl1pPr>
            <a:lvl2pPr marL="587829" indent="-244929" defTabSz="914400">
              <a:lnSpc>
                <a:spcPct val="100000"/>
              </a:lnSpc>
              <a:spcBef>
                <a:spcPts val="500"/>
              </a:spcBef>
              <a:buFontTx/>
              <a:buChar char="–"/>
              <a:defRPr sz="2400">
                <a:latin typeface="Times New Roman"/>
                <a:ea typeface="Times New Roman"/>
                <a:cs typeface="Times New Roman"/>
                <a:sym typeface="Times New Roman"/>
              </a:defRPr>
            </a:lvl2pPr>
            <a:lvl3pPr marL="914400" indent="-228600" defTabSz="914400">
              <a:lnSpc>
                <a:spcPct val="100000"/>
              </a:lnSpc>
              <a:spcBef>
                <a:spcPts val="500"/>
              </a:spcBef>
              <a:buFontTx/>
              <a:defRPr sz="2400">
                <a:latin typeface="Times New Roman"/>
                <a:ea typeface="Times New Roman"/>
                <a:cs typeface="Times New Roman"/>
                <a:sym typeface="Times New Roman"/>
              </a:defRPr>
            </a:lvl3pPr>
            <a:lvl4pPr marL="1303019" indent="-274319" defTabSz="914400">
              <a:lnSpc>
                <a:spcPct val="100000"/>
              </a:lnSpc>
              <a:spcBef>
                <a:spcPts val="500"/>
              </a:spcBef>
              <a:buFontTx/>
              <a:buChar char="–"/>
              <a:defRPr sz="2400">
                <a:latin typeface="Times New Roman"/>
                <a:ea typeface="Times New Roman"/>
                <a:cs typeface="Times New Roman"/>
                <a:sym typeface="Times New Roman"/>
              </a:defRPr>
            </a:lvl4pPr>
            <a:lvl5pPr marL="1646634" indent="-276225" defTabSz="914400">
              <a:lnSpc>
                <a:spcPct val="100000"/>
              </a:lnSpc>
              <a:spcBef>
                <a:spcPts val="500"/>
              </a:spcBef>
              <a:buFontTx/>
              <a:buChar char="»"/>
              <a:defRPr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55" name="Text Placeholder 3"/>
          <p:cNvSpPr/>
          <p:nvPr>
            <p:ph type="body" sz="half" idx="13"/>
          </p:nvPr>
        </p:nvSpPr>
        <p:spPr>
          <a:xfrm>
            <a:off x="457212" y="1076328"/>
            <a:ext cx="3008491" cy="3518297"/>
          </a:xfrm>
          <a:prstGeom prst="rect">
            <a:avLst/>
          </a:prstGeom>
        </p:spPr>
        <p:txBody>
          <a:bodyPr lIns="45715" tIns="45715" rIns="45715" bIns="45715"/>
          <a:lstStyle/>
          <a:p>
            <a:pPr marL="0" indent="0" defTabSz="914400">
              <a:lnSpc>
                <a:spcPct val="100000"/>
              </a:lnSpc>
              <a:spcBef>
                <a:spcPts val="200"/>
              </a:spcBef>
              <a:buSzTx/>
              <a:buFontTx/>
              <a:buNone/>
              <a:defRPr sz="1000">
                <a:latin typeface="Times New Roman"/>
                <a:ea typeface="Times New Roman"/>
                <a:cs typeface="Times New Roman"/>
                <a:sym typeface="Times New Roman"/>
              </a:defRPr>
            </a:pPr>
          </a:p>
        </p:txBody>
      </p:sp>
      <p:sp>
        <p:nvSpPr>
          <p:cNvPr id="156"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63" name="Title Text"/>
          <p:cNvSpPr txBox="1"/>
          <p:nvPr>
            <p:ph type="title"/>
          </p:nvPr>
        </p:nvSpPr>
        <p:spPr>
          <a:xfrm>
            <a:off x="1792110" y="3600453"/>
            <a:ext cx="5486401" cy="425056"/>
          </a:xfrm>
          <a:prstGeom prst="rect">
            <a:avLst/>
          </a:prstGeom>
        </p:spPr>
        <p:txBody>
          <a:bodyPr lIns="45715" tIns="45715" rIns="45715" bIns="45715" anchor="b"/>
          <a:lstStyle>
            <a:lvl1pPr defTabSz="914400">
              <a:lnSpc>
                <a:spcPct val="100000"/>
              </a:lnSpc>
              <a:defRPr b="1" sz="1500">
                <a:solidFill>
                  <a:srgbClr val="FFFF00"/>
                </a:solidFill>
                <a:latin typeface="Times New Roman"/>
                <a:ea typeface="Times New Roman"/>
                <a:cs typeface="Times New Roman"/>
                <a:sym typeface="Times New Roman"/>
              </a:defRPr>
            </a:lvl1pPr>
          </a:lstStyle>
          <a:p>
            <a:pPr/>
            <a:r>
              <a:t>Title Text</a:t>
            </a:r>
          </a:p>
        </p:txBody>
      </p:sp>
      <p:sp>
        <p:nvSpPr>
          <p:cNvPr id="164" name="Picture Placeholder 2"/>
          <p:cNvSpPr/>
          <p:nvPr>
            <p:ph type="pic" sz="half" idx="13"/>
          </p:nvPr>
        </p:nvSpPr>
        <p:spPr>
          <a:xfrm>
            <a:off x="1792110" y="459581"/>
            <a:ext cx="5486401" cy="3086101"/>
          </a:xfrm>
          <a:prstGeom prst="rect">
            <a:avLst/>
          </a:prstGeom>
        </p:spPr>
        <p:txBody>
          <a:bodyPr lIns="91439" rIns="91439">
            <a:noAutofit/>
          </a:bodyPr>
          <a:lstStyle/>
          <a:p>
            <a:pPr/>
          </a:p>
        </p:txBody>
      </p:sp>
      <p:sp>
        <p:nvSpPr>
          <p:cNvPr id="165" name="Body Level One…"/>
          <p:cNvSpPr txBox="1"/>
          <p:nvPr>
            <p:ph type="body" sz="quarter" idx="1"/>
          </p:nvPr>
        </p:nvSpPr>
        <p:spPr>
          <a:xfrm>
            <a:off x="1792110" y="4025629"/>
            <a:ext cx="5486401" cy="603648"/>
          </a:xfrm>
          <a:prstGeom prst="rect">
            <a:avLst/>
          </a:prstGeom>
        </p:spPr>
        <p:txBody>
          <a:bodyPr lIns="45715" tIns="45715" rIns="45715" bIns="45715"/>
          <a:lstStyle>
            <a:lvl1pPr marL="0" indent="0" defTabSz="914400">
              <a:lnSpc>
                <a:spcPct val="100000"/>
              </a:lnSpc>
              <a:spcBef>
                <a:spcPts val="200"/>
              </a:spcBef>
              <a:buSzTx/>
              <a:buFontTx/>
              <a:buNone/>
              <a:defRPr sz="1000">
                <a:latin typeface="Times New Roman"/>
                <a:ea typeface="Times New Roman"/>
                <a:cs typeface="Times New Roman"/>
                <a:sym typeface="Times New Roman"/>
              </a:defRPr>
            </a:lvl1pPr>
            <a:lvl2pPr marL="0" indent="342900" defTabSz="914400">
              <a:lnSpc>
                <a:spcPct val="100000"/>
              </a:lnSpc>
              <a:spcBef>
                <a:spcPts val="200"/>
              </a:spcBef>
              <a:buSzTx/>
              <a:buFontTx/>
              <a:buNone/>
              <a:defRPr sz="1000">
                <a:latin typeface="Times New Roman"/>
                <a:ea typeface="Times New Roman"/>
                <a:cs typeface="Times New Roman"/>
                <a:sym typeface="Times New Roman"/>
              </a:defRPr>
            </a:lvl2pPr>
            <a:lvl3pPr marL="0" indent="685800" defTabSz="914400">
              <a:lnSpc>
                <a:spcPct val="100000"/>
              </a:lnSpc>
              <a:spcBef>
                <a:spcPts val="200"/>
              </a:spcBef>
              <a:buSzTx/>
              <a:buFontTx/>
              <a:buNone/>
              <a:defRPr sz="1000">
                <a:latin typeface="Times New Roman"/>
                <a:ea typeface="Times New Roman"/>
                <a:cs typeface="Times New Roman"/>
                <a:sym typeface="Times New Roman"/>
              </a:defRPr>
            </a:lvl3pPr>
            <a:lvl4pPr marL="0" indent="1028700" defTabSz="914400">
              <a:lnSpc>
                <a:spcPct val="100000"/>
              </a:lnSpc>
              <a:spcBef>
                <a:spcPts val="200"/>
              </a:spcBef>
              <a:buSzTx/>
              <a:buFontTx/>
              <a:buNone/>
              <a:defRPr sz="1000">
                <a:latin typeface="Times New Roman"/>
                <a:ea typeface="Times New Roman"/>
                <a:cs typeface="Times New Roman"/>
                <a:sym typeface="Times New Roman"/>
              </a:defRPr>
            </a:lvl4pPr>
            <a:lvl5pPr marL="0" indent="1371600" defTabSz="914400">
              <a:lnSpc>
                <a:spcPct val="100000"/>
              </a:lnSpc>
              <a:spcBef>
                <a:spcPts val="200"/>
              </a:spcBef>
              <a:buSzTx/>
              <a:buFontTx/>
              <a:buNone/>
              <a:defRPr sz="10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har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73" name="Title Text"/>
          <p:cNvSpPr txBox="1"/>
          <p:nvPr>
            <p:ph type="title"/>
          </p:nvPr>
        </p:nvSpPr>
        <p:spPr>
          <a:xfrm>
            <a:off x="685800" y="457200"/>
            <a:ext cx="7772400" cy="857250"/>
          </a:xfrm>
          <a:prstGeom prst="rect">
            <a:avLst/>
          </a:prstGeom>
        </p:spPr>
        <p:txBody>
          <a:bodyPr lIns="45715" tIns="45715" rIns="45715" bIns="45715"/>
          <a:lstStyle>
            <a:lvl1pPr algn="ctr" defTabSz="914400">
              <a:lnSpc>
                <a:spcPct val="100000"/>
              </a:lnSpc>
              <a:defRPr b="1" sz="3100">
                <a:solidFill>
                  <a:srgbClr val="FFFF00"/>
                </a:solidFill>
                <a:latin typeface="Times New Roman"/>
                <a:ea typeface="Times New Roman"/>
                <a:cs typeface="Times New Roman"/>
                <a:sym typeface="Times New Roman"/>
              </a:defRPr>
            </a:lvl1pPr>
          </a:lstStyle>
          <a:p>
            <a:pPr/>
            <a:r>
              <a:t>Title Text</a:t>
            </a:r>
          </a:p>
        </p:txBody>
      </p:sp>
      <p:sp>
        <p:nvSpPr>
          <p:cNvPr id="174"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88" name="Title Text"/>
          <p:cNvSpPr txBox="1"/>
          <p:nvPr>
            <p:ph type="title"/>
          </p:nvPr>
        </p:nvSpPr>
        <p:spPr>
          <a:xfrm>
            <a:off x="685800" y="1597938"/>
            <a:ext cx="7772400" cy="1102521"/>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189" name="Body Level One…"/>
          <p:cNvSpPr txBox="1"/>
          <p:nvPr>
            <p:ph type="body" sz="quarter" idx="1"/>
          </p:nvPr>
        </p:nvSpPr>
        <p:spPr>
          <a:xfrm>
            <a:off x="1371600" y="2914650"/>
            <a:ext cx="6400800" cy="1314450"/>
          </a:xfrm>
          <a:prstGeom prst="rect">
            <a:avLst/>
          </a:prstGeom>
        </p:spPr>
        <p:txBody>
          <a:bodyPr lIns="45657" tIns="45657" rIns="45657" bIns="45657"/>
          <a:lstStyle>
            <a:lvl1pPr marL="0" indent="0" algn="ctr" defTabSz="914400">
              <a:lnSpc>
                <a:spcPct val="100000"/>
              </a:lnSpc>
              <a:buSzTx/>
              <a:buFontTx/>
              <a:buNone/>
              <a:defRPr sz="3200">
                <a:latin typeface="Times New Roman"/>
                <a:ea typeface="Times New Roman"/>
                <a:cs typeface="Times New Roman"/>
                <a:sym typeface="Times New Roman"/>
              </a:defRPr>
            </a:lvl1pPr>
            <a:lvl2pPr marL="0" indent="456576" algn="ctr" defTabSz="914400">
              <a:lnSpc>
                <a:spcPct val="100000"/>
              </a:lnSpc>
              <a:buSzTx/>
              <a:buFontTx/>
              <a:buNone/>
              <a:defRPr sz="3200">
                <a:latin typeface="Times New Roman"/>
                <a:ea typeface="Times New Roman"/>
                <a:cs typeface="Times New Roman"/>
                <a:sym typeface="Times New Roman"/>
              </a:defRPr>
            </a:lvl2pPr>
            <a:lvl3pPr marL="0" indent="913152" algn="ctr" defTabSz="914400">
              <a:lnSpc>
                <a:spcPct val="100000"/>
              </a:lnSpc>
              <a:buSzTx/>
              <a:buFontTx/>
              <a:buNone/>
              <a:defRPr sz="3200">
                <a:latin typeface="Times New Roman"/>
                <a:ea typeface="Times New Roman"/>
                <a:cs typeface="Times New Roman"/>
                <a:sym typeface="Times New Roman"/>
              </a:defRPr>
            </a:lvl3pPr>
            <a:lvl4pPr marL="0" indent="1369729" algn="ctr" defTabSz="914400">
              <a:lnSpc>
                <a:spcPct val="100000"/>
              </a:lnSpc>
              <a:buSzTx/>
              <a:buFontTx/>
              <a:buNone/>
              <a:defRPr sz="3200">
                <a:latin typeface="Times New Roman"/>
                <a:ea typeface="Times New Roman"/>
                <a:cs typeface="Times New Roman"/>
                <a:sym typeface="Times New Roman"/>
              </a:defRPr>
            </a:lvl4pPr>
            <a:lvl5pPr marL="0" indent="1826317" algn="ctr" defTabSz="914400">
              <a:lnSpc>
                <a:spcPct val="100000"/>
              </a:lnSpc>
              <a:buSzTx/>
              <a:buFontTx/>
              <a:buNone/>
              <a:defRPr sz="32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197" name="Title Text"/>
          <p:cNvSpPr txBox="1"/>
          <p:nvPr>
            <p:ph type="title"/>
          </p:nvPr>
        </p:nvSpPr>
        <p:spPr>
          <a:xfrm>
            <a:off x="685800" y="457200"/>
            <a:ext cx="7772400" cy="857250"/>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198" name="Body Level One…"/>
          <p:cNvSpPr txBox="1"/>
          <p:nvPr>
            <p:ph type="body" idx="1"/>
          </p:nvPr>
        </p:nvSpPr>
        <p:spPr>
          <a:xfrm>
            <a:off x="685800" y="1485900"/>
            <a:ext cx="7772400" cy="3086100"/>
          </a:xfrm>
          <a:prstGeom prst="rect">
            <a:avLst/>
          </a:prstGeom>
        </p:spPr>
        <p:txBody>
          <a:bodyPr lIns="45657" tIns="45657" rIns="45657" bIns="45657"/>
          <a:lstStyle>
            <a:lvl1pPr marL="342432" indent="-342432" defTabSz="914400">
              <a:lnSpc>
                <a:spcPct val="100000"/>
              </a:lnSpc>
              <a:buFontTx/>
              <a:defRPr sz="3200">
                <a:latin typeface="Times New Roman"/>
                <a:ea typeface="Times New Roman"/>
                <a:cs typeface="Times New Roman"/>
                <a:sym typeface="Times New Roman"/>
              </a:defRPr>
            </a:lvl1pPr>
            <a:lvl2pPr marL="782696" indent="-326134" defTabSz="914400">
              <a:lnSpc>
                <a:spcPct val="100000"/>
              </a:lnSpc>
              <a:buFontTx/>
              <a:buChar char="–"/>
              <a:defRPr sz="3200">
                <a:latin typeface="Times New Roman"/>
                <a:ea typeface="Times New Roman"/>
                <a:cs typeface="Times New Roman"/>
                <a:sym typeface="Times New Roman"/>
              </a:defRPr>
            </a:lvl2pPr>
            <a:lvl3pPr marL="1217565" indent="-304391" defTabSz="914400">
              <a:lnSpc>
                <a:spcPct val="100000"/>
              </a:lnSpc>
              <a:buFontTx/>
              <a:defRPr sz="3200">
                <a:latin typeface="Times New Roman"/>
                <a:ea typeface="Times New Roman"/>
                <a:cs typeface="Times New Roman"/>
                <a:sym typeface="Times New Roman"/>
              </a:defRPr>
            </a:lvl3pPr>
            <a:lvl4pPr marL="1735000" indent="-365270" defTabSz="914400">
              <a:lnSpc>
                <a:spcPct val="100000"/>
              </a:lnSpc>
              <a:buFontTx/>
              <a:buChar char="–"/>
              <a:defRPr sz="3200">
                <a:latin typeface="Times New Roman"/>
                <a:ea typeface="Times New Roman"/>
                <a:cs typeface="Times New Roman"/>
                <a:sym typeface="Times New Roman"/>
              </a:defRPr>
            </a:lvl4pPr>
            <a:lvl5pPr marL="2192508" indent="-367763" defTabSz="914400">
              <a:lnSpc>
                <a:spcPct val="100000"/>
              </a:lnSpc>
              <a:buFontTx/>
              <a:buChar char="»"/>
              <a:defRPr sz="32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06" name="Title Text"/>
          <p:cNvSpPr txBox="1"/>
          <p:nvPr>
            <p:ph type="title"/>
          </p:nvPr>
        </p:nvSpPr>
        <p:spPr>
          <a:xfrm>
            <a:off x="722488" y="3305202"/>
            <a:ext cx="7772401" cy="1021558"/>
          </a:xfrm>
          <a:prstGeom prst="rect">
            <a:avLst/>
          </a:prstGeom>
        </p:spPr>
        <p:txBody>
          <a:bodyPr lIns="45657" tIns="45657" rIns="45657" bIns="45657" anchor="t"/>
          <a:lstStyle>
            <a:lvl1pPr defTabSz="914400">
              <a:lnSpc>
                <a:spcPct val="100000"/>
              </a:lnSpc>
              <a:defRPr b="1" cap="all" sz="4000">
                <a:solidFill>
                  <a:srgbClr val="FFFF00"/>
                </a:solidFill>
                <a:latin typeface="Times New Roman"/>
                <a:ea typeface="Times New Roman"/>
                <a:cs typeface="Times New Roman"/>
                <a:sym typeface="Times New Roman"/>
              </a:defRPr>
            </a:lvl1pPr>
          </a:lstStyle>
          <a:p>
            <a:pPr/>
            <a:r>
              <a:t>Title Text</a:t>
            </a:r>
          </a:p>
        </p:txBody>
      </p:sp>
      <p:sp>
        <p:nvSpPr>
          <p:cNvPr id="207" name="Body Level One…"/>
          <p:cNvSpPr txBox="1"/>
          <p:nvPr>
            <p:ph type="body" sz="quarter" idx="1"/>
          </p:nvPr>
        </p:nvSpPr>
        <p:spPr>
          <a:xfrm>
            <a:off x="722488" y="2180034"/>
            <a:ext cx="7772401" cy="1125141"/>
          </a:xfrm>
          <a:prstGeom prst="rect">
            <a:avLst/>
          </a:prstGeom>
        </p:spPr>
        <p:txBody>
          <a:bodyPr lIns="45657" tIns="45657" rIns="45657" bIns="45657" anchor="b"/>
          <a:lstStyle>
            <a:lvl1pPr marL="0" indent="0" defTabSz="914400">
              <a:lnSpc>
                <a:spcPct val="100000"/>
              </a:lnSpc>
              <a:spcBef>
                <a:spcPts val="400"/>
              </a:spcBef>
              <a:buSzTx/>
              <a:buFontTx/>
              <a:buNone/>
              <a:defRPr sz="2000">
                <a:latin typeface="Times New Roman"/>
                <a:ea typeface="Times New Roman"/>
                <a:cs typeface="Times New Roman"/>
                <a:sym typeface="Times New Roman"/>
              </a:defRPr>
            </a:lvl1pPr>
            <a:lvl2pPr marL="0" indent="456576" defTabSz="914400">
              <a:lnSpc>
                <a:spcPct val="100000"/>
              </a:lnSpc>
              <a:spcBef>
                <a:spcPts val="400"/>
              </a:spcBef>
              <a:buSzTx/>
              <a:buFontTx/>
              <a:buNone/>
              <a:defRPr sz="2000">
                <a:latin typeface="Times New Roman"/>
                <a:ea typeface="Times New Roman"/>
                <a:cs typeface="Times New Roman"/>
                <a:sym typeface="Times New Roman"/>
              </a:defRPr>
            </a:lvl2pPr>
            <a:lvl3pPr marL="0" indent="913152" defTabSz="914400">
              <a:lnSpc>
                <a:spcPct val="100000"/>
              </a:lnSpc>
              <a:spcBef>
                <a:spcPts val="400"/>
              </a:spcBef>
              <a:buSzTx/>
              <a:buFontTx/>
              <a:buNone/>
              <a:defRPr sz="2000">
                <a:latin typeface="Times New Roman"/>
                <a:ea typeface="Times New Roman"/>
                <a:cs typeface="Times New Roman"/>
                <a:sym typeface="Times New Roman"/>
              </a:defRPr>
            </a:lvl3pPr>
            <a:lvl4pPr marL="0" indent="1369729" defTabSz="914400">
              <a:lnSpc>
                <a:spcPct val="100000"/>
              </a:lnSpc>
              <a:spcBef>
                <a:spcPts val="400"/>
              </a:spcBef>
              <a:buSzTx/>
              <a:buFontTx/>
              <a:buNone/>
              <a:defRPr sz="2000">
                <a:latin typeface="Times New Roman"/>
                <a:ea typeface="Times New Roman"/>
                <a:cs typeface="Times New Roman"/>
                <a:sym typeface="Times New Roman"/>
              </a:defRPr>
            </a:lvl4pPr>
            <a:lvl5pPr marL="0" indent="1826317" defTabSz="914400">
              <a:lnSpc>
                <a:spcPct val="100000"/>
              </a:lnSpc>
              <a:spcBef>
                <a:spcPts val="400"/>
              </a:spcBef>
              <a:buSzTx/>
              <a:buFontTx/>
              <a:buNone/>
              <a:defRPr sz="20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15" name="Title Text"/>
          <p:cNvSpPr txBox="1"/>
          <p:nvPr>
            <p:ph type="title"/>
          </p:nvPr>
        </p:nvSpPr>
        <p:spPr>
          <a:xfrm>
            <a:off x="685800" y="457200"/>
            <a:ext cx="7772400" cy="857250"/>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216" name="Body Level One…"/>
          <p:cNvSpPr txBox="1"/>
          <p:nvPr>
            <p:ph type="body" sz="half" idx="1"/>
          </p:nvPr>
        </p:nvSpPr>
        <p:spPr>
          <a:xfrm>
            <a:off x="685856" y="1485900"/>
            <a:ext cx="3818467" cy="3086100"/>
          </a:xfrm>
          <a:prstGeom prst="rect">
            <a:avLst/>
          </a:prstGeom>
        </p:spPr>
        <p:txBody>
          <a:bodyPr lIns="45657" tIns="45657" rIns="45657" bIns="45657"/>
          <a:lstStyle>
            <a:lvl1pPr marL="342432" indent="-342432" defTabSz="914400">
              <a:lnSpc>
                <a:spcPct val="100000"/>
              </a:lnSpc>
              <a:spcBef>
                <a:spcPts val="600"/>
              </a:spcBef>
              <a:buFontTx/>
              <a:defRPr sz="2800">
                <a:latin typeface="Times New Roman"/>
                <a:ea typeface="Times New Roman"/>
                <a:cs typeface="Times New Roman"/>
                <a:sym typeface="Times New Roman"/>
              </a:defRPr>
            </a:lvl1pPr>
            <a:lvl2pPr marL="789491" indent="-332929" defTabSz="914400">
              <a:lnSpc>
                <a:spcPct val="100000"/>
              </a:lnSpc>
              <a:spcBef>
                <a:spcPts val="600"/>
              </a:spcBef>
              <a:buFontTx/>
              <a:buChar char="–"/>
              <a:defRPr sz="2800">
                <a:latin typeface="Times New Roman"/>
                <a:ea typeface="Times New Roman"/>
                <a:cs typeface="Times New Roman"/>
                <a:sym typeface="Times New Roman"/>
              </a:defRPr>
            </a:lvl2pPr>
            <a:lvl3pPr marL="1232785" indent="-319611" defTabSz="914400">
              <a:lnSpc>
                <a:spcPct val="100000"/>
              </a:lnSpc>
              <a:spcBef>
                <a:spcPts val="600"/>
              </a:spcBef>
              <a:buFontTx/>
              <a:defRPr sz="2800">
                <a:latin typeface="Times New Roman"/>
                <a:ea typeface="Times New Roman"/>
                <a:cs typeface="Times New Roman"/>
                <a:sym typeface="Times New Roman"/>
              </a:defRPr>
            </a:lvl3pPr>
            <a:lvl4pPr marL="1724854" indent="-355124" defTabSz="914400">
              <a:lnSpc>
                <a:spcPct val="100000"/>
              </a:lnSpc>
              <a:spcBef>
                <a:spcPts val="600"/>
              </a:spcBef>
              <a:buFontTx/>
              <a:buChar char="–"/>
              <a:defRPr sz="2800">
                <a:latin typeface="Times New Roman"/>
                <a:ea typeface="Times New Roman"/>
                <a:cs typeface="Times New Roman"/>
                <a:sym typeface="Times New Roman"/>
              </a:defRPr>
            </a:lvl4pPr>
            <a:lvl5pPr marL="2182292" indent="-357547" defTabSz="914400">
              <a:lnSpc>
                <a:spcPct val="100000"/>
              </a:lnSpc>
              <a:spcBef>
                <a:spcPts val="600"/>
              </a:spcBef>
              <a:buFontTx/>
              <a:buChar char="»"/>
              <a:defRPr sz="28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17"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24" name="Title Text"/>
          <p:cNvSpPr txBox="1"/>
          <p:nvPr>
            <p:ph type="title"/>
          </p:nvPr>
        </p:nvSpPr>
        <p:spPr>
          <a:xfrm>
            <a:off x="457200" y="205978"/>
            <a:ext cx="8229600" cy="857251"/>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225" name="Body Level One…"/>
          <p:cNvSpPr txBox="1"/>
          <p:nvPr>
            <p:ph type="body" sz="quarter" idx="1"/>
          </p:nvPr>
        </p:nvSpPr>
        <p:spPr>
          <a:xfrm>
            <a:off x="457200" y="1151334"/>
            <a:ext cx="4040012" cy="479823"/>
          </a:xfrm>
          <a:prstGeom prst="rect">
            <a:avLst/>
          </a:prstGeom>
        </p:spPr>
        <p:txBody>
          <a:bodyPr lIns="45657" tIns="45657" rIns="45657" bIns="45657" anchor="b"/>
          <a:lstStyle>
            <a:lvl1pPr marL="0" indent="0" defTabSz="914400">
              <a:lnSpc>
                <a:spcPct val="100000"/>
              </a:lnSpc>
              <a:spcBef>
                <a:spcPts val="500"/>
              </a:spcBef>
              <a:buSzTx/>
              <a:buFontTx/>
              <a:buNone/>
              <a:defRPr b="1" sz="2400">
                <a:latin typeface="Times New Roman"/>
                <a:ea typeface="Times New Roman"/>
                <a:cs typeface="Times New Roman"/>
                <a:sym typeface="Times New Roman"/>
              </a:defRPr>
            </a:lvl1pPr>
            <a:lvl2pPr marL="0" indent="456576" defTabSz="914400">
              <a:lnSpc>
                <a:spcPct val="100000"/>
              </a:lnSpc>
              <a:spcBef>
                <a:spcPts val="500"/>
              </a:spcBef>
              <a:buSzTx/>
              <a:buFontTx/>
              <a:buNone/>
              <a:defRPr b="1" sz="2400">
                <a:latin typeface="Times New Roman"/>
                <a:ea typeface="Times New Roman"/>
                <a:cs typeface="Times New Roman"/>
                <a:sym typeface="Times New Roman"/>
              </a:defRPr>
            </a:lvl2pPr>
            <a:lvl3pPr marL="0" indent="913152" defTabSz="914400">
              <a:lnSpc>
                <a:spcPct val="100000"/>
              </a:lnSpc>
              <a:spcBef>
                <a:spcPts val="500"/>
              </a:spcBef>
              <a:buSzTx/>
              <a:buFontTx/>
              <a:buNone/>
              <a:defRPr b="1" sz="2400">
                <a:latin typeface="Times New Roman"/>
                <a:ea typeface="Times New Roman"/>
                <a:cs typeface="Times New Roman"/>
                <a:sym typeface="Times New Roman"/>
              </a:defRPr>
            </a:lvl3pPr>
            <a:lvl4pPr marL="0" indent="1369729" defTabSz="914400">
              <a:lnSpc>
                <a:spcPct val="100000"/>
              </a:lnSpc>
              <a:spcBef>
                <a:spcPts val="500"/>
              </a:spcBef>
              <a:buSzTx/>
              <a:buFontTx/>
              <a:buNone/>
              <a:defRPr b="1" sz="2400">
                <a:latin typeface="Times New Roman"/>
                <a:ea typeface="Times New Roman"/>
                <a:cs typeface="Times New Roman"/>
                <a:sym typeface="Times New Roman"/>
              </a:defRPr>
            </a:lvl4pPr>
            <a:lvl5pPr marL="0" indent="1826317" defTabSz="914400">
              <a:lnSpc>
                <a:spcPct val="100000"/>
              </a:lnSpc>
              <a:spcBef>
                <a:spcPts val="500"/>
              </a:spcBef>
              <a:buSzTx/>
              <a:buFontTx/>
              <a:buNone/>
              <a:defRPr b="1"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26" name="Text Placeholder 4"/>
          <p:cNvSpPr/>
          <p:nvPr>
            <p:ph type="body" sz="quarter" idx="13"/>
          </p:nvPr>
        </p:nvSpPr>
        <p:spPr>
          <a:xfrm>
            <a:off x="4645378" y="1151334"/>
            <a:ext cx="4041423" cy="479823"/>
          </a:xfrm>
          <a:prstGeom prst="rect">
            <a:avLst/>
          </a:prstGeom>
        </p:spPr>
        <p:txBody>
          <a:bodyPr lIns="45657" tIns="45657" rIns="45657" bIns="45657" anchor="b"/>
          <a:lstStyle/>
          <a:p>
            <a:pPr marL="0" indent="0" defTabSz="914400">
              <a:lnSpc>
                <a:spcPct val="100000"/>
              </a:lnSpc>
              <a:spcBef>
                <a:spcPts val="500"/>
              </a:spcBef>
              <a:buSzTx/>
              <a:buFontTx/>
              <a:buNone/>
              <a:defRPr b="1" sz="2400">
                <a:latin typeface="Times New Roman"/>
                <a:ea typeface="Times New Roman"/>
                <a:cs typeface="Times New Roman"/>
                <a:sym typeface="Times New Roman"/>
              </a:defRPr>
            </a:pPr>
          </a:p>
        </p:txBody>
      </p:sp>
      <p:sp>
        <p:nvSpPr>
          <p:cNvPr id="227"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34" name="Title Text"/>
          <p:cNvSpPr txBox="1"/>
          <p:nvPr>
            <p:ph type="title"/>
          </p:nvPr>
        </p:nvSpPr>
        <p:spPr>
          <a:xfrm>
            <a:off x="685800" y="457200"/>
            <a:ext cx="7772400" cy="857250"/>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235"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42"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49" name="Title Text"/>
          <p:cNvSpPr txBox="1"/>
          <p:nvPr>
            <p:ph type="title"/>
          </p:nvPr>
        </p:nvSpPr>
        <p:spPr>
          <a:xfrm>
            <a:off x="457212" y="204789"/>
            <a:ext cx="3008491" cy="871539"/>
          </a:xfrm>
          <a:prstGeom prst="rect">
            <a:avLst/>
          </a:prstGeom>
        </p:spPr>
        <p:txBody>
          <a:bodyPr lIns="45657" tIns="45657" rIns="45657" bIns="45657" anchor="b"/>
          <a:lstStyle>
            <a:lvl1pPr defTabSz="914400">
              <a:lnSpc>
                <a:spcPct val="100000"/>
              </a:lnSpc>
              <a:defRPr b="1" sz="2000">
                <a:solidFill>
                  <a:srgbClr val="FFFF00"/>
                </a:solidFill>
                <a:latin typeface="Times New Roman"/>
                <a:ea typeface="Times New Roman"/>
                <a:cs typeface="Times New Roman"/>
                <a:sym typeface="Times New Roman"/>
              </a:defRPr>
            </a:lvl1pPr>
          </a:lstStyle>
          <a:p>
            <a:pPr/>
            <a:r>
              <a:t>Title Text</a:t>
            </a:r>
          </a:p>
        </p:txBody>
      </p:sp>
      <p:sp>
        <p:nvSpPr>
          <p:cNvPr id="250" name="Body Level One…"/>
          <p:cNvSpPr txBox="1"/>
          <p:nvPr>
            <p:ph type="body" idx="1"/>
          </p:nvPr>
        </p:nvSpPr>
        <p:spPr>
          <a:xfrm>
            <a:off x="3575756" y="204862"/>
            <a:ext cx="5111044" cy="4389836"/>
          </a:xfrm>
          <a:prstGeom prst="rect">
            <a:avLst/>
          </a:prstGeom>
        </p:spPr>
        <p:txBody>
          <a:bodyPr lIns="45657" tIns="45657" rIns="45657" bIns="45657"/>
          <a:lstStyle>
            <a:lvl1pPr marL="342432" indent="-342432" defTabSz="914400">
              <a:lnSpc>
                <a:spcPct val="100000"/>
              </a:lnSpc>
              <a:buFontTx/>
              <a:defRPr sz="3200">
                <a:latin typeface="Times New Roman"/>
                <a:ea typeface="Times New Roman"/>
                <a:cs typeface="Times New Roman"/>
                <a:sym typeface="Times New Roman"/>
              </a:defRPr>
            </a:lvl1pPr>
            <a:lvl2pPr marL="782696" indent="-326134" defTabSz="914400">
              <a:lnSpc>
                <a:spcPct val="100000"/>
              </a:lnSpc>
              <a:buFontTx/>
              <a:buChar char="–"/>
              <a:defRPr sz="3200">
                <a:latin typeface="Times New Roman"/>
                <a:ea typeface="Times New Roman"/>
                <a:cs typeface="Times New Roman"/>
                <a:sym typeface="Times New Roman"/>
              </a:defRPr>
            </a:lvl2pPr>
            <a:lvl3pPr marL="1217565" indent="-304391" defTabSz="914400">
              <a:lnSpc>
                <a:spcPct val="100000"/>
              </a:lnSpc>
              <a:buFontTx/>
              <a:defRPr sz="3200">
                <a:latin typeface="Times New Roman"/>
                <a:ea typeface="Times New Roman"/>
                <a:cs typeface="Times New Roman"/>
                <a:sym typeface="Times New Roman"/>
              </a:defRPr>
            </a:lvl3pPr>
            <a:lvl4pPr marL="1735000" indent="-365270" defTabSz="914400">
              <a:lnSpc>
                <a:spcPct val="100000"/>
              </a:lnSpc>
              <a:buFontTx/>
              <a:buChar char="–"/>
              <a:defRPr sz="3200">
                <a:latin typeface="Times New Roman"/>
                <a:ea typeface="Times New Roman"/>
                <a:cs typeface="Times New Roman"/>
                <a:sym typeface="Times New Roman"/>
              </a:defRPr>
            </a:lvl4pPr>
            <a:lvl5pPr marL="2192508" indent="-367763" defTabSz="914400">
              <a:lnSpc>
                <a:spcPct val="100000"/>
              </a:lnSpc>
              <a:buFontTx/>
              <a:buChar char="»"/>
              <a:defRPr sz="32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51" name="Text Placeholder 3"/>
          <p:cNvSpPr/>
          <p:nvPr>
            <p:ph type="body" sz="half" idx="13"/>
          </p:nvPr>
        </p:nvSpPr>
        <p:spPr>
          <a:xfrm>
            <a:off x="457212" y="1076328"/>
            <a:ext cx="3008491" cy="3518297"/>
          </a:xfrm>
          <a:prstGeom prst="rect">
            <a:avLst/>
          </a:prstGeom>
        </p:spPr>
        <p:txBody>
          <a:bodyPr lIns="45657" tIns="45657" rIns="45657" bIns="45657"/>
          <a:lstStyle/>
          <a:p>
            <a:pPr marL="0" indent="0" defTabSz="914400">
              <a:lnSpc>
                <a:spcPct val="100000"/>
              </a:lnSpc>
              <a:spcBef>
                <a:spcPts val="300"/>
              </a:spcBef>
              <a:buSzTx/>
              <a:buFontTx/>
              <a:buNone/>
              <a:defRPr sz="1400">
                <a:latin typeface="Times New Roman"/>
                <a:ea typeface="Times New Roman"/>
                <a:cs typeface="Times New Roman"/>
                <a:sym typeface="Times New Roman"/>
              </a:defRPr>
            </a:pPr>
          </a:p>
        </p:txBody>
      </p:sp>
      <p:sp>
        <p:nvSpPr>
          <p:cNvPr id="252"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59" name="Title Text"/>
          <p:cNvSpPr txBox="1"/>
          <p:nvPr>
            <p:ph type="title"/>
          </p:nvPr>
        </p:nvSpPr>
        <p:spPr>
          <a:xfrm>
            <a:off x="1792110" y="3600451"/>
            <a:ext cx="5486401" cy="425055"/>
          </a:xfrm>
          <a:prstGeom prst="rect">
            <a:avLst/>
          </a:prstGeom>
        </p:spPr>
        <p:txBody>
          <a:bodyPr lIns="45657" tIns="45657" rIns="45657" bIns="45657" anchor="b"/>
          <a:lstStyle>
            <a:lvl1pPr defTabSz="914400">
              <a:lnSpc>
                <a:spcPct val="100000"/>
              </a:lnSpc>
              <a:defRPr b="1" sz="2000">
                <a:solidFill>
                  <a:srgbClr val="FFFF00"/>
                </a:solidFill>
                <a:latin typeface="Times New Roman"/>
                <a:ea typeface="Times New Roman"/>
                <a:cs typeface="Times New Roman"/>
                <a:sym typeface="Times New Roman"/>
              </a:defRPr>
            </a:lvl1pPr>
          </a:lstStyle>
          <a:p>
            <a:pPr/>
            <a:r>
              <a:t>Title Text</a:t>
            </a:r>
          </a:p>
        </p:txBody>
      </p:sp>
      <p:sp>
        <p:nvSpPr>
          <p:cNvPr id="260" name="Picture Placeholder 2"/>
          <p:cNvSpPr/>
          <p:nvPr>
            <p:ph type="pic" sz="half" idx="13"/>
          </p:nvPr>
        </p:nvSpPr>
        <p:spPr>
          <a:xfrm>
            <a:off x="1792110" y="459581"/>
            <a:ext cx="5486401" cy="3086101"/>
          </a:xfrm>
          <a:prstGeom prst="rect">
            <a:avLst/>
          </a:prstGeom>
        </p:spPr>
        <p:txBody>
          <a:bodyPr lIns="91439" rIns="91439">
            <a:noAutofit/>
          </a:bodyPr>
          <a:lstStyle/>
          <a:p>
            <a:pPr/>
          </a:p>
        </p:txBody>
      </p:sp>
      <p:sp>
        <p:nvSpPr>
          <p:cNvPr id="261" name="Body Level One…"/>
          <p:cNvSpPr txBox="1"/>
          <p:nvPr>
            <p:ph type="body" sz="quarter" idx="1"/>
          </p:nvPr>
        </p:nvSpPr>
        <p:spPr>
          <a:xfrm>
            <a:off x="1792110" y="4025625"/>
            <a:ext cx="5486401" cy="603649"/>
          </a:xfrm>
          <a:prstGeom prst="rect">
            <a:avLst/>
          </a:prstGeom>
        </p:spPr>
        <p:txBody>
          <a:bodyPr lIns="45657" tIns="45657" rIns="45657" bIns="45657"/>
          <a:lstStyle>
            <a:lvl1pPr marL="0" indent="0" defTabSz="914400">
              <a:lnSpc>
                <a:spcPct val="100000"/>
              </a:lnSpc>
              <a:spcBef>
                <a:spcPts val="300"/>
              </a:spcBef>
              <a:buSzTx/>
              <a:buFontTx/>
              <a:buNone/>
              <a:defRPr sz="1400">
                <a:latin typeface="Times New Roman"/>
                <a:ea typeface="Times New Roman"/>
                <a:cs typeface="Times New Roman"/>
                <a:sym typeface="Times New Roman"/>
              </a:defRPr>
            </a:lvl1pPr>
            <a:lvl2pPr marL="0" indent="456576" defTabSz="914400">
              <a:lnSpc>
                <a:spcPct val="100000"/>
              </a:lnSpc>
              <a:spcBef>
                <a:spcPts val="300"/>
              </a:spcBef>
              <a:buSzTx/>
              <a:buFontTx/>
              <a:buNone/>
              <a:defRPr sz="1400">
                <a:latin typeface="Times New Roman"/>
                <a:ea typeface="Times New Roman"/>
                <a:cs typeface="Times New Roman"/>
                <a:sym typeface="Times New Roman"/>
              </a:defRPr>
            </a:lvl2pPr>
            <a:lvl3pPr marL="0" indent="913152" defTabSz="914400">
              <a:lnSpc>
                <a:spcPct val="100000"/>
              </a:lnSpc>
              <a:spcBef>
                <a:spcPts val="300"/>
              </a:spcBef>
              <a:buSzTx/>
              <a:buFontTx/>
              <a:buNone/>
              <a:defRPr sz="1400">
                <a:latin typeface="Times New Roman"/>
                <a:ea typeface="Times New Roman"/>
                <a:cs typeface="Times New Roman"/>
                <a:sym typeface="Times New Roman"/>
              </a:defRPr>
            </a:lvl3pPr>
            <a:lvl4pPr marL="0" indent="1369729" defTabSz="914400">
              <a:lnSpc>
                <a:spcPct val="100000"/>
              </a:lnSpc>
              <a:spcBef>
                <a:spcPts val="300"/>
              </a:spcBef>
              <a:buSzTx/>
              <a:buFontTx/>
              <a:buNone/>
              <a:defRPr sz="1400">
                <a:latin typeface="Times New Roman"/>
                <a:ea typeface="Times New Roman"/>
                <a:cs typeface="Times New Roman"/>
                <a:sym typeface="Times New Roman"/>
              </a:defRPr>
            </a:lvl4pPr>
            <a:lvl5pPr marL="0" indent="1826317" defTabSz="914400">
              <a:lnSpc>
                <a:spcPct val="100000"/>
              </a:lnSpc>
              <a:spcBef>
                <a:spcPts val="300"/>
              </a:spcBef>
              <a:buSzTx/>
              <a:buFontTx/>
              <a:buNone/>
              <a:defRPr sz="1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62"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623887" y="1282303"/>
            <a:ext cx="7886701" cy="2139554"/>
          </a:xfrm>
          <a:prstGeom prst="rect">
            <a:avLst/>
          </a:prstGeom>
        </p:spPr>
        <p:txBody>
          <a:bodyPr anchor="b"/>
          <a:lstStyle>
            <a:lvl1pPr>
              <a:defRPr sz="4500"/>
            </a:lvl1pPr>
          </a:lstStyle>
          <a:p>
            <a:pPr/>
            <a:r>
              <a:t>Title Text</a:t>
            </a:r>
          </a:p>
        </p:txBody>
      </p:sp>
      <p:sp>
        <p:nvSpPr>
          <p:cNvPr id="30" name="Body Level One…"/>
          <p:cNvSpPr txBox="1"/>
          <p:nvPr>
            <p:ph type="body" sz="quarter" idx="1"/>
          </p:nvPr>
        </p:nvSpPr>
        <p:spPr>
          <a:xfrm>
            <a:off x="623887" y="3442098"/>
            <a:ext cx="7886701" cy="1125141"/>
          </a:xfrm>
          <a:prstGeom prst="rect">
            <a:avLst/>
          </a:prstGeom>
        </p:spPr>
        <p:txBody>
          <a:bodyPr/>
          <a:lstStyle>
            <a:lvl1pPr marL="0" indent="0">
              <a:buSzTx/>
              <a:buFontTx/>
              <a:buNone/>
              <a:defRPr sz="1800"/>
            </a:lvl1pPr>
            <a:lvl2pPr marL="0" indent="342900">
              <a:buSzTx/>
              <a:buFontTx/>
              <a:buNone/>
              <a:defRPr sz="1800"/>
            </a:lvl2pPr>
            <a:lvl3pPr marL="0" indent="685800">
              <a:buSzTx/>
              <a:buFontTx/>
              <a:buNone/>
              <a:defRPr sz="1800"/>
            </a:lvl3pPr>
            <a:lvl4pPr marL="0" indent="1028700">
              <a:buSzTx/>
              <a:buFontTx/>
              <a:buNone/>
              <a:defRPr sz="1800"/>
            </a:lvl4pPr>
            <a:lvl5pPr marL="0" indent="1371600">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har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69" name="Title Text"/>
          <p:cNvSpPr txBox="1"/>
          <p:nvPr>
            <p:ph type="title"/>
          </p:nvPr>
        </p:nvSpPr>
        <p:spPr>
          <a:xfrm>
            <a:off x="685800" y="457200"/>
            <a:ext cx="7772400" cy="857250"/>
          </a:xfrm>
          <a:prstGeom prst="rect">
            <a:avLst/>
          </a:prstGeom>
        </p:spPr>
        <p:txBody>
          <a:bodyPr lIns="45657" tIns="45657" rIns="45657" bIns="45657"/>
          <a:lstStyle>
            <a:lvl1pPr algn="ctr" defTabSz="914400">
              <a:lnSpc>
                <a:spcPct val="100000"/>
              </a:lnSpc>
              <a:defRPr b="1" sz="4200">
                <a:solidFill>
                  <a:srgbClr val="FFFF00"/>
                </a:solidFill>
                <a:latin typeface="Times New Roman"/>
                <a:ea typeface="Times New Roman"/>
                <a:cs typeface="Times New Roman"/>
                <a:sym typeface="Times New Roman"/>
              </a:defRPr>
            </a:lvl1pPr>
          </a:lstStyle>
          <a:p>
            <a:pPr/>
            <a:r>
              <a:t>Title Text</a:t>
            </a:r>
          </a:p>
        </p:txBody>
      </p:sp>
      <p:sp>
        <p:nvSpPr>
          <p:cNvPr id="270"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277" name="Picture 3" descr="Picture 3"/>
          <p:cNvPicPr>
            <a:picLocks noChangeAspect="1"/>
          </p:cNvPicPr>
          <p:nvPr/>
        </p:nvPicPr>
        <p:blipFill>
          <a:blip r:embed="rId2">
            <a:extLst/>
          </a:blip>
          <a:stretch>
            <a:fillRect/>
          </a:stretch>
        </p:blipFill>
        <p:spPr>
          <a:xfrm>
            <a:off x="2455" y="-6850"/>
            <a:ext cx="9139126" cy="5150352"/>
          </a:xfrm>
          <a:prstGeom prst="rect">
            <a:avLst/>
          </a:prstGeom>
          <a:ln w="12700">
            <a:miter lim="400000"/>
          </a:ln>
        </p:spPr>
      </p:pic>
      <p:sp>
        <p:nvSpPr>
          <p:cNvPr id="278" name="Slide Number"/>
          <p:cNvSpPr txBox="1"/>
          <p:nvPr>
            <p:ph type="sldNum" sz="quarter" idx="2"/>
          </p:nvPr>
        </p:nvSpPr>
        <p:spPr>
          <a:xfrm>
            <a:off x="8917711" y="-23292"/>
            <a:ext cx="231027" cy="225631"/>
          </a:xfrm>
          <a:prstGeom prst="rect">
            <a:avLst/>
          </a:prstGeom>
        </p:spPr>
        <p:txBody>
          <a:bodyPr lIns="45663" tIns="45663" rIns="45663" bIns="45663" anchor="t"/>
          <a:lstStyle>
            <a:lvl1pPr defTabSz="913152">
              <a:defRPr sz="1000">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279" name="Title Text"/>
          <p:cNvSpPr txBox="1"/>
          <p:nvPr>
            <p:ph type="title"/>
          </p:nvPr>
        </p:nvSpPr>
        <p:spPr>
          <a:xfrm>
            <a:off x="284051" y="2288795"/>
            <a:ext cx="7043025" cy="552203"/>
          </a:xfrm>
          <a:prstGeom prst="rect">
            <a:avLst/>
          </a:prstGeom>
        </p:spPr>
        <p:txBody>
          <a:bodyPr lIns="45657" tIns="45657" rIns="45657" bIns="45657"/>
          <a:lstStyle>
            <a:lvl1pPr algn="ctr" defTabSz="914400">
              <a:lnSpc>
                <a:spcPct val="100000"/>
              </a:lnSpc>
              <a:defRPr b="1" cap="small" sz="3200">
                <a:solidFill>
                  <a:srgbClr val="FFFF00"/>
                </a:solidFill>
                <a:latin typeface="Times New Roman"/>
                <a:ea typeface="Times New Roman"/>
                <a:cs typeface="Times New Roman"/>
                <a:sym typeface="Times New Roman"/>
              </a:defRPr>
            </a:lvl1pPr>
          </a:lstStyle>
          <a:p>
            <a:pPr/>
            <a:r>
              <a:t>Title Text</a:t>
            </a:r>
          </a:p>
        </p:txBody>
      </p:sp>
      <p:sp>
        <p:nvSpPr>
          <p:cNvPr id="280" name="Rectangle 178"/>
          <p:cNvSpPr txBox="1"/>
          <p:nvPr/>
        </p:nvSpPr>
        <p:spPr>
          <a:xfrm>
            <a:off x="133691" y="4973894"/>
            <a:ext cx="576036" cy="164290"/>
          </a:xfrm>
          <a:prstGeom prst="rect">
            <a:avLst/>
          </a:prstGeom>
          <a:ln w="12700">
            <a:miter lim="400000"/>
          </a:ln>
          <a:extLst>
            <a:ext uri="{C572A759-6A51-4108-AA02-DFA0A04FC94B}">
              <ma14:wrappingTextBoxFlag xmlns:ma14="http://schemas.microsoft.com/office/mac/drawingml/2011/main" val="1"/>
            </a:ext>
          </a:extLst>
        </p:spPr>
        <p:txBody>
          <a:bodyPr wrap="none" lIns="45663" tIns="45663" rIns="45663" bIns="45663">
            <a:spAutoFit/>
          </a:bodyPr>
          <a:lstStyle>
            <a:lvl1pPr algn="r" defTabSz="913152">
              <a:defRPr sz="600">
                <a:solidFill>
                  <a:srgbClr val="808080"/>
                </a:solidFill>
                <a:latin typeface="Times New Roman"/>
                <a:ea typeface="Times New Roman"/>
                <a:cs typeface="Times New Roman"/>
                <a:sym typeface="Times New Roman"/>
              </a:defRPr>
            </a:lvl1pPr>
          </a:lstStyle>
          <a:p>
            <a:pPr/>
            <a:r>
              <a:t>IMP-521-17 v6</a:t>
            </a:r>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87" name="Title Text"/>
          <p:cNvSpPr txBox="1"/>
          <p:nvPr>
            <p:ph type="title"/>
          </p:nvPr>
        </p:nvSpPr>
        <p:spPr>
          <a:xfrm>
            <a:off x="284078" y="35624"/>
            <a:ext cx="8628596" cy="552204"/>
          </a:xfrm>
          <a:prstGeom prst="rect">
            <a:avLst/>
          </a:prstGeom>
        </p:spPr>
        <p:txBody>
          <a:bodyPr lIns="45657" tIns="45657" rIns="45657" bIns="45657"/>
          <a:lstStyle>
            <a:lvl1pPr algn="ctr" defTabSz="914400">
              <a:lnSpc>
                <a:spcPct val="100000"/>
              </a:lnSpc>
              <a:defRPr b="1" cap="small" sz="2800">
                <a:solidFill>
                  <a:srgbClr val="000000"/>
                </a:solidFill>
                <a:latin typeface="Times New Roman"/>
                <a:ea typeface="Times New Roman"/>
                <a:cs typeface="Times New Roman"/>
                <a:sym typeface="Times New Roman"/>
              </a:defRPr>
            </a:lvl1pPr>
          </a:lstStyle>
          <a:p>
            <a:pPr/>
            <a:r>
              <a:t>Title Text</a:t>
            </a:r>
          </a:p>
        </p:txBody>
      </p:sp>
      <p:sp>
        <p:nvSpPr>
          <p:cNvPr id="288"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295"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302" name="Picture 3" descr="Picture 3"/>
          <p:cNvPicPr>
            <a:picLocks noChangeAspect="1"/>
          </p:cNvPicPr>
          <p:nvPr/>
        </p:nvPicPr>
        <p:blipFill>
          <a:blip r:embed="rId2">
            <a:extLst/>
          </a:blip>
          <a:stretch>
            <a:fillRect/>
          </a:stretch>
        </p:blipFill>
        <p:spPr>
          <a:xfrm>
            <a:off x="69" y="0"/>
            <a:ext cx="9139127" cy="5150352"/>
          </a:xfrm>
          <a:prstGeom prst="rect">
            <a:avLst/>
          </a:prstGeom>
          <a:ln w="12700">
            <a:miter lim="400000"/>
          </a:ln>
        </p:spPr>
      </p:pic>
      <p:sp>
        <p:nvSpPr>
          <p:cNvPr id="303" name="Title Text"/>
          <p:cNvSpPr txBox="1"/>
          <p:nvPr>
            <p:ph type="title"/>
          </p:nvPr>
        </p:nvSpPr>
        <p:spPr>
          <a:xfrm>
            <a:off x="284051" y="2288795"/>
            <a:ext cx="7043025" cy="552203"/>
          </a:xfrm>
          <a:prstGeom prst="rect">
            <a:avLst/>
          </a:prstGeom>
        </p:spPr>
        <p:txBody>
          <a:bodyPr lIns="45657" tIns="45657" rIns="45657" bIns="45657"/>
          <a:lstStyle>
            <a:lvl1pPr algn="ctr" defTabSz="914400">
              <a:lnSpc>
                <a:spcPct val="100000"/>
              </a:lnSpc>
              <a:defRPr b="1" cap="small" sz="3200">
                <a:solidFill>
                  <a:srgbClr val="FFFF00"/>
                </a:solidFill>
                <a:latin typeface="Times New Roman"/>
                <a:ea typeface="Times New Roman"/>
                <a:cs typeface="Times New Roman"/>
                <a:sym typeface="Times New Roman"/>
              </a:defRPr>
            </a:lvl1pPr>
          </a:lstStyle>
          <a:p>
            <a:pPr/>
            <a:r>
              <a:t>Title Text</a:t>
            </a:r>
          </a:p>
        </p:txBody>
      </p:sp>
      <p:sp>
        <p:nvSpPr>
          <p:cNvPr id="304" name="Slide Number"/>
          <p:cNvSpPr txBox="1"/>
          <p:nvPr>
            <p:ph type="sldNum" sz="quarter" idx="2"/>
          </p:nvPr>
        </p:nvSpPr>
        <p:spPr>
          <a:xfrm>
            <a:off x="8917711" y="-23292"/>
            <a:ext cx="231027" cy="225631"/>
          </a:xfrm>
          <a:prstGeom prst="rect">
            <a:avLst/>
          </a:prstGeom>
        </p:spPr>
        <p:txBody>
          <a:bodyPr lIns="45663" tIns="45663" rIns="45663" bIns="45663" anchor="t"/>
          <a:lstStyle>
            <a:lvl1pPr defTabSz="913152">
              <a:defRPr sz="1000">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305" name="Rectangle 178"/>
          <p:cNvSpPr txBox="1"/>
          <p:nvPr/>
        </p:nvSpPr>
        <p:spPr>
          <a:xfrm>
            <a:off x="114634" y="4973894"/>
            <a:ext cx="595086" cy="164290"/>
          </a:xfrm>
          <a:prstGeom prst="rect">
            <a:avLst/>
          </a:prstGeom>
          <a:ln w="12700">
            <a:miter lim="400000"/>
          </a:ln>
          <a:extLst>
            <a:ext uri="{C572A759-6A51-4108-AA02-DFA0A04FC94B}">
              <ma14:wrappingTextBoxFlag xmlns:ma14="http://schemas.microsoft.com/office/mac/drawingml/2011/main" val="1"/>
            </a:ext>
          </a:extLst>
        </p:spPr>
        <p:txBody>
          <a:bodyPr wrap="none" lIns="45663" tIns="45663" rIns="45663" bIns="45663">
            <a:spAutoFit/>
          </a:bodyPr>
          <a:lstStyle>
            <a:lvl1pPr algn="r" defTabSz="913152">
              <a:defRPr sz="600">
                <a:solidFill>
                  <a:srgbClr val="808080"/>
                </a:solidFill>
                <a:latin typeface="Times New Roman"/>
                <a:ea typeface="Times New Roman"/>
                <a:cs typeface="Times New Roman"/>
                <a:sym typeface="Times New Roman"/>
              </a:defRPr>
            </a:lvl1pPr>
          </a:lstStyle>
          <a:p>
            <a:pPr/>
            <a:r>
              <a:t>IMP-521-17 .v4</a:t>
            </a:r>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312"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319" name="Title Text"/>
          <p:cNvSpPr txBox="1"/>
          <p:nvPr>
            <p:ph type="title"/>
          </p:nvPr>
        </p:nvSpPr>
        <p:spPr>
          <a:xfrm>
            <a:off x="1143000" y="841771"/>
            <a:ext cx="6858000" cy="1790701"/>
          </a:xfrm>
          <a:prstGeom prst="rect">
            <a:avLst/>
          </a:prstGeom>
        </p:spPr>
        <p:txBody>
          <a:bodyPr anchor="b"/>
          <a:lstStyle>
            <a:lvl1pPr algn="ctr">
              <a:defRPr sz="4500"/>
            </a:lvl1pPr>
          </a:lstStyle>
          <a:p>
            <a:pPr/>
            <a:r>
              <a:t>Title Text</a:t>
            </a:r>
          </a:p>
        </p:txBody>
      </p:sp>
      <p:sp>
        <p:nvSpPr>
          <p:cNvPr id="320" name="Body Level One…"/>
          <p:cNvSpPr txBox="1"/>
          <p:nvPr>
            <p:ph type="body" sz="quarter" idx="1"/>
          </p:nvPr>
        </p:nvSpPr>
        <p:spPr>
          <a:xfrm>
            <a:off x="1143000" y="2701527"/>
            <a:ext cx="6858000" cy="124182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28" name="Title Text"/>
          <p:cNvSpPr txBox="1"/>
          <p:nvPr>
            <p:ph type="title"/>
          </p:nvPr>
        </p:nvSpPr>
        <p:spPr>
          <a:prstGeom prst="rect">
            <a:avLst/>
          </a:prstGeom>
        </p:spPr>
        <p:txBody>
          <a:bodyPr/>
          <a:lstStyle/>
          <a:p>
            <a:pPr/>
            <a:r>
              <a:t>Title Text</a:t>
            </a:r>
          </a:p>
        </p:txBody>
      </p:sp>
      <p:sp>
        <p:nvSpPr>
          <p:cNvPr id="3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337" name="Title Text"/>
          <p:cNvSpPr txBox="1"/>
          <p:nvPr>
            <p:ph type="title"/>
          </p:nvPr>
        </p:nvSpPr>
        <p:spPr>
          <a:xfrm>
            <a:off x="623887" y="1282303"/>
            <a:ext cx="7886701" cy="2139554"/>
          </a:xfrm>
          <a:prstGeom prst="rect">
            <a:avLst/>
          </a:prstGeom>
        </p:spPr>
        <p:txBody>
          <a:bodyPr anchor="b"/>
          <a:lstStyle>
            <a:lvl1pPr>
              <a:defRPr sz="4500"/>
            </a:lvl1pPr>
          </a:lstStyle>
          <a:p>
            <a:pPr/>
            <a:r>
              <a:t>Title Text</a:t>
            </a:r>
          </a:p>
        </p:txBody>
      </p:sp>
      <p:sp>
        <p:nvSpPr>
          <p:cNvPr id="338" name="Body Level One…"/>
          <p:cNvSpPr txBox="1"/>
          <p:nvPr>
            <p:ph type="body" sz="quarter" idx="1"/>
          </p:nvPr>
        </p:nvSpPr>
        <p:spPr>
          <a:xfrm>
            <a:off x="623887" y="3442098"/>
            <a:ext cx="7886701" cy="1125141"/>
          </a:xfrm>
          <a:prstGeom prst="rect">
            <a:avLst/>
          </a:prstGeom>
        </p:spPr>
        <p:txBody>
          <a:bodyPr/>
          <a:lstStyle>
            <a:lvl1pPr marL="0" indent="0">
              <a:buSzTx/>
              <a:buFontTx/>
              <a:buNone/>
              <a:defRPr sz="1800"/>
            </a:lvl1pPr>
            <a:lvl2pPr marL="0" indent="342900">
              <a:buSzTx/>
              <a:buFontTx/>
              <a:buNone/>
              <a:defRPr sz="1800"/>
            </a:lvl2pPr>
            <a:lvl3pPr marL="0" indent="685800">
              <a:buSzTx/>
              <a:buFontTx/>
              <a:buNone/>
              <a:defRPr sz="1800"/>
            </a:lvl3pPr>
            <a:lvl4pPr marL="0" indent="1028700">
              <a:buSzTx/>
              <a:buFontTx/>
              <a:buNone/>
              <a:defRPr sz="1800"/>
            </a:lvl4pPr>
            <a:lvl5pPr marL="0" indent="1371600">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46" name="Title Text"/>
          <p:cNvSpPr txBox="1"/>
          <p:nvPr>
            <p:ph type="title"/>
          </p:nvPr>
        </p:nvSpPr>
        <p:spPr>
          <a:prstGeom prst="rect">
            <a:avLst/>
          </a:prstGeom>
        </p:spPr>
        <p:txBody>
          <a:bodyPr/>
          <a:lstStyle/>
          <a:p>
            <a:pPr/>
            <a:r>
              <a:t>Title Text</a:t>
            </a:r>
          </a:p>
        </p:txBody>
      </p:sp>
      <p:sp>
        <p:nvSpPr>
          <p:cNvPr id="347" name="Body Level One…"/>
          <p:cNvSpPr txBox="1"/>
          <p:nvPr>
            <p:ph type="body" sz="half" idx="1"/>
          </p:nvPr>
        </p:nvSpPr>
        <p:spPr>
          <a:xfrm>
            <a:off x="628650" y="1369219"/>
            <a:ext cx="3886200" cy="326350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628650" y="1369219"/>
            <a:ext cx="3886200" cy="326350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355" name="Title Text"/>
          <p:cNvSpPr txBox="1"/>
          <p:nvPr>
            <p:ph type="title"/>
          </p:nvPr>
        </p:nvSpPr>
        <p:spPr>
          <a:xfrm>
            <a:off x="629841" y="273843"/>
            <a:ext cx="7886701" cy="994173"/>
          </a:xfrm>
          <a:prstGeom prst="rect">
            <a:avLst/>
          </a:prstGeom>
        </p:spPr>
        <p:txBody>
          <a:bodyPr/>
          <a:lstStyle/>
          <a:p>
            <a:pPr/>
            <a:r>
              <a:t>Title Text</a:t>
            </a:r>
          </a:p>
        </p:txBody>
      </p:sp>
      <p:sp>
        <p:nvSpPr>
          <p:cNvPr id="356" name="Body Level One…"/>
          <p:cNvSpPr txBox="1"/>
          <p:nvPr>
            <p:ph type="body" sz="quarter" idx="1"/>
          </p:nvPr>
        </p:nvSpPr>
        <p:spPr>
          <a:xfrm>
            <a:off x="629841" y="1260871"/>
            <a:ext cx="3868341" cy="617935"/>
          </a:xfrm>
          <a:prstGeom prst="rect">
            <a:avLst/>
          </a:prstGeom>
        </p:spPr>
        <p:txBody>
          <a:bodyPr anchor="b"/>
          <a:lstStyle>
            <a:lvl1pPr marL="0" indent="0">
              <a:buSzTx/>
              <a:buFontTx/>
              <a:buNone/>
              <a:defRPr b="1" sz="1800"/>
            </a:lvl1pPr>
            <a:lvl2pPr marL="0" indent="342900">
              <a:buSzTx/>
              <a:buFontTx/>
              <a:buNone/>
              <a:defRPr b="1" sz="1800"/>
            </a:lvl2pPr>
            <a:lvl3pPr marL="0" indent="685800">
              <a:buSzTx/>
              <a:buFontTx/>
              <a:buNone/>
              <a:defRPr b="1" sz="1800"/>
            </a:lvl3pPr>
            <a:lvl4pPr marL="0" indent="1028700">
              <a:buSzTx/>
              <a:buFontTx/>
              <a:buNone/>
              <a:defRPr b="1" sz="1800"/>
            </a:lvl4pPr>
            <a:lvl5pPr marL="0" indent="1371600">
              <a:buSzTx/>
              <a:buFont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357" name="Text Placeholder 4"/>
          <p:cNvSpPr/>
          <p:nvPr>
            <p:ph type="body" sz="quarter" idx="13"/>
          </p:nvPr>
        </p:nvSpPr>
        <p:spPr>
          <a:xfrm>
            <a:off x="4629149" y="1260871"/>
            <a:ext cx="3887393" cy="617935"/>
          </a:xfrm>
          <a:prstGeom prst="rect">
            <a:avLst/>
          </a:prstGeom>
        </p:spPr>
        <p:txBody>
          <a:bodyPr anchor="b"/>
          <a:lstStyle/>
          <a:p>
            <a:pPr marL="0" indent="0">
              <a:buSzTx/>
              <a:buFontTx/>
              <a:buNone/>
              <a:defRPr b="1" sz="1800"/>
            </a:pPr>
          </a:p>
        </p:txBody>
      </p:sp>
      <p:sp>
        <p:nvSpPr>
          <p:cNvPr id="3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65" name="Title Text"/>
          <p:cNvSpPr txBox="1"/>
          <p:nvPr>
            <p:ph type="title"/>
          </p:nvPr>
        </p:nvSpPr>
        <p:spPr>
          <a:prstGeom prst="rect">
            <a:avLst/>
          </a:prstGeom>
        </p:spPr>
        <p:txBody>
          <a:bodyPr/>
          <a:lstStyle/>
          <a:p>
            <a:pPr/>
            <a:r>
              <a:t>Title Text</a:t>
            </a:r>
          </a:p>
        </p:txBody>
      </p:sp>
      <p:sp>
        <p:nvSpPr>
          <p:cNvPr id="3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380" name="Title Text"/>
          <p:cNvSpPr txBox="1"/>
          <p:nvPr>
            <p:ph type="title"/>
          </p:nvPr>
        </p:nvSpPr>
        <p:spPr>
          <a:xfrm>
            <a:off x="629841" y="342900"/>
            <a:ext cx="2949178" cy="1200150"/>
          </a:xfrm>
          <a:prstGeom prst="rect">
            <a:avLst/>
          </a:prstGeom>
        </p:spPr>
        <p:txBody>
          <a:bodyPr anchor="b"/>
          <a:lstStyle>
            <a:lvl1pPr>
              <a:defRPr sz="2400"/>
            </a:lvl1pPr>
          </a:lstStyle>
          <a:p>
            <a:pPr/>
            <a:r>
              <a:t>Title Text</a:t>
            </a:r>
          </a:p>
        </p:txBody>
      </p:sp>
      <p:sp>
        <p:nvSpPr>
          <p:cNvPr id="381" name="Body Level One…"/>
          <p:cNvSpPr txBox="1"/>
          <p:nvPr>
            <p:ph type="body" sz="half" idx="1"/>
          </p:nvPr>
        </p:nvSpPr>
        <p:spPr>
          <a:xfrm>
            <a:off x="3887391" y="740568"/>
            <a:ext cx="4629151" cy="3655221"/>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20">
              <a:defRPr sz="2400"/>
            </a:lvl5pPr>
          </a:lstStyle>
          <a:p>
            <a:pPr/>
            <a:r>
              <a:t>Body Level One</a:t>
            </a:r>
          </a:p>
          <a:p>
            <a:pPr lvl="1"/>
            <a:r>
              <a:t>Body Level Two</a:t>
            </a:r>
          </a:p>
          <a:p>
            <a:pPr lvl="2"/>
            <a:r>
              <a:t>Body Level Three</a:t>
            </a:r>
          </a:p>
          <a:p>
            <a:pPr lvl="3"/>
            <a:r>
              <a:t>Body Level Four</a:t>
            </a:r>
          </a:p>
          <a:p>
            <a:pPr lvl="4"/>
            <a:r>
              <a:t>Body Level Five</a:t>
            </a:r>
          </a:p>
        </p:txBody>
      </p:sp>
      <p:sp>
        <p:nvSpPr>
          <p:cNvPr id="382" name="Text Placeholder 3"/>
          <p:cNvSpPr/>
          <p:nvPr>
            <p:ph type="body" sz="quarter" idx="13"/>
          </p:nvPr>
        </p:nvSpPr>
        <p:spPr>
          <a:xfrm>
            <a:off x="629840" y="1543049"/>
            <a:ext cx="2949180" cy="2858693"/>
          </a:xfrm>
          <a:prstGeom prst="rect">
            <a:avLst/>
          </a:prstGeom>
        </p:spPr>
        <p:txBody>
          <a:bodyPr/>
          <a:lstStyle/>
          <a:p>
            <a:pPr marL="0" indent="0">
              <a:buSzTx/>
              <a:buFontTx/>
              <a:buNone/>
              <a:defRPr sz="1200"/>
            </a:pPr>
          </a:p>
        </p:txBody>
      </p:sp>
      <p:sp>
        <p:nvSpPr>
          <p:cNvPr id="3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390" name="Title Text"/>
          <p:cNvSpPr txBox="1"/>
          <p:nvPr>
            <p:ph type="title"/>
          </p:nvPr>
        </p:nvSpPr>
        <p:spPr>
          <a:xfrm>
            <a:off x="629841" y="342900"/>
            <a:ext cx="2949178" cy="1200150"/>
          </a:xfrm>
          <a:prstGeom prst="rect">
            <a:avLst/>
          </a:prstGeom>
        </p:spPr>
        <p:txBody>
          <a:bodyPr anchor="b"/>
          <a:lstStyle>
            <a:lvl1pPr>
              <a:defRPr sz="2400"/>
            </a:lvl1pPr>
          </a:lstStyle>
          <a:p>
            <a:pPr/>
            <a:r>
              <a:t>Title Text</a:t>
            </a:r>
          </a:p>
        </p:txBody>
      </p:sp>
      <p:sp>
        <p:nvSpPr>
          <p:cNvPr id="391" name="Picture Placeholder 2"/>
          <p:cNvSpPr/>
          <p:nvPr>
            <p:ph type="pic" sz="half" idx="13"/>
          </p:nvPr>
        </p:nvSpPr>
        <p:spPr>
          <a:xfrm>
            <a:off x="3887391" y="740568"/>
            <a:ext cx="4629151" cy="3655221"/>
          </a:xfrm>
          <a:prstGeom prst="rect">
            <a:avLst/>
          </a:prstGeom>
        </p:spPr>
        <p:txBody>
          <a:bodyPr lIns="91439" rIns="91439">
            <a:noAutofit/>
          </a:bodyPr>
          <a:lstStyle/>
          <a:p>
            <a:pPr/>
          </a:p>
        </p:txBody>
      </p:sp>
      <p:sp>
        <p:nvSpPr>
          <p:cNvPr id="392" name="Body Level One…"/>
          <p:cNvSpPr txBox="1"/>
          <p:nvPr>
            <p:ph type="body" sz="quarter" idx="1"/>
          </p:nvPr>
        </p:nvSpPr>
        <p:spPr>
          <a:xfrm>
            <a:off x="629841" y="1543050"/>
            <a:ext cx="2949178" cy="2858692"/>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3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00" name="Title Text"/>
          <p:cNvSpPr txBox="1"/>
          <p:nvPr>
            <p:ph type="title"/>
          </p:nvPr>
        </p:nvSpPr>
        <p:spPr>
          <a:xfrm>
            <a:off x="1143000" y="841771"/>
            <a:ext cx="6858000" cy="1790701"/>
          </a:xfrm>
          <a:prstGeom prst="rect">
            <a:avLst/>
          </a:prstGeom>
        </p:spPr>
        <p:txBody>
          <a:bodyPr lIns="52616" tIns="52616" rIns="52616" bIns="52616" anchor="b"/>
          <a:lstStyle>
            <a:lvl1pPr algn="ctr" defTabSz="592000">
              <a:defRPr sz="3900"/>
            </a:lvl1pPr>
          </a:lstStyle>
          <a:p>
            <a:pPr/>
            <a:r>
              <a:t>Title Text</a:t>
            </a:r>
          </a:p>
        </p:txBody>
      </p:sp>
      <p:sp>
        <p:nvSpPr>
          <p:cNvPr id="401" name="Body Level One…"/>
          <p:cNvSpPr txBox="1"/>
          <p:nvPr>
            <p:ph type="body" sz="quarter" idx="1"/>
          </p:nvPr>
        </p:nvSpPr>
        <p:spPr>
          <a:xfrm>
            <a:off x="1143000" y="2701527"/>
            <a:ext cx="6858000" cy="1241823"/>
          </a:xfrm>
          <a:prstGeom prst="rect">
            <a:avLst/>
          </a:prstGeom>
        </p:spPr>
        <p:txBody>
          <a:bodyPr lIns="52616" tIns="52616" rIns="52616" bIns="52616"/>
          <a:lstStyle>
            <a:lvl1pPr marL="0" indent="0" algn="ctr" defTabSz="592000">
              <a:spcBef>
                <a:spcPts val="600"/>
              </a:spcBef>
              <a:buSzTx/>
              <a:buFontTx/>
              <a:buNone/>
              <a:defRPr sz="1500"/>
            </a:lvl1pPr>
            <a:lvl2pPr marL="0" indent="296001" algn="ctr" defTabSz="592000">
              <a:spcBef>
                <a:spcPts val="600"/>
              </a:spcBef>
              <a:buSzTx/>
              <a:buFontTx/>
              <a:buNone/>
              <a:defRPr sz="1500"/>
            </a:lvl2pPr>
            <a:lvl3pPr marL="0" indent="592000" algn="ctr" defTabSz="592000">
              <a:spcBef>
                <a:spcPts val="600"/>
              </a:spcBef>
              <a:buSzTx/>
              <a:buFontTx/>
              <a:buNone/>
              <a:defRPr sz="1500"/>
            </a:lvl3pPr>
            <a:lvl4pPr marL="0" indent="888004" algn="ctr" defTabSz="592000">
              <a:spcBef>
                <a:spcPts val="600"/>
              </a:spcBef>
              <a:buSzTx/>
              <a:buFontTx/>
              <a:buNone/>
              <a:defRPr sz="1500"/>
            </a:lvl4pPr>
            <a:lvl5pPr marL="0" indent="1184003" algn="ctr" defTabSz="592000">
              <a:spcBef>
                <a:spcPts val="600"/>
              </a:spcBef>
              <a:buSzTx/>
              <a:buFontTx/>
              <a:buNone/>
              <a:defRPr sz="1500"/>
            </a:lvl5pPr>
          </a:lstStyle>
          <a:p>
            <a:pPr/>
            <a:r>
              <a:t>Body Level One</a:t>
            </a:r>
          </a:p>
          <a:p>
            <a:pPr lvl="1"/>
            <a:r>
              <a:t>Body Level Two</a:t>
            </a:r>
          </a:p>
          <a:p>
            <a:pPr lvl="2"/>
            <a:r>
              <a:t>Body Level Three</a:t>
            </a:r>
          </a:p>
          <a:p>
            <a:pPr lvl="3"/>
            <a:r>
              <a:t>Body Level Four</a:t>
            </a:r>
          </a:p>
          <a:p>
            <a:pPr lvl="4"/>
            <a:r>
              <a:t>Body Level Five</a:t>
            </a:r>
          </a:p>
        </p:txBody>
      </p:sp>
      <p:sp>
        <p:nvSpPr>
          <p:cNvPr id="402"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09" name="Title Text"/>
          <p:cNvSpPr txBox="1"/>
          <p:nvPr>
            <p:ph type="title"/>
          </p:nvPr>
        </p:nvSpPr>
        <p:spPr>
          <a:xfrm>
            <a:off x="628650" y="273845"/>
            <a:ext cx="7886700" cy="994172"/>
          </a:xfrm>
          <a:prstGeom prst="rect">
            <a:avLst/>
          </a:prstGeom>
        </p:spPr>
        <p:txBody>
          <a:bodyPr lIns="52616" tIns="52616" rIns="52616" bIns="52616"/>
          <a:lstStyle>
            <a:lvl1pPr defTabSz="592000">
              <a:defRPr sz="2800"/>
            </a:lvl1pPr>
          </a:lstStyle>
          <a:p>
            <a:pPr/>
            <a:r>
              <a:t>Title Text</a:t>
            </a:r>
          </a:p>
        </p:txBody>
      </p:sp>
      <p:sp>
        <p:nvSpPr>
          <p:cNvPr id="410" name="Body Level One…"/>
          <p:cNvSpPr txBox="1"/>
          <p:nvPr>
            <p:ph type="body" idx="1"/>
          </p:nvPr>
        </p:nvSpPr>
        <p:spPr>
          <a:prstGeom prst="rect">
            <a:avLst/>
          </a:prstGeom>
        </p:spPr>
        <p:txBody>
          <a:bodyPr lIns="52616" tIns="52616" rIns="52616" bIns="52616"/>
          <a:lstStyle>
            <a:lvl1pPr marL="148000" indent="-148000" defTabSz="592000">
              <a:spcBef>
                <a:spcPts val="600"/>
              </a:spcBef>
              <a:defRPr sz="1800"/>
            </a:lvl1pPr>
            <a:lvl2pPr marL="473602" indent="-177601" defTabSz="592000">
              <a:spcBef>
                <a:spcPts val="600"/>
              </a:spcBef>
              <a:defRPr sz="1800"/>
            </a:lvl2pPr>
            <a:lvl3pPr marL="814003" indent="-222001" defTabSz="592000">
              <a:spcBef>
                <a:spcPts val="600"/>
              </a:spcBef>
              <a:defRPr sz="1800"/>
            </a:lvl3pPr>
            <a:lvl4pPr marL="1110005" indent="-222001" defTabSz="592000">
              <a:spcBef>
                <a:spcPts val="600"/>
              </a:spcBef>
              <a:defRPr sz="1800"/>
            </a:lvl4pPr>
            <a:lvl5pPr marL="1406004" indent="-222001" defTabSz="592000">
              <a:spcBef>
                <a:spcPts val="6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411"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18" name="Title Text"/>
          <p:cNvSpPr txBox="1"/>
          <p:nvPr>
            <p:ph type="title"/>
          </p:nvPr>
        </p:nvSpPr>
        <p:spPr>
          <a:xfrm>
            <a:off x="623887" y="1282315"/>
            <a:ext cx="7886701" cy="2139553"/>
          </a:xfrm>
          <a:prstGeom prst="rect">
            <a:avLst/>
          </a:prstGeom>
        </p:spPr>
        <p:txBody>
          <a:bodyPr lIns="52616" tIns="52616" rIns="52616" bIns="52616" anchor="b"/>
          <a:lstStyle>
            <a:lvl1pPr defTabSz="592000">
              <a:defRPr sz="3900"/>
            </a:lvl1pPr>
          </a:lstStyle>
          <a:p>
            <a:pPr/>
            <a:r>
              <a:t>Title Text</a:t>
            </a:r>
          </a:p>
        </p:txBody>
      </p:sp>
      <p:sp>
        <p:nvSpPr>
          <p:cNvPr id="419" name="Body Level One…"/>
          <p:cNvSpPr txBox="1"/>
          <p:nvPr>
            <p:ph type="body" sz="quarter" idx="1"/>
          </p:nvPr>
        </p:nvSpPr>
        <p:spPr>
          <a:xfrm>
            <a:off x="623887" y="3442101"/>
            <a:ext cx="7886701" cy="1125141"/>
          </a:xfrm>
          <a:prstGeom prst="rect">
            <a:avLst/>
          </a:prstGeom>
        </p:spPr>
        <p:txBody>
          <a:bodyPr lIns="52616" tIns="52616" rIns="52616" bIns="52616"/>
          <a:lstStyle>
            <a:lvl1pPr marL="0" indent="0" defTabSz="592000">
              <a:spcBef>
                <a:spcPts val="600"/>
              </a:spcBef>
              <a:buSzTx/>
              <a:buFontTx/>
              <a:buNone/>
              <a:defRPr sz="1500"/>
            </a:lvl1pPr>
            <a:lvl2pPr marL="0" indent="296001" defTabSz="592000">
              <a:spcBef>
                <a:spcPts val="600"/>
              </a:spcBef>
              <a:buSzTx/>
              <a:buFontTx/>
              <a:buNone/>
              <a:defRPr sz="1500"/>
            </a:lvl2pPr>
            <a:lvl3pPr marL="0" indent="592000" defTabSz="592000">
              <a:spcBef>
                <a:spcPts val="600"/>
              </a:spcBef>
              <a:buSzTx/>
              <a:buFontTx/>
              <a:buNone/>
              <a:defRPr sz="1500"/>
            </a:lvl3pPr>
            <a:lvl4pPr marL="0" indent="888004" defTabSz="592000">
              <a:spcBef>
                <a:spcPts val="600"/>
              </a:spcBef>
              <a:buSzTx/>
              <a:buFontTx/>
              <a:buNone/>
              <a:defRPr sz="1500"/>
            </a:lvl4pPr>
            <a:lvl5pPr marL="0" indent="1184003" defTabSz="592000">
              <a:spcBef>
                <a:spcPts val="600"/>
              </a:spcBef>
              <a:buSzTx/>
              <a:buFontTx/>
              <a:buNone/>
              <a:defRPr sz="1500"/>
            </a:lvl5pPr>
          </a:lstStyle>
          <a:p>
            <a:pPr/>
            <a:r>
              <a:t>Body Level One</a:t>
            </a:r>
          </a:p>
          <a:p>
            <a:pPr lvl="1"/>
            <a:r>
              <a:t>Body Level Two</a:t>
            </a:r>
          </a:p>
          <a:p>
            <a:pPr lvl="2"/>
            <a:r>
              <a:t>Body Level Three</a:t>
            </a:r>
          </a:p>
          <a:p>
            <a:pPr lvl="3"/>
            <a:r>
              <a:t>Body Level Four</a:t>
            </a:r>
          </a:p>
          <a:p>
            <a:pPr lvl="4"/>
            <a:r>
              <a:t>Body Level Five</a:t>
            </a:r>
          </a:p>
        </p:txBody>
      </p:sp>
      <p:sp>
        <p:nvSpPr>
          <p:cNvPr id="420"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27" name="Title Text"/>
          <p:cNvSpPr txBox="1"/>
          <p:nvPr>
            <p:ph type="title"/>
          </p:nvPr>
        </p:nvSpPr>
        <p:spPr>
          <a:xfrm>
            <a:off x="628650" y="273845"/>
            <a:ext cx="7886700" cy="994172"/>
          </a:xfrm>
          <a:prstGeom prst="rect">
            <a:avLst/>
          </a:prstGeom>
        </p:spPr>
        <p:txBody>
          <a:bodyPr lIns="52616" tIns="52616" rIns="52616" bIns="52616"/>
          <a:lstStyle>
            <a:lvl1pPr defTabSz="592000">
              <a:defRPr sz="2800"/>
            </a:lvl1pPr>
          </a:lstStyle>
          <a:p>
            <a:pPr/>
            <a:r>
              <a:t>Title Text</a:t>
            </a:r>
          </a:p>
        </p:txBody>
      </p:sp>
      <p:sp>
        <p:nvSpPr>
          <p:cNvPr id="428" name="Body Level One…"/>
          <p:cNvSpPr txBox="1"/>
          <p:nvPr>
            <p:ph type="body" sz="half" idx="1"/>
          </p:nvPr>
        </p:nvSpPr>
        <p:spPr>
          <a:xfrm>
            <a:off x="628650" y="1369219"/>
            <a:ext cx="3886200" cy="3263504"/>
          </a:xfrm>
          <a:prstGeom prst="rect">
            <a:avLst/>
          </a:prstGeom>
        </p:spPr>
        <p:txBody>
          <a:bodyPr lIns="52616" tIns="52616" rIns="52616" bIns="52616"/>
          <a:lstStyle>
            <a:lvl1pPr marL="148000" indent="-148000" defTabSz="592000">
              <a:spcBef>
                <a:spcPts val="600"/>
              </a:spcBef>
              <a:defRPr sz="1800"/>
            </a:lvl1pPr>
            <a:lvl2pPr marL="473602" indent="-177601" defTabSz="592000">
              <a:spcBef>
                <a:spcPts val="600"/>
              </a:spcBef>
              <a:defRPr sz="1800"/>
            </a:lvl2pPr>
            <a:lvl3pPr marL="814003" indent="-222001" defTabSz="592000">
              <a:spcBef>
                <a:spcPts val="600"/>
              </a:spcBef>
              <a:defRPr sz="1800"/>
            </a:lvl3pPr>
            <a:lvl4pPr marL="1110005" indent="-222001" defTabSz="592000">
              <a:spcBef>
                <a:spcPts val="600"/>
              </a:spcBef>
              <a:defRPr sz="1800"/>
            </a:lvl4pPr>
            <a:lvl5pPr marL="1406004" indent="-222001" defTabSz="592000">
              <a:spcBef>
                <a:spcPts val="6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429"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36" name="Title Text"/>
          <p:cNvSpPr txBox="1"/>
          <p:nvPr>
            <p:ph type="title"/>
          </p:nvPr>
        </p:nvSpPr>
        <p:spPr>
          <a:xfrm>
            <a:off x="629841" y="273845"/>
            <a:ext cx="7886701" cy="994172"/>
          </a:xfrm>
          <a:prstGeom prst="rect">
            <a:avLst/>
          </a:prstGeom>
        </p:spPr>
        <p:txBody>
          <a:bodyPr lIns="52616" tIns="52616" rIns="52616" bIns="52616"/>
          <a:lstStyle>
            <a:lvl1pPr defTabSz="592000">
              <a:defRPr sz="2800"/>
            </a:lvl1pPr>
          </a:lstStyle>
          <a:p>
            <a:pPr/>
            <a:r>
              <a:t>Title Text</a:t>
            </a:r>
          </a:p>
        </p:txBody>
      </p:sp>
      <p:sp>
        <p:nvSpPr>
          <p:cNvPr id="437" name="Body Level One…"/>
          <p:cNvSpPr txBox="1"/>
          <p:nvPr>
            <p:ph type="body" sz="quarter" idx="1"/>
          </p:nvPr>
        </p:nvSpPr>
        <p:spPr>
          <a:xfrm>
            <a:off x="629841" y="1260871"/>
            <a:ext cx="3868341" cy="617935"/>
          </a:xfrm>
          <a:prstGeom prst="rect">
            <a:avLst/>
          </a:prstGeom>
        </p:spPr>
        <p:txBody>
          <a:bodyPr lIns="52616" tIns="52616" rIns="52616" bIns="52616" anchor="b"/>
          <a:lstStyle>
            <a:lvl1pPr marL="0" indent="0" defTabSz="592000">
              <a:spcBef>
                <a:spcPts val="600"/>
              </a:spcBef>
              <a:buSzTx/>
              <a:buFontTx/>
              <a:buNone/>
              <a:defRPr b="1" sz="1500"/>
            </a:lvl1pPr>
            <a:lvl2pPr marL="0" indent="296001" defTabSz="592000">
              <a:spcBef>
                <a:spcPts val="600"/>
              </a:spcBef>
              <a:buSzTx/>
              <a:buFontTx/>
              <a:buNone/>
              <a:defRPr b="1" sz="1500"/>
            </a:lvl2pPr>
            <a:lvl3pPr marL="0" indent="592000" defTabSz="592000">
              <a:spcBef>
                <a:spcPts val="600"/>
              </a:spcBef>
              <a:buSzTx/>
              <a:buFontTx/>
              <a:buNone/>
              <a:defRPr b="1" sz="1500"/>
            </a:lvl3pPr>
            <a:lvl4pPr marL="0" indent="888004" defTabSz="592000">
              <a:spcBef>
                <a:spcPts val="600"/>
              </a:spcBef>
              <a:buSzTx/>
              <a:buFontTx/>
              <a:buNone/>
              <a:defRPr b="1" sz="1500"/>
            </a:lvl4pPr>
            <a:lvl5pPr marL="0" indent="1184003" defTabSz="592000">
              <a:spcBef>
                <a:spcPts val="600"/>
              </a:spcBef>
              <a:buSzTx/>
              <a:buFontTx/>
              <a:buNone/>
              <a:defRPr b="1" sz="1500"/>
            </a:lvl5pPr>
          </a:lstStyle>
          <a:p>
            <a:pPr/>
            <a:r>
              <a:t>Body Level One</a:t>
            </a:r>
          </a:p>
          <a:p>
            <a:pPr lvl="1"/>
            <a:r>
              <a:t>Body Level Two</a:t>
            </a:r>
          </a:p>
          <a:p>
            <a:pPr lvl="2"/>
            <a:r>
              <a:t>Body Level Three</a:t>
            </a:r>
          </a:p>
          <a:p>
            <a:pPr lvl="3"/>
            <a:r>
              <a:t>Body Level Four</a:t>
            </a:r>
          </a:p>
          <a:p>
            <a:pPr lvl="4"/>
            <a:r>
              <a:t>Body Level Five</a:t>
            </a:r>
          </a:p>
        </p:txBody>
      </p:sp>
      <p:sp>
        <p:nvSpPr>
          <p:cNvPr id="438" name="Text Placeholder 4"/>
          <p:cNvSpPr/>
          <p:nvPr>
            <p:ph type="body" sz="quarter" idx="13"/>
          </p:nvPr>
        </p:nvSpPr>
        <p:spPr>
          <a:xfrm>
            <a:off x="4629172" y="1260871"/>
            <a:ext cx="3887392" cy="617935"/>
          </a:xfrm>
          <a:prstGeom prst="rect">
            <a:avLst/>
          </a:prstGeom>
        </p:spPr>
        <p:txBody>
          <a:bodyPr lIns="52616" tIns="52616" rIns="52616" bIns="52616" anchor="b"/>
          <a:lstStyle/>
          <a:p>
            <a:pPr marL="0" indent="0" defTabSz="592000">
              <a:spcBef>
                <a:spcPts val="600"/>
              </a:spcBef>
              <a:buSzTx/>
              <a:buFontTx/>
              <a:buNone/>
              <a:defRPr b="1" sz="1500"/>
            </a:pPr>
          </a:p>
        </p:txBody>
      </p:sp>
      <p:sp>
        <p:nvSpPr>
          <p:cNvPr id="439"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629841" y="273843"/>
            <a:ext cx="7886701" cy="994173"/>
          </a:xfrm>
          <a:prstGeom prst="rect">
            <a:avLst/>
          </a:prstGeom>
        </p:spPr>
        <p:txBody>
          <a:bodyPr/>
          <a:lstStyle/>
          <a:p>
            <a:pPr/>
            <a:r>
              <a:t>Title Text</a:t>
            </a:r>
          </a:p>
        </p:txBody>
      </p:sp>
      <p:sp>
        <p:nvSpPr>
          <p:cNvPr id="48" name="Body Level One…"/>
          <p:cNvSpPr txBox="1"/>
          <p:nvPr>
            <p:ph type="body" sz="quarter" idx="1"/>
          </p:nvPr>
        </p:nvSpPr>
        <p:spPr>
          <a:xfrm>
            <a:off x="629841" y="1260871"/>
            <a:ext cx="3868341" cy="617935"/>
          </a:xfrm>
          <a:prstGeom prst="rect">
            <a:avLst/>
          </a:prstGeom>
        </p:spPr>
        <p:txBody>
          <a:bodyPr anchor="b"/>
          <a:lstStyle>
            <a:lvl1pPr marL="0" indent="0">
              <a:buSzTx/>
              <a:buFontTx/>
              <a:buNone/>
              <a:defRPr b="1" sz="1800"/>
            </a:lvl1pPr>
            <a:lvl2pPr marL="0" indent="342900">
              <a:buSzTx/>
              <a:buFontTx/>
              <a:buNone/>
              <a:defRPr b="1" sz="1800"/>
            </a:lvl2pPr>
            <a:lvl3pPr marL="0" indent="685800">
              <a:buSzTx/>
              <a:buFontTx/>
              <a:buNone/>
              <a:defRPr b="1" sz="1800"/>
            </a:lvl3pPr>
            <a:lvl4pPr marL="0" indent="1028700">
              <a:buSzTx/>
              <a:buFontTx/>
              <a:buNone/>
              <a:defRPr b="1" sz="1800"/>
            </a:lvl4pPr>
            <a:lvl5pPr marL="0" indent="1371600">
              <a:buSzTx/>
              <a:buFont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29149" y="1260871"/>
            <a:ext cx="3887393" cy="617935"/>
          </a:xfrm>
          <a:prstGeom prst="rect">
            <a:avLst/>
          </a:prstGeom>
        </p:spPr>
        <p:txBody>
          <a:bodyPr anchor="b"/>
          <a:lstStyle/>
          <a:p>
            <a:pPr marL="0" indent="0">
              <a:buSzTx/>
              <a:buFontTx/>
              <a:buNone/>
              <a:defRPr b="1" sz="18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46" name="Title Text"/>
          <p:cNvSpPr txBox="1"/>
          <p:nvPr>
            <p:ph type="title"/>
          </p:nvPr>
        </p:nvSpPr>
        <p:spPr>
          <a:xfrm>
            <a:off x="628650" y="273845"/>
            <a:ext cx="7886700" cy="994172"/>
          </a:xfrm>
          <a:prstGeom prst="rect">
            <a:avLst/>
          </a:prstGeom>
        </p:spPr>
        <p:txBody>
          <a:bodyPr lIns="52616" tIns="52616" rIns="52616" bIns="52616"/>
          <a:lstStyle>
            <a:lvl1pPr defTabSz="592000">
              <a:defRPr sz="2800"/>
            </a:lvl1pPr>
          </a:lstStyle>
          <a:p>
            <a:pPr/>
            <a:r>
              <a:t>Title Text</a:t>
            </a:r>
          </a:p>
        </p:txBody>
      </p:sp>
      <p:sp>
        <p:nvSpPr>
          <p:cNvPr id="447"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54"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61" name="Title Text"/>
          <p:cNvSpPr txBox="1"/>
          <p:nvPr>
            <p:ph type="title"/>
          </p:nvPr>
        </p:nvSpPr>
        <p:spPr>
          <a:xfrm>
            <a:off x="629841" y="342900"/>
            <a:ext cx="2949178" cy="1200150"/>
          </a:xfrm>
          <a:prstGeom prst="rect">
            <a:avLst/>
          </a:prstGeom>
        </p:spPr>
        <p:txBody>
          <a:bodyPr lIns="52616" tIns="52616" rIns="52616" bIns="52616" anchor="b"/>
          <a:lstStyle>
            <a:lvl1pPr defTabSz="592000">
              <a:defRPr sz="2100"/>
            </a:lvl1pPr>
          </a:lstStyle>
          <a:p>
            <a:pPr/>
            <a:r>
              <a:t>Title Text</a:t>
            </a:r>
          </a:p>
        </p:txBody>
      </p:sp>
      <p:sp>
        <p:nvSpPr>
          <p:cNvPr id="462" name="Body Level One…"/>
          <p:cNvSpPr txBox="1"/>
          <p:nvPr>
            <p:ph type="body" sz="half" idx="1"/>
          </p:nvPr>
        </p:nvSpPr>
        <p:spPr>
          <a:xfrm>
            <a:off x="3887391" y="740570"/>
            <a:ext cx="4629151" cy="3655220"/>
          </a:xfrm>
          <a:prstGeom prst="rect">
            <a:avLst/>
          </a:prstGeom>
        </p:spPr>
        <p:txBody>
          <a:bodyPr lIns="52616" tIns="52616" rIns="52616" bIns="52616"/>
          <a:lstStyle>
            <a:lvl1pPr marL="148000" indent="-148000" defTabSz="592000">
              <a:spcBef>
                <a:spcPts val="600"/>
              </a:spcBef>
            </a:lvl1pPr>
            <a:lvl2pPr marL="468668" indent="-172667" defTabSz="592000">
              <a:spcBef>
                <a:spcPts val="600"/>
              </a:spcBef>
            </a:lvl2pPr>
            <a:lvl3pPr marL="799203" indent="-207201" defTabSz="592000">
              <a:spcBef>
                <a:spcPts val="600"/>
              </a:spcBef>
            </a:lvl3pPr>
            <a:lvl4pPr marL="1147005" indent="-259001" defTabSz="592000">
              <a:spcBef>
                <a:spcPts val="600"/>
              </a:spcBef>
            </a:lvl4pPr>
            <a:lvl5pPr marL="1443004" indent="-259001" defTabSz="592000">
              <a:spcBef>
                <a:spcPts val="600"/>
              </a:spcBef>
            </a:lvl5pPr>
          </a:lstStyle>
          <a:p>
            <a:pPr/>
            <a:r>
              <a:t>Body Level One</a:t>
            </a:r>
          </a:p>
          <a:p>
            <a:pPr lvl="1"/>
            <a:r>
              <a:t>Body Level Two</a:t>
            </a:r>
          </a:p>
          <a:p>
            <a:pPr lvl="2"/>
            <a:r>
              <a:t>Body Level Three</a:t>
            </a:r>
          </a:p>
          <a:p>
            <a:pPr lvl="3"/>
            <a:r>
              <a:t>Body Level Four</a:t>
            </a:r>
          </a:p>
          <a:p>
            <a:pPr lvl="4"/>
            <a:r>
              <a:t>Body Level Five</a:t>
            </a:r>
          </a:p>
        </p:txBody>
      </p:sp>
      <p:sp>
        <p:nvSpPr>
          <p:cNvPr id="463" name="Text Placeholder 3"/>
          <p:cNvSpPr/>
          <p:nvPr>
            <p:ph type="body" sz="quarter" idx="13"/>
          </p:nvPr>
        </p:nvSpPr>
        <p:spPr>
          <a:xfrm>
            <a:off x="629840" y="1543049"/>
            <a:ext cx="2949180" cy="2858693"/>
          </a:xfrm>
          <a:prstGeom prst="rect">
            <a:avLst/>
          </a:prstGeom>
        </p:spPr>
        <p:txBody>
          <a:bodyPr lIns="52616" tIns="52616" rIns="52616" bIns="52616"/>
          <a:lstStyle/>
          <a:p>
            <a:pPr marL="0" indent="0" defTabSz="592000">
              <a:spcBef>
                <a:spcPts val="600"/>
              </a:spcBef>
              <a:buSzTx/>
              <a:buFontTx/>
              <a:buNone/>
              <a:defRPr sz="1000"/>
            </a:pPr>
          </a:p>
        </p:txBody>
      </p:sp>
      <p:sp>
        <p:nvSpPr>
          <p:cNvPr id="464"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sp>
        <p:nvSpPr>
          <p:cNvPr id="471" name="Title Text"/>
          <p:cNvSpPr txBox="1"/>
          <p:nvPr>
            <p:ph type="title"/>
          </p:nvPr>
        </p:nvSpPr>
        <p:spPr>
          <a:xfrm>
            <a:off x="629841" y="342900"/>
            <a:ext cx="2949178" cy="1200150"/>
          </a:xfrm>
          <a:prstGeom prst="rect">
            <a:avLst/>
          </a:prstGeom>
        </p:spPr>
        <p:txBody>
          <a:bodyPr lIns="52616" tIns="52616" rIns="52616" bIns="52616" anchor="b"/>
          <a:lstStyle>
            <a:lvl1pPr defTabSz="592000">
              <a:defRPr sz="2100"/>
            </a:lvl1pPr>
          </a:lstStyle>
          <a:p>
            <a:pPr/>
            <a:r>
              <a:t>Title Text</a:t>
            </a:r>
          </a:p>
        </p:txBody>
      </p:sp>
      <p:sp>
        <p:nvSpPr>
          <p:cNvPr id="472" name="Picture Placeholder 2"/>
          <p:cNvSpPr/>
          <p:nvPr>
            <p:ph type="pic" sz="half" idx="13"/>
          </p:nvPr>
        </p:nvSpPr>
        <p:spPr>
          <a:xfrm>
            <a:off x="3887391" y="740570"/>
            <a:ext cx="4629151" cy="3655220"/>
          </a:xfrm>
          <a:prstGeom prst="rect">
            <a:avLst/>
          </a:prstGeom>
        </p:spPr>
        <p:txBody>
          <a:bodyPr lIns="91439" rIns="91439">
            <a:noAutofit/>
          </a:bodyPr>
          <a:lstStyle/>
          <a:p>
            <a:pPr/>
          </a:p>
        </p:txBody>
      </p:sp>
      <p:sp>
        <p:nvSpPr>
          <p:cNvPr id="473" name="Body Level One…"/>
          <p:cNvSpPr txBox="1"/>
          <p:nvPr>
            <p:ph type="body" sz="quarter" idx="1"/>
          </p:nvPr>
        </p:nvSpPr>
        <p:spPr>
          <a:xfrm>
            <a:off x="629841" y="1543050"/>
            <a:ext cx="2949178" cy="2858692"/>
          </a:xfrm>
          <a:prstGeom prst="rect">
            <a:avLst/>
          </a:prstGeom>
        </p:spPr>
        <p:txBody>
          <a:bodyPr lIns="52616" tIns="52616" rIns="52616" bIns="52616"/>
          <a:lstStyle>
            <a:lvl1pPr marL="0" indent="0" defTabSz="592000">
              <a:spcBef>
                <a:spcPts val="600"/>
              </a:spcBef>
              <a:buSzTx/>
              <a:buFontTx/>
              <a:buNone/>
              <a:defRPr sz="1000"/>
            </a:lvl1pPr>
            <a:lvl2pPr marL="0" indent="296001" defTabSz="592000">
              <a:spcBef>
                <a:spcPts val="600"/>
              </a:spcBef>
              <a:buSzTx/>
              <a:buFontTx/>
              <a:buNone/>
              <a:defRPr sz="1000"/>
            </a:lvl2pPr>
            <a:lvl3pPr marL="0" indent="592000" defTabSz="592000">
              <a:spcBef>
                <a:spcPts val="600"/>
              </a:spcBef>
              <a:buSzTx/>
              <a:buFontTx/>
              <a:buNone/>
              <a:defRPr sz="1000"/>
            </a:lvl3pPr>
            <a:lvl4pPr marL="0" indent="888004" defTabSz="592000">
              <a:spcBef>
                <a:spcPts val="600"/>
              </a:spcBef>
              <a:buSzTx/>
              <a:buFontTx/>
              <a:buNone/>
              <a:defRPr sz="1000"/>
            </a:lvl4pPr>
            <a:lvl5pPr marL="0" indent="1184003" defTabSz="592000">
              <a:spcBef>
                <a:spcPts val="600"/>
              </a:spcBef>
              <a:buSzTx/>
              <a:buFontTx/>
              <a:buNone/>
              <a:defRPr sz="1000"/>
            </a:lvl5pPr>
          </a:lstStyle>
          <a:p>
            <a:pPr/>
            <a:r>
              <a:t>Body Level One</a:t>
            </a:r>
          </a:p>
          <a:p>
            <a:pPr lvl="1"/>
            <a:r>
              <a:t>Body Level Two</a:t>
            </a:r>
          </a:p>
          <a:p>
            <a:pPr lvl="2"/>
            <a:r>
              <a:t>Body Level Three</a:t>
            </a:r>
          </a:p>
          <a:p>
            <a:pPr lvl="3"/>
            <a:r>
              <a:t>Body Level Four</a:t>
            </a:r>
          </a:p>
          <a:p>
            <a:pPr lvl="4"/>
            <a:r>
              <a:t>Body Level Five</a:t>
            </a:r>
          </a:p>
        </p:txBody>
      </p:sp>
      <p:sp>
        <p:nvSpPr>
          <p:cNvPr id="474" name="Slide Number"/>
          <p:cNvSpPr txBox="1"/>
          <p:nvPr>
            <p:ph type="sldNum" sz="quarter" idx="2"/>
          </p:nvPr>
        </p:nvSpPr>
        <p:spPr>
          <a:xfrm>
            <a:off x="8308517" y="4802678"/>
            <a:ext cx="206835" cy="203058"/>
          </a:xfrm>
          <a:prstGeom prst="rect">
            <a:avLst/>
          </a:prstGeom>
        </p:spPr>
        <p:txBody>
          <a:bodyPr lIns="52616" tIns="52616" rIns="52616" bIns="52616"/>
          <a:lstStyle>
            <a:lvl1pPr defTabSz="685800">
              <a:defRPr b="1" sz="7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629841" y="342900"/>
            <a:ext cx="2949178" cy="1200150"/>
          </a:xfrm>
          <a:prstGeom prst="rect">
            <a:avLst/>
          </a:prstGeom>
        </p:spPr>
        <p:txBody>
          <a:bodyPr anchor="b"/>
          <a:lstStyle>
            <a:lvl1pPr>
              <a:defRPr sz="2400"/>
            </a:lvl1pPr>
          </a:lstStyle>
          <a:p>
            <a:pPr/>
            <a:r>
              <a:t>Title Text</a:t>
            </a:r>
          </a:p>
        </p:txBody>
      </p:sp>
      <p:sp>
        <p:nvSpPr>
          <p:cNvPr id="73" name="Body Level One…"/>
          <p:cNvSpPr txBox="1"/>
          <p:nvPr>
            <p:ph type="body" sz="half" idx="1"/>
          </p:nvPr>
        </p:nvSpPr>
        <p:spPr>
          <a:xfrm>
            <a:off x="3887391" y="740568"/>
            <a:ext cx="4629151" cy="3655221"/>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20">
              <a:defRPr sz="24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629840" y="1543049"/>
            <a:ext cx="2949180" cy="2858693"/>
          </a:xfrm>
          <a:prstGeom prst="rect">
            <a:avLst/>
          </a:prstGeom>
        </p:spPr>
        <p:txBody>
          <a:bodyPr/>
          <a:lstStyle/>
          <a:p>
            <a:pPr marL="0" indent="0">
              <a:buSzTx/>
              <a:buFontTx/>
              <a:buNone/>
              <a:defRPr sz="12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629841" y="342900"/>
            <a:ext cx="2949178" cy="1200150"/>
          </a:xfrm>
          <a:prstGeom prst="rect">
            <a:avLst/>
          </a:prstGeom>
        </p:spPr>
        <p:txBody>
          <a:bodyPr anchor="b"/>
          <a:lstStyle>
            <a:lvl1pPr>
              <a:defRPr sz="2400"/>
            </a:lvl1pPr>
          </a:lstStyle>
          <a:p>
            <a:pPr/>
            <a:r>
              <a:t>Title Text</a:t>
            </a:r>
          </a:p>
        </p:txBody>
      </p:sp>
      <p:sp>
        <p:nvSpPr>
          <p:cNvPr id="83" name="Picture Placeholder 2"/>
          <p:cNvSpPr/>
          <p:nvPr>
            <p:ph type="pic" sz="half" idx="13"/>
          </p:nvPr>
        </p:nvSpPr>
        <p:spPr>
          <a:xfrm>
            <a:off x="3887391" y="740568"/>
            <a:ext cx="4629151" cy="3655221"/>
          </a:xfrm>
          <a:prstGeom prst="rect">
            <a:avLst/>
          </a:prstGeom>
        </p:spPr>
        <p:txBody>
          <a:bodyPr lIns="91439" rIns="91439">
            <a:noAutofit/>
          </a:bodyPr>
          <a:lstStyle/>
          <a:p>
            <a:pPr/>
          </a:p>
        </p:txBody>
      </p:sp>
      <p:sp>
        <p:nvSpPr>
          <p:cNvPr id="84" name="Body Level One…"/>
          <p:cNvSpPr txBox="1"/>
          <p:nvPr>
            <p:ph type="body" sz="quarter" idx="1"/>
          </p:nvPr>
        </p:nvSpPr>
        <p:spPr>
          <a:xfrm>
            <a:off x="629841" y="1543050"/>
            <a:ext cx="2949178" cy="2858692"/>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628650" y="273843"/>
            <a:ext cx="7886700" cy="99417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628650" y="1369219"/>
            <a:ext cx="7886700" cy="326350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291328" y="4794964"/>
            <a:ext cx="224023" cy="218441"/>
          </a:xfrm>
          <a:prstGeom prst="rect">
            <a:avLst/>
          </a:prstGeom>
          <a:ln w="12700">
            <a:miter lim="400000"/>
          </a:ln>
        </p:spPr>
        <p:txBody>
          <a:bodyPr wrap="none" lIns="45719" rIns="45719" anchor="ctr">
            <a:spAutoFit/>
          </a:bodyPr>
          <a:lstStyle>
            <a:lvl1pPr algn="r">
              <a:defRPr sz="9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transition xmlns:p14="http://schemas.microsoft.com/office/powerpoint/2010/main" spd="med" advClick="1"/>
  <p:txStyles>
    <p:titleStyle>
      <a:lvl1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b="0" baseline="0" cap="none" i="0" spc="0" strike="noStrike" sz="3300" u="none">
          <a:solidFill>
            <a:srgbClr val="FFFFFF"/>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solidFill>
            <a:srgbClr val="FFFFFF"/>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 Id="rId3" Type="http://schemas.openxmlformats.org/officeDocument/2006/relationships/image" Target="../media/image7.jpeg"/><Relationship Id="rId4" Type="http://schemas.openxmlformats.org/officeDocument/2006/relationships/image" Target="../media/image12.png"/><Relationship Id="rId5"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video" Target="../media/media2.mov"/><Relationship Id="rId5" Type="http://schemas.microsoft.com/office/2007/relationships/media" Target="../media/media2.mov"/><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video" Target="../media/media4.mov"/><Relationship Id="rId3" Type="http://schemas.microsoft.com/office/2007/relationships/media" Target="../media/media4.mov"/><Relationship Id="rId4"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jpeg"/><Relationship Id="rId3" Type="http://schemas.openxmlformats.org/officeDocument/2006/relationships/chart" Target="../charts/chart1.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jpeg"/><Relationship Id="rId3" Type="http://schemas.openxmlformats.org/officeDocument/2006/relationships/image" Target="../media/image1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4.xml"/><Relationship Id="rId4" Type="http://schemas.openxmlformats.org/officeDocument/2006/relationships/chart" Target="../charts/chart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6.xml"/><Relationship Id="rId4" Type="http://schemas.openxmlformats.org/officeDocument/2006/relationships/chart" Target="../charts/chart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8.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9.xml"/><Relationship Id="rId4" Type="http://schemas.openxmlformats.org/officeDocument/2006/relationships/chart" Target="../charts/chart10.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1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chart" Target="../charts/chart1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4.jpeg"/><Relationship Id="rId4" Type="http://schemas.openxmlformats.org/officeDocument/2006/relationships/image" Target="../media/image1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video" Target="../media/media1.avi"/><Relationship Id="rId4" Type="http://schemas.microsoft.com/office/2007/relationships/media" Target="../media/media1.avi"/><Relationship Id="rId5" Type="http://schemas.openxmlformats.org/officeDocument/2006/relationships/image" Target="../media/image2.png"/><Relationship Id="rId6"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1.png"/><Relationship Id="rId4" Type="http://schemas.openxmlformats.org/officeDocument/2006/relationships/image" Target="../media/image3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0.jpeg"/><Relationship Id="rId4" Type="http://schemas.openxmlformats.org/officeDocument/2006/relationships/image" Target="../media/image3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8.png"/><Relationship Id="rId4" Type="http://schemas.openxmlformats.org/officeDocument/2006/relationships/image" Target="../media/image3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1.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2.avi"/><Relationship Id="rId4" Type="http://schemas.microsoft.com/office/2007/relationships/media" Target="../media/media2.avi"/><Relationship Id="rId5"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jpeg"/><Relationship Id="rId3" Type="http://schemas.openxmlformats.org/officeDocument/2006/relationships/image" Target="../media/image2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jpeg"/><Relationship Id="rId3" Type="http://schemas.openxmlformats.org/officeDocument/2006/relationships/image" Target="../media/image2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itle 1"/>
          <p:cNvSpPr txBox="1"/>
          <p:nvPr>
            <p:ph type="title" idx="4294967295"/>
          </p:nvPr>
        </p:nvSpPr>
        <p:spPr>
          <a:xfrm>
            <a:off x="1714499" y="133350"/>
            <a:ext cx="6623957" cy="857250"/>
          </a:xfrm>
          <a:prstGeom prst="rect">
            <a:avLst/>
          </a:prstGeom>
        </p:spPr>
        <p:txBody>
          <a:bodyPr lIns="45715" tIns="45715" rIns="45715" bIns="45715"/>
          <a:lstStyle>
            <a:lvl1pPr algn="ctr" defTabSz="914400">
              <a:lnSpc>
                <a:spcPct val="100000"/>
              </a:lnSpc>
              <a:defRPr b="1" sz="3600">
                <a:solidFill>
                  <a:srgbClr val="FFFF00"/>
                </a:solidFill>
                <a:latin typeface="Arial"/>
                <a:ea typeface="Arial"/>
                <a:cs typeface="Arial"/>
                <a:sym typeface="Arial"/>
              </a:defRPr>
            </a:lvl1pPr>
          </a:lstStyle>
          <a:p>
            <a:pPr/>
            <a:r>
              <a:t>Structural Heart Live Cases</a:t>
            </a:r>
          </a:p>
        </p:txBody>
      </p:sp>
      <p:sp>
        <p:nvSpPr>
          <p:cNvPr id="484" name="Content Placeholder 2"/>
          <p:cNvSpPr txBox="1"/>
          <p:nvPr>
            <p:ph type="body" sz="half" idx="4294967295"/>
          </p:nvPr>
        </p:nvSpPr>
        <p:spPr>
          <a:xfrm>
            <a:off x="1483210" y="1393372"/>
            <a:ext cx="5776914" cy="3086101"/>
          </a:xfrm>
          <a:prstGeom prst="rect">
            <a:avLst/>
          </a:prstGeom>
        </p:spPr>
        <p:txBody>
          <a:bodyPr lIns="45715" tIns="45715" rIns="45715" bIns="45715"/>
          <a:lstStyle/>
          <a:p>
            <a:pPr marL="0" indent="0" defTabSz="914400">
              <a:lnSpc>
                <a:spcPct val="100000"/>
              </a:lnSpc>
              <a:spcBef>
                <a:spcPts val="800"/>
              </a:spcBef>
              <a:buSzTx/>
              <a:buNone/>
              <a:defRPr b="1" sz="3600">
                <a:latin typeface="Arial"/>
                <a:ea typeface="Arial"/>
                <a:cs typeface="Arial"/>
                <a:sym typeface="Arial"/>
              </a:defRPr>
            </a:pPr>
            <a:r>
              <a:t>Supported by:</a:t>
            </a:r>
            <a:endParaRPr sz="2400">
              <a:latin typeface="Times New Roman"/>
              <a:ea typeface="Times New Roman"/>
              <a:cs typeface="Times New Roman"/>
              <a:sym typeface="Times New Roman"/>
            </a:endParaRPr>
          </a:p>
          <a:p>
            <a:pPr marL="0" indent="0" defTabSz="914400">
              <a:lnSpc>
                <a:spcPct val="100000"/>
              </a:lnSpc>
              <a:spcBef>
                <a:spcPts val="800"/>
              </a:spcBef>
              <a:buFontTx/>
              <a:defRPr b="1" sz="3600">
                <a:latin typeface="Arial"/>
                <a:ea typeface="Arial"/>
                <a:cs typeface="Arial"/>
                <a:sym typeface="Arial"/>
              </a:defRPr>
            </a:pPr>
            <a:r>
              <a:t> Edwards Life Sciences</a:t>
            </a:r>
            <a:endParaRPr sz="2400">
              <a:latin typeface="Times New Roman"/>
              <a:ea typeface="Times New Roman"/>
              <a:cs typeface="Times New Roman"/>
              <a:sym typeface="Times New Roman"/>
            </a:endParaRPr>
          </a:p>
          <a:p>
            <a:pPr marL="0" indent="0" defTabSz="914400">
              <a:lnSpc>
                <a:spcPct val="100000"/>
              </a:lnSpc>
              <a:spcBef>
                <a:spcPts val="800"/>
              </a:spcBef>
              <a:buFontTx/>
              <a:defRPr b="1" sz="3600">
                <a:latin typeface="Arial"/>
                <a:ea typeface="Arial"/>
                <a:cs typeface="Arial"/>
                <a:sym typeface="Arial"/>
              </a:defRPr>
            </a:pPr>
            <a:r>
              <a:t> Terumo Medical Corp</a:t>
            </a:r>
          </a:p>
        </p:txBody>
      </p:sp>
      <p:pic>
        <p:nvPicPr>
          <p:cNvPr id="485" name="Picture 1" descr="Picture 1"/>
          <p:cNvPicPr>
            <a:picLocks noChangeAspect="1"/>
          </p:cNvPicPr>
          <p:nvPr/>
        </p:nvPicPr>
        <p:blipFill>
          <a:blip r:embed="rId2">
            <a:extLst/>
          </a:blip>
          <a:stretch>
            <a:fillRect/>
          </a:stretch>
        </p:blipFill>
        <p:spPr>
          <a:xfrm>
            <a:off x="8830350" y="28600"/>
            <a:ext cx="280989" cy="30956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Title 1"/>
          <p:cNvSpPr txBox="1"/>
          <p:nvPr>
            <p:ph type="title"/>
          </p:nvPr>
        </p:nvSpPr>
        <p:spPr>
          <a:xfrm>
            <a:off x="380999" y="0"/>
            <a:ext cx="8240488" cy="914400"/>
          </a:xfrm>
          <a:prstGeom prst="rect">
            <a:avLst/>
          </a:prstGeom>
        </p:spPr>
        <p:txBody>
          <a:bodyPr/>
          <a:lstStyle>
            <a:lvl1pPr>
              <a:defRPr sz="2800">
                <a:latin typeface="Arial"/>
                <a:ea typeface="Arial"/>
                <a:cs typeface="Arial"/>
                <a:sym typeface="Arial"/>
              </a:defRPr>
            </a:lvl1pPr>
          </a:lstStyle>
          <a:p>
            <a:pPr/>
            <a:r>
              <a:t>CTA- 3D Reconstruction of Mitral ViV TMVR with 29mm Sapien-3 Valve </a:t>
            </a:r>
          </a:p>
        </p:txBody>
      </p:sp>
      <p:pic>
        <p:nvPicPr>
          <p:cNvPr id="528" name="Content Placeholder 4" descr="Content Placeholder 4"/>
          <p:cNvPicPr>
            <a:picLocks noChangeAspect="1"/>
          </p:cNvPicPr>
          <p:nvPr/>
        </p:nvPicPr>
        <p:blipFill>
          <a:blip r:embed="rId2">
            <a:extLst/>
          </a:blip>
          <a:stretch>
            <a:fillRect/>
          </a:stretch>
        </p:blipFill>
        <p:spPr>
          <a:xfrm>
            <a:off x="263977" y="955222"/>
            <a:ext cx="4220937" cy="4056004"/>
          </a:xfrm>
          <a:prstGeom prst="rect">
            <a:avLst/>
          </a:prstGeom>
          <a:ln w="12700">
            <a:miter lim="400000"/>
          </a:ln>
        </p:spPr>
      </p:pic>
      <p:pic>
        <p:nvPicPr>
          <p:cNvPr id="529" name="Content Placeholder 5" descr="Content Placeholder 5"/>
          <p:cNvPicPr>
            <a:picLocks noChangeAspect="1"/>
          </p:cNvPicPr>
          <p:nvPr/>
        </p:nvPicPr>
        <p:blipFill>
          <a:blip r:embed="rId3">
            <a:extLst/>
          </a:blip>
          <a:stretch>
            <a:fillRect/>
          </a:stretch>
        </p:blipFill>
        <p:spPr>
          <a:xfrm>
            <a:off x="4680177" y="973608"/>
            <a:ext cx="4161068" cy="4010430"/>
          </a:xfrm>
          <a:prstGeom prst="rect">
            <a:avLst/>
          </a:prstGeom>
          <a:ln w="12700">
            <a:miter lim="400000"/>
          </a:ln>
        </p:spPr>
      </p:pic>
      <p:pic>
        <p:nvPicPr>
          <p:cNvPr id="530" name="Picture 1" descr="Picture 1"/>
          <p:cNvPicPr>
            <a:picLocks noChangeAspect="1"/>
          </p:cNvPicPr>
          <p:nvPr/>
        </p:nvPicPr>
        <p:blipFill>
          <a:blip r:embed="rId4">
            <a:extLst/>
          </a:blip>
          <a:stretch>
            <a:fillRect/>
          </a:stretch>
        </p:blipFill>
        <p:spPr>
          <a:xfrm>
            <a:off x="8775927" y="28600"/>
            <a:ext cx="280989" cy="30956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Picture 4" descr="Picture 4"/>
          <p:cNvPicPr>
            <a:picLocks noChangeAspect="1"/>
          </p:cNvPicPr>
          <p:nvPr/>
        </p:nvPicPr>
        <p:blipFill>
          <a:blip r:embed="rId2">
            <a:extLst/>
          </a:blip>
          <a:stretch>
            <a:fillRect/>
          </a:stretch>
        </p:blipFill>
        <p:spPr>
          <a:xfrm>
            <a:off x="359228" y="755564"/>
            <a:ext cx="4212773" cy="3740236"/>
          </a:xfrm>
          <a:prstGeom prst="rect">
            <a:avLst/>
          </a:prstGeom>
          <a:ln w="12700">
            <a:miter lim="400000"/>
          </a:ln>
        </p:spPr>
      </p:pic>
      <p:pic>
        <p:nvPicPr>
          <p:cNvPr id="533" name="Content Placeholder 6" descr="Content Placeholder 6"/>
          <p:cNvPicPr>
            <a:picLocks noChangeAspect="1"/>
          </p:cNvPicPr>
          <p:nvPr/>
        </p:nvPicPr>
        <p:blipFill>
          <a:blip r:embed="rId3">
            <a:extLst/>
          </a:blip>
          <a:stretch>
            <a:fillRect/>
          </a:stretch>
        </p:blipFill>
        <p:spPr>
          <a:xfrm>
            <a:off x="4727773" y="755564"/>
            <a:ext cx="3931347" cy="3740236"/>
          </a:xfrm>
          <a:prstGeom prst="rect">
            <a:avLst/>
          </a:prstGeom>
          <a:ln w="12700">
            <a:miter lim="400000"/>
          </a:ln>
        </p:spPr>
      </p:pic>
      <p:sp>
        <p:nvSpPr>
          <p:cNvPr id="534" name="Title 1"/>
          <p:cNvSpPr txBox="1"/>
          <p:nvPr/>
        </p:nvSpPr>
        <p:spPr>
          <a:xfrm>
            <a:off x="1337387" y="-19777"/>
            <a:ext cx="6343575" cy="1125404"/>
          </a:xfrm>
          <a:prstGeom prst="rect">
            <a:avLst/>
          </a:prstGeom>
          <a:ln w="12700">
            <a:miter lim="400000"/>
          </a:ln>
          <a:extLst>
            <a:ext uri="{C572A759-6A51-4108-AA02-DFA0A04FC94B}">
              <ma14:wrappingTextBoxFlag xmlns:ma14="http://schemas.microsoft.com/office/mac/drawingml/2011/main" val="1"/>
            </a:ext>
          </a:extLst>
        </p:spPr>
        <p:txBody>
          <a:bodyPr lIns="34286" tIns="34286" rIns="34286" bIns="34286" anchor="ctr">
            <a:spAutoFit/>
          </a:bodyPr>
          <a:lstStyle/>
          <a:p>
            <a:pPr algn="ctr" defTabSz="685800">
              <a:defRPr b="1" sz="2400">
                <a:solidFill>
                  <a:srgbClr val="FFFF00"/>
                </a:solidFill>
                <a:latin typeface="Arial"/>
                <a:ea typeface="Arial"/>
                <a:cs typeface="Arial"/>
                <a:sym typeface="Arial"/>
              </a:defRPr>
            </a:pPr>
            <a:r>
              <a:t>CTA - 3D Reconstruction of Mitral ViV TMVR with 29 mm Sapien-3 Valve </a:t>
            </a:r>
            <a:br/>
          </a:p>
        </p:txBody>
      </p:sp>
      <p:sp>
        <p:nvSpPr>
          <p:cNvPr id="535" name="TextBox 3"/>
          <p:cNvSpPr txBox="1"/>
          <p:nvPr/>
        </p:nvSpPr>
        <p:spPr>
          <a:xfrm>
            <a:off x="1178379" y="4602522"/>
            <a:ext cx="2583103" cy="313394"/>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9" rIns="45719">
            <a:spAutoFit/>
          </a:bodyPr>
          <a:lstStyle/>
          <a:p>
            <a:pPr defTabSz="685800">
              <a:defRPr b="1" sz="1600">
                <a:latin typeface="Arial"/>
                <a:ea typeface="Arial"/>
                <a:cs typeface="Arial"/>
                <a:sym typeface="Arial"/>
              </a:defRPr>
            </a:pPr>
            <a:r>
              <a:t>Aorto-Mitral angle- 137 </a:t>
            </a:r>
            <a:r>
              <a:rPr baseline="30000"/>
              <a:t>O</a:t>
            </a:r>
          </a:p>
        </p:txBody>
      </p:sp>
      <p:sp>
        <p:nvSpPr>
          <p:cNvPr id="536" name="TextBox 7"/>
          <p:cNvSpPr txBox="1"/>
          <p:nvPr/>
        </p:nvSpPr>
        <p:spPr>
          <a:xfrm>
            <a:off x="5133264" y="4637313"/>
            <a:ext cx="3101778" cy="313394"/>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685800">
              <a:defRPr b="1" sz="1600">
                <a:latin typeface="Arial"/>
                <a:ea typeface="Arial"/>
                <a:cs typeface="Arial"/>
                <a:sym typeface="Arial"/>
              </a:defRPr>
            </a:lvl1pPr>
          </a:lstStyle>
          <a:p>
            <a:pPr/>
            <a:r>
              <a:t>Neo LVOT area-288 sq.cm</a:t>
            </a:r>
          </a:p>
        </p:txBody>
      </p:sp>
      <p:pic>
        <p:nvPicPr>
          <p:cNvPr id="537" name="Picture 1" descr="Picture 1"/>
          <p:cNvPicPr>
            <a:picLocks noChangeAspect="1"/>
          </p:cNvPicPr>
          <p:nvPr/>
        </p:nvPicPr>
        <p:blipFill>
          <a:blip r:embed="rId4">
            <a:extLst/>
          </a:blip>
          <a:stretch>
            <a:fillRect/>
          </a:stretch>
        </p:blipFill>
        <p:spPr>
          <a:xfrm>
            <a:off x="8775927" y="28600"/>
            <a:ext cx="280989" cy="30956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117"/>
          <p:cNvSpPr txBox="1"/>
          <p:nvPr/>
        </p:nvSpPr>
        <p:spPr>
          <a:xfrm>
            <a:off x="217712" y="473525"/>
            <a:ext cx="8730345" cy="42224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685800">
              <a:defRPr b="1" sz="1600">
                <a:solidFill>
                  <a:srgbClr val="FFFFFF"/>
                </a:solidFill>
                <a:latin typeface="Arial"/>
                <a:ea typeface="Arial"/>
                <a:cs typeface="Arial"/>
                <a:sym typeface="Arial"/>
              </a:defRPr>
            </a:pPr>
            <a:r>
              <a:t>- 90 year old female with a degenerated #31 mm Perimount  MV bio-prosthesis, presented with worsening NYHA Class III CHF symptoms</a:t>
            </a:r>
          </a:p>
          <a:p>
            <a:pPr defTabSz="685800">
              <a:defRPr b="1" sz="1600">
                <a:solidFill>
                  <a:srgbClr val="FFFFFF"/>
                </a:solidFill>
                <a:latin typeface="Arial"/>
                <a:ea typeface="Arial"/>
                <a:cs typeface="Arial"/>
                <a:sym typeface="Arial"/>
              </a:defRPr>
            </a:pPr>
          </a:p>
          <a:p>
            <a:pPr defTabSz="685800">
              <a:defRPr b="1" sz="1600">
                <a:solidFill>
                  <a:srgbClr val="FFFFFF"/>
                </a:solidFill>
                <a:latin typeface="Arial"/>
                <a:ea typeface="Arial"/>
                <a:cs typeface="Arial"/>
                <a:sym typeface="Arial"/>
              </a:defRPr>
            </a:pPr>
            <a:r>
              <a:t>- TEE: Degenerated MV bioprosthesis with severe MS and moderate to severe TR with moderate PA hypertension</a:t>
            </a:r>
          </a:p>
          <a:p>
            <a:pPr defTabSz="685800">
              <a:defRPr b="1" sz="1600">
                <a:solidFill>
                  <a:srgbClr val="FFFFFF"/>
                </a:solidFill>
                <a:latin typeface="Arial"/>
                <a:ea typeface="Arial"/>
                <a:cs typeface="Arial"/>
                <a:sym typeface="Arial"/>
              </a:defRPr>
            </a:pPr>
          </a:p>
          <a:p>
            <a:pPr defTabSz="685800">
              <a:spcBef>
                <a:spcPts val="300"/>
              </a:spcBef>
              <a:defRPr b="1" sz="1600">
                <a:solidFill>
                  <a:srgbClr val="FFFFFF"/>
                </a:solidFill>
                <a:latin typeface="Arial"/>
                <a:ea typeface="Arial"/>
                <a:cs typeface="Arial"/>
                <a:sym typeface="Arial"/>
              </a:defRPr>
            </a:pPr>
            <a:r>
              <a:t>- STS risk mortality:                   15.1%</a:t>
            </a:r>
          </a:p>
          <a:p>
            <a:pPr defTabSz="685800">
              <a:spcBef>
                <a:spcPts val="300"/>
              </a:spcBef>
              <a:defRPr b="1" sz="1600">
                <a:solidFill>
                  <a:srgbClr val="FFFFFF"/>
                </a:solidFill>
                <a:latin typeface="Arial"/>
                <a:ea typeface="Arial"/>
                <a:cs typeface="Arial"/>
                <a:sym typeface="Arial"/>
              </a:defRPr>
            </a:pPr>
            <a:r>
              <a:t> EuroScore II risk: 		14.65% </a:t>
            </a:r>
          </a:p>
          <a:p>
            <a:pPr defTabSz="685800">
              <a:spcBef>
                <a:spcPts val="300"/>
              </a:spcBef>
              <a:defRPr b="1" sz="1600">
                <a:solidFill>
                  <a:srgbClr val="FFFFFF"/>
                </a:solidFill>
                <a:latin typeface="Arial"/>
                <a:ea typeface="Arial"/>
                <a:cs typeface="Arial"/>
                <a:sym typeface="Arial"/>
              </a:defRPr>
            </a:pPr>
            <a:r>
              <a:t> Logistic Euroscore mortality: 31.38 %</a:t>
            </a:r>
          </a:p>
          <a:p>
            <a:pPr defTabSz="685800">
              <a:spcBef>
                <a:spcPts val="300"/>
              </a:spcBef>
              <a:defRPr b="1" sz="1600">
                <a:solidFill>
                  <a:srgbClr val="FFFFFF"/>
                </a:solidFill>
                <a:latin typeface="Arial"/>
                <a:ea typeface="Arial"/>
                <a:cs typeface="Arial"/>
                <a:sym typeface="Arial"/>
              </a:defRPr>
            </a:pPr>
          </a:p>
          <a:p>
            <a:pPr defTabSz="685800">
              <a:spcBef>
                <a:spcPts val="300"/>
              </a:spcBef>
              <a:defRPr b="1" sz="1600">
                <a:solidFill>
                  <a:srgbClr val="FFFFFF"/>
                </a:solidFill>
                <a:latin typeface="Arial"/>
                <a:ea typeface="Arial"/>
                <a:cs typeface="Arial"/>
                <a:sym typeface="Arial"/>
              </a:defRPr>
            </a:pPr>
            <a:r>
              <a:t>- CTA: Valve anatomy suitable for TMVR with low chance of neoLVOT obstruction </a:t>
            </a:r>
          </a:p>
          <a:p>
            <a:pPr defTabSz="685800">
              <a:spcBef>
                <a:spcPts val="300"/>
              </a:spcBef>
              <a:defRPr b="1" sz="1600">
                <a:solidFill>
                  <a:srgbClr val="FFFFFF"/>
                </a:solidFill>
                <a:latin typeface="Arial"/>
                <a:ea typeface="Arial"/>
                <a:cs typeface="Arial"/>
                <a:sym typeface="Arial"/>
              </a:defRPr>
            </a:pPr>
          </a:p>
          <a:p>
            <a:pPr defTabSz="685800">
              <a:spcBef>
                <a:spcPts val="300"/>
              </a:spcBef>
              <a:defRPr b="1" sz="1600">
                <a:solidFill>
                  <a:srgbClr val="FFFFFF"/>
                </a:solidFill>
                <a:latin typeface="Arial"/>
                <a:ea typeface="Arial"/>
                <a:cs typeface="Arial"/>
                <a:sym typeface="Arial"/>
              </a:defRPr>
            </a:pPr>
            <a:r>
              <a:t>- Course: Patient evaluated by Heart Team and due to multiple co-morbidities the patient was determined to be extreme risk for 2</a:t>
            </a:r>
            <a:r>
              <a:rPr baseline="30000"/>
              <a:t>nd</a:t>
            </a:r>
            <a:r>
              <a:t> time reoperation for surgical MVR</a:t>
            </a:r>
          </a:p>
          <a:p>
            <a:pPr defTabSz="685800">
              <a:spcBef>
                <a:spcPts val="300"/>
              </a:spcBef>
              <a:defRPr b="1" sz="1600">
                <a:solidFill>
                  <a:srgbClr val="FFFFFF"/>
                </a:solidFill>
                <a:latin typeface="Arial"/>
                <a:ea typeface="Arial"/>
                <a:cs typeface="Arial"/>
                <a:sym typeface="Arial"/>
              </a:defRPr>
            </a:pPr>
          </a:p>
          <a:p>
            <a:pPr defTabSz="685800">
              <a:spcBef>
                <a:spcPts val="300"/>
              </a:spcBef>
              <a:defRPr b="1" sz="1600">
                <a:solidFill>
                  <a:srgbClr val="FFFF00"/>
                </a:solidFill>
                <a:latin typeface="Arial"/>
                <a:ea typeface="Arial"/>
                <a:cs typeface="Arial"/>
                <a:sym typeface="Arial"/>
              </a:defRPr>
            </a:pPr>
            <a:r>
              <a:t>Plan: </a:t>
            </a:r>
            <a:r>
              <a:rPr>
                <a:solidFill>
                  <a:srgbClr val="FFFFFF"/>
                </a:solidFill>
              </a:rPr>
              <a:t>Patient determined to be a suitable candidate for mitral ViV TMVR with 29mm (+3cc) Sapien-3 valve</a:t>
            </a:r>
          </a:p>
        </p:txBody>
      </p:sp>
      <p:sp>
        <p:nvSpPr>
          <p:cNvPr id="540" name="Rectangle 1"/>
          <p:cNvSpPr txBox="1"/>
          <p:nvPr/>
        </p:nvSpPr>
        <p:spPr>
          <a:xfrm>
            <a:off x="3075515" y="24492"/>
            <a:ext cx="3084569" cy="462614"/>
          </a:xfrm>
          <a:prstGeom prst="rect">
            <a:avLst/>
          </a:prstGeom>
          <a:ln w="12700">
            <a:miter lim="400000"/>
          </a:ln>
          <a:extLst>
            <a:ext uri="{C572A759-6A51-4108-AA02-DFA0A04FC94B}">
              <ma14:wrappingTextBoxFlag xmlns:ma14="http://schemas.microsoft.com/office/mac/drawingml/2011/main" val="1"/>
            </a:ext>
          </a:extLst>
        </p:spPr>
        <p:txBody>
          <a:bodyPr wrap="none" lIns="33922" tIns="33922" rIns="33922" bIns="33922">
            <a:spAutoFit/>
          </a:bodyPr>
          <a:lstStyle>
            <a:lvl1pPr defTabSz="685800">
              <a:defRPr b="1" sz="2800">
                <a:solidFill>
                  <a:srgbClr val="FFFF00"/>
                </a:solidFill>
                <a:latin typeface="Arial"/>
                <a:ea typeface="Arial"/>
                <a:cs typeface="Arial"/>
                <a:sym typeface="Arial"/>
              </a:defRPr>
            </a:lvl1pPr>
          </a:lstStyle>
          <a:p>
            <a:pPr/>
            <a:r>
              <a:t>Summary of Case</a:t>
            </a:r>
          </a:p>
        </p:txBody>
      </p:sp>
      <p:pic>
        <p:nvPicPr>
          <p:cNvPr id="541" name="Picture 1" descr="Picture 1"/>
          <p:cNvPicPr>
            <a:picLocks noChangeAspect="1"/>
          </p:cNvPicPr>
          <p:nvPr/>
        </p:nvPicPr>
        <p:blipFill>
          <a:blip r:embed="rId2">
            <a:extLst/>
          </a:blip>
          <a:stretch>
            <a:fillRect/>
          </a:stretch>
        </p:blipFill>
        <p:spPr>
          <a:xfrm>
            <a:off x="8819467" y="28600"/>
            <a:ext cx="280989" cy="3095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3" name="Content Placeholder 5" descr="Content Placeholder 5"/>
          <p:cNvPicPr>
            <a:picLocks noChangeAspect="1"/>
          </p:cNvPicPr>
          <p:nvPr/>
        </p:nvPicPr>
        <p:blipFill>
          <a:blip r:embed="rId3">
            <a:extLst/>
          </a:blip>
          <a:srcRect l="20755" t="13732" r="24213" b="19021"/>
          <a:stretch>
            <a:fillRect/>
          </a:stretch>
        </p:blipFill>
        <p:spPr>
          <a:xfrm>
            <a:off x="1398574" y="106788"/>
            <a:ext cx="6285740" cy="4910381"/>
          </a:xfrm>
          <a:prstGeom prst="rect">
            <a:avLst/>
          </a:prstGeom>
          <a:ln w="12700">
            <a:miter lim="400000"/>
          </a:ln>
        </p:spPr>
      </p:pic>
      <p:pic>
        <p:nvPicPr>
          <p:cNvPr id="544" name="V bicaval1" descr="V bicaval1"/>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5410200" y="292100"/>
            <a:ext cx="2133600" cy="15904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656000" fill="hold"/>
                                        <p:tgtEl>
                                          <p:spTgt spid="54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4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Title 1"/>
          <p:cNvSpPr txBox="1"/>
          <p:nvPr>
            <p:ph type="title"/>
          </p:nvPr>
        </p:nvSpPr>
        <p:spPr>
          <a:xfrm>
            <a:off x="0" y="38100"/>
            <a:ext cx="9144000" cy="857250"/>
          </a:xfrm>
          <a:prstGeom prst="rect">
            <a:avLst/>
          </a:prstGeom>
        </p:spPr>
        <p:txBody>
          <a:bodyPr/>
          <a:lstStyle>
            <a:lvl1pPr>
              <a:defRPr sz="3600">
                <a:latin typeface="Arial"/>
                <a:ea typeface="Arial"/>
                <a:cs typeface="Arial"/>
                <a:sym typeface="Arial"/>
              </a:defRPr>
            </a:lvl1pPr>
          </a:lstStyle>
          <a:p>
            <a:pPr/>
            <a:r>
              <a:t>TranseptAID App</a:t>
            </a:r>
          </a:p>
        </p:txBody>
      </p:sp>
      <p:pic>
        <p:nvPicPr>
          <p:cNvPr id="549" name="Picture 3" descr="Picture 3"/>
          <p:cNvPicPr>
            <a:picLocks noChangeAspect="1"/>
          </p:cNvPicPr>
          <p:nvPr/>
        </p:nvPicPr>
        <p:blipFill>
          <a:blip r:embed="rId2">
            <a:extLst/>
          </a:blip>
          <a:srcRect l="69457" t="56392" r="20036" b="37171"/>
          <a:stretch>
            <a:fillRect/>
          </a:stretch>
        </p:blipFill>
        <p:spPr>
          <a:xfrm>
            <a:off x="6400798" y="2610910"/>
            <a:ext cx="2286002" cy="875241"/>
          </a:xfrm>
          <a:prstGeom prst="rect">
            <a:avLst/>
          </a:prstGeom>
          <a:ln w="12700">
            <a:miter lim="400000"/>
          </a:ln>
        </p:spPr>
      </p:pic>
      <p:pic>
        <p:nvPicPr>
          <p:cNvPr id="550" name="Picture 3" descr="Picture 3"/>
          <p:cNvPicPr>
            <a:picLocks noChangeAspect="1"/>
          </p:cNvPicPr>
          <p:nvPr/>
        </p:nvPicPr>
        <p:blipFill>
          <a:blip r:embed="rId2">
            <a:extLst/>
          </a:blip>
          <a:srcRect l="58775" t="56207" r="30717" b="37356"/>
          <a:stretch>
            <a:fillRect/>
          </a:stretch>
        </p:blipFill>
        <p:spPr>
          <a:xfrm>
            <a:off x="6400800" y="3468297"/>
            <a:ext cx="2286001" cy="875241"/>
          </a:xfrm>
          <a:prstGeom prst="rect">
            <a:avLst/>
          </a:prstGeom>
          <a:ln w="12700">
            <a:miter lim="400000"/>
          </a:ln>
        </p:spPr>
      </p:pic>
      <p:sp>
        <p:nvSpPr>
          <p:cNvPr id="551" name="TextBox 4"/>
          <p:cNvSpPr txBox="1"/>
          <p:nvPr/>
        </p:nvSpPr>
        <p:spPr>
          <a:xfrm>
            <a:off x="6400798" y="1512152"/>
            <a:ext cx="2286002" cy="437070"/>
          </a:xfrm>
          <a:prstGeom prst="rect">
            <a:avLst/>
          </a:prstGeom>
          <a:gradFill>
            <a:gsLst>
              <a:gs pos="0">
                <a:srgbClr val="BCBCBC"/>
              </a:gs>
              <a:gs pos="80000">
                <a:srgbClr val="F7F7F7"/>
              </a:gs>
              <a:gs pos="100000">
                <a:srgbClr val="F8F8F8"/>
              </a:gs>
            </a:gsLst>
            <a:lin ang="16200000"/>
          </a:gra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400">
                <a:latin typeface="Arial"/>
                <a:ea typeface="Arial"/>
                <a:cs typeface="Arial"/>
                <a:sym typeface="Arial"/>
              </a:defRPr>
            </a:lvl1pPr>
          </a:lstStyle>
          <a:p>
            <a:pPr/>
            <a:r>
              <a:t>Free Download</a:t>
            </a:r>
          </a:p>
        </p:txBody>
      </p:sp>
      <p:pic>
        <p:nvPicPr>
          <p:cNvPr id="552" name="Picture 8" descr="Picture 8"/>
          <p:cNvPicPr>
            <a:picLocks noChangeAspect="1"/>
          </p:cNvPicPr>
          <p:nvPr/>
        </p:nvPicPr>
        <p:blipFill>
          <a:blip r:embed="rId3">
            <a:extLst/>
          </a:blip>
          <a:stretch>
            <a:fillRect/>
          </a:stretch>
        </p:blipFill>
        <p:spPr>
          <a:xfrm>
            <a:off x="8721735" y="19046"/>
            <a:ext cx="422276" cy="571505"/>
          </a:xfrm>
          <a:prstGeom prst="rect">
            <a:avLst/>
          </a:prstGeom>
          <a:ln w="12700">
            <a:miter lim="400000"/>
          </a:ln>
        </p:spPr>
      </p:pic>
      <p:pic>
        <p:nvPicPr>
          <p:cNvPr id="553" name="Picture 2" descr="Picture 2"/>
          <p:cNvPicPr>
            <a:picLocks noChangeAspect="1"/>
          </p:cNvPicPr>
          <p:nvPr/>
        </p:nvPicPr>
        <p:blipFill>
          <a:blip r:embed="rId4">
            <a:extLst/>
          </a:blip>
          <a:stretch>
            <a:fillRect/>
          </a:stretch>
        </p:blipFill>
        <p:spPr>
          <a:xfrm>
            <a:off x="666260" y="904875"/>
            <a:ext cx="2302710" cy="4095750"/>
          </a:xfrm>
          <a:prstGeom prst="rect">
            <a:avLst/>
          </a:prstGeom>
          <a:ln w="12700">
            <a:miter lim="400000"/>
          </a:ln>
        </p:spPr>
      </p:pic>
      <p:pic>
        <p:nvPicPr>
          <p:cNvPr id="554" name="Picture 6" descr="Picture 6"/>
          <p:cNvPicPr>
            <a:picLocks noChangeAspect="1"/>
          </p:cNvPicPr>
          <p:nvPr/>
        </p:nvPicPr>
        <p:blipFill>
          <a:blip r:embed="rId5">
            <a:extLst/>
          </a:blip>
          <a:srcRect l="0" t="2336" r="0" b="0"/>
          <a:stretch>
            <a:fillRect/>
          </a:stretch>
        </p:blipFill>
        <p:spPr>
          <a:xfrm>
            <a:off x="3509622" y="904874"/>
            <a:ext cx="2357778" cy="409575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Content Placeholder 3" descr="Content Placeholder 3"/>
          <p:cNvPicPr>
            <a:picLocks noChangeAspect="1"/>
          </p:cNvPicPr>
          <p:nvPr/>
        </p:nvPicPr>
        <p:blipFill>
          <a:blip r:embed="rId3">
            <a:extLst/>
          </a:blip>
          <a:stretch>
            <a:fillRect/>
          </a:stretch>
        </p:blipFill>
        <p:spPr>
          <a:xfrm>
            <a:off x="4103046" y="1555044"/>
            <a:ext cx="1637808" cy="141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19" y="0"/>
                </a:moveTo>
                <a:cubicBezTo>
                  <a:pt x="1397" y="0"/>
                  <a:pt x="0" y="1613"/>
                  <a:pt x="0" y="3601"/>
                </a:cubicBezTo>
                <a:lnTo>
                  <a:pt x="0" y="17999"/>
                </a:lnTo>
                <a:cubicBezTo>
                  <a:pt x="0" y="19987"/>
                  <a:pt x="1397" y="21600"/>
                  <a:pt x="3119" y="21600"/>
                </a:cubicBezTo>
                <a:lnTo>
                  <a:pt x="18481" y="21600"/>
                </a:lnTo>
                <a:cubicBezTo>
                  <a:pt x="20203" y="21600"/>
                  <a:pt x="21600" y="19987"/>
                  <a:pt x="21600" y="17999"/>
                </a:cubicBezTo>
                <a:lnTo>
                  <a:pt x="21600" y="3601"/>
                </a:lnTo>
                <a:cubicBezTo>
                  <a:pt x="21600" y="1613"/>
                  <a:pt x="20203" y="0"/>
                  <a:pt x="18481" y="0"/>
                </a:cubicBezTo>
                <a:lnTo>
                  <a:pt x="3119" y="0"/>
                </a:lnTo>
                <a:close/>
              </a:path>
            </a:pathLst>
          </a:custGeom>
          <a:ln w="12700">
            <a:miter lim="400000"/>
          </a:ln>
          <a:effectLst>
            <a:outerShdw sx="100000" sy="100000" kx="0" ky="0" algn="b" rotWithShape="0" blurRad="76200" dist="38100" dir="7800000">
              <a:srgbClr val="000000">
                <a:alpha val="40000"/>
              </a:srgbClr>
            </a:outerShdw>
          </a:effectLst>
        </p:spPr>
      </p:pic>
      <p:sp>
        <p:nvSpPr>
          <p:cNvPr id="557" name="TextBox 4"/>
          <p:cNvSpPr txBox="1"/>
          <p:nvPr/>
        </p:nvSpPr>
        <p:spPr>
          <a:xfrm>
            <a:off x="4181895" y="3009839"/>
            <a:ext cx="179218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FFF"/>
                </a:solidFill>
                <a:latin typeface="Arial"/>
                <a:ea typeface="Arial"/>
                <a:cs typeface="Arial"/>
                <a:sym typeface="Arial"/>
              </a:defRPr>
            </a:lvl1pPr>
          </a:lstStyle>
          <a:p>
            <a:pPr/>
            <a:r>
              <a:t>TranseptAID</a:t>
            </a:r>
          </a:p>
        </p:txBody>
      </p:sp>
      <p:pic>
        <p:nvPicPr>
          <p:cNvPr id="558" name="Counterclock" descr="Counterclock"/>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332660" y="342900"/>
            <a:ext cx="2729233" cy="1535192"/>
          </a:xfrm>
          <a:prstGeom prst="rect">
            <a:avLst/>
          </a:prstGeom>
          <a:ln w="12700">
            <a:miter lim="400000"/>
          </a:ln>
        </p:spPr>
      </p:pic>
      <p:sp>
        <p:nvSpPr>
          <p:cNvPr id="559" name="TextBox 7"/>
          <p:cNvSpPr txBox="1"/>
          <p:nvPr/>
        </p:nvSpPr>
        <p:spPr>
          <a:xfrm>
            <a:off x="1152718" y="1899329"/>
            <a:ext cx="151529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Arial"/>
                <a:ea typeface="Arial"/>
                <a:cs typeface="Arial"/>
                <a:sym typeface="Arial"/>
              </a:defRPr>
            </a:lvl1pPr>
          </a:lstStyle>
          <a:p>
            <a:pPr/>
            <a:r>
              <a:t>Animations</a:t>
            </a:r>
          </a:p>
        </p:txBody>
      </p:sp>
      <p:grpSp>
        <p:nvGrpSpPr>
          <p:cNvPr id="562" name="Picture 8"/>
          <p:cNvGrpSpPr/>
          <p:nvPr/>
        </p:nvGrpSpPr>
        <p:grpSpPr>
          <a:xfrm>
            <a:off x="7120890" y="342899"/>
            <a:ext cx="1622088" cy="1684135"/>
            <a:chOff x="0" y="0"/>
            <a:chExt cx="1622087" cy="1684134"/>
          </a:xfrm>
        </p:grpSpPr>
        <p:sp>
          <p:nvSpPr>
            <p:cNvPr id="560" name="Rectangle"/>
            <p:cNvSpPr/>
            <p:nvPr/>
          </p:nvSpPr>
          <p:spPr>
            <a:xfrm>
              <a:off x="0" y="0"/>
              <a:ext cx="1622088" cy="1684135"/>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561" name="image23.png" descr="image23.png"/>
            <p:cNvPicPr>
              <a:picLocks noChangeAspect="1"/>
            </p:cNvPicPr>
            <p:nvPr/>
          </p:nvPicPr>
          <p:blipFill>
            <a:blip r:embed="rId7">
              <a:extLst/>
            </a:blip>
            <a:stretch>
              <a:fillRect/>
            </a:stretch>
          </p:blipFill>
          <p:spPr>
            <a:xfrm>
              <a:off x="0" y="0"/>
              <a:ext cx="1622088" cy="168413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563" name="TextBox 9"/>
          <p:cNvSpPr txBox="1"/>
          <p:nvPr/>
        </p:nvSpPr>
        <p:spPr>
          <a:xfrm>
            <a:off x="7024562" y="2065389"/>
            <a:ext cx="196596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Arial"/>
                <a:ea typeface="Arial"/>
                <a:cs typeface="Arial"/>
                <a:sym typeface="Arial"/>
              </a:defRPr>
            </a:lvl1pPr>
          </a:lstStyle>
          <a:p>
            <a:pPr/>
            <a:r>
              <a:t>Hybrid images</a:t>
            </a:r>
          </a:p>
        </p:txBody>
      </p:sp>
      <p:pic>
        <p:nvPicPr>
          <p:cNvPr id="564" name="Picture 11" descr="Picture 11"/>
          <p:cNvPicPr>
            <a:picLocks noChangeAspect="1"/>
          </p:cNvPicPr>
          <p:nvPr/>
        </p:nvPicPr>
        <p:blipFill>
          <a:blip r:embed="rId8">
            <a:extLst/>
          </a:blip>
          <a:stretch>
            <a:fillRect/>
          </a:stretch>
        </p:blipFill>
        <p:spPr>
          <a:xfrm>
            <a:off x="792178" y="2664427"/>
            <a:ext cx="1724026" cy="1857376"/>
          </a:xfrm>
          <a:prstGeom prst="rect">
            <a:avLst/>
          </a:prstGeom>
          <a:ln w="12700">
            <a:miter lim="400000"/>
          </a:ln>
        </p:spPr>
      </p:pic>
      <p:sp>
        <p:nvSpPr>
          <p:cNvPr id="565" name="TextBox 12"/>
          <p:cNvSpPr txBox="1"/>
          <p:nvPr/>
        </p:nvSpPr>
        <p:spPr>
          <a:xfrm>
            <a:off x="731520" y="4543038"/>
            <a:ext cx="2759468"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Arial"/>
                <a:ea typeface="Arial"/>
                <a:cs typeface="Arial"/>
                <a:sym typeface="Arial"/>
              </a:defRPr>
            </a:lvl1pPr>
          </a:lstStyle>
          <a:p>
            <a:pPr/>
            <a:r>
              <a:t>Interactive illustrations</a:t>
            </a:r>
          </a:p>
        </p:txBody>
      </p:sp>
      <p:grpSp>
        <p:nvGrpSpPr>
          <p:cNvPr id="568" name="Picture 13"/>
          <p:cNvGrpSpPr/>
          <p:nvPr/>
        </p:nvGrpSpPr>
        <p:grpSpPr>
          <a:xfrm>
            <a:off x="7120889" y="2803594"/>
            <a:ext cx="1773310" cy="1718208"/>
            <a:chOff x="0" y="0"/>
            <a:chExt cx="1773309" cy="1718206"/>
          </a:xfrm>
        </p:grpSpPr>
        <p:sp>
          <p:nvSpPr>
            <p:cNvPr id="566" name="Rectangle"/>
            <p:cNvSpPr/>
            <p:nvPr/>
          </p:nvSpPr>
          <p:spPr>
            <a:xfrm>
              <a:off x="0" y="0"/>
              <a:ext cx="1773310" cy="1718207"/>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567" name="image25.png" descr="image25.png"/>
            <p:cNvPicPr>
              <a:picLocks noChangeAspect="1"/>
            </p:cNvPicPr>
            <p:nvPr/>
          </p:nvPicPr>
          <p:blipFill>
            <a:blip r:embed="rId9">
              <a:extLst/>
            </a:blip>
            <a:stretch>
              <a:fillRect/>
            </a:stretch>
          </p:blipFill>
          <p:spPr>
            <a:xfrm>
              <a:off x="0" y="0"/>
              <a:ext cx="1773310" cy="1718207"/>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569" name="TextBox 14"/>
          <p:cNvSpPr txBox="1"/>
          <p:nvPr/>
        </p:nvSpPr>
        <p:spPr>
          <a:xfrm>
            <a:off x="7024562" y="4571160"/>
            <a:ext cx="2118361"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latin typeface="Times New Roman"/>
                <a:ea typeface="Times New Roman"/>
                <a:cs typeface="Times New Roman"/>
                <a:sym typeface="Times New Roman"/>
              </a:defRPr>
            </a:lvl1pPr>
          </a:lstStyle>
          <a:p>
            <a:pPr/>
            <a:r>
              <a:t>Interactive videos</a:t>
            </a:r>
          </a:p>
        </p:txBody>
      </p:sp>
      <p:sp>
        <p:nvSpPr>
          <p:cNvPr id="570" name="Bent Arrow 15"/>
          <p:cNvSpPr/>
          <p:nvPr/>
        </p:nvSpPr>
        <p:spPr>
          <a:xfrm flipH="1">
            <a:off x="3141901" y="673455"/>
            <a:ext cx="1676645" cy="756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681"/>
                </a:lnTo>
                <a:cubicBezTo>
                  <a:pt x="0" y="7462"/>
                  <a:pt x="1909" y="3231"/>
                  <a:pt x="4263" y="3231"/>
                </a:cubicBezTo>
                <a:lnTo>
                  <a:pt x="19164" y="3231"/>
                </a:lnTo>
                <a:lnTo>
                  <a:pt x="19164" y="0"/>
                </a:lnTo>
                <a:lnTo>
                  <a:pt x="21600" y="5931"/>
                </a:lnTo>
                <a:lnTo>
                  <a:pt x="19164" y="11862"/>
                </a:lnTo>
                <a:lnTo>
                  <a:pt x="19164" y="8631"/>
                </a:lnTo>
                <a:lnTo>
                  <a:pt x="4263" y="8631"/>
                </a:lnTo>
                <a:cubicBezTo>
                  <a:pt x="3254" y="8631"/>
                  <a:pt x="2436" y="10444"/>
                  <a:pt x="2436" y="12681"/>
                </a:cubicBezTo>
                <a:lnTo>
                  <a:pt x="2436" y="21600"/>
                </a:lnTo>
                <a:close/>
              </a:path>
            </a:pathLst>
          </a:custGeom>
          <a:solidFill>
            <a:srgbClr val="FFFFFF"/>
          </a:solidFill>
          <a:ln w="31750">
            <a:solidFill>
              <a:srgbClr val="00B0F0"/>
            </a:solidFill>
          </a:ln>
        </p:spPr>
        <p:txBody>
          <a:bodyPr lIns="45719" rIns="45719" anchor="ctr"/>
          <a:lstStyle/>
          <a:p>
            <a:pPr algn="ctr">
              <a:defRPr sz="1300">
                <a:latin typeface="Times New Roman"/>
                <a:ea typeface="Times New Roman"/>
                <a:cs typeface="Times New Roman"/>
                <a:sym typeface="Times New Roman"/>
              </a:defRPr>
            </a:pPr>
          </a:p>
        </p:txBody>
      </p:sp>
      <p:sp>
        <p:nvSpPr>
          <p:cNvPr id="571" name="Bent Arrow 16"/>
          <p:cNvSpPr/>
          <p:nvPr/>
        </p:nvSpPr>
        <p:spPr>
          <a:xfrm>
            <a:off x="4944078" y="673455"/>
            <a:ext cx="2085372" cy="756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061"/>
                </a:lnTo>
                <a:cubicBezTo>
                  <a:pt x="0" y="6842"/>
                  <a:pt x="1535" y="2611"/>
                  <a:pt x="3427" y="2611"/>
                </a:cubicBezTo>
                <a:lnTo>
                  <a:pt x="19641" y="2611"/>
                </a:lnTo>
                <a:lnTo>
                  <a:pt x="19641" y="0"/>
                </a:lnTo>
                <a:lnTo>
                  <a:pt x="21600" y="5311"/>
                </a:lnTo>
                <a:lnTo>
                  <a:pt x="19641" y="10623"/>
                </a:lnTo>
                <a:lnTo>
                  <a:pt x="19641" y="8011"/>
                </a:lnTo>
                <a:lnTo>
                  <a:pt x="3427" y="8011"/>
                </a:lnTo>
                <a:cubicBezTo>
                  <a:pt x="2616" y="8011"/>
                  <a:pt x="1959" y="9825"/>
                  <a:pt x="1959" y="12061"/>
                </a:cubicBezTo>
                <a:lnTo>
                  <a:pt x="1959" y="21600"/>
                </a:lnTo>
                <a:close/>
              </a:path>
            </a:pathLst>
          </a:custGeom>
          <a:solidFill>
            <a:srgbClr val="FFFFFF"/>
          </a:solidFill>
          <a:ln w="31750">
            <a:solidFill>
              <a:srgbClr val="00B0F0"/>
            </a:solidFill>
          </a:ln>
        </p:spPr>
        <p:txBody>
          <a:bodyPr lIns="45719" rIns="45719" anchor="ctr"/>
          <a:lstStyle/>
          <a:p>
            <a:pPr algn="ctr">
              <a:defRPr sz="1300">
                <a:latin typeface="Times New Roman"/>
                <a:ea typeface="Times New Roman"/>
                <a:cs typeface="Times New Roman"/>
                <a:sym typeface="Times New Roman"/>
              </a:defRPr>
            </a:pPr>
          </a:p>
        </p:txBody>
      </p:sp>
      <p:sp>
        <p:nvSpPr>
          <p:cNvPr id="572" name="Bent Arrow 17"/>
          <p:cNvSpPr/>
          <p:nvPr/>
        </p:nvSpPr>
        <p:spPr>
          <a:xfrm flipH="1" flipV="1">
            <a:off x="2632637" y="3395055"/>
            <a:ext cx="2185910" cy="801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681"/>
                </a:lnTo>
                <a:cubicBezTo>
                  <a:pt x="0" y="7462"/>
                  <a:pt x="1551" y="3231"/>
                  <a:pt x="3465" y="3231"/>
                </a:cubicBezTo>
                <a:lnTo>
                  <a:pt x="19620" y="3231"/>
                </a:lnTo>
                <a:lnTo>
                  <a:pt x="19620" y="0"/>
                </a:lnTo>
                <a:lnTo>
                  <a:pt x="21600" y="5931"/>
                </a:lnTo>
                <a:lnTo>
                  <a:pt x="19620" y="11862"/>
                </a:lnTo>
                <a:lnTo>
                  <a:pt x="19620" y="8631"/>
                </a:lnTo>
                <a:lnTo>
                  <a:pt x="3465" y="8631"/>
                </a:lnTo>
                <a:cubicBezTo>
                  <a:pt x="2645" y="8631"/>
                  <a:pt x="1980" y="10444"/>
                  <a:pt x="1980" y="12681"/>
                </a:cubicBezTo>
                <a:lnTo>
                  <a:pt x="1980" y="21600"/>
                </a:lnTo>
                <a:close/>
              </a:path>
            </a:pathLst>
          </a:custGeom>
          <a:solidFill>
            <a:srgbClr val="FFFFFF"/>
          </a:solidFill>
          <a:ln w="31750">
            <a:solidFill>
              <a:srgbClr val="00B0F0"/>
            </a:solidFill>
          </a:ln>
        </p:spPr>
        <p:txBody>
          <a:bodyPr lIns="45719" rIns="45719" anchor="ctr"/>
          <a:lstStyle/>
          <a:p>
            <a:pPr algn="ctr">
              <a:defRPr sz="1300">
                <a:latin typeface="Times New Roman"/>
                <a:ea typeface="Times New Roman"/>
                <a:cs typeface="Times New Roman"/>
                <a:sym typeface="Times New Roman"/>
              </a:defRPr>
            </a:pPr>
          </a:p>
        </p:txBody>
      </p:sp>
      <p:sp>
        <p:nvSpPr>
          <p:cNvPr id="573" name="Bent Arrow 18"/>
          <p:cNvSpPr/>
          <p:nvPr/>
        </p:nvSpPr>
        <p:spPr>
          <a:xfrm flipV="1">
            <a:off x="4944078" y="3395055"/>
            <a:ext cx="2130523" cy="815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1620" y="2700"/>
                  <a:pt x="3619" y="2700"/>
                </a:cubicBezTo>
                <a:lnTo>
                  <a:pt x="19532" y="2700"/>
                </a:lnTo>
                <a:lnTo>
                  <a:pt x="19532" y="0"/>
                </a:lnTo>
                <a:lnTo>
                  <a:pt x="21600" y="5400"/>
                </a:lnTo>
                <a:lnTo>
                  <a:pt x="19532" y="10800"/>
                </a:lnTo>
                <a:lnTo>
                  <a:pt x="19532" y="8100"/>
                </a:lnTo>
                <a:lnTo>
                  <a:pt x="3619" y="8100"/>
                </a:lnTo>
                <a:cubicBezTo>
                  <a:pt x="2762" y="8100"/>
                  <a:pt x="2068" y="9913"/>
                  <a:pt x="2068" y="12150"/>
                </a:cubicBezTo>
                <a:lnTo>
                  <a:pt x="2068" y="21600"/>
                </a:lnTo>
                <a:close/>
              </a:path>
            </a:pathLst>
          </a:custGeom>
          <a:solidFill>
            <a:srgbClr val="FFFFFF"/>
          </a:solidFill>
          <a:ln w="31750">
            <a:solidFill>
              <a:srgbClr val="00B0F0"/>
            </a:solidFill>
          </a:ln>
        </p:spPr>
        <p:txBody>
          <a:bodyPr lIns="45719" rIns="45719" anchor="ctr"/>
          <a:lstStyle/>
          <a:p>
            <a:pPr algn="ctr">
              <a:defRPr sz="1300">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709" fill="hold"/>
                                        <p:tgtEl>
                                          <p:spTgt spid="55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5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Rectangle 4"/>
          <p:cNvSpPr/>
          <p:nvPr/>
        </p:nvSpPr>
        <p:spPr>
          <a:xfrm>
            <a:off x="5715001" y="353403"/>
            <a:ext cx="3355303" cy="4647224"/>
          </a:xfrm>
          <a:prstGeom prst="rect">
            <a:avLst/>
          </a:prstGeom>
          <a:solidFill>
            <a:srgbClr val="FFFFFF"/>
          </a:solidFill>
          <a:ln w="15875">
            <a:solidFill>
              <a:srgbClr val="FFFFFF"/>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pic>
        <p:nvPicPr>
          <p:cNvPr id="578" name="Picture 8" descr="Picture 8"/>
          <p:cNvPicPr>
            <a:picLocks noChangeAspect="1"/>
          </p:cNvPicPr>
          <p:nvPr/>
        </p:nvPicPr>
        <p:blipFill>
          <a:blip r:embed="rId2">
            <a:extLst/>
          </a:blip>
          <a:stretch>
            <a:fillRect/>
          </a:stretch>
        </p:blipFill>
        <p:spPr>
          <a:xfrm>
            <a:off x="8721735" y="19046"/>
            <a:ext cx="422276" cy="571505"/>
          </a:xfrm>
          <a:prstGeom prst="rect">
            <a:avLst/>
          </a:prstGeom>
          <a:ln w="12700">
            <a:miter lim="400000"/>
          </a:ln>
        </p:spPr>
      </p:pic>
      <p:pic>
        <p:nvPicPr>
          <p:cNvPr id="579" name="Picture 3" descr="Picture 3"/>
          <p:cNvPicPr>
            <a:picLocks noChangeAspect="1"/>
          </p:cNvPicPr>
          <p:nvPr/>
        </p:nvPicPr>
        <p:blipFill>
          <a:blip r:embed="rId3">
            <a:extLst/>
          </a:blip>
          <a:srcRect l="0" t="3001" r="0" b="0"/>
          <a:stretch>
            <a:fillRect/>
          </a:stretch>
        </p:blipFill>
        <p:spPr>
          <a:xfrm>
            <a:off x="152400" y="304798"/>
            <a:ext cx="2721776" cy="4695828"/>
          </a:xfrm>
          <a:prstGeom prst="rect">
            <a:avLst/>
          </a:prstGeom>
          <a:ln w="12700">
            <a:miter lim="400000"/>
          </a:ln>
        </p:spPr>
      </p:pic>
      <p:sp>
        <p:nvSpPr>
          <p:cNvPr id="580" name="Rounded Rectangle 13"/>
          <p:cNvSpPr/>
          <p:nvPr/>
        </p:nvSpPr>
        <p:spPr>
          <a:xfrm>
            <a:off x="370289" y="1408078"/>
            <a:ext cx="2296712" cy="457201"/>
          </a:xfrm>
          <a:prstGeom prst="roundRect">
            <a:avLst>
              <a:gd name="adj" fmla="val 16667"/>
            </a:avLst>
          </a:prstGeom>
          <a:ln w="57150">
            <a:solidFill>
              <a:srgbClr val="FF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pic>
        <p:nvPicPr>
          <p:cNvPr id="581" name="Picture 1" descr="Picture 1"/>
          <p:cNvPicPr>
            <a:picLocks noChangeAspect="1"/>
          </p:cNvPicPr>
          <p:nvPr/>
        </p:nvPicPr>
        <p:blipFill>
          <a:blip r:embed="rId4">
            <a:extLst/>
          </a:blip>
          <a:srcRect l="0" t="3045" r="0" b="1"/>
          <a:stretch>
            <a:fillRect/>
          </a:stretch>
        </p:blipFill>
        <p:spPr>
          <a:xfrm>
            <a:off x="2915789" y="304797"/>
            <a:ext cx="2723011" cy="4695829"/>
          </a:xfrm>
          <a:prstGeom prst="rect">
            <a:avLst/>
          </a:prstGeom>
          <a:ln w="12700">
            <a:miter lim="400000"/>
          </a:ln>
        </p:spPr>
      </p:pic>
      <p:pic>
        <p:nvPicPr>
          <p:cNvPr id="582" name="Picture 2" descr="Picture 2"/>
          <p:cNvPicPr>
            <a:picLocks noChangeAspect="1"/>
          </p:cNvPicPr>
          <p:nvPr/>
        </p:nvPicPr>
        <p:blipFill>
          <a:blip r:embed="rId5">
            <a:extLst/>
          </a:blip>
          <a:srcRect l="14166" t="4387" r="48704" b="3455"/>
          <a:stretch>
            <a:fillRect/>
          </a:stretch>
        </p:blipFill>
        <p:spPr>
          <a:xfrm>
            <a:off x="6212792" y="353404"/>
            <a:ext cx="2259339" cy="3152777"/>
          </a:xfrm>
          <a:prstGeom prst="rect">
            <a:avLst/>
          </a:prstGeom>
          <a:ln w="12700">
            <a:miter lim="400000"/>
          </a:ln>
        </p:spPr>
      </p:pic>
      <p:pic>
        <p:nvPicPr>
          <p:cNvPr id="583" name="Picture 14" descr="Picture 14"/>
          <p:cNvPicPr>
            <a:picLocks noChangeAspect="1"/>
          </p:cNvPicPr>
          <p:nvPr/>
        </p:nvPicPr>
        <p:blipFill>
          <a:blip r:embed="rId6">
            <a:extLst/>
          </a:blip>
          <a:srcRect l="52049" t="5470" r="16513" b="43769"/>
          <a:stretch>
            <a:fillRect/>
          </a:stretch>
        </p:blipFill>
        <p:spPr>
          <a:xfrm>
            <a:off x="5715001" y="3477605"/>
            <a:ext cx="1677653" cy="1523021"/>
          </a:xfrm>
          <a:prstGeom prst="rect">
            <a:avLst/>
          </a:prstGeom>
          <a:ln w="12700">
            <a:miter lim="400000"/>
          </a:ln>
        </p:spPr>
      </p:pic>
      <p:pic>
        <p:nvPicPr>
          <p:cNvPr id="584" name="Picture 15" descr="Picture 15"/>
          <p:cNvPicPr>
            <a:picLocks noChangeAspect="1"/>
          </p:cNvPicPr>
          <p:nvPr/>
        </p:nvPicPr>
        <p:blipFill>
          <a:blip r:embed="rId7">
            <a:extLst/>
          </a:blip>
          <a:srcRect l="52049" t="55725" r="13853" b="4649"/>
          <a:stretch>
            <a:fillRect/>
          </a:stretch>
        </p:blipFill>
        <p:spPr>
          <a:xfrm>
            <a:off x="7250606" y="3484450"/>
            <a:ext cx="1819698" cy="1188900"/>
          </a:xfrm>
          <a:prstGeom prst="rect">
            <a:avLst/>
          </a:prstGeom>
          <a:ln w="12700">
            <a:miter lim="400000"/>
          </a:ln>
        </p:spPr>
      </p:pic>
      <p:sp>
        <p:nvSpPr>
          <p:cNvPr id="585" name="Down Arrow 11"/>
          <p:cNvSpPr/>
          <p:nvPr/>
        </p:nvSpPr>
        <p:spPr>
          <a:xfrm rot="16200000">
            <a:off x="2690210" y="2787650"/>
            <a:ext cx="385382" cy="33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02"/>
                </a:moveTo>
                <a:lnTo>
                  <a:pt x="5400" y="6602"/>
                </a:lnTo>
                <a:lnTo>
                  <a:pt x="5400" y="0"/>
                </a:lnTo>
                <a:lnTo>
                  <a:pt x="16200" y="0"/>
                </a:lnTo>
                <a:lnTo>
                  <a:pt x="16200" y="6602"/>
                </a:lnTo>
                <a:lnTo>
                  <a:pt x="21600" y="6602"/>
                </a:lnTo>
                <a:lnTo>
                  <a:pt x="10800" y="21600"/>
                </a:lnTo>
                <a:close/>
              </a:path>
            </a:pathLst>
          </a:custGeom>
          <a:solidFill>
            <a:srgbClr val="FFFF00"/>
          </a:solidFill>
          <a:ln w="15875">
            <a:solidFill>
              <a:srgbClr val="00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
        <p:nvSpPr>
          <p:cNvPr id="586" name="Down Arrow 16"/>
          <p:cNvSpPr/>
          <p:nvPr/>
        </p:nvSpPr>
        <p:spPr>
          <a:xfrm rot="16200000">
            <a:off x="5522309" y="2787650"/>
            <a:ext cx="385382" cy="33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02"/>
                </a:moveTo>
                <a:lnTo>
                  <a:pt x="5400" y="6602"/>
                </a:lnTo>
                <a:lnTo>
                  <a:pt x="5400" y="0"/>
                </a:lnTo>
                <a:lnTo>
                  <a:pt x="16200" y="0"/>
                </a:lnTo>
                <a:lnTo>
                  <a:pt x="16200" y="6602"/>
                </a:lnTo>
                <a:lnTo>
                  <a:pt x="21600" y="6602"/>
                </a:lnTo>
                <a:lnTo>
                  <a:pt x="10800" y="21600"/>
                </a:lnTo>
                <a:close/>
              </a:path>
            </a:pathLst>
          </a:custGeom>
          <a:solidFill>
            <a:srgbClr val="FFFF00"/>
          </a:solidFill>
          <a:ln w="15875">
            <a:solidFill>
              <a:srgbClr val="00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Picture 8" descr="Picture 8"/>
          <p:cNvPicPr>
            <a:picLocks noChangeAspect="1"/>
          </p:cNvPicPr>
          <p:nvPr/>
        </p:nvPicPr>
        <p:blipFill>
          <a:blip r:embed="rId2">
            <a:extLst/>
          </a:blip>
          <a:stretch>
            <a:fillRect/>
          </a:stretch>
        </p:blipFill>
        <p:spPr>
          <a:xfrm>
            <a:off x="8721735" y="19046"/>
            <a:ext cx="422276" cy="571505"/>
          </a:xfrm>
          <a:prstGeom prst="rect">
            <a:avLst/>
          </a:prstGeom>
          <a:ln w="12700">
            <a:miter lim="400000"/>
          </a:ln>
        </p:spPr>
      </p:pic>
      <p:pic>
        <p:nvPicPr>
          <p:cNvPr id="589" name="Picture 6" descr="Picture 6"/>
          <p:cNvPicPr>
            <a:picLocks noChangeAspect="1"/>
          </p:cNvPicPr>
          <p:nvPr/>
        </p:nvPicPr>
        <p:blipFill>
          <a:blip r:embed="rId3">
            <a:extLst/>
          </a:blip>
          <a:srcRect l="0" t="2336" r="0" b="0"/>
          <a:stretch>
            <a:fillRect/>
          </a:stretch>
        </p:blipFill>
        <p:spPr>
          <a:xfrm>
            <a:off x="344780" y="304797"/>
            <a:ext cx="2703222" cy="4695828"/>
          </a:xfrm>
          <a:prstGeom prst="rect">
            <a:avLst/>
          </a:prstGeom>
          <a:ln w="12700">
            <a:miter lim="400000"/>
          </a:ln>
        </p:spPr>
      </p:pic>
      <p:pic>
        <p:nvPicPr>
          <p:cNvPr id="590" name="Picture 3" descr="Picture 3"/>
          <p:cNvPicPr>
            <a:picLocks noChangeAspect="1"/>
          </p:cNvPicPr>
          <p:nvPr/>
        </p:nvPicPr>
        <p:blipFill>
          <a:blip r:embed="rId4">
            <a:extLst/>
          </a:blip>
          <a:srcRect l="0" t="3001" r="0" b="0"/>
          <a:stretch>
            <a:fillRect/>
          </a:stretch>
        </p:blipFill>
        <p:spPr>
          <a:xfrm>
            <a:off x="3276600" y="304798"/>
            <a:ext cx="2721776" cy="4695828"/>
          </a:xfrm>
          <a:prstGeom prst="rect">
            <a:avLst/>
          </a:prstGeom>
          <a:ln w="12700">
            <a:miter lim="400000"/>
          </a:ln>
        </p:spPr>
      </p:pic>
      <p:pic>
        <p:nvPicPr>
          <p:cNvPr id="591" name="Picture 5" descr="Picture 5"/>
          <p:cNvPicPr>
            <a:picLocks noChangeAspect="1"/>
          </p:cNvPicPr>
          <p:nvPr/>
        </p:nvPicPr>
        <p:blipFill>
          <a:blip r:embed="rId5">
            <a:extLst/>
          </a:blip>
          <a:srcRect l="0" t="2288" r="0" b="0"/>
          <a:stretch>
            <a:fillRect/>
          </a:stretch>
        </p:blipFill>
        <p:spPr>
          <a:xfrm>
            <a:off x="6230961" y="304796"/>
            <a:ext cx="2701911" cy="4695830"/>
          </a:xfrm>
          <a:prstGeom prst="rect">
            <a:avLst/>
          </a:prstGeom>
          <a:ln w="12700">
            <a:miter lim="400000"/>
          </a:ln>
        </p:spPr>
      </p:pic>
      <p:sp>
        <p:nvSpPr>
          <p:cNvPr id="592" name="Down Arrow 10"/>
          <p:cNvSpPr/>
          <p:nvPr/>
        </p:nvSpPr>
        <p:spPr>
          <a:xfrm rot="16200000">
            <a:off x="2944209" y="2787650"/>
            <a:ext cx="385382" cy="33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02"/>
                </a:moveTo>
                <a:lnTo>
                  <a:pt x="5400" y="6602"/>
                </a:lnTo>
                <a:lnTo>
                  <a:pt x="5400" y="0"/>
                </a:lnTo>
                <a:lnTo>
                  <a:pt x="16200" y="0"/>
                </a:lnTo>
                <a:lnTo>
                  <a:pt x="16200" y="6602"/>
                </a:lnTo>
                <a:lnTo>
                  <a:pt x="21600" y="6602"/>
                </a:lnTo>
                <a:lnTo>
                  <a:pt x="10800" y="21600"/>
                </a:lnTo>
                <a:close/>
              </a:path>
            </a:pathLst>
          </a:custGeom>
          <a:solidFill>
            <a:srgbClr val="FFFF00"/>
          </a:solidFill>
          <a:ln w="15875">
            <a:solidFill>
              <a:srgbClr val="00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
        <p:nvSpPr>
          <p:cNvPr id="593" name="Down Arrow 11"/>
          <p:cNvSpPr/>
          <p:nvPr/>
        </p:nvSpPr>
        <p:spPr>
          <a:xfrm rot="16200000">
            <a:off x="5890609" y="2787650"/>
            <a:ext cx="385382" cy="33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02"/>
                </a:moveTo>
                <a:lnTo>
                  <a:pt x="5400" y="6602"/>
                </a:lnTo>
                <a:lnTo>
                  <a:pt x="5400" y="0"/>
                </a:lnTo>
                <a:lnTo>
                  <a:pt x="16200" y="0"/>
                </a:lnTo>
                <a:lnTo>
                  <a:pt x="16200" y="6602"/>
                </a:lnTo>
                <a:lnTo>
                  <a:pt x="21600" y="6602"/>
                </a:lnTo>
                <a:lnTo>
                  <a:pt x="10800" y="21600"/>
                </a:lnTo>
                <a:close/>
              </a:path>
            </a:pathLst>
          </a:custGeom>
          <a:solidFill>
            <a:srgbClr val="FFFF00"/>
          </a:solidFill>
          <a:ln w="15875">
            <a:solidFill>
              <a:srgbClr val="00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
        <p:nvSpPr>
          <p:cNvPr id="594" name="Rounded Rectangle 12"/>
          <p:cNvSpPr/>
          <p:nvPr/>
        </p:nvSpPr>
        <p:spPr>
          <a:xfrm>
            <a:off x="496110" y="2873712"/>
            <a:ext cx="1162993" cy="1143001"/>
          </a:xfrm>
          <a:prstGeom prst="roundRect">
            <a:avLst>
              <a:gd name="adj" fmla="val 16667"/>
            </a:avLst>
          </a:prstGeom>
          <a:ln w="57150">
            <a:solidFill>
              <a:srgbClr val="FF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
        <p:nvSpPr>
          <p:cNvPr id="595" name="Rounded Rectangle 13"/>
          <p:cNvSpPr/>
          <p:nvPr/>
        </p:nvSpPr>
        <p:spPr>
          <a:xfrm>
            <a:off x="3494489" y="1408078"/>
            <a:ext cx="2296712" cy="457201"/>
          </a:xfrm>
          <a:prstGeom prst="roundRect">
            <a:avLst>
              <a:gd name="adj" fmla="val 16667"/>
            </a:avLst>
          </a:prstGeom>
          <a:ln w="57150">
            <a:solidFill>
              <a:srgbClr val="FF0000"/>
            </a:solidFill>
          </a:ln>
        </p:spPr>
        <p:txBody>
          <a:bodyPr lIns="45719" rIns="45719"/>
          <a:lstStyle/>
          <a:p>
            <a:pPr algn="ctr" defTabSz="914400">
              <a:spcBef>
                <a:spcPts val="400"/>
              </a:spcBef>
              <a:defRPr b="1" sz="4000">
                <a:solidFill>
                  <a:srgbClr val="FFFFFF"/>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7" name="Movie Mitral clip.mov" descr="Movie Mitral clip.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5656" y="53705"/>
            <a:ext cx="8991601" cy="50577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960166" fill="hold"/>
                                        <p:tgtEl>
                                          <p:spTgt spid="59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9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9" name="V11primaryMR" descr="V11primaryMR"/>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2720"/>
            <a:ext cx="9144000" cy="5143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778666" fill="hold"/>
                                        <p:tgtEl>
                                          <p:spTgt spid="59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9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Title 1"/>
          <p:cNvSpPr txBox="1"/>
          <p:nvPr>
            <p:ph type="title" idx="4294967295"/>
          </p:nvPr>
        </p:nvSpPr>
        <p:spPr>
          <a:xfrm>
            <a:off x="1543050" y="0"/>
            <a:ext cx="5829300" cy="592029"/>
          </a:xfrm>
          <a:prstGeom prst="rect">
            <a:avLst/>
          </a:prstGeom>
        </p:spPr>
        <p:txBody>
          <a:bodyPr lIns="45715" tIns="45715" rIns="45715" bIns="45715"/>
          <a:lstStyle>
            <a:lvl1pPr algn="ctr" defTabSz="914400">
              <a:lnSpc>
                <a:spcPct val="100000"/>
              </a:lnSpc>
              <a:defRPr b="1" sz="3000">
                <a:solidFill>
                  <a:srgbClr val="FFFF00"/>
                </a:solidFill>
                <a:latin typeface="Arial"/>
                <a:ea typeface="Arial"/>
                <a:cs typeface="Arial"/>
                <a:sym typeface="Arial"/>
              </a:defRPr>
            </a:lvl1pPr>
          </a:lstStyle>
          <a:p>
            <a:pPr/>
            <a:r>
              <a:t>Disclosures</a:t>
            </a:r>
          </a:p>
        </p:txBody>
      </p:sp>
      <p:sp>
        <p:nvSpPr>
          <p:cNvPr id="488" name="Content Placeholder 2"/>
          <p:cNvSpPr txBox="1"/>
          <p:nvPr>
            <p:ph type="body" idx="4294967295"/>
          </p:nvPr>
        </p:nvSpPr>
        <p:spPr>
          <a:xfrm>
            <a:off x="1129569" y="585107"/>
            <a:ext cx="7534672" cy="3671888"/>
          </a:xfrm>
          <a:prstGeom prst="rect">
            <a:avLst/>
          </a:prstGeom>
        </p:spPr>
        <p:txBody>
          <a:bodyPr lIns="45715" tIns="45715" rIns="45715" bIns="45715"/>
          <a:lstStyle/>
          <a:p>
            <a:pPr marL="0" indent="0" defTabSz="731520">
              <a:lnSpc>
                <a:spcPct val="100000"/>
              </a:lnSpc>
              <a:spcBef>
                <a:spcPts val="400"/>
              </a:spcBef>
              <a:buSzTx/>
              <a:buNone/>
              <a:defRPr b="1" sz="1920">
                <a:latin typeface="Arial"/>
                <a:ea typeface="Arial"/>
                <a:cs typeface="Arial"/>
                <a:sym typeface="Arial"/>
              </a:defRPr>
            </a:pPr>
            <a:r>
              <a:t>Samin K. Sharma, MD, FACC</a:t>
            </a:r>
            <a:endParaRPr sz="2240">
              <a:solidFill>
                <a:srgbClr val="FF0000"/>
              </a:solidFill>
            </a:endParaRPr>
          </a:p>
          <a:p>
            <a:pPr marL="0" indent="0" defTabSz="731520">
              <a:lnSpc>
                <a:spcPct val="100000"/>
              </a:lnSpc>
              <a:spcBef>
                <a:spcPts val="400"/>
              </a:spcBef>
              <a:buSzTx/>
              <a:buNone/>
              <a:defRPr b="1" sz="1920">
                <a:latin typeface="Arial"/>
                <a:ea typeface="Arial"/>
                <a:cs typeface="Arial"/>
                <a:sym typeface="Arial"/>
              </a:defRPr>
            </a:pPr>
            <a:r>
              <a:t>   </a:t>
            </a:r>
            <a:r>
              <a:rPr i="1"/>
              <a:t>Speaker’s Bureau – Boston Scientific Corp,  </a:t>
            </a:r>
            <a:endParaRPr>
              <a:latin typeface="Times New Roman"/>
              <a:ea typeface="Times New Roman"/>
              <a:cs typeface="Times New Roman"/>
              <a:sym typeface="Times New Roman"/>
            </a:endParaRPr>
          </a:p>
          <a:p>
            <a:pPr marL="0" indent="0" defTabSz="731520">
              <a:lnSpc>
                <a:spcPct val="100000"/>
              </a:lnSpc>
              <a:spcBef>
                <a:spcPts val="400"/>
              </a:spcBef>
              <a:buSzTx/>
              <a:buNone/>
              <a:defRPr b="1" i="1" sz="1920">
                <a:latin typeface="Arial"/>
                <a:ea typeface="Arial"/>
                <a:cs typeface="Arial"/>
                <a:sym typeface="Arial"/>
              </a:defRPr>
            </a:pPr>
            <a:r>
              <a:t>   Abbott Vascular Inc, ABIOMED, CSI</a:t>
            </a:r>
            <a:endParaRPr>
              <a:latin typeface="Times New Roman"/>
              <a:ea typeface="Times New Roman"/>
              <a:cs typeface="Times New Roman"/>
              <a:sym typeface="Times New Roman"/>
            </a:endParaRPr>
          </a:p>
          <a:p>
            <a:pPr marL="0" indent="0" defTabSz="731520">
              <a:lnSpc>
                <a:spcPct val="100000"/>
              </a:lnSpc>
              <a:spcBef>
                <a:spcPts val="400"/>
              </a:spcBef>
              <a:buSzTx/>
              <a:buNone/>
              <a:defRPr b="1" i="1" sz="880">
                <a:latin typeface="Arial"/>
                <a:ea typeface="Arial"/>
                <a:cs typeface="Arial"/>
                <a:sym typeface="Arial"/>
              </a:defRPr>
            </a:pPr>
          </a:p>
          <a:p>
            <a:pPr marL="0" indent="0" defTabSz="731520">
              <a:lnSpc>
                <a:spcPct val="100000"/>
              </a:lnSpc>
              <a:spcBef>
                <a:spcPts val="400"/>
              </a:spcBef>
              <a:buSzTx/>
              <a:buNone/>
              <a:defRPr b="1" sz="1920">
                <a:latin typeface="Arial"/>
                <a:ea typeface="Arial"/>
                <a:cs typeface="Arial"/>
                <a:sym typeface="Arial"/>
              </a:defRPr>
            </a:pPr>
            <a:r>
              <a:t>Annapoorna S. Kini, MD, FACC</a:t>
            </a:r>
            <a:endParaRPr>
              <a:latin typeface="Times New Roman"/>
              <a:ea typeface="Times New Roman"/>
              <a:cs typeface="Times New Roman"/>
              <a:sym typeface="Times New Roman"/>
            </a:endParaRPr>
          </a:p>
          <a:p>
            <a:pPr marL="0" indent="0" defTabSz="731520">
              <a:lnSpc>
                <a:spcPct val="100000"/>
              </a:lnSpc>
              <a:spcBef>
                <a:spcPts val="400"/>
              </a:spcBef>
              <a:buSzTx/>
              <a:buNone/>
              <a:defRPr b="1" sz="1920">
                <a:latin typeface="Arial"/>
                <a:ea typeface="Arial"/>
                <a:cs typeface="Arial"/>
                <a:sym typeface="Arial"/>
              </a:defRPr>
            </a:pPr>
            <a:r>
              <a:t>   </a:t>
            </a:r>
            <a:r>
              <a:rPr i="1"/>
              <a:t>Nothing to disclose </a:t>
            </a:r>
            <a:endParaRPr>
              <a:latin typeface="Times New Roman"/>
              <a:ea typeface="Times New Roman"/>
              <a:cs typeface="Times New Roman"/>
              <a:sym typeface="Times New Roman"/>
            </a:endParaRPr>
          </a:p>
          <a:p>
            <a:pPr marL="0" indent="0" defTabSz="731520">
              <a:lnSpc>
                <a:spcPct val="100000"/>
              </a:lnSpc>
              <a:spcBef>
                <a:spcPts val="400"/>
              </a:spcBef>
              <a:buSzTx/>
              <a:buNone/>
              <a:defRPr b="1" sz="880">
                <a:latin typeface="Arial"/>
                <a:ea typeface="Arial"/>
                <a:cs typeface="Arial"/>
                <a:sym typeface="Arial"/>
              </a:defRPr>
            </a:pPr>
          </a:p>
          <a:p>
            <a:pPr marL="0" indent="0" defTabSz="731520">
              <a:lnSpc>
                <a:spcPct val="100000"/>
              </a:lnSpc>
              <a:spcBef>
                <a:spcPts val="400"/>
              </a:spcBef>
              <a:buSzTx/>
              <a:buNone/>
              <a:defRPr b="1" sz="1920">
                <a:latin typeface="Arial"/>
                <a:ea typeface="Arial"/>
                <a:cs typeface="Arial"/>
                <a:sym typeface="Arial"/>
              </a:defRPr>
            </a:pPr>
            <a:r>
              <a:t>Gilbert Tang, MD</a:t>
            </a:r>
            <a:endParaRPr>
              <a:latin typeface="Times New Roman"/>
              <a:ea typeface="Times New Roman"/>
              <a:cs typeface="Times New Roman"/>
              <a:sym typeface="Times New Roman"/>
            </a:endParaRPr>
          </a:p>
          <a:p>
            <a:pPr marL="0" indent="0" defTabSz="731520">
              <a:lnSpc>
                <a:spcPct val="100000"/>
              </a:lnSpc>
              <a:spcBef>
                <a:spcPts val="400"/>
              </a:spcBef>
              <a:buSzTx/>
              <a:buNone/>
              <a:defRPr b="1" i="1" sz="1920">
                <a:latin typeface="Arial"/>
                <a:ea typeface="Arial"/>
                <a:cs typeface="Arial"/>
                <a:sym typeface="Arial"/>
              </a:defRPr>
            </a:pPr>
            <a:r>
              <a:t>    Physician proctor for Edwards, Medtronic</a:t>
            </a:r>
            <a:endParaRPr>
              <a:latin typeface="Times New Roman"/>
              <a:ea typeface="Times New Roman"/>
              <a:cs typeface="Times New Roman"/>
              <a:sym typeface="Times New Roman"/>
            </a:endParaRPr>
          </a:p>
          <a:p>
            <a:pPr marL="0" indent="0" defTabSz="731520">
              <a:lnSpc>
                <a:spcPct val="150000"/>
              </a:lnSpc>
              <a:spcBef>
                <a:spcPts val="400"/>
              </a:spcBef>
              <a:buSzTx/>
              <a:buNone/>
              <a:defRPr b="1" sz="1920">
                <a:latin typeface="Arial"/>
                <a:ea typeface="Arial"/>
                <a:cs typeface="Arial"/>
                <a:sym typeface="Arial"/>
              </a:defRPr>
            </a:pPr>
            <a:r>
              <a:t>Pedro Moreno, MD, FACC </a:t>
            </a:r>
            <a:r>
              <a:rPr>
                <a:solidFill>
                  <a:srgbClr val="FF0000"/>
                </a:solidFill>
              </a:rPr>
              <a:t>Moderator</a:t>
            </a:r>
            <a:endParaRPr>
              <a:latin typeface="Times New Roman"/>
              <a:ea typeface="Times New Roman"/>
              <a:cs typeface="Times New Roman"/>
              <a:sym typeface="Times New Roman"/>
            </a:endParaRPr>
          </a:p>
          <a:p>
            <a:pPr marL="0" indent="0" defTabSz="731520">
              <a:lnSpc>
                <a:spcPct val="100000"/>
              </a:lnSpc>
              <a:spcBef>
                <a:spcPts val="400"/>
              </a:spcBef>
              <a:buSzTx/>
              <a:buNone/>
              <a:defRPr b="1" i="1" sz="1920">
                <a:latin typeface="Arial"/>
                <a:ea typeface="Arial"/>
                <a:cs typeface="Arial"/>
                <a:sym typeface="Arial"/>
              </a:defRPr>
            </a:pPr>
            <a:r>
              <a:t>    Nothing to disclose</a:t>
            </a:r>
          </a:p>
        </p:txBody>
      </p:sp>
      <p:pic>
        <p:nvPicPr>
          <p:cNvPr id="489" name="Picture 1" descr="Picture 1"/>
          <p:cNvPicPr>
            <a:picLocks noChangeAspect="1"/>
          </p:cNvPicPr>
          <p:nvPr/>
        </p:nvPicPr>
        <p:blipFill>
          <a:blip r:embed="rId2">
            <a:extLst/>
          </a:blip>
          <a:stretch>
            <a:fillRect/>
          </a:stretch>
        </p:blipFill>
        <p:spPr>
          <a:xfrm>
            <a:off x="8838410" y="13716"/>
            <a:ext cx="280989" cy="33337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01"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02" name="Rectangle 2"/>
          <p:cNvSpPr txBox="1"/>
          <p:nvPr/>
        </p:nvSpPr>
        <p:spPr>
          <a:xfrm>
            <a:off x="36358" y="255456"/>
            <a:ext cx="9071284" cy="689326"/>
          </a:xfrm>
          <a:prstGeom prst="rect">
            <a:avLst/>
          </a:prstGeom>
          <a:ln w="12700">
            <a:miter lim="400000"/>
          </a:ln>
          <a:extLst>
            <a:ext uri="{C572A759-6A51-4108-AA02-DFA0A04FC94B}">
              <ma14:wrappingTextBoxFlag xmlns:ma14="http://schemas.microsoft.com/office/mac/drawingml/2011/main" val="1"/>
            </a:ext>
          </a:extLst>
        </p:spPr>
        <p:txBody>
          <a:bodyPr lIns="36302" tIns="36302" rIns="36302" bIns="36302" anchor="ctr">
            <a:spAutoFit/>
          </a:bodyPr>
          <a:lstStyle>
            <a:lvl1pPr algn="ctr" defTabSz="914400">
              <a:defRPr b="1" sz="4400">
                <a:solidFill>
                  <a:srgbClr val="FFFF00"/>
                </a:solidFill>
                <a:latin typeface="Arial"/>
                <a:ea typeface="Arial"/>
                <a:cs typeface="Arial"/>
                <a:sym typeface="Arial"/>
              </a:defRPr>
            </a:lvl1pPr>
          </a:lstStyle>
          <a:p>
            <a:pPr/>
            <a:r>
              <a:t>Issues Related To The Case</a:t>
            </a:r>
          </a:p>
        </p:txBody>
      </p:sp>
      <p:sp>
        <p:nvSpPr>
          <p:cNvPr id="603" name="Rectangle 3"/>
          <p:cNvSpPr txBox="1"/>
          <p:nvPr/>
        </p:nvSpPr>
        <p:spPr>
          <a:xfrm>
            <a:off x="252954" y="1915616"/>
            <a:ext cx="8778487" cy="529214"/>
          </a:xfrm>
          <a:prstGeom prst="rect">
            <a:avLst/>
          </a:prstGeom>
          <a:ln w="12700">
            <a:miter lim="400000"/>
          </a:ln>
          <a:extLst>
            <a:ext uri="{C572A759-6A51-4108-AA02-DFA0A04FC94B}">
              <ma14:wrappingTextBoxFlag xmlns:ma14="http://schemas.microsoft.com/office/mac/drawingml/2011/main" val="1"/>
            </a:ext>
          </a:extLst>
        </p:spPr>
        <p:txBody>
          <a:bodyPr lIns="36304" tIns="36304" rIns="36304" bIns="36304" anchor="ctr">
            <a:spAutoFit/>
          </a:bodyPr>
          <a:lstStyle>
            <a:lvl1pPr defTabSz="914400">
              <a:lnSpc>
                <a:spcPct val="190000"/>
              </a:lnSpc>
              <a:buSzPct val="100000"/>
              <a:buChar char="•"/>
              <a:defRPr b="1" sz="3200">
                <a:solidFill>
                  <a:srgbClr val="FFFFFF"/>
                </a:solidFill>
                <a:latin typeface="Arial"/>
                <a:ea typeface="Arial"/>
                <a:cs typeface="Arial"/>
                <a:sym typeface="Arial"/>
              </a:defRPr>
            </a:lvl1pPr>
          </a:lstStyle>
          <a:p>
            <a:pPr/>
            <a:r>
              <a:t> Update on Sapien TMVR for ViV outcomes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603"/>
                                        </p:tgtEl>
                                        <p:attrNameLst>
                                          <p:attrName>style.visibility</p:attrName>
                                        </p:attrNameLst>
                                      </p:cBhvr>
                                      <p:to>
                                        <p:strVal val="visible"/>
                                      </p:to>
                                    </p:set>
                                    <p:animEffect filter="box(in)" transition="in">
                                      <p:cBhvr>
                                        <p:cTn id="7" dur="5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05"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06" name="TextBox 1"/>
          <p:cNvSpPr txBox="1"/>
          <p:nvPr/>
        </p:nvSpPr>
        <p:spPr>
          <a:xfrm>
            <a:off x="45719" y="-1"/>
            <a:ext cx="9052562" cy="4862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solidFill>
                  <a:srgbClr val="FFFF00"/>
                </a:solidFill>
                <a:latin typeface="Arial"/>
                <a:ea typeface="Arial"/>
                <a:cs typeface="Arial"/>
                <a:sym typeface="Arial"/>
              </a:defRPr>
            </a:lvl1pPr>
          </a:lstStyle>
          <a:p>
            <a:pPr/>
            <a:r>
              <a:t>Specific Challenges with TMVR</a:t>
            </a:r>
          </a:p>
        </p:txBody>
      </p:sp>
      <p:graphicFrame>
        <p:nvGraphicFramePr>
          <p:cNvPr id="607" name="Table 4"/>
          <p:cNvGraphicFramePr/>
          <p:nvPr/>
        </p:nvGraphicFramePr>
        <p:xfrm>
          <a:off x="149628" y="551523"/>
          <a:ext cx="8844742" cy="445590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867891"/>
                <a:gridCol w="3017520"/>
                <a:gridCol w="2959330"/>
              </a:tblGrid>
              <a:tr h="456855">
                <a:tc>
                  <a:txBody>
                    <a:bodyPr/>
                    <a:lstStyle/>
                    <a:p>
                      <a:pPr algn="l" defTabSz="685800">
                        <a:defRPr b="0" sz="1800">
                          <a:solidFill>
                            <a:srgbClr val="000000"/>
                          </a:solidFill>
                        </a:defRPr>
                      </a:pPr>
                      <a:r>
                        <a:rPr b="1" sz="1100">
                          <a:latin typeface="Arial"/>
                          <a:ea typeface="Arial"/>
                          <a:cs typeface="Arial"/>
                          <a:sym typeface="Arial"/>
                        </a:rPr>
                        <a:t>Domain</a:t>
                      </a:r>
                    </a:p>
                  </a:txBody>
                  <a:tcPr marL="45720" marR="45720" marT="45720" marB="45720" anchor="ctr" anchorCtr="0" horzOverflow="overflow"/>
                </a:tc>
                <a:tc>
                  <a:txBody>
                    <a:bodyPr/>
                    <a:lstStyle/>
                    <a:p>
                      <a:pPr algn="ctr" defTabSz="685800">
                        <a:defRPr b="0" sz="1800">
                          <a:solidFill>
                            <a:srgbClr val="000000"/>
                          </a:solidFill>
                        </a:defRPr>
                      </a:pPr>
                      <a:r>
                        <a:rPr b="1" sz="1100">
                          <a:latin typeface="Arial"/>
                          <a:ea typeface="Arial"/>
                          <a:cs typeface="Arial"/>
                          <a:sym typeface="Arial"/>
                        </a:rPr>
                        <a:t>TAVR</a:t>
                      </a:r>
                    </a:p>
                  </a:txBody>
                  <a:tcPr marL="45720" marR="45720" marT="45720" marB="45720" anchor="ctr" anchorCtr="0" horzOverflow="overflow"/>
                </a:tc>
                <a:tc>
                  <a:txBody>
                    <a:bodyPr/>
                    <a:lstStyle/>
                    <a:p>
                      <a:pPr algn="ctr" defTabSz="685800">
                        <a:defRPr b="0" sz="1800">
                          <a:solidFill>
                            <a:srgbClr val="000000"/>
                          </a:solidFill>
                        </a:defRPr>
                      </a:pPr>
                      <a:r>
                        <a:rPr b="1" sz="1100">
                          <a:latin typeface="Arial"/>
                          <a:ea typeface="Arial"/>
                          <a:cs typeface="Arial"/>
                          <a:sym typeface="Arial"/>
                        </a:rPr>
                        <a:t>TMVR</a:t>
                      </a:r>
                    </a:p>
                  </a:txBody>
                  <a:tcPr marL="45720" marR="45720" marT="45720" marB="45720" anchor="ctr" anchorCtr="0" horzOverflow="overflow"/>
                </a:tc>
              </a:tr>
              <a:tr h="525697">
                <a:tc>
                  <a:txBody>
                    <a:bodyPr/>
                    <a:lstStyle/>
                    <a:p>
                      <a:pPr algn="l" defTabSz="685800">
                        <a:defRPr sz="1800"/>
                      </a:pPr>
                      <a:r>
                        <a:rPr b="1" sz="1100">
                          <a:latin typeface="Arial"/>
                          <a:ea typeface="Arial"/>
                          <a:cs typeface="Arial"/>
                          <a:sym typeface="Arial"/>
                        </a:rPr>
                        <a:t>Epidemiology</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Single: degenerative sclerotic AS</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Complex: non-rheumatic DMR and ischemic FMR</a:t>
                      </a:r>
                    </a:p>
                  </a:txBody>
                  <a:tcPr marL="45720" marR="45720" marT="45720" marB="45720" anchor="ctr" anchorCtr="0" horzOverflow="overflow"/>
                </a:tc>
              </a:tr>
              <a:tr h="525697">
                <a:tc>
                  <a:txBody>
                    <a:bodyPr/>
                    <a:lstStyle/>
                    <a:p>
                      <a:pPr algn="l" defTabSz="685800">
                        <a:defRPr sz="1800"/>
                      </a:pPr>
                      <a:r>
                        <a:rPr b="1" sz="1100">
                          <a:latin typeface="Arial"/>
                          <a:ea typeface="Arial"/>
                          <a:cs typeface="Arial"/>
                          <a:sym typeface="Arial"/>
                        </a:rPr>
                        <a:t>Existing gold-standard of treatment</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SAVR; TAVR accomplishes the same thing</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Mostly mitral valve repair; TMVR equivalent of surgical replacement only</a:t>
                      </a:r>
                    </a:p>
                  </a:txBody>
                  <a:tcPr marL="45720" marR="45720" marT="45720" marB="45720" anchor="ctr" anchorCtr="0" horzOverflow="overflow"/>
                </a:tc>
              </a:tr>
              <a:tr h="456855">
                <a:tc>
                  <a:txBody>
                    <a:bodyPr/>
                    <a:lstStyle/>
                    <a:p>
                      <a:pPr algn="l" defTabSz="685800">
                        <a:defRPr sz="1800"/>
                      </a:pPr>
                      <a:r>
                        <a:rPr b="1" sz="1100">
                          <a:latin typeface="Arial"/>
                          <a:ea typeface="Arial"/>
                          <a:cs typeface="Arial"/>
                          <a:sym typeface="Arial"/>
                        </a:rPr>
                        <a:t>Unmet need and high-risk patients</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Common</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Uncommon in overall MR population</a:t>
                      </a:r>
                    </a:p>
                  </a:txBody>
                  <a:tcPr marL="45720" marR="45720" marT="45720" marB="45720" anchor="ctr" anchorCtr="0" horzOverflow="overflow"/>
                </a:tc>
              </a:tr>
              <a:tr h="456855">
                <a:tc>
                  <a:txBody>
                    <a:bodyPr/>
                    <a:lstStyle/>
                    <a:p>
                      <a:pPr algn="l" defTabSz="685800">
                        <a:defRPr sz="1800"/>
                      </a:pPr>
                      <a:r>
                        <a:rPr b="1" sz="1100">
                          <a:latin typeface="Arial"/>
                          <a:ea typeface="Arial"/>
                          <a:cs typeface="Arial"/>
                          <a:sym typeface="Arial"/>
                        </a:rPr>
                        <a:t>Durability of bioprosthetic valve</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Good in aortic position</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Poor in mitral position</a:t>
                      </a:r>
                    </a:p>
                  </a:txBody>
                  <a:tcPr marL="45720" marR="45720" marT="45720" marB="45720" anchor="ctr" anchorCtr="0" horzOverflow="overflow"/>
                </a:tc>
              </a:tr>
              <a:tr h="525697">
                <a:tc>
                  <a:txBody>
                    <a:bodyPr/>
                    <a:lstStyle/>
                    <a:p>
                      <a:pPr algn="l" defTabSz="685800">
                        <a:defRPr sz="1800"/>
                      </a:pPr>
                      <a:r>
                        <a:rPr b="1" sz="1100">
                          <a:latin typeface="Arial"/>
                          <a:ea typeface="Arial"/>
                          <a:cs typeface="Arial"/>
                          <a:sym typeface="Arial"/>
                        </a:rPr>
                        <a:t>Impact of suboptimal results (PVL, PPM, risk of obstruction)</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Low (in older patients; higher in younger patients)</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High (generally younger patients; LVOT obstruction; systolic pressure gradient)</a:t>
                      </a:r>
                    </a:p>
                  </a:txBody>
                  <a:tcPr marL="45720" marR="45720" marT="45720" marB="45720" anchor="ctr" anchorCtr="0" horzOverflow="overflow"/>
                </a:tc>
              </a:tr>
              <a:tr h="456855">
                <a:tc>
                  <a:txBody>
                    <a:bodyPr/>
                    <a:lstStyle/>
                    <a:p>
                      <a:pPr algn="l" defTabSz="685800">
                        <a:defRPr sz="1800"/>
                      </a:pPr>
                      <a:r>
                        <a:rPr b="1" sz="1100">
                          <a:latin typeface="Arial"/>
                          <a:ea typeface="Arial"/>
                          <a:cs typeface="Arial"/>
                          <a:sym typeface="Arial"/>
                        </a:rPr>
                        <a:t>Heterogeneity of substrate for implant</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Low</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High</a:t>
                      </a:r>
                    </a:p>
                  </a:txBody>
                  <a:tcPr marL="45720" marR="45720" marT="45720" marB="45720" anchor="ctr" anchorCtr="0" horzOverflow="overflow"/>
                </a:tc>
              </a:tr>
              <a:tr h="525697">
                <a:tc>
                  <a:txBody>
                    <a:bodyPr/>
                    <a:lstStyle/>
                    <a:p>
                      <a:pPr algn="l" defTabSz="685800">
                        <a:defRPr sz="1800"/>
                      </a:pPr>
                      <a:r>
                        <a:rPr b="1" sz="1100">
                          <a:latin typeface="Arial"/>
                          <a:ea typeface="Arial"/>
                          <a:cs typeface="Arial"/>
                          <a:sym typeface="Arial"/>
                        </a:rPr>
                        <a:t>Other pathologies that need to be addressed</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Uncommon</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Common (A-fib, TR)</a:t>
                      </a:r>
                    </a:p>
                  </a:txBody>
                  <a:tcPr marL="45720" marR="45720" marT="45720" marB="45720" anchor="ctr" anchorCtr="0" horzOverflow="overflow"/>
                </a:tc>
              </a:tr>
              <a:tr h="525697">
                <a:tc>
                  <a:txBody>
                    <a:bodyPr/>
                    <a:lstStyle/>
                    <a:p>
                      <a:pPr algn="l" defTabSz="685800">
                        <a:defRPr sz="1800"/>
                      </a:pPr>
                      <a:r>
                        <a:rPr b="1" sz="1100">
                          <a:latin typeface="Arial"/>
                          <a:ea typeface="Arial"/>
                          <a:cs typeface="Arial"/>
                          <a:sym typeface="Arial"/>
                        </a:rPr>
                        <a:t>Trial enrollment and progress</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Fast (prohibitive risk; previously untreated population)</a:t>
                      </a:r>
                    </a:p>
                  </a:txBody>
                  <a:tcPr marL="45720" marR="45720" marT="45720" marB="45720" anchor="ctr" anchorCtr="0" horzOverflow="overflow"/>
                </a:tc>
                <a:tc>
                  <a:txBody>
                    <a:bodyPr/>
                    <a:lstStyle/>
                    <a:p>
                      <a:pPr algn="l" defTabSz="685800">
                        <a:defRPr sz="1800"/>
                      </a:pPr>
                      <a:r>
                        <a:rPr b="1" sz="1100">
                          <a:latin typeface="Arial"/>
                          <a:ea typeface="Arial"/>
                          <a:cs typeface="Arial"/>
                          <a:sym typeface="Arial"/>
                        </a:rPr>
                        <a:t>Slow (strict inclusion criteria; uncommon demographic; competing devices)</a:t>
                      </a:r>
                    </a:p>
                  </a:txBody>
                  <a:tcPr marL="45720" marR="45720" marT="45720" marB="45720" anchor="ctr" anchorCtr="0" horzOverflow="overflow"/>
                </a:tc>
              </a:tr>
            </a:tbl>
          </a:graphicData>
        </a:graphic>
      </p:graphicFrame>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0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10" name="TextBox 3"/>
          <p:cNvSpPr txBox="1"/>
          <p:nvPr/>
        </p:nvSpPr>
        <p:spPr>
          <a:xfrm>
            <a:off x="45719" y="39463"/>
            <a:ext cx="9052562" cy="510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solidFill>
                  <a:srgbClr val="FFFF00"/>
                </a:solidFill>
                <a:latin typeface="Arial"/>
                <a:ea typeface="Arial"/>
                <a:cs typeface="Arial"/>
                <a:sym typeface="Arial"/>
              </a:defRPr>
            </a:lvl1pPr>
          </a:lstStyle>
          <a:p>
            <a:pPr/>
            <a:r>
              <a:t>Risk of TMVR</a:t>
            </a:r>
          </a:p>
        </p:txBody>
      </p:sp>
      <p:sp>
        <p:nvSpPr>
          <p:cNvPr id="611" name="TextBox 1"/>
          <p:cNvSpPr txBox="1"/>
          <p:nvPr/>
        </p:nvSpPr>
        <p:spPr>
          <a:xfrm>
            <a:off x="1233584" y="845727"/>
            <a:ext cx="6993840" cy="36374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solidFill>
                  <a:srgbClr val="FFFFFF"/>
                </a:solidFill>
                <a:latin typeface="Arial"/>
                <a:ea typeface="Arial"/>
                <a:cs typeface="Arial"/>
                <a:sym typeface="Arial"/>
              </a:defRPr>
            </a:pPr>
            <a:r>
              <a:t>Undersized valve</a:t>
            </a:r>
          </a:p>
          <a:p>
            <a:pPr>
              <a:defRPr b="1" sz="2400">
                <a:solidFill>
                  <a:srgbClr val="FFFFFF"/>
                </a:solidFill>
                <a:latin typeface="Arial"/>
                <a:ea typeface="Arial"/>
                <a:cs typeface="Arial"/>
                <a:sym typeface="Arial"/>
              </a:defRPr>
            </a:pPr>
            <a:r>
              <a:t>	Valve embolization</a:t>
            </a:r>
          </a:p>
          <a:p>
            <a:pPr>
              <a:defRPr b="1" sz="2400">
                <a:solidFill>
                  <a:srgbClr val="FFFFFF"/>
                </a:solidFill>
                <a:latin typeface="Arial"/>
                <a:ea typeface="Arial"/>
                <a:cs typeface="Arial"/>
                <a:sym typeface="Arial"/>
              </a:defRPr>
            </a:pPr>
          </a:p>
          <a:p>
            <a:pPr>
              <a:defRPr b="1" sz="2400">
                <a:solidFill>
                  <a:srgbClr val="FFFFFF"/>
                </a:solidFill>
                <a:latin typeface="Arial"/>
                <a:ea typeface="Arial"/>
                <a:cs typeface="Arial"/>
                <a:sym typeface="Arial"/>
              </a:defRPr>
            </a:pPr>
            <a:r>
              <a:t>Oversized valve</a:t>
            </a:r>
          </a:p>
          <a:p>
            <a:pPr>
              <a:defRPr b="1" sz="2400">
                <a:solidFill>
                  <a:srgbClr val="FFFFFF"/>
                </a:solidFill>
                <a:latin typeface="Arial"/>
                <a:ea typeface="Arial"/>
                <a:cs typeface="Arial"/>
                <a:sym typeface="Arial"/>
              </a:defRPr>
            </a:pPr>
            <a:r>
              <a:t>	LVOT obstruction</a:t>
            </a:r>
          </a:p>
          <a:p>
            <a:pPr>
              <a:defRPr b="1" sz="2400">
                <a:solidFill>
                  <a:srgbClr val="FFFFFF"/>
                </a:solidFill>
                <a:latin typeface="Arial"/>
                <a:ea typeface="Arial"/>
                <a:cs typeface="Arial"/>
                <a:sym typeface="Arial"/>
              </a:defRPr>
            </a:pPr>
          </a:p>
          <a:p>
            <a:pPr>
              <a:defRPr b="1" sz="2400">
                <a:solidFill>
                  <a:srgbClr val="FFFFFF"/>
                </a:solidFill>
                <a:latin typeface="Arial"/>
                <a:ea typeface="Arial"/>
                <a:cs typeface="Arial"/>
                <a:sym typeface="Arial"/>
              </a:defRPr>
            </a:pPr>
            <a:r>
              <a:t>Difficult landing zone for the valve</a:t>
            </a:r>
          </a:p>
          <a:p>
            <a:pPr>
              <a:defRPr b="1" sz="2400">
                <a:solidFill>
                  <a:srgbClr val="FFFFFF"/>
                </a:solidFill>
                <a:latin typeface="Arial"/>
                <a:ea typeface="Arial"/>
                <a:cs typeface="Arial"/>
                <a:sym typeface="Arial"/>
              </a:defRPr>
            </a:pPr>
            <a:r>
              <a:t>	Severe peri-valve leak</a:t>
            </a:r>
          </a:p>
          <a:p>
            <a:pPr>
              <a:defRPr b="1" sz="2400">
                <a:solidFill>
                  <a:srgbClr val="FFFFFF"/>
                </a:solidFill>
                <a:latin typeface="Arial"/>
                <a:ea typeface="Arial"/>
                <a:cs typeface="Arial"/>
                <a:sym typeface="Arial"/>
              </a:defRPr>
            </a:pPr>
          </a:p>
          <a:p>
            <a:pPr>
              <a:defRPr b="1" sz="2400">
                <a:solidFill>
                  <a:srgbClr val="FFFFFF"/>
                </a:solidFill>
                <a:latin typeface="Arial"/>
                <a:ea typeface="Arial"/>
                <a:cs typeface="Arial"/>
                <a:sym typeface="Arial"/>
              </a:defRPr>
            </a:pPr>
            <a:r>
              <a:t>Procedural death</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13"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14" name="TextBox 1"/>
          <p:cNvSpPr txBox="1"/>
          <p:nvPr/>
        </p:nvSpPr>
        <p:spPr>
          <a:xfrm>
            <a:off x="45719" y="39463"/>
            <a:ext cx="9052562" cy="510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solidFill>
                  <a:srgbClr val="FFFF00"/>
                </a:solidFill>
                <a:latin typeface="Arial"/>
                <a:ea typeface="Arial"/>
                <a:cs typeface="Arial"/>
                <a:sym typeface="Arial"/>
              </a:defRPr>
            </a:lvl1pPr>
          </a:lstStyle>
          <a:p>
            <a:pPr/>
            <a:r>
              <a:t>Procedural Outcomes and LVOT Obstruction</a:t>
            </a:r>
          </a:p>
        </p:txBody>
      </p:sp>
      <p:sp>
        <p:nvSpPr>
          <p:cNvPr id="615" name="TextBox 3"/>
          <p:cNvSpPr txBox="1"/>
          <p:nvPr/>
        </p:nvSpPr>
        <p:spPr>
          <a:xfrm>
            <a:off x="3857143" y="4774167"/>
            <a:ext cx="5241137"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Yoon et al., J Am Coll Cardiol Intv 2019;12:182</a:t>
            </a:r>
          </a:p>
        </p:txBody>
      </p:sp>
      <p:pic>
        <p:nvPicPr>
          <p:cNvPr id="616" name="Picture 4" descr="Picture 4"/>
          <p:cNvPicPr>
            <a:picLocks noChangeAspect="1"/>
          </p:cNvPicPr>
          <p:nvPr/>
        </p:nvPicPr>
        <p:blipFill>
          <a:blip r:embed="rId3">
            <a:extLst/>
          </a:blip>
          <a:stretch>
            <a:fillRect/>
          </a:stretch>
        </p:blipFill>
        <p:spPr>
          <a:xfrm>
            <a:off x="1119498" y="670375"/>
            <a:ext cx="6494806" cy="405401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18"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19" name="TextBox 3"/>
          <p:cNvSpPr txBox="1"/>
          <p:nvPr/>
        </p:nvSpPr>
        <p:spPr>
          <a:xfrm>
            <a:off x="45719" y="39463"/>
            <a:ext cx="9052562" cy="942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solidFill>
                  <a:srgbClr val="FFFF00"/>
                </a:solidFill>
                <a:latin typeface="Arial"/>
                <a:ea typeface="Arial"/>
                <a:cs typeface="Arial"/>
                <a:sym typeface="Arial"/>
              </a:defRPr>
            </a:lvl1pPr>
          </a:lstStyle>
          <a:p>
            <a:pPr/>
            <a:r>
              <a:t>Potential Treatments for LVOT Obstruction during TMVR</a:t>
            </a:r>
          </a:p>
        </p:txBody>
      </p:sp>
      <p:sp>
        <p:nvSpPr>
          <p:cNvPr id="620" name="TextBox 1"/>
          <p:cNvSpPr txBox="1"/>
          <p:nvPr/>
        </p:nvSpPr>
        <p:spPr>
          <a:xfrm>
            <a:off x="460697" y="1618613"/>
            <a:ext cx="7625211" cy="24276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FFFF"/>
                </a:solidFill>
                <a:latin typeface="Arial"/>
                <a:ea typeface="Arial"/>
                <a:cs typeface="Arial"/>
                <a:sym typeface="Arial"/>
              </a:defRPr>
            </a:pPr>
            <a:r>
              <a:t>Alcohol Septal ablation</a:t>
            </a:r>
          </a:p>
          <a:p>
            <a:pPr>
              <a:defRPr b="1" sz="3200">
                <a:solidFill>
                  <a:srgbClr val="FFFFFF"/>
                </a:solidFill>
                <a:latin typeface="Arial"/>
                <a:ea typeface="Arial"/>
                <a:cs typeface="Arial"/>
                <a:sym typeface="Arial"/>
              </a:defRPr>
            </a:pPr>
          </a:p>
          <a:p>
            <a:pPr>
              <a:defRPr b="1" sz="3200">
                <a:solidFill>
                  <a:srgbClr val="FFFFFF"/>
                </a:solidFill>
                <a:latin typeface="Arial"/>
                <a:ea typeface="Arial"/>
                <a:cs typeface="Arial"/>
                <a:sym typeface="Arial"/>
              </a:defRPr>
            </a:pPr>
            <a:r>
              <a:t>Perfusion Balloon inflation in LVOT</a:t>
            </a:r>
          </a:p>
          <a:p>
            <a:pPr>
              <a:defRPr b="1" sz="3200">
                <a:solidFill>
                  <a:srgbClr val="FFFFFF"/>
                </a:solidFill>
                <a:latin typeface="Arial"/>
                <a:ea typeface="Arial"/>
                <a:cs typeface="Arial"/>
                <a:sym typeface="Arial"/>
              </a:defRPr>
            </a:pPr>
          </a:p>
          <a:p>
            <a:pPr>
              <a:defRPr b="1" sz="3200">
                <a:solidFill>
                  <a:srgbClr val="FFFFFF"/>
                </a:solidFill>
                <a:latin typeface="Arial"/>
                <a:ea typeface="Arial"/>
                <a:cs typeface="Arial"/>
                <a:sym typeface="Arial"/>
              </a:defRPr>
            </a:pPr>
            <a:r>
              <a:t>AML laceration (LAMPOON procedure)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2" name="Picture 2" descr="Picture 2"/>
          <p:cNvPicPr>
            <a:picLocks noChangeAspect="1"/>
          </p:cNvPicPr>
          <p:nvPr/>
        </p:nvPicPr>
        <p:blipFill>
          <a:blip r:embed="rId2">
            <a:extLst/>
          </a:blip>
          <a:stretch>
            <a:fillRect/>
          </a:stretch>
        </p:blipFill>
        <p:spPr>
          <a:xfrm>
            <a:off x="8792364" y="0"/>
            <a:ext cx="351637" cy="321471"/>
          </a:xfrm>
          <a:prstGeom prst="rect">
            <a:avLst/>
          </a:prstGeom>
          <a:ln w="12700">
            <a:miter lim="400000"/>
          </a:ln>
        </p:spPr>
      </p:pic>
      <p:sp>
        <p:nvSpPr>
          <p:cNvPr id="623" name="Title 1"/>
          <p:cNvSpPr txBox="1"/>
          <p:nvPr/>
        </p:nvSpPr>
        <p:spPr>
          <a:xfrm>
            <a:off x="579049" y="1276350"/>
            <a:ext cx="8138302" cy="857250"/>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nchor="ctr">
            <a:normAutofit fontScale="100000" lnSpcReduction="0"/>
          </a:bodyPr>
          <a:lstStyle>
            <a:lvl1pPr algn="ctr">
              <a:defRPr b="1" sz="3200">
                <a:solidFill>
                  <a:srgbClr val="FFFF00"/>
                </a:solidFill>
                <a:latin typeface="Arial"/>
                <a:ea typeface="Arial"/>
                <a:cs typeface="Arial"/>
                <a:sym typeface="Arial"/>
              </a:defRPr>
            </a:lvl1pPr>
          </a:lstStyle>
          <a:p>
            <a:pPr/>
            <a:r>
              <a:t>Objective</a:t>
            </a:r>
          </a:p>
        </p:txBody>
      </p:sp>
      <p:sp>
        <p:nvSpPr>
          <p:cNvPr id="624" name="Content Placeholder 2"/>
          <p:cNvSpPr txBox="1"/>
          <p:nvPr/>
        </p:nvSpPr>
        <p:spPr>
          <a:xfrm>
            <a:off x="350448" y="2138744"/>
            <a:ext cx="8210136" cy="2609148"/>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p>
            <a:pPr marL="342900" indent="-342900" algn="ctr">
              <a:lnSpc>
                <a:spcPts val="3200"/>
              </a:lnSpc>
              <a:spcBef>
                <a:spcPts val="600"/>
              </a:spcBef>
              <a:buSzPct val="100000"/>
              <a:buFont typeface="Arial"/>
              <a:buChar char="•"/>
              <a:defRPr b="1" sz="2800">
                <a:solidFill>
                  <a:srgbClr val="FFFFFF"/>
                </a:solidFill>
                <a:latin typeface="Arial"/>
                <a:ea typeface="Arial"/>
                <a:cs typeface="Arial"/>
                <a:sym typeface="Arial"/>
              </a:defRPr>
            </a:pPr>
            <a:r>
              <a:t>We aimed to evaluate and compare the procedural and clinical outcomes of patients undergoing TMVR for degenerated bioprostheses (valve-in-valve </a:t>
            </a:r>
            <a:r>
              <a:rPr>
                <a:solidFill>
                  <a:srgbClr val="FF0000"/>
                </a:solidFill>
              </a:rPr>
              <a:t>[ViV]</a:t>
            </a:r>
            <a:r>
              <a:t>), </a:t>
            </a:r>
            <a:endParaRPr sz="3200">
              <a:latin typeface="Times New Roman"/>
              <a:ea typeface="Times New Roman"/>
              <a:cs typeface="Times New Roman"/>
              <a:sym typeface="Times New Roman"/>
            </a:endParaRPr>
          </a:p>
          <a:p>
            <a:pPr algn="ctr">
              <a:lnSpc>
                <a:spcPts val="3200"/>
              </a:lnSpc>
              <a:spcBef>
                <a:spcPts val="600"/>
              </a:spcBef>
              <a:defRPr b="1" sz="2800">
                <a:solidFill>
                  <a:srgbClr val="FFFFFF"/>
                </a:solidFill>
                <a:latin typeface="Arial"/>
                <a:ea typeface="Arial"/>
                <a:cs typeface="Arial"/>
                <a:sym typeface="Arial"/>
              </a:defRPr>
            </a:pPr>
            <a:r>
              <a:t>failed annuloplasty rings (valve-in-rings </a:t>
            </a:r>
            <a:r>
              <a:rPr>
                <a:solidFill>
                  <a:srgbClr val="FF0000"/>
                </a:solidFill>
              </a:rPr>
              <a:t>[ViR]</a:t>
            </a:r>
            <a:r>
              <a:t>) and severe MAC (valve-in-MAC </a:t>
            </a:r>
            <a:r>
              <a:rPr>
                <a:solidFill>
                  <a:srgbClr val="FF0000"/>
                </a:solidFill>
              </a:rPr>
              <a:t>[ViMAC]</a:t>
            </a:r>
            <a:r>
              <a:t>)</a:t>
            </a:r>
          </a:p>
        </p:txBody>
      </p:sp>
      <p:sp>
        <p:nvSpPr>
          <p:cNvPr id="625" name="Titre 1"/>
          <p:cNvSpPr txBox="1"/>
          <p:nvPr/>
        </p:nvSpPr>
        <p:spPr>
          <a:xfrm>
            <a:off x="198049" y="88436"/>
            <a:ext cx="8824102" cy="1047458"/>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nchor="ctr">
            <a:spAutoFit/>
          </a:bodyPr>
          <a:lstStyle>
            <a:lvl1pPr algn="ctr">
              <a:lnSpc>
                <a:spcPts val="3900"/>
              </a:lnSpc>
              <a:defRPr b="1" sz="2400">
                <a:solidFill>
                  <a:srgbClr val="FFFF00"/>
                </a:solidFill>
                <a:latin typeface="Arial"/>
                <a:ea typeface="Arial"/>
                <a:cs typeface="Arial"/>
                <a:sym typeface="Arial"/>
              </a:defRPr>
            </a:lvl1pPr>
          </a:lstStyle>
          <a:p>
            <a:pPr/>
            <a:r>
              <a:t>Outcomes of TMVR for Degenerated Biprostheses, Failed Annuloplasty Rings and Mitral Annular Calcification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23"/>
                                        </p:tgtEl>
                                        <p:attrNameLst>
                                          <p:attrName>style.visibility</p:attrName>
                                        </p:attrNameLst>
                                      </p:cBhvr>
                                      <p:to>
                                        <p:strVal val="visible"/>
                                      </p:to>
                                    </p:set>
                                    <p:animEffect filter="wipe(up)" transition="in">
                                      <p:cBhvr>
                                        <p:cTn id="7" dur="500"/>
                                        <p:tgtEl>
                                          <p:spTgt spid="623"/>
                                        </p:tgtEl>
                                      </p:cBhvr>
                                    </p:animEffect>
                                  </p:childTnLst>
                                </p:cTn>
                              </p:par>
                            </p:childTnLst>
                          </p:cTn>
                        </p:par>
                        <p:par>
                          <p:cTn id="8" fill="hold">
                            <p:stCondLst>
                              <p:cond delay="500"/>
                            </p:stCondLst>
                            <p:childTnLst>
                              <p:par>
                                <p:cTn id="9" presetClass="entr" nodeType="afterEffect" presetSubtype="1" presetID="22" grpId="2" fill="hold">
                                  <p:stCondLst>
                                    <p:cond delay="0"/>
                                  </p:stCondLst>
                                  <p:iterate type="el" backwards="0">
                                    <p:tmAbs val="0"/>
                                  </p:iterate>
                                  <p:childTnLst>
                                    <p:set>
                                      <p:cBhvr>
                                        <p:cTn id="10" fill="hold"/>
                                        <p:tgtEl>
                                          <p:spTgt spid="624"/>
                                        </p:tgtEl>
                                        <p:attrNameLst>
                                          <p:attrName>style.visibility</p:attrName>
                                        </p:attrNameLst>
                                      </p:cBhvr>
                                      <p:to>
                                        <p:strVal val="visible"/>
                                      </p:to>
                                    </p:set>
                                    <p:animEffect filter="wipe(up)" transition="in">
                                      <p:cBhvr>
                                        <p:cTn id="11" dur="5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3" grpId="1"/>
      <p:bldP build="whole" bldLvl="1" animBg="1" rev="0" advAuto="0" spid="624"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7" name="Picture 2" descr="Picture 2"/>
          <p:cNvPicPr>
            <a:picLocks noChangeAspect="1"/>
          </p:cNvPicPr>
          <p:nvPr/>
        </p:nvPicPr>
        <p:blipFill>
          <a:blip r:embed="rId2">
            <a:extLst/>
          </a:blip>
          <a:stretch>
            <a:fillRect/>
          </a:stretch>
        </p:blipFill>
        <p:spPr>
          <a:xfrm>
            <a:off x="8792364" y="0"/>
            <a:ext cx="351637" cy="321471"/>
          </a:xfrm>
          <a:prstGeom prst="rect">
            <a:avLst/>
          </a:prstGeom>
          <a:ln w="12700">
            <a:miter lim="400000"/>
          </a:ln>
        </p:spPr>
      </p:pic>
      <p:sp>
        <p:nvSpPr>
          <p:cNvPr id="628" name="Title 1"/>
          <p:cNvSpPr txBox="1"/>
          <p:nvPr/>
        </p:nvSpPr>
        <p:spPr>
          <a:xfrm>
            <a:off x="502849" y="0"/>
            <a:ext cx="8138302" cy="666750"/>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nchor="ctr">
            <a:normAutofit fontScale="100000" lnSpcReduction="0"/>
          </a:bodyPr>
          <a:lstStyle>
            <a:lvl1pPr algn="ctr">
              <a:defRPr b="1" sz="3200">
                <a:solidFill>
                  <a:srgbClr val="FFFF00"/>
                </a:solidFill>
                <a:latin typeface="Arial"/>
                <a:ea typeface="Arial"/>
                <a:cs typeface="Arial"/>
                <a:sym typeface="Arial"/>
              </a:defRPr>
            </a:lvl1pPr>
          </a:lstStyle>
          <a:p>
            <a:pPr/>
            <a:r>
              <a:t>Clinical Outcomes at 30-Days</a:t>
            </a:r>
          </a:p>
        </p:txBody>
      </p:sp>
      <p:grpSp>
        <p:nvGrpSpPr>
          <p:cNvPr id="637" name="Group 17"/>
          <p:cNvGrpSpPr/>
          <p:nvPr/>
        </p:nvGrpSpPr>
        <p:grpSpPr>
          <a:xfrm>
            <a:off x="121919" y="590554"/>
            <a:ext cx="8637831" cy="3843764"/>
            <a:chOff x="0" y="0"/>
            <a:chExt cx="8637829" cy="3843762"/>
          </a:xfrm>
        </p:grpSpPr>
        <p:graphicFrame>
          <p:nvGraphicFramePr>
            <p:cNvPr id="629" name="Chart 5"/>
            <p:cNvGraphicFramePr/>
            <p:nvPr/>
          </p:nvGraphicFramePr>
          <p:xfrm>
            <a:off x="608029" y="438917"/>
            <a:ext cx="8029801" cy="3404846"/>
          </p:xfrm>
          <a:graphic xmlns:a="http://schemas.openxmlformats.org/drawingml/2006/main">
            <a:graphicData uri="http://schemas.openxmlformats.org/drawingml/2006/chart">
              <c:chart xmlns:c="http://schemas.openxmlformats.org/drawingml/2006/chart" r:id="rId3"/>
            </a:graphicData>
          </a:graphic>
        </p:graphicFrame>
        <p:sp>
          <p:nvSpPr>
            <p:cNvPr id="630" name="TextBox 6"/>
            <p:cNvSpPr txBox="1"/>
            <p:nvPr/>
          </p:nvSpPr>
          <p:spPr>
            <a:xfrm>
              <a:off x="0" y="1858705"/>
              <a:ext cx="365761"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3152">
                <a:defRPr b="1" sz="1600">
                  <a:solidFill>
                    <a:srgbClr val="FFFFFF"/>
                  </a:solidFill>
                  <a:latin typeface="Arial"/>
                  <a:ea typeface="Arial"/>
                  <a:cs typeface="Arial"/>
                  <a:sym typeface="Arial"/>
                </a:defRPr>
              </a:lvl1pPr>
            </a:lstStyle>
            <a:p>
              <a:pPr/>
              <a:r>
                <a:t>%</a:t>
              </a:r>
            </a:p>
          </p:txBody>
        </p:sp>
        <p:sp>
          <p:nvSpPr>
            <p:cNvPr id="631" name="TextBox 8"/>
            <p:cNvSpPr txBox="1"/>
            <p:nvPr/>
          </p:nvSpPr>
          <p:spPr>
            <a:xfrm>
              <a:off x="609600" y="0"/>
              <a:ext cx="11277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&lt;0.001</a:t>
              </a:r>
            </a:p>
          </p:txBody>
        </p:sp>
        <p:sp>
          <p:nvSpPr>
            <p:cNvPr id="632" name="TextBox 9"/>
            <p:cNvSpPr txBox="1"/>
            <p:nvPr/>
          </p:nvSpPr>
          <p:spPr>
            <a:xfrm>
              <a:off x="7277100" y="2180401"/>
              <a:ext cx="11277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=0.03</a:t>
              </a:r>
            </a:p>
          </p:txBody>
        </p:sp>
        <p:sp>
          <p:nvSpPr>
            <p:cNvPr id="633" name="TextBox 10"/>
            <p:cNvSpPr txBox="1"/>
            <p:nvPr/>
          </p:nvSpPr>
          <p:spPr>
            <a:xfrm>
              <a:off x="6057900" y="2519909"/>
              <a:ext cx="1127761"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0.05</a:t>
              </a:r>
            </a:p>
          </p:txBody>
        </p:sp>
        <p:sp>
          <p:nvSpPr>
            <p:cNvPr id="634" name="TextBox 11"/>
            <p:cNvSpPr txBox="1"/>
            <p:nvPr/>
          </p:nvSpPr>
          <p:spPr>
            <a:xfrm>
              <a:off x="4724400" y="2421673"/>
              <a:ext cx="11277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0.07</a:t>
              </a:r>
            </a:p>
          </p:txBody>
        </p:sp>
        <p:sp>
          <p:nvSpPr>
            <p:cNvPr id="635" name="TextBox 12"/>
            <p:cNvSpPr txBox="1"/>
            <p:nvPr/>
          </p:nvSpPr>
          <p:spPr>
            <a:xfrm>
              <a:off x="3429000" y="2743369"/>
              <a:ext cx="11277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=0.15</a:t>
              </a:r>
            </a:p>
          </p:txBody>
        </p:sp>
        <p:sp>
          <p:nvSpPr>
            <p:cNvPr id="636" name="TextBox 13"/>
            <p:cNvSpPr txBox="1"/>
            <p:nvPr/>
          </p:nvSpPr>
          <p:spPr>
            <a:xfrm>
              <a:off x="2114719" y="1501385"/>
              <a:ext cx="1127761"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3152">
                <a:defRPr b="1" i="1" sz="1600">
                  <a:solidFill>
                    <a:srgbClr val="FFFFFF"/>
                  </a:solidFill>
                  <a:latin typeface="Arial"/>
                  <a:ea typeface="Arial"/>
                  <a:cs typeface="Arial"/>
                  <a:sym typeface="Arial"/>
                </a:defRPr>
              </a:pPr>
              <a:r>
                <a:t>p</a:t>
              </a:r>
              <a:r>
                <a:rPr i="0"/>
                <a:t>&lt;0.001</a:t>
              </a:r>
            </a:p>
          </p:txBody>
        </p:sp>
      </p:grpSp>
      <p:sp>
        <p:nvSpPr>
          <p:cNvPr id="638" name="TextBox 18"/>
          <p:cNvSpPr txBox="1"/>
          <p:nvPr/>
        </p:nvSpPr>
        <p:spPr>
          <a:xfrm>
            <a:off x="7155222" y="751659"/>
            <a:ext cx="1409776" cy="313279"/>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lvl1pPr defTabSz="913152">
              <a:defRPr b="1" sz="1600">
                <a:solidFill>
                  <a:srgbClr val="FFFFFF"/>
                </a:solidFill>
                <a:latin typeface="Arial"/>
                <a:ea typeface="Arial"/>
                <a:cs typeface="Arial"/>
                <a:sym typeface="Arial"/>
              </a:defRPr>
            </a:lvl1pPr>
          </a:lstStyle>
          <a:p>
            <a:pPr/>
            <a:r>
              <a:t>ViV (n=322)</a:t>
            </a:r>
          </a:p>
        </p:txBody>
      </p:sp>
      <p:sp>
        <p:nvSpPr>
          <p:cNvPr id="639" name="TextBox 19"/>
          <p:cNvSpPr txBox="1"/>
          <p:nvPr/>
        </p:nvSpPr>
        <p:spPr>
          <a:xfrm>
            <a:off x="7155222" y="1090216"/>
            <a:ext cx="1409776" cy="313279"/>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lvl1pPr defTabSz="913152">
              <a:defRPr b="1" sz="1600">
                <a:solidFill>
                  <a:srgbClr val="FFFFFF"/>
                </a:solidFill>
                <a:latin typeface="Arial"/>
                <a:ea typeface="Arial"/>
                <a:cs typeface="Arial"/>
                <a:sym typeface="Arial"/>
              </a:defRPr>
            </a:lvl1pPr>
          </a:lstStyle>
          <a:p>
            <a:pPr/>
            <a:r>
              <a:t>ViR (n=141)</a:t>
            </a:r>
          </a:p>
        </p:txBody>
      </p:sp>
      <p:sp>
        <p:nvSpPr>
          <p:cNvPr id="640" name="TextBox 20"/>
          <p:cNvSpPr txBox="1"/>
          <p:nvPr/>
        </p:nvSpPr>
        <p:spPr>
          <a:xfrm>
            <a:off x="7161964" y="1405445"/>
            <a:ext cx="1479233" cy="313280"/>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lvl1pPr defTabSz="913152">
              <a:defRPr b="1" sz="1600">
                <a:solidFill>
                  <a:srgbClr val="FFFFFF"/>
                </a:solidFill>
                <a:latin typeface="Arial"/>
                <a:ea typeface="Arial"/>
                <a:cs typeface="Arial"/>
                <a:sym typeface="Arial"/>
              </a:defRPr>
            </a:lvl1pPr>
          </a:lstStyle>
          <a:p>
            <a:pPr/>
            <a:r>
              <a:t>ViMAC (n=58)</a:t>
            </a:r>
          </a:p>
        </p:txBody>
      </p:sp>
      <p:pic>
        <p:nvPicPr>
          <p:cNvPr id="641" name="Picture 2" descr="Picture 2"/>
          <p:cNvPicPr>
            <a:picLocks noChangeAspect="1"/>
          </p:cNvPicPr>
          <p:nvPr/>
        </p:nvPicPr>
        <p:blipFill>
          <a:blip r:embed="rId4">
            <a:extLst/>
          </a:blip>
          <a:stretch>
            <a:fillRect/>
          </a:stretch>
        </p:blipFill>
        <p:spPr>
          <a:xfrm>
            <a:off x="6853860" y="798515"/>
            <a:ext cx="249238" cy="249239"/>
          </a:xfrm>
          <a:prstGeom prst="rect">
            <a:avLst/>
          </a:prstGeom>
          <a:ln w="12700">
            <a:miter lim="400000"/>
          </a:ln>
        </p:spPr>
      </p:pic>
      <p:pic>
        <p:nvPicPr>
          <p:cNvPr id="642" name="Picture 3" descr="Picture 3"/>
          <p:cNvPicPr>
            <a:picLocks noChangeAspect="1"/>
          </p:cNvPicPr>
          <p:nvPr/>
        </p:nvPicPr>
        <p:blipFill>
          <a:blip r:embed="rId5">
            <a:extLst/>
          </a:blip>
          <a:stretch>
            <a:fillRect/>
          </a:stretch>
        </p:blipFill>
        <p:spPr>
          <a:xfrm>
            <a:off x="6865070" y="1127268"/>
            <a:ext cx="244476" cy="249239"/>
          </a:xfrm>
          <a:prstGeom prst="rect">
            <a:avLst/>
          </a:prstGeom>
          <a:ln w="12700">
            <a:miter lim="400000"/>
          </a:ln>
        </p:spPr>
      </p:pic>
      <p:pic>
        <p:nvPicPr>
          <p:cNvPr id="643" name="Picture 4" descr="Picture 4"/>
          <p:cNvPicPr>
            <a:picLocks noChangeAspect="1"/>
          </p:cNvPicPr>
          <p:nvPr/>
        </p:nvPicPr>
        <p:blipFill>
          <a:blip r:embed="rId6">
            <a:extLst/>
          </a:blip>
          <a:stretch>
            <a:fillRect/>
          </a:stretch>
        </p:blipFill>
        <p:spPr>
          <a:xfrm>
            <a:off x="6867066" y="1450096"/>
            <a:ext cx="249238" cy="249239"/>
          </a:xfrm>
          <a:prstGeom prst="rect">
            <a:avLst/>
          </a:prstGeom>
          <a:ln w="12700">
            <a:miter lim="400000"/>
          </a:ln>
        </p:spPr>
      </p:pic>
      <p:sp>
        <p:nvSpPr>
          <p:cNvPr id="644" name="TextBox 21"/>
          <p:cNvSpPr txBox="1"/>
          <p:nvPr/>
        </p:nvSpPr>
        <p:spPr>
          <a:xfrm>
            <a:off x="5989249" y="4793248"/>
            <a:ext cx="3109102" cy="350549"/>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lvl1pPr defTabSz="913152">
              <a:defRPr b="1" i="1">
                <a:solidFill>
                  <a:srgbClr val="FFFF00"/>
                </a:solidFill>
                <a:latin typeface="Arial"/>
                <a:ea typeface="Arial"/>
                <a:cs typeface="Arial"/>
                <a:sym typeface="Arial"/>
              </a:defRPr>
            </a:lvl1pPr>
          </a:lstStyle>
          <a:p>
            <a:pPr/>
            <a:r>
              <a:t>Yoon SH, EHJ 2018;40:441</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6" name="Picture 2" descr="Picture 2"/>
          <p:cNvPicPr>
            <a:picLocks noChangeAspect="1"/>
          </p:cNvPicPr>
          <p:nvPr/>
        </p:nvPicPr>
        <p:blipFill>
          <a:blip r:embed="rId2">
            <a:extLst/>
          </a:blip>
          <a:stretch>
            <a:fillRect/>
          </a:stretch>
        </p:blipFill>
        <p:spPr>
          <a:xfrm>
            <a:off x="8792364" y="0"/>
            <a:ext cx="351637" cy="321471"/>
          </a:xfrm>
          <a:prstGeom prst="rect">
            <a:avLst/>
          </a:prstGeom>
          <a:ln w="12700">
            <a:miter lim="400000"/>
          </a:ln>
        </p:spPr>
      </p:pic>
      <p:sp>
        <p:nvSpPr>
          <p:cNvPr id="647" name="Title 1"/>
          <p:cNvSpPr txBox="1"/>
          <p:nvPr/>
        </p:nvSpPr>
        <p:spPr>
          <a:xfrm>
            <a:off x="45649" y="59409"/>
            <a:ext cx="9052702" cy="547932"/>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nchor="ctr">
            <a:spAutoFit/>
          </a:bodyPr>
          <a:lstStyle>
            <a:lvl1pPr algn="ctr">
              <a:defRPr b="1" sz="3200">
                <a:solidFill>
                  <a:srgbClr val="FFFF00"/>
                </a:solidFill>
                <a:latin typeface="Arial"/>
                <a:ea typeface="Arial"/>
                <a:cs typeface="Arial"/>
                <a:sym typeface="Arial"/>
              </a:defRPr>
            </a:lvl1pPr>
          </a:lstStyle>
          <a:p>
            <a:pPr/>
            <a:r>
              <a:t>All-Cause Mortality According to TMVR</a:t>
            </a:r>
          </a:p>
        </p:txBody>
      </p:sp>
      <p:pic>
        <p:nvPicPr>
          <p:cNvPr id="648" name="Picture 1" descr="Picture 1"/>
          <p:cNvPicPr>
            <a:picLocks noChangeAspect="1"/>
          </p:cNvPicPr>
          <p:nvPr/>
        </p:nvPicPr>
        <p:blipFill>
          <a:blip r:embed="rId3">
            <a:extLst/>
          </a:blip>
          <a:stretch>
            <a:fillRect/>
          </a:stretch>
        </p:blipFill>
        <p:spPr>
          <a:xfrm>
            <a:off x="609600" y="666750"/>
            <a:ext cx="7924800" cy="4027657"/>
          </a:xfrm>
          <a:prstGeom prst="rect">
            <a:avLst/>
          </a:prstGeom>
          <a:ln w="12700">
            <a:miter lim="400000"/>
          </a:ln>
        </p:spPr>
      </p:pic>
      <p:sp>
        <p:nvSpPr>
          <p:cNvPr id="649" name="Straight Connector 6"/>
          <p:cNvSpPr/>
          <p:nvPr/>
        </p:nvSpPr>
        <p:spPr>
          <a:xfrm>
            <a:off x="3048000" y="819150"/>
            <a:ext cx="457201" cy="228601"/>
          </a:xfrm>
          <a:prstGeom prst="line">
            <a:avLst/>
          </a:prstGeom>
          <a:ln w="15875">
            <a:solidFill>
              <a:srgbClr val="FF0000"/>
            </a:solidFill>
          </a:ln>
        </p:spPr>
        <p:txBody>
          <a:bodyPr lIns="45719" rIns="45719"/>
          <a:lstStyle/>
          <a:p>
            <a:pPr>
              <a:defRPr>
                <a:solidFill>
                  <a:srgbClr val="FFFFFF"/>
                </a:solidFill>
              </a:defRPr>
            </a:pPr>
          </a:p>
        </p:txBody>
      </p:sp>
      <p:sp>
        <p:nvSpPr>
          <p:cNvPr id="650" name="Straight Connector 8"/>
          <p:cNvSpPr/>
          <p:nvPr/>
        </p:nvSpPr>
        <p:spPr>
          <a:xfrm flipV="1">
            <a:off x="3048000" y="819149"/>
            <a:ext cx="381001" cy="228601"/>
          </a:xfrm>
          <a:prstGeom prst="line">
            <a:avLst/>
          </a:prstGeom>
          <a:ln w="15875">
            <a:solidFill>
              <a:srgbClr val="FF0000"/>
            </a:solidFill>
          </a:ln>
        </p:spPr>
        <p:txBody>
          <a:bodyPr lIns="45719" rIns="45719"/>
          <a:lstStyle/>
          <a:p>
            <a:pPr>
              <a:defRPr>
                <a:solidFill>
                  <a:srgbClr val="FFFFFF"/>
                </a:solidFill>
              </a:defRPr>
            </a:pPr>
          </a:p>
        </p:txBody>
      </p:sp>
      <p:sp>
        <p:nvSpPr>
          <p:cNvPr id="651" name="TextBox 7"/>
          <p:cNvSpPr txBox="1"/>
          <p:nvPr/>
        </p:nvSpPr>
        <p:spPr>
          <a:xfrm>
            <a:off x="5989249" y="4793248"/>
            <a:ext cx="3109102" cy="350549"/>
          </a:xfrm>
          <a:prstGeom prst="rect">
            <a:avLst/>
          </a:prstGeom>
          <a:ln w="12700">
            <a:miter lim="400000"/>
          </a:ln>
          <a:extLst>
            <a:ext uri="{C572A759-6A51-4108-AA02-DFA0A04FC94B}">
              <ma14:wrappingTextBoxFlag xmlns:ma14="http://schemas.microsoft.com/office/mac/drawingml/2011/main" val="1"/>
            </a:ext>
          </a:extLst>
        </p:spPr>
        <p:txBody>
          <a:bodyPr lIns="45663" tIns="45663" rIns="45663" bIns="45663">
            <a:spAutoFit/>
          </a:bodyPr>
          <a:lstStyle>
            <a:lvl1pPr defTabSz="913152">
              <a:defRPr b="1" i="1">
                <a:solidFill>
                  <a:srgbClr val="FFFF00"/>
                </a:solidFill>
                <a:latin typeface="Arial"/>
                <a:ea typeface="Arial"/>
                <a:cs typeface="Arial"/>
                <a:sym typeface="Arial"/>
              </a:defRPr>
            </a:lvl1pPr>
          </a:lstStyle>
          <a:p>
            <a:pPr/>
            <a:r>
              <a:t>Yoon SH, EHJ 2018;40:441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50"/>
                                        </p:tgtEl>
                                        <p:attrNameLst>
                                          <p:attrName>style.visibility</p:attrName>
                                        </p:attrNameLst>
                                      </p:cBhvr>
                                      <p:to>
                                        <p:strVal val="visible"/>
                                      </p:to>
                                    </p:set>
                                    <p:animEffect filter="wipe(left)" transition="in">
                                      <p:cBhvr>
                                        <p:cTn id="7" dur="500"/>
                                        <p:tgtEl>
                                          <p:spTgt spid="650"/>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649"/>
                                        </p:tgtEl>
                                        <p:attrNameLst>
                                          <p:attrName>style.visibility</p:attrName>
                                        </p:attrNameLst>
                                      </p:cBhvr>
                                      <p:to>
                                        <p:strVal val="visible"/>
                                      </p:to>
                                    </p:set>
                                    <p:animEffect filter="wipe(left)" transition="in">
                                      <p:cBhvr>
                                        <p:cTn id="11" dur="500"/>
                                        <p:tgtEl>
                                          <p:spTgt spid="6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1"/>
      <p:bldP build="whole" bldLvl="1" animBg="1" rev="0" advAuto="0" spid="649"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53"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54" name="Title 1"/>
          <p:cNvSpPr txBox="1"/>
          <p:nvPr/>
        </p:nvSpPr>
        <p:spPr>
          <a:xfrm>
            <a:off x="253538" y="670602"/>
            <a:ext cx="8506923" cy="381028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b="1" sz="3600">
                <a:solidFill>
                  <a:srgbClr val="FFFF00"/>
                </a:solidFill>
                <a:latin typeface="Arial"/>
                <a:ea typeface="Arial"/>
                <a:cs typeface="Arial"/>
                <a:sym typeface="Arial"/>
              </a:defRPr>
            </a:pPr>
            <a:r>
              <a:t>1-Year Outcomes of Mitral Valve-in-Valve Using the SAPIEN 3 Aortic Transcatheter Heart Valve</a:t>
            </a:r>
            <a:endParaRPr sz="4400">
              <a:solidFill>
                <a:srgbClr val="FFFFFF"/>
              </a:solidFill>
              <a:latin typeface="Calibri Light"/>
              <a:ea typeface="Calibri Light"/>
              <a:cs typeface="Calibri Light"/>
              <a:sym typeface="Calibri Light"/>
            </a:endParaRPr>
          </a:p>
          <a:p>
            <a:pPr algn="ctr">
              <a:defRPr b="1" i="1" sz="3600">
                <a:solidFill>
                  <a:srgbClr val="FFFF00"/>
                </a:solidFill>
                <a:latin typeface="Arial"/>
                <a:ea typeface="Arial"/>
                <a:cs typeface="Arial"/>
                <a:sym typeface="Arial"/>
              </a:defRPr>
            </a:pPr>
            <a:r>
              <a:t>Data from the STS/ACC/TVT Registry</a:t>
            </a:r>
            <a:endParaRPr sz="4400">
              <a:solidFill>
                <a:srgbClr val="FFFFFF"/>
              </a:solidFill>
              <a:latin typeface="Calibri Light"/>
              <a:ea typeface="Calibri Light"/>
              <a:cs typeface="Calibri Light"/>
              <a:sym typeface="Calibri Light"/>
            </a:endParaRPr>
          </a:p>
          <a:p>
            <a:pPr algn="ctr">
              <a:defRPr b="1" i="1" sz="3600">
                <a:solidFill>
                  <a:srgbClr val="FFFF00"/>
                </a:solidFill>
                <a:latin typeface="Arial"/>
                <a:ea typeface="Arial"/>
                <a:cs typeface="Arial"/>
                <a:sym typeface="Arial"/>
              </a:defRPr>
            </a:pPr>
          </a:p>
          <a:p>
            <a:pPr algn="ctr">
              <a:defRPr b="1" i="1" sz="3600">
                <a:solidFill>
                  <a:srgbClr val="FFFF00"/>
                </a:solidFill>
                <a:latin typeface="Arial"/>
                <a:ea typeface="Arial"/>
                <a:cs typeface="Arial"/>
                <a:sym typeface="Arial"/>
              </a:defRPr>
            </a:pPr>
            <a:r>
              <a:t>Gurrero M et al</a:t>
            </a:r>
          </a:p>
          <a:p>
            <a:pPr algn="ctr">
              <a:defRPr b="1" i="1" sz="3600">
                <a:solidFill>
                  <a:srgbClr val="FFFF00"/>
                </a:solidFill>
                <a:latin typeface="Arial"/>
                <a:ea typeface="Arial"/>
                <a:cs typeface="Arial"/>
                <a:sym typeface="Arial"/>
              </a:defRPr>
            </a:pPr>
            <a:r>
              <a:t>TCT 2019</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56"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57" name="Title 1"/>
          <p:cNvSpPr txBox="1"/>
          <p:nvPr/>
        </p:nvSpPr>
        <p:spPr>
          <a:xfrm>
            <a:off x="524915" y="87827"/>
            <a:ext cx="8138161"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defRPr b="1" sz="2400">
                <a:latin typeface="Arial"/>
                <a:ea typeface="Arial"/>
                <a:cs typeface="Arial"/>
                <a:sym typeface="Arial"/>
              </a:defRPr>
            </a:lvl1pPr>
          </a:lstStyle>
          <a:p>
            <a:pPr/>
            <a:r>
              <a:t>Background</a:t>
            </a:r>
          </a:p>
        </p:txBody>
      </p:sp>
      <p:sp>
        <p:nvSpPr>
          <p:cNvPr id="658" name="Title 1"/>
          <p:cNvSpPr txBox="1"/>
          <p:nvPr/>
        </p:nvSpPr>
        <p:spPr>
          <a:xfrm>
            <a:off x="45719" y="122003"/>
            <a:ext cx="9052562" cy="5480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200">
                <a:solidFill>
                  <a:srgbClr val="FFFF00"/>
                </a:solidFill>
                <a:latin typeface="Arial"/>
                <a:ea typeface="Arial"/>
                <a:cs typeface="Arial"/>
                <a:sym typeface="Arial"/>
              </a:defRPr>
            </a:lvl1pPr>
          </a:lstStyle>
          <a:p>
            <a:pPr/>
            <a:r>
              <a:t>SAPIEN 3 Mitral Valve-in-Valve Background</a:t>
            </a:r>
          </a:p>
        </p:txBody>
      </p:sp>
      <p:grpSp>
        <p:nvGrpSpPr>
          <p:cNvPr id="680" name="Group 5"/>
          <p:cNvGrpSpPr/>
          <p:nvPr/>
        </p:nvGrpSpPr>
        <p:grpSpPr>
          <a:xfrm>
            <a:off x="449783" y="1127653"/>
            <a:ext cx="8244433" cy="2228621"/>
            <a:chOff x="0" y="0"/>
            <a:chExt cx="8244431" cy="2228620"/>
          </a:xfrm>
        </p:grpSpPr>
        <p:grpSp>
          <p:nvGrpSpPr>
            <p:cNvPr id="661" name="Freeform 6"/>
            <p:cNvGrpSpPr/>
            <p:nvPr/>
          </p:nvGrpSpPr>
          <p:grpSpPr>
            <a:xfrm>
              <a:off x="-1" y="0"/>
              <a:ext cx="1103896" cy="2228621"/>
              <a:chOff x="0" y="0"/>
              <a:chExt cx="1103894" cy="2228620"/>
            </a:xfrm>
          </p:grpSpPr>
          <p:sp>
            <p:nvSpPr>
              <p:cNvPr id="659" name="Rectangle"/>
              <p:cNvSpPr/>
              <p:nvPr/>
            </p:nvSpPr>
            <p:spPr>
              <a:xfrm>
                <a:off x="-1" y="0"/>
                <a:ext cx="1103896"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p>
            </p:txBody>
          </p:sp>
          <p:sp>
            <p:nvSpPr>
              <p:cNvPr id="660" name="6.3% elective…"/>
              <p:cNvSpPr txBox="1"/>
              <p:nvPr/>
            </p:nvSpPr>
            <p:spPr>
              <a:xfrm>
                <a:off x="64769" y="247650"/>
                <a:ext cx="974356" cy="18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6.3% </a:t>
                </a:r>
                <a:r>
                  <a:rPr sz="1400"/>
                  <a:t>elective </a:t>
                </a:r>
              </a:p>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17.8% </a:t>
                </a:r>
                <a:r>
                  <a:rPr sz="1400"/>
                  <a:t>emergent</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1,973 patients</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 Vancouver CA</a:t>
                </a:r>
                <a:r>
                  <a:rPr baseline="30000"/>
                  <a:t>1</a:t>
                </a:r>
              </a:p>
            </p:txBody>
          </p:sp>
        </p:grpSp>
        <p:grpSp>
          <p:nvGrpSpPr>
            <p:cNvPr id="664" name="Freeform 7"/>
            <p:cNvGrpSpPr/>
            <p:nvPr/>
          </p:nvGrpSpPr>
          <p:grpSpPr>
            <a:xfrm>
              <a:off x="1212085" y="0"/>
              <a:ext cx="1081901" cy="2228621"/>
              <a:chOff x="0" y="0"/>
              <a:chExt cx="1081899" cy="2228620"/>
            </a:xfrm>
          </p:grpSpPr>
          <p:sp>
            <p:nvSpPr>
              <p:cNvPr id="662"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a:solidFill>
                      <a:srgbClr val="FFFFFF"/>
                    </a:solidFill>
                  </a:defRPr>
                </a:pPr>
              </a:p>
            </p:txBody>
          </p:sp>
          <p:sp>
            <p:nvSpPr>
              <p:cNvPr id="663" name="12.8%…"/>
              <p:cNvSpPr txBox="1"/>
              <p:nvPr/>
            </p:nvSpPr>
            <p:spPr>
              <a:xfrm>
                <a:off x="64770" y="247650"/>
                <a:ext cx="952359" cy="984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12.8%</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96 patients</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Istanbul, Turkey</a:t>
                </a:r>
                <a:r>
                  <a:rPr baseline="30000"/>
                  <a:t>2</a:t>
                </a:r>
              </a:p>
            </p:txBody>
          </p:sp>
        </p:grpSp>
        <p:grpSp>
          <p:nvGrpSpPr>
            <p:cNvPr id="667" name="Freeform 8"/>
            <p:cNvGrpSpPr/>
            <p:nvPr/>
          </p:nvGrpSpPr>
          <p:grpSpPr>
            <a:xfrm>
              <a:off x="2402175" y="0"/>
              <a:ext cx="1081900" cy="2228621"/>
              <a:chOff x="0" y="0"/>
              <a:chExt cx="1081899" cy="2228620"/>
            </a:xfrm>
          </p:grpSpPr>
          <p:sp>
            <p:nvSpPr>
              <p:cNvPr id="665"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a:solidFill>
                      <a:srgbClr val="FFFFFF"/>
                    </a:solidFill>
                  </a:defRPr>
                </a:pPr>
              </a:p>
            </p:txBody>
          </p:sp>
          <p:sp>
            <p:nvSpPr>
              <p:cNvPr id="666" name="11-15%…"/>
              <p:cNvSpPr txBox="1"/>
              <p:nvPr/>
            </p:nvSpPr>
            <p:spPr>
              <a:xfrm>
                <a:off x="64770" y="247650"/>
                <a:ext cx="952359" cy="7678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800"/>
                  </a:spcBef>
                  <a:defRPr b="1" sz="20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11-15%</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53 patients</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Texas</a:t>
                </a:r>
                <a:r>
                  <a:rPr baseline="30000"/>
                  <a:t>3</a:t>
                </a:r>
              </a:p>
            </p:txBody>
          </p:sp>
        </p:grpSp>
        <p:grpSp>
          <p:nvGrpSpPr>
            <p:cNvPr id="670" name="Freeform 9"/>
            <p:cNvGrpSpPr/>
            <p:nvPr/>
          </p:nvGrpSpPr>
          <p:grpSpPr>
            <a:xfrm>
              <a:off x="3592263" y="0"/>
              <a:ext cx="1081901" cy="2228621"/>
              <a:chOff x="0" y="0"/>
              <a:chExt cx="1081899" cy="2228620"/>
            </a:xfrm>
          </p:grpSpPr>
          <p:sp>
            <p:nvSpPr>
              <p:cNvPr id="668"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a:solidFill>
                      <a:srgbClr val="FFFFFF"/>
                    </a:solidFill>
                  </a:defRPr>
                </a:pPr>
              </a:p>
            </p:txBody>
          </p:sp>
          <p:sp>
            <p:nvSpPr>
              <p:cNvPr id="669" name="8.2%…"/>
              <p:cNvSpPr txBox="1"/>
              <p:nvPr/>
            </p:nvSpPr>
            <p:spPr>
              <a:xfrm>
                <a:off x="64770" y="247650"/>
                <a:ext cx="952359" cy="12593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8.2% </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182 young patients age 49.2 ± 27.4</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Bursa, Turkey</a:t>
                </a:r>
                <a:r>
                  <a:rPr baseline="30000"/>
                  <a:t>4</a:t>
                </a:r>
              </a:p>
            </p:txBody>
          </p:sp>
        </p:grpSp>
        <p:grpSp>
          <p:nvGrpSpPr>
            <p:cNvPr id="673" name="Freeform 10"/>
            <p:cNvGrpSpPr/>
            <p:nvPr/>
          </p:nvGrpSpPr>
          <p:grpSpPr>
            <a:xfrm>
              <a:off x="4782353" y="0"/>
              <a:ext cx="1081900" cy="2228621"/>
              <a:chOff x="0" y="0"/>
              <a:chExt cx="1081899" cy="2228620"/>
            </a:xfrm>
          </p:grpSpPr>
          <p:sp>
            <p:nvSpPr>
              <p:cNvPr id="671"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p>
            </p:txBody>
          </p:sp>
          <p:sp>
            <p:nvSpPr>
              <p:cNvPr id="672" name="12%…"/>
              <p:cNvSpPr txBox="1"/>
              <p:nvPr/>
            </p:nvSpPr>
            <p:spPr>
              <a:xfrm>
                <a:off x="64770" y="247650"/>
                <a:ext cx="952359" cy="984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12%</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48 patients</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Southampton, UK</a:t>
                </a:r>
                <a:r>
                  <a:rPr baseline="30000"/>
                  <a:t>5</a:t>
                </a:r>
              </a:p>
            </p:txBody>
          </p:sp>
        </p:grpSp>
        <p:grpSp>
          <p:nvGrpSpPr>
            <p:cNvPr id="676" name="Freeform 11"/>
            <p:cNvGrpSpPr/>
            <p:nvPr/>
          </p:nvGrpSpPr>
          <p:grpSpPr>
            <a:xfrm>
              <a:off x="5972442" y="0"/>
              <a:ext cx="1081901" cy="2228621"/>
              <a:chOff x="0" y="0"/>
              <a:chExt cx="1081899" cy="2228620"/>
            </a:xfrm>
          </p:grpSpPr>
          <p:sp>
            <p:nvSpPr>
              <p:cNvPr id="674"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a:solidFill>
                      <a:srgbClr val="FFFFFF"/>
                    </a:solidFill>
                  </a:defRPr>
                </a:pPr>
              </a:p>
            </p:txBody>
          </p:sp>
          <p:sp>
            <p:nvSpPr>
              <p:cNvPr id="675" name="12%…"/>
              <p:cNvSpPr txBox="1"/>
              <p:nvPr/>
            </p:nvSpPr>
            <p:spPr>
              <a:xfrm>
                <a:off x="64770" y="247650"/>
                <a:ext cx="952359" cy="925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12% </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1,627 patients from Medicare database</a:t>
                </a:r>
                <a:r>
                  <a:rPr baseline="30000"/>
                  <a:t>6</a:t>
                </a:r>
              </a:p>
            </p:txBody>
          </p:sp>
        </p:grpSp>
        <p:grpSp>
          <p:nvGrpSpPr>
            <p:cNvPr id="679" name="Freeform 12"/>
            <p:cNvGrpSpPr/>
            <p:nvPr/>
          </p:nvGrpSpPr>
          <p:grpSpPr>
            <a:xfrm>
              <a:off x="7162532" y="0"/>
              <a:ext cx="1081900" cy="2228621"/>
              <a:chOff x="0" y="0"/>
              <a:chExt cx="1081899" cy="2228620"/>
            </a:xfrm>
          </p:grpSpPr>
          <p:sp>
            <p:nvSpPr>
              <p:cNvPr id="677" name="Rectangle"/>
              <p:cNvSpPr/>
              <p:nvPr/>
            </p:nvSpPr>
            <p:spPr>
              <a:xfrm>
                <a:off x="0" y="0"/>
                <a:ext cx="1081900" cy="2228621"/>
              </a:xfrm>
              <a:prstGeom prst="rect">
                <a:avLst/>
              </a:prstGeom>
              <a:solidFill>
                <a:srgbClr val="0070C0"/>
              </a:solidFill>
              <a:ln w="25400" cap="flat">
                <a:solidFill>
                  <a:srgbClr val="FFFFFF"/>
                </a:solidFill>
                <a:prstDash val="solid"/>
                <a:round/>
              </a:ln>
              <a:effectLst/>
            </p:spPr>
            <p:txBody>
              <a:bodyPr wrap="square" lIns="45719" tIns="45719" rIns="45719" bIns="45719" numCol="1" anchor="t">
                <a:noAutofit/>
              </a:bodyPr>
              <a:lstStyle/>
              <a:p>
                <a:pPr algn="ctr" defTabSz="311150">
                  <a:lnSpc>
                    <a:spcPct val="90000"/>
                  </a:lnSpc>
                  <a:spcBef>
                    <a:spcPts val="700"/>
                  </a:spcBef>
                  <a:defRPr>
                    <a:solidFill>
                      <a:srgbClr val="FFFFFF"/>
                    </a:solidFill>
                  </a:defRPr>
                </a:pPr>
              </a:p>
            </p:txBody>
          </p:sp>
          <p:sp>
            <p:nvSpPr>
              <p:cNvPr id="678" name="11.1%…"/>
              <p:cNvSpPr txBox="1"/>
              <p:nvPr/>
            </p:nvSpPr>
            <p:spPr>
              <a:xfrm>
                <a:off x="64770" y="247650"/>
                <a:ext cx="952359" cy="925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669" tIns="26669" rIns="26669" bIns="26669" numCol="1" anchor="t">
                <a:spAutoFit/>
              </a:bodyPr>
              <a:lstStyle/>
              <a:p>
                <a:pPr algn="ctr" defTabSz="311150">
                  <a:lnSpc>
                    <a:spcPct val="90000"/>
                  </a:lnSpc>
                  <a:spcBef>
                    <a:spcPts val="1000"/>
                  </a:spcBef>
                  <a:defRPr b="1" sz="2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11.1%</a:t>
                </a:r>
              </a:p>
              <a:p>
                <a:pPr algn="ctr" defTabSz="311150">
                  <a:lnSpc>
                    <a:spcPct val="90000"/>
                  </a:lnSpc>
                  <a:spcBef>
                    <a:spcPts val="400"/>
                  </a:spcBef>
                  <a:defRPr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1,096 patients from STS database</a:t>
                </a:r>
                <a:r>
                  <a:rPr baseline="30000"/>
                  <a:t>7</a:t>
                </a:r>
              </a:p>
            </p:txBody>
          </p:sp>
        </p:grpSp>
      </p:grpSp>
      <p:sp>
        <p:nvSpPr>
          <p:cNvPr id="681" name="TextBox 13"/>
          <p:cNvSpPr txBox="1"/>
          <p:nvPr/>
        </p:nvSpPr>
        <p:spPr>
          <a:xfrm>
            <a:off x="191192" y="3869295"/>
            <a:ext cx="8823961" cy="1227367"/>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marL="228600" indent="-228600">
              <a:lnSpc>
                <a:spcPct val="90000"/>
              </a:lnSpc>
              <a:defRPr b="1" baseline="30000" i="1" sz="1200">
                <a:solidFill>
                  <a:srgbClr val="FFFF00"/>
                </a:solidFill>
                <a:latin typeface="Arial"/>
                <a:ea typeface="Arial"/>
                <a:cs typeface="Arial"/>
                <a:sym typeface="Arial"/>
              </a:defRPr>
            </a:pPr>
            <a:r>
              <a:t>1</a:t>
            </a:r>
            <a:r>
              <a:rPr baseline="0"/>
              <a:t>Jamieson et al, Circulation 2003;108[suppl II]:II-98-II-102</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2</a:t>
            </a:r>
            <a:r>
              <a:rPr baseline="0"/>
              <a:t>Albeyoglu, et al. Thorac Cardiovasc Surg 2006;54:244</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3</a:t>
            </a:r>
            <a:r>
              <a:rPr baseline="0"/>
              <a:t>Toker et al, Tex Heart Inst J 2009; 26:557</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4</a:t>
            </a:r>
            <a:r>
              <a:rPr baseline="0"/>
              <a:t>Ozyazicioglu et al, Turkish J Thorac Cardiovasc Surg 2012;20:497</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5</a:t>
            </a:r>
            <a:r>
              <a:rPr baseline="0"/>
              <a:t>Vohra et al, Interact Cardiovasc Thorac Surg 2012 May;14:575</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6</a:t>
            </a:r>
            <a:r>
              <a:rPr baseline="0"/>
              <a:t>Kwedar et al, Ann Thorac Surg 2017;104:1516</a:t>
            </a:r>
            <a:endParaRPr>
              <a:solidFill>
                <a:srgbClr val="FFFFFF"/>
              </a:solidFill>
            </a:endParaRPr>
          </a:p>
          <a:p>
            <a:pPr marL="228600" indent="-228600">
              <a:lnSpc>
                <a:spcPct val="90000"/>
              </a:lnSpc>
              <a:defRPr b="1" baseline="30000" i="1" sz="1200">
                <a:solidFill>
                  <a:srgbClr val="FFFF00"/>
                </a:solidFill>
                <a:latin typeface="Arial"/>
                <a:ea typeface="Arial"/>
                <a:cs typeface="Arial"/>
                <a:sym typeface="Arial"/>
              </a:defRPr>
            </a:pPr>
            <a:r>
              <a:t>7</a:t>
            </a:r>
            <a:r>
              <a:rPr baseline="0"/>
              <a:t>Mehaffey et al, Heart 2018;104:652</a:t>
            </a:r>
          </a:p>
        </p:txBody>
      </p:sp>
      <p:sp>
        <p:nvSpPr>
          <p:cNvPr id="682" name="Rectangle 14"/>
          <p:cNvSpPr/>
          <p:nvPr/>
        </p:nvSpPr>
        <p:spPr>
          <a:xfrm>
            <a:off x="7545074" y="1030062"/>
            <a:ext cx="1238295" cy="2414984"/>
          </a:xfrm>
          <a:prstGeom prst="rect">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Title 3"/>
          <p:cNvSpPr txBox="1"/>
          <p:nvPr>
            <p:ph type="title"/>
          </p:nvPr>
        </p:nvSpPr>
        <p:spPr>
          <a:xfrm>
            <a:off x="236964" y="-19052"/>
            <a:ext cx="8655238" cy="590552"/>
          </a:xfrm>
          <a:prstGeom prst="rect">
            <a:avLst/>
          </a:prstGeom>
        </p:spPr>
        <p:txBody>
          <a:bodyPr/>
          <a:lstStyle/>
          <a:p>
            <a:pPr>
              <a:defRPr sz="2200">
                <a:latin typeface="Arial"/>
                <a:ea typeface="Arial"/>
                <a:cs typeface="Arial"/>
                <a:sym typeface="Arial"/>
              </a:defRPr>
            </a:pPr>
            <a:r>
              <a:t>Nov 12</a:t>
            </a:r>
            <a:r>
              <a:rPr baseline="30000"/>
              <a:t>th</a:t>
            </a:r>
            <a:r>
              <a:t> 2019- Structural Heart Live Case # 32: DM, 90 y/o F</a:t>
            </a:r>
          </a:p>
        </p:txBody>
      </p:sp>
      <p:pic>
        <p:nvPicPr>
          <p:cNvPr id="492" name="Picture 1" descr="Picture 1"/>
          <p:cNvPicPr>
            <a:picLocks noChangeAspect="1"/>
          </p:cNvPicPr>
          <p:nvPr/>
        </p:nvPicPr>
        <p:blipFill>
          <a:blip r:embed="rId2">
            <a:extLst/>
          </a:blip>
          <a:stretch>
            <a:fillRect/>
          </a:stretch>
        </p:blipFill>
        <p:spPr>
          <a:xfrm>
            <a:off x="8819470" y="28577"/>
            <a:ext cx="280989" cy="333376"/>
          </a:xfrm>
          <a:prstGeom prst="rect">
            <a:avLst/>
          </a:prstGeom>
          <a:ln w="12700">
            <a:miter lim="400000"/>
          </a:ln>
        </p:spPr>
      </p:pic>
      <p:sp>
        <p:nvSpPr>
          <p:cNvPr id="493" name="TextBox 1"/>
          <p:cNvSpPr txBox="1"/>
          <p:nvPr/>
        </p:nvSpPr>
        <p:spPr>
          <a:xfrm>
            <a:off x="55594" y="446324"/>
            <a:ext cx="9032814" cy="4440821"/>
          </a:xfrm>
          <a:prstGeom prst="rect">
            <a:avLst/>
          </a:prstGeom>
          <a:ln w="12700">
            <a:miter lim="400000"/>
          </a:ln>
          <a:extLst>
            <a:ext uri="{C572A759-6A51-4108-AA02-DFA0A04FC94B}">
              <ma14:wrappingTextBoxFlag xmlns:ma14="http://schemas.microsoft.com/office/mac/drawingml/2011/main" val="1"/>
            </a:ext>
          </a:extLst>
        </p:spPr>
        <p:txBody>
          <a:bodyPr lIns="33814" tIns="33814" rIns="33814" bIns="33814">
            <a:spAutoFit/>
          </a:bodyPr>
          <a:lstStyle/>
          <a:p>
            <a:pPr defTabSz="685800">
              <a:defRPr b="1" sz="2000">
                <a:solidFill>
                  <a:srgbClr val="FFFF00"/>
                </a:solidFill>
                <a:latin typeface="Arial"/>
                <a:ea typeface="Arial"/>
                <a:cs typeface="Arial"/>
                <a:sym typeface="Arial"/>
              </a:defRPr>
            </a:pPr>
            <a:r>
              <a:t>Presentation:</a:t>
            </a:r>
            <a:r>
              <a:rPr>
                <a:solidFill>
                  <a:srgbClr val="FFFFFF"/>
                </a:solidFill>
              </a:rPr>
              <a:t> Worsening dyspnea on exertion, NYHA class III symptoms for the last few months  </a:t>
            </a:r>
          </a:p>
          <a:p>
            <a:pPr defTabSz="685800">
              <a:defRPr b="1" sz="2000">
                <a:solidFill>
                  <a:srgbClr val="FFFFFF"/>
                </a:solidFill>
                <a:latin typeface="Arial"/>
                <a:ea typeface="Arial"/>
                <a:cs typeface="Arial"/>
                <a:sym typeface="Arial"/>
              </a:defRPr>
            </a:pPr>
          </a:p>
          <a:p>
            <a:pPr defTabSz="685800">
              <a:defRPr b="1" sz="2000">
                <a:solidFill>
                  <a:srgbClr val="FFFF00"/>
                </a:solidFill>
                <a:latin typeface="Arial"/>
                <a:ea typeface="Arial"/>
                <a:cs typeface="Arial"/>
                <a:sym typeface="Arial"/>
              </a:defRPr>
            </a:pPr>
            <a:r>
              <a:t>PMH: </a:t>
            </a:r>
            <a:r>
              <a:rPr>
                <a:solidFill>
                  <a:srgbClr val="FFFFFF"/>
                </a:solidFill>
              </a:rPr>
              <a:t>Rheumatic heart disease with severe MR s/p bio-prosthetic MVR with 31mm bovine pericardial valve  with 3 V CABG ( LIMA-LAD, SVG to diagonal and SVG to OM) along with LAA resection in 09/2003. Other history includes HTN, DJD, renal insufficiency (CKD-3), moderate carotid atherosclerosis, arthroscopy of b/l knee and hernia repair</a:t>
            </a:r>
          </a:p>
          <a:p>
            <a:pPr defTabSz="685800">
              <a:defRPr b="1" sz="2000">
                <a:solidFill>
                  <a:srgbClr val="FFFFFF"/>
                </a:solidFill>
                <a:latin typeface="Arial"/>
                <a:ea typeface="Arial"/>
                <a:cs typeface="Arial"/>
                <a:sym typeface="Arial"/>
              </a:defRPr>
            </a:pPr>
          </a:p>
          <a:p>
            <a:pPr defTabSz="685800">
              <a:defRPr b="1" sz="2000">
                <a:solidFill>
                  <a:srgbClr val="FFFF00"/>
                </a:solidFill>
                <a:latin typeface="Arial"/>
                <a:ea typeface="Arial"/>
                <a:cs typeface="Arial"/>
                <a:sym typeface="Arial"/>
              </a:defRPr>
            </a:pPr>
            <a:r>
              <a:t>Medications: </a:t>
            </a:r>
            <a:r>
              <a:rPr>
                <a:solidFill>
                  <a:srgbClr val="FFFFFF"/>
                </a:solidFill>
              </a:rPr>
              <a:t>Amlodipine, Enalapril, Carvedilol, Warfarin, Furosemide, Atorvastatin</a:t>
            </a:r>
          </a:p>
          <a:p>
            <a:pPr defTabSz="685800">
              <a:defRPr b="1" sz="2000">
                <a:solidFill>
                  <a:srgbClr val="FFFFFF"/>
                </a:solidFill>
                <a:latin typeface="Arial"/>
                <a:ea typeface="Arial"/>
                <a:cs typeface="Arial"/>
                <a:sym typeface="Arial"/>
              </a:defRPr>
            </a:pPr>
          </a:p>
          <a:p>
            <a:pPr defTabSz="685800">
              <a:defRPr b="1" sz="2000">
                <a:solidFill>
                  <a:srgbClr val="FFFF00"/>
                </a:solidFill>
                <a:latin typeface="Arial"/>
                <a:ea typeface="Arial"/>
                <a:cs typeface="Arial"/>
                <a:sym typeface="Arial"/>
              </a:defRPr>
            </a:pPr>
            <a:r>
              <a:t>EKG (10/21/2019):</a:t>
            </a:r>
            <a:r>
              <a:rPr>
                <a:solidFill>
                  <a:srgbClr val="FFFFFF"/>
                </a:solidFill>
              </a:rPr>
              <a:t> Atrial fibrillation with controlled ventricular rate</a:t>
            </a:r>
          </a:p>
          <a:p>
            <a:pPr defTabSz="685800">
              <a:defRPr b="1" sz="2000">
                <a:solidFill>
                  <a:srgbClr val="FFFFFF"/>
                </a:solidFill>
                <a:latin typeface="Arial"/>
                <a:ea typeface="Arial"/>
                <a:cs typeface="Arial"/>
                <a:sym typeface="Arial"/>
              </a:defRPr>
            </a:pPr>
          </a:p>
          <a:p>
            <a:pPr defTabSz="685800">
              <a:defRPr b="1" sz="2000">
                <a:solidFill>
                  <a:srgbClr val="FFFF00"/>
                </a:solidFill>
                <a:latin typeface="Arial"/>
                <a:ea typeface="Arial"/>
                <a:cs typeface="Arial"/>
                <a:sym typeface="Arial"/>
              </a:defRPr>
            </a:pPr>
            <a:r>
              <a:t>CT Scan (10/16/2019): </a:t>
            </a:r>
            <a:r>
              <a:rPr>
                <a:solidFill>
                  <a:srgbClr val="FFFFFF"/>
                </a:solidFill>
              </a:rPr>
              <a:t>Patent grafts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8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85"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686" name="Title 1"/>
          <p:cNvSpPr txBox="1"/>
          <p:nvPr/>
        </p:nvSpPr>
        <p:spPr>
          <a:xfrm>
            <a:off x="45719" y="41566"/>
            <a:ext cx="9052562" cy="972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90000"/>
              </a:lnSpc>
              <a:defRPr b="1" sz="3200">
                <a:solidFill>
                  <a:srgbClr val="FFFF00"/>
                </a:solidFill>
                <a:uFill>
                  <a:solidFill>
                    <a:srgbClr val="11517C"/>
                  </a:solidFill>
                </a:uFill>
                <a:latin typeface="Arial"/>
                <a:ea typeface="Arial"/>
                <a:cs typeface="Arial"/>
                <a:sym typeface="Arial"/>
              </a:defRPr>
            </a:pPr>
            <a:r>
              <a:t>SAPIEN 3 MViV: 30-day Mortality in </a:t>
            </a:r>
            <a:endParaRPr sz="2400">
              <a:latin typeface="Franklin Gothic Book"/>
              <a:ea typeface="Franklin Gothic Book"/>
              <a:cs typeface="Franklin Gothic Book"/>
              <a:sym typeface="Franklin Gothic Book"/>
            </a:endParaRPr>
          </a:p>
          <a:p>
            <a:pPr algn="ctr">
              <a:lnSpc>
                <a:spcPct val="90000"/>
              </a:lnSpc>
              <a:defRPr b="1" sz="3200">
                <a:solidFill>
                  <a:srgbClr val="FFFF00"/>
                </a:solidFill>
                <a:uFill>
                  <a:solidFill>
                    <a:srgbClr val="11517C"/>
                  </a:solidFill>
                </a:uFill>
                <a:latin typeface="Arial"/>
                <a:ea typeface="Arial"/>
                <a:cs typeface="Arial"/>
                <a:sym typeface="Arial"/>
              </a:defRPr>
            </a:pPr>
            <a:r>
              <a:t>Early Experience   </a:t>
            </a:r>
          </a:p>
        </p:txBody>
      </p:sp>
      <p:graphicFrame>
        <p:nvGraphicFramePr>
          <p:cNvPr id="687" name="Chart 7"/>
          <p:cNvGraphicFramePr/>
          <p:nvPr/>
        </p:nvGraphicFramePr>
        <p:xfrm>
          <a:off x="370173" y="1105374"/>
          <a:ext cx="8436007" cy="3462056"/>
        </p:xfrm>
        <a:graphic xmlns:a="http://schemas.openxmlformats.org/drawingml/2006/main">
          <a:graphicData uri="http://schemas.openxmlformats.org/drawingml/2006/chart">
            <c:chart xmlns:c="http://schemas.openxmlformats.org/drawingml/2006/chart" r:id="rId3"/>
          </a:graphicData>
        </a:graphic>
      </p:graphicFrame>
      <p:sp>
        <p:nvSpPr>
          <p:cNvPr id="688" name="TextBox 8"/>
          <p:cNvSpPr txBox="1"/>
          <p:nvPr/>
        </p:nvSpPr>
        <p:spPr>
          <a:xfrm>
            <a:off x="1442513" y="4481910"/>
            <a:ext cx="1489850" cy="380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200">
                <a:solidFill>
                  <a:srgbClr val="FFFFFF"/>
                </a:solidFill>
                <a:latin typeface="Arial"/>
                <a:ea typeface="Arial"/>
                <a:cs typeface="Arial"/>
                <a:sym typeface="Arial"/>
              </a:defRPr>
            </a:pPr>
            <a:r>
              <a:t>n=349 (18.5% TS)</a:t>
            </a:r>
          </a:p>
          <a:p>
            <a:pPr algn="ctr">
              <a:defRPr b="1" sz="800">
                <a:solidFill>
                  <a:srgbClr val="FFFFFF"/>
                </a:solidFill>
                <a:latin typeface="Arial"/>
                <a:ea typeface="Arial"/>
                <a:cs typeface="Arial"/>
                <a:sym typeface="Arial"/>
              </a:defRPr>
            </a:pPr>
            <a:r>
              <a:t>Dvir et al TVT 2016</a:t>
            </a:r>
          </a:p>
        </p:txBody>
      </p:sp>
      <p:sp>
        <p:nvSpPr>
          <p:cNvPr id="689" name="TextBox 9"/>
          <p:cNvSpPr txBox="1"/>
          <p:nvPr/>
        </p:nvSpPr>
        <p:spPr>
          <a:xfrm>
            <a:off x="4129716" y="4481422"/>
            <a:ext cx="1339975" cy="380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200">
                <a:solidFill>
                  <a:srgbClr val="FFFFFF"/>
                </a:solidFill>
                <a:latin typeface="Arial"/>
                <a:ea typeface="Arial"/>
                <a:cs typeface="Arial"/>
                <a:sym typeface="Arial"/>
              </a:defRPr>
            </a:pPr>
            <a:r>
              <a:t>n=586 (49% TS)</a:t>
            </a:r>
          </a:p>
          <a:p>
            <a:pPr algn="ctr">
              <a:defRPr b="1" sz="800">
                <a:solidFill>
                  <a:srgbClr val="FFFFFF"/>
                </a:solidFill>
                <a:latin typeface="Arial"/>
                <a:ea typeface="Arial"/>
                <a:cs typeface="Arial"/>
                <a:sym typeface="Arial"/>
              </a:defRPr>
            </a:pPr>
            <a:r>
              <a:t>Guerrero et al AHA 2017</a:t>
            </a:r>
          </a:p>
        </p:txBody>
      </p:sp>
      <p:sp>
        <p:nvSpPr>
          <p:cNvPr id="690" name="TextBox 10"/>
          <p:cNvSpPr txBox="1"/>
          <p:nvPr/>
        </p:nvSpPr>
        <p:spPr>
          <a:xfrm>
            <a:off x="6644548" y="4479649"/>
            <a:ext cx="1644724" cy="5563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200">
                <a:solidFill>
                  <a:srgbClr val="FFFFFF"/>
                </a:solidFill>
                <a:latin typeface="Arial"/>
                <a:ea typeface="Arial"/>
                <a:cs typeface="Arial"/>
                <a:sym typeface="Arial"/>
              </a:defRPr>
            </a:pPr>
            <a:r>
              <a:t>n=30 (100% TS) </a:t>
            </a:r>
          </a:p>
          <a:p>
            <a:pPr algn="ctr">
              <a:defRPr b="1" sz="800">
                <a:solidFill>
                  <a:srgbClr val="FFFFFF"/>
                </a:solidFill>
                <a:latin typeface="Arial"/>
                <a:ea typeface="Arial"/>
                <a:cs typeface="Arial"/>
                <a:sym typeface="Arial"/>
              </a:defRPr>
            </a:pPr>
            <a:r>
              <a:t>Guerrero et al AHA 2017</a:t>
            </a:r>
          </a:p>
        </p:txBody>
      </p:sp>
      <p:sp>
        <p:nvSpPr>
          <p:cNvPr id="691" name="TextBox 1"/>
          <p:cNvSpPr txBox="1"/>
          <p:nvPr/>
        </p:nvSpPr>
        <p:spPr>
          <a:xfrm rot="16200000">
            <a:off x="1324553" y="3384363"/>
            <a:ext cx="123015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400">
                <a:solidFill>
                  <a:srgbClr val="FFFFFF"/>
                </a:solidFill>
                <a:latin typeface="Arial"/>
                <a:ea typeface="Arial"/>
                <a:cs typeface="Arial"/>
                <a:sym typeface="Arial"/>
              </a:defRPr>
            </a:lvl1pPr>
          </a:lstStyle>
          <a:p>
            <a:pPr/>
            <a:r>
              <a:t>Not Reported</a:t>
            </a:r>
          </a:p>
        </p:txBody>
      </p:sp>
      <p:sp>
        <p:nvSpPr>
          <p:cNvPr id="692" name="TextBox 12"/>
          <p:cNvSpPr txBox="1"/>
          <p:nvPr/>
        </p:nvSpPr>
        <p:spPr>
          <a:xfrm>
            <a:off x="180802" y="2746317"/>
            <a:ext cx="25146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latin typeface="Arial"/>
                <a:ea typeface="Arial"/>
                <a:cs typeface="Arial"/>
                <a:sym typeface="Arial"/>
              </a:defRPr>
            </a:lvl1pPr>
          </a:lstStyle>
          <a:p>
            <a:pPr/>
            <a:r>
              <a: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69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695"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696" name="Title 1"/>
          <p:cNvSpPr txBox="1"/>
          <p:nvPr/>
        </p:nvSpPr>
        <p:spPr>
          <a:xfrm>
            <a:off x="45719" y="101792"/>
            <a:ext cx="9052562" cy="54804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200">
                <a:solidFill>
                  <a:srgbClr val="FFFF00"/>
                </a:solidFill>
                <a:latin typeface="Arial"/>
                <a:ea typeface="Arial"/>
                <a:cs typeface="Arial"/>
                <a:sym typeface="Arial"/>
              </a:defRPr>
            </a:lvl1pPr>
          </a:lstStyle>
          <a:p>
            <a:pPr/>
            <a:r>
              <a:t>SAPIEN 3 MViV: Trends for Mitral ViV</a:t>
            </a:r>
          </a:p>
        </p:txBody>
      </p:sp>
      <p:graphicFrame>
        <p:nvGraphicFramePr>
          <p:cNvPr id="697" name="Chart 7"/>
          <p:cNvGraphicFramePr/>
          <p:nvPr/>
        </p:nvGraphicFramePr>
        <p:xfrm>
          <a:off x="180502" y="858556"/>
          <a:ext cx="8649289" cy="3917623"/>
        </p:xfrm>
        <a:graphic xmlns:a="http://schemas.openxmlformats.org/drawingml/2006/main">
          <a:graphicData uri="http://schemas.openxmlformats.org/drawingml/2006/chart">
            <c:chart xmlns:c="http://schemas.openxmlformats.org/drawingml/2006/chart" r:id="rId3"/>
          </a:graphicData>
        </a:graphic>
      </p:graphicFrame>
      <p:sp>
        <p:nvSpPr>
          <p:cNvPr id="698" name="TextBox 8"/>
          <p:cNvSpPr txBox="1"/>
          <p:nvPr/>
        </p:nvSpPr>
        <p:spPr>
          <a:xfrm>
            <a:off x="160019" y="2665116"/>
            <a:ext cx="137162"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latin typeface="Arial"/>
                <a:ea typeface="Arial"/>
                <a:cs typeface="Arial"/>
                <a:sym typeface="Arial"/>
              </a:defRPr>
            </a:lvl1pPr>
          </a:lstStyle>
          <a:p>
            <a:pPr/>
            <a:r>
              <a: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00"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01"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02" name="Title 1"/>
          <p:cNvSpPr txBox="1"/>
          <p:nvPr/>
        </p:nvSpPr>
        <p:spPr>
          <a:xfrm>
            <a:off x="45719" y="4362"/>
            <a:ext cx="9052562" cy="97228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200">
                <a:solidFill>
                  <a:srgbClr val="FFFF00"/>
                </a:solidFill>
                <a:latin typeface="Arial"/>
                <a:ea typeface="Arial"/>
                <a:cs typeface="Arial"/>
                <a:sym typeface="Arial"/>
              </a:defRPr>
            </a:lvl1pPr>
          </a:lstStyle>
          <a:p>
            <a:pPr/>
            <a:r>
              <a:t>SAPIEN 3 MViV: Procedure Volume Growth and Cases Per Site</a:t>
            </a:r>
          </a:p>
        </p:txBody>
      </p:sp>
      <p:graphicFrame>
        <p:nvGraphicFramePr>
          <p:cNvPr id="703" name="Chart 5"/>
          <p:cNvGraphicFramePr/>
          <p:nvPr/>
        </p:nvGraphicFramePr>
        <p:xfrm>
          <a:off x="556098" y="1240155"/>
          <a:ext cx="3504235" cy="3657363"/>
        </p:xfrm>
        <a:graphic xmlns:a="http://schemas.openxmlformats.org/drawingml/2006/main">
          <a:graphicData uri="http://schemas.openxmlformats.org/drawingml/2006/chart">
            <c:chart xmlns:c="http://schemas.openxmlformats.org/drawingml/2006/chart" r:id="rId3"/>
          </a:graphicData>
        </a:graphic>
      </p:graphicFrame>
      <p:sp>
        <p:nvSpPr>
          <p:cNvPr id="704" name="TextBox 6"/>
          <p:cNvSpPr txBox="1"/>
          <p:nvPr/>
        </p:nvSpPr>
        <p:spPr>
          <a:xfrm>
            <a:off x="3651015" y="972305"/>
            <a:ext cx="654681"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000">
                <a:solidFill>
                  <a:srgbClr val="ED7D31"/>
                </a:solidFill>
                <a:latin typeface="Arial"/>
                <a:ea typeface="Arial"/>
                <a:cs typeface="Arial"/>
                <a:sym typeface="Arial"/>
              </a:defRPr>
            </a:lvl1pPr>
          </a:lstStyle>
          <a:p>
            <a:pPr/>
            <a:r>
              <a:t># of sites</a:t>
            </a:r>
          </a:p>
        </p:txBody>
      </p:sp>
      <p:sp>
        <p:nvSpPr>
          <p:cNvPr id="705" name="TextBox 7"/>
          <p:cNvSpPr txBox="1"/>
          <p:nvPr/>
        </p:nvSpPr>
        <p:spPr>
          <a:xfrm>
            <a:off x="325383" y="936688"/>
            <a:ext cx="1061850"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000">
                <a:solidFill>
                  <a:srgbClr val="FFFFFF"/>
                </a:solidFill>
                <a:latin typeface="Arial"/>
                <a:ea typeface="Arial"/>
                <a:cs typeface="Arial"/>
                <a:sym typeface="Arial"/>
              </a:defRPr>
            </a:lvl1pPr>
          </a:lstStyle>
          <a:p>
            <a:pPr/>
            <a:r>
              <a:t># of MViV cases</a:t>
            </a:r>
          </a:p>
        </p:txBody>
      </p:sp>
      <p:graphicFrame>
        <p:nvGraphicFramePr>
          <p:cNvPr id="706" name="Chart 8"/>
          <p:cNvGraphicFramePr/>
          <p:nvPr/>
        </p:nvGraphicFramePr>
        <p:xfrm>
          <a:off x="4548161" y="1218203"/>
          <a:ext cx="4219527" cy="3335711"/>
        </p:xfrm>
        <a:graphic xmlns:a="http://schemas.openxmlformats.org/drawingml/2006/main">
          <a:graphicData uri="http://schemas.openxmlformats.org/drawingml/2006/chart">
            <c:chart xmlns:c="http://schemas.openxmlformats.org/drawingml/2006/chart" r:id="rId4"/>
          </a:graphicData>
        </a:graphic>
      </p:graphicFrame>
      <p:sp>
        <p:nvSpPr>
          <p:cNvPr id="707" name="TextBox 5"/>
          <p:cNvSpPr txBox="1"/>
          <p:nvPr/>
        </p:nvSpPr>
        <p:spPr>
          <a:xfrm>
            <a:off x="5731817" y="2908031"/>
            <a:ext cx="2217220" cy="516214"/>
          </a:xfrm>
          <a:prstGeom prst="rect">
            <a:avLst/>
          </a:prstGeom>
          <a:solidFill>
            <a:srgbClr val="70AD47"/>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914400">
              <a:lnSpc>
                <a:spcPct val="90000"/>
              </a:lnSpc>
              <a:spcBef>
                <a:spcPts val="600"/>
              </a:spcBef>
              <a:defRPr b="1" sz="1200">
                <a:latin typeface="Arial"/>
                <a:ea typeface="Arial"/>
                <a:cs typeface="Arial"/>
                <a:sym typeface="Arial"/>
              </a:defRPr>
            </a:lvl1pPr>
          </a:lstStyle>
          <a:p>
            <a:pPr/>
            <a:r>
              <a:t>Median # of MViV cases per site=4, IQR [1, 8]</a:t>
            </a:r>
          </a:p>
        </p:txBody>
      </p:sp>
      <p:sp>
        <p:nvSpPr>
          <p:cNvPr id="708" name="Straight Arrow Connector 2"/>
          <p:cNvSpPr/>
          <p:nvPr/>
        </p:nvSpPr>
        <p:spPr>
          <a:xfrm>
            <a:off x="6863068" y="3340922"/>
            <a:ext cx="1" cy="639661"/>
          </a:xfrm>
          <a:prstGeom prst="line">
            <a:avLst/>
          </a:prstGeom>
          <a:ln w="38100">
            <a:solidFill>
              <a:srgbClr val="70AD47"/>
            </a:solidFill>
            <a:tailEnd type="triangle"/>
          </a:ln>
        </p:spPr>
        <p:txBody>
          <a:bodyPr lIns="45719" rIns="45719"/>
          <a:lstStyle/>
          <a:p>
            <a:pPr>
              <a:defRPr>
                <a:solidFill>
                  <a:srgbClr val="FFFFFF"/>
                </a:solidFill>
              </a:defRPr>
            </a:pPr>
          </a:p>
        </p:txBody>
      </p:sp>
      <p:sp>
        <p:nvSpPr>
          <p:cNvPr id="709" name="TextBox 9"/>
          <p:cNvSpPr txBox="1"/>
          <p:nvPr/>
        </p:nvSpPr>
        <p:spPr>
          <a:xfrm rot="16200000">
            <a:off x="3889214" y="2105471"/>
            <a:ext cx="1061850"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000">
                <a:solidFill>
                  <a:srgbClr val="FFFFFF"/>
                </a:solidFill>
                <a:latin typeface="Arial"/>
                <a:ea typeface="Arial"/>
                <a:cs typeface="Arial"/>
                <a:sym typeface="Arial"/>
              </a:defRPr>
            </a:lvl1pPr>
          </a:lstStyle>
          <a:p>
            <a:pPr/>
            <a:r>
              <a:t># of MViV cases</a:t>
            </a:r>
          </a:p>
        </p:txBody>
      </p:sp>
      <p:sp>
        <p:nvSpPr>
          <p:cNvPr id="710" name="TextBox 10"/>
          <p:cNvSpPr txBox="1"/>
          <p:nvPr/>
        </p:nvSpPr>
        <p:spPr>
          <a:xfrm>
            <a:off x="6455072" y="4580392"/>
            <a:ext cx="529107"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solidFill>
                  <a:srgbClr val="FFFFFF"/>
                </a:solidFill>
                <a:latin typeface="Arial"/>
                <a:ea typeface="Arial"/>
                <a:cs typeface="Arial"/>
                <a:sym typeface="Arial"/>
              </a:defRPr>
            </a:lvl1pPr>
          </a:lstStyle>
          <a:p>
            <a:pPr/>
            <a:r>
              <a:t>Sites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12"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13"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14" name="Title 1"/>
          <p:cNvSpPr txBox="1"/>
          <p:nvPr/>
        </p:nvSpPr>
        <p:spPr>
          <a:xfrm>
            <a:off x="45719" y="24504"/>
            <a:ext cx="9052562"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600">
                <a:solidFill>
                  <a:srgbClr val="FFFF00"/>
                </a:solidFill>
                <a:latin typeface="Arial"/>
                <a:ea typeface="Arial"/>
                <a:cs typeface="Arial"/>
                <a:sym typeface="Arial"/>
              </a:defRPr>
            </a:lvl1pPr>
          </a:lstStyle>
          <a:p>
            <a:pPr/>
            <a:r>
              <a:t>SAPIEN 3 MViV: Patient Flow</a:t>
            </a:r>
          </a:p>
        </p:txBody>
      </p:sp>
      <p:grpSp>
        <p:nvGrpSpPr>
          <p:cNvPr id="753" name="Group 1"/>
          <p:cNvGrpSpPr/>
          <p:nvPr/>
        </p:nvGrpSpPr>
        <p:grpSpPr>
          <a:xfrm>
            <a:off x="342900" y="794069"/>
            <a:ext cx="8447311" cy="3904768"/>
            <a:chOff x="0" y="0"/>
            <a:chExt cx="8447310" cy="3904767"/>
          </a:xfrm>
        </p:grpSpPr>
        <p:grpSp>
          <p:nvGrpSpPr>
            <p:cNvPr id="717" name="Rectangle: Rounded Corners 19"/>
            <p:cNvGrpSpPr/>
            <p:nvPr/>
          </p:nvGrpSpPr>
          <p:grpSpPr>
            <a:xfrm>
              <a:off x="2591311" y="2321912"/>
              <a:ext cx="1680843" cy="578883"/>
              <a:chOff x="0" y="0"/>
              <a:chExt cx="1680842" cy="578882"/>
            </a:xfrm>
          </p:grpSpPr>
          <p:sp>
            <p:nvSpPr>
              <p:cNvPr id="715" name="Rounded Rectangle"/>
              <p:cNvSpPr/>
              <p:nvPr/>
            </p:nvSpPr>
            <p:spPr>
              <a:xfrm>
                <a:off x="0" y="0"/>
                <a:ext cx="1680843" cy="578883"/>
              </a:xfrm>
              <a:prstGeom prst="roundRect">
                <a:avLst>
                  <a:gd name="adj" fmla="val 16667"/>
                </a:avLst>
              </a:prstGeom>
              <a:solidFill>
                <a:schemeClr val="accent1"/>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716" name="MViV with S3…"/>
              <p:cNvSpPr txBox="1"/>
              <p:nvPr/>
            </p:nvSpPr>
            <p:spPr>
              <a:xfrm>
                <a:off x="73978" y="43429"/>
                <a:ext cx="1532886"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MViV with S3 </a:t>
                </a:r>
              </a:p>
              <a:p>
                <a:pPr algn="ctr">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 = 1,576</a:t>
                </a:r>
              </a:p>
            </p:txBody>
          </p:sp>
        </p:grpSp>
        <p:grpSp>
          <p:nvGrpSpPr>
            <p:cNvPr id="720" name="Rectangle: Rounded Corners 19"/>
            <p:cNvGrpSpPr/>
            <p:nvPr/>
          </p:nvGrpSpPr>
          <p:grpSpPr>
            <a:xfrm>
              <a:off x="230715" y="3268389"/>
              <a:ext cx="1680844" cy="578883"/>
              <a:chOff x="0" y="0"/>
              <a:chExt cx="1680842" cy="578882"/>
            </a:xfrm>
          </p:grpSpPr>
          <p:sp>
            <p:nvSpPr>
              <p:cNvPr id="718" name="Rounded Rectangle"/>
              <p:cNvSpPr/>
              <p:nvPr/>
            </p:nvSpPr>
            <p:spPr>
              <a:xfrm>
                <a:off x="0" y="0"/>
                <a:ext cx="1680843" cy="578883"/>
              </a:xfrm>
              <a:prstGeom prst="roundRect">
                <a:avLst>
                  <a:gd name="adj" fmla="val 16667"/>
                </a:avLst>
              </a:prstGeom>
              <a:solidFill>
                <a:srgbClr val="4472C4"/>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19" name="Transseptal…"/>
              <p:cNvSpPr txBox="1"/>
              <p:nvPr/>
            </p:nvSpPr>
            <p:spPr>
              <a:xfrm>
                <a:off x="73978" y="43429"/>
                <a:ext cx="1532886"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Transseptal </a:t>
                </a:r>
              </a:p>
              <a:p>
                <a:pPr algn="ctr" defTabSz="914400">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 = 1,326</a:t>
                </a:r>
              </a:p>
            </p:txBody>
          </p:sp>
        </p:grpSp>
        <p:grpSp>
          <p:nvGrpSpPr>
            <p:cNvPr id="723" name="Rectangle: Rounded Corners 19"/>
            <p:cNvGrpSpPr/>
            <p:nvPr/>
          </p:nvGrpSpPr>
          <p:grpSpPr>
            <a:xfrm>
              <a:off x="2591311" y="3279876"/>
              <a:ext cx="1680843" cy="578883"/>
              <a:chOff x="0" y="0"/>
              <a:chExt cx="1680842" cy="578882"/>
            </a:xfrm>
          </p:grpSpPr>
          <p:sp>
            <p:nvSpPr>
              <p:cNvPr id="721" name="Rounded Rectangle"/>
              <p:cNvSpPr/>
              <p:nvPr/>
            </p:nvSpPr>
            <p:spPr>
              <a:xfrm>
                <a:off x="0" y="0"/>
                <a:ext cx="1680843" cy="578883"/>
              </a:xfrm>
              <a:prstGeom prst="roundRect">
                <a:avLst>
                  <a:gd name="adj" fmla="val 16667"/>
                </a:avLst>
              </a:prstGeom>
              <a:solidFill>
                <a:srgbClr val="ED7D31"/>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22" name="Transapical…"/>
              <p:cNvSpPr txBox="1"/>
              <p:nvPr/>
            </p:nvSpPr>
            <p:spPr>
              <a:xfrm>
                <a:off x="73978" y="43429"/>
                <a:ext cx="1532886"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Transapical </a:t>
                </a:r>
              </a:p>
              <a:p>
                <a:pPr algn="ctr" defTabSz="914400">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 = 203</a:t>
                </a:r>
              </a:p>
            </p:txBody>
          </p:sp>
        </p:grpSp>
        <p:grpSp>
          <p:nvGrpSpPr>
            <p:cNvPr id="726" name="Rectangle: Rounded Corners 20"/>
            <p:cNvGrpSpPr/>
            <p:nvPr/>
          </p:nvGrpSpPr>
          <p:grpSpPr>
            <a:xfrm>
              <a:off x="5928281" y="1177444"/>
              <a:ext cx="1018030" cy="476727"/>
              <a:chOff x="0" y="0"/>
              <a:chExt cx="1018029" cy="476725"/>
            </a:xfrm>
          </p:grpSpPr>
          <p:sp>
            <p:nvSpPr>
              <p:cNvPr id="724" name="Rounded Rectangle"/>
              <p:cNvSpPr/>
              <p:nvPr/>
            </p:nvSpPr>
            <p:spPr>
              <a:xfrm>
                <a:off x="0" y="0"/>
                <a:ext cx="1018030" cy="476726"/>
              </a:xfrm>
              <a:prstGeom prst="roundRect">
                <a:avLst>
                  <a:gd name="adj" fmla="val 16667"/>
                </a:avLst>
              </a:prstGeom>
              <a:solidFill>
                <a:srgbClr val="595959"/>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25" name="MAC…"/>
              <p:cNvSpPr txBox="1"/>
              <p:nvPr/>
            </p:nvSpPr>
            <p:spPr>
              <a:xfrm>
                <a:off x="68992" y="42528"/>
                <a:ext cx="880045" cy="391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MAC</a:t>
                </a:r>
              </a:p>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n=183</a:t>
                </a:r>
              </a:p>
            </p:txBody>
          </p:sp>
        </p:grpSp>
        <p:grpSp>
          <p:nvGrpSpPr>
            <p:cNvPr id="729" name="Rectangle: Rounded Corners 20"/>
            <p:cNvGrpSpPr/>
            <p:nvPr/>
          </p:nvGrpSpPr>
          <p:grpSpPr>
            <a:xfrm>
              <a:off x="5928281" y="1692490"/>
              <a:ext cx="1018030" cy="476727"/>
              <a:chOff x="0" y="0"/>
              <a:chExt cx="1018029" cy="476725"/>
            </a:xfrm>
          </p:grpSpPr>
          <p:sp>
            <p:nvSpPr>
              <p:cNvPr id="727" name="Rounded Rectangle"/>
              <p:cNvSpPr/>
              <p:nvPr/>
            </p:nvSpPr>
            <p:spPr>
              <a:xfrm>
                <a:off x="0" y="0"/>
                <a:ext cx="1018030" cy="476726"/>
              </a:xfrm>
              <a:prstGeom prst="roundRect">
                <a:avLst>
                  <a:gd name="adj" fmla="val 16667"/>
                </a:avLst>
              </a:prstGeom>
              <a:solidFill>
                <a:srgbClr val="595959"/>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28" name="Unknown…"/>
              <p:cNvSpPr txBox="1"/>
              <p:nvPr/>
            </p:nvSpPr>
            <p:spPr>
              <a:xfrm>
                <a:off x="68992" y="42528"/>
                <a:ext cx="880045" cy="391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Unknown</a:t>
                </a:r>
              </a:p>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n=179</a:t>
                </a:r>
              </a:p>
            </p:txBody>
          </p:sp>
        </p:grpSp>
        <p:sp>
          <p:nvSpPr>
            <p:cNvPr id="730" name="Straight Arrow Connector 10"/>
            <p:cNvSpPr/>
            <p:nvPr/>
          </p:nvSpPr>
          <p:spPr>
            <a:xfrm>
              <a:off x="1053082" y="3028972"/>
              <a:ext cx="1" cy="203970"/>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31" name="Straight Connector 11"/>
            <p:cNvSpPr/>
            <p:nvPr/>
          </p:nvSpPr>
          <p:spPr>
            <a:xfrm flipV="1">
              <a:off x="1056542" y="3028505"/>
              <a:ext cx="6645897" cy="468"/>
            </a:xfrm>
            <a:prstGeom prst="line">
              <a:avLst/>
            </a:prstGeom>
            <a:noFill/>
            <a:ln w="254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32" name="Straight Arrow Connector 12"/>
            <p:cNvSpPr/>
            <p:nvPr/>
          </p:nvSpPr>
          <p:spPr>
            <a:xfrm>
              <a:off x="5841767" y="3024577"/>
              <a:ext cx="1" cy="298633"/>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33" name="Straight Arrow Connector 13"/>
            <p:cNvSpPr/>
            <p:nvPr/>
          </p:nvSpPr>
          <p:spPr>
            <a:xfrm>
              <a:off x="3433564" y="3038696"/>
              <a:ext cx="1" cy="203970"/>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grpSp>
          <p:nvGrpSpPr>
            <p:cNvPr id="736" name="Rectangle: Rounded Corners 20"/>
            <p:cNvGrpSpPr/>
            <p:nvPr/>
          </p:nvGrpSpPr>
          <p:grpSpPr>
            <a:xfrm>
              <a:off x="6977786" y="3297790"/>
              <a:ext cx="1469525" cy="510779"/>
              <a:chOff x="0" y="0"/>
              <a:chExt cx="1469524" cy="510778"/>
            </a:xfrm>
          </p:grpSpPr>
          <p:sp>
            <p:nvSpPr>
              <p:cNvPr id="734" name="Rounded Rectangle"/>
              <p:cNvSpPr/>
              <p:nvPr/>
            </p:nvSpPr>
            <p:spPr>
              <a:xfrm>
                <a:off x="0" y="0"/>
                <a:ext cx="1469525" cy="510779"/>
              </a:xfrm>
              <a:prstGeom prst="roundRect">
                <a:avLst>
                  <a:gd name="adj" fmla="val 16667"/>
                </a:avLst>
              </a:prstGeom>
              <a:solidFill>
                <a:srgbClr val="808080"/>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35" name="Unspecified…"/>
              <p:cNvSpPr txBox="1"/>
              <p:nvPr/>
            </p:nvSpPr>
            <p:spPr>
              <a:xfrm>
                <a:off x="70654" y="34361"/>
                <a:ext cx="1328216" cy="4420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2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Unspecified</a:t>
                </a:r>
              </a:p>
              <a:p>
                <a:pPr algn="ctr" defTabSz="914400">
                  <a:defRPr b="1" sz="12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n=41 </a:t>
                </a:r>
              </a:p>
            </p:txBody>
          </p:sp>
        </p:grpSp>
        <p:sp>
          <p:nvSpPr>
            <p:cNvPr id="737" name="Rectangle 15"/>
            <p:cNvSpPr/>
            <p:nvPr/>
          </p:nvSpPr>
          <p:spPr>
            <a:xfrm>
              <a:off x="-1" y="3221547"/>
              <a:ext cx="4435135" cy="683221"/>
            </a:xfrm>
            <a:prstGeom prst="rect">
              <a:avLst/>
            </a:prstGeom>
            <a:noFill/>
            <a:ln w="38100" cap="flat">
              <a:solidFill>
                <a:srgbClr val="FF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defTabSz="914400">
                <a:defRPr>
                  <a:solidFill>
                    <a:srgbClr val="FFFFFF"/>
                  </a:solidFill>
                  <a:latin typeface="Franklin Gothic Book"/>
                  <a:ea typeface="Franklin Gothic Book"/>
                  <a:cs typeface="Franklin Gothic Book"/>
                  <a:sym typeface="Franklin Gothic Book"/>
                </a:defRPr>
              </a:pPr>
            </a:p>
          </p:txBody>
        </p:sp>
        <p:grpSp>
          <p:nvGrpSpPr>
            <p:cNvPr id="740" name="Rectangle: Rounded Corners 26"/>
            <p:cNvGrpSpPr/>
            <p:nvPr/>
          </p:nvGrpSpPr>
          <p:grpSpPr>
            <a:xfrm>
              <a:off x="5112762" y="3315721"/>
              <a:ext cx="1469525" cy="510779"/>
              <a:chOff x="0" y="0"/>
              <a:chExt cx="1469524" cy="510778"/>
            </a:xfrm>
          </p:grpSpPr>
          <p:sp>
            <p:nvSpPr>
              <p:cNvPr id="738" name="Rounded Rectangle"/>
              <p:cNvSpPr/>
              <p:nvPr/>
            </p:nvSpPr>
            <p:spPr>
              <a:xfrm>
                <a:off x="0" y="0"/>
                <a:ext cx="1469525" cy="510779"/>
              </a:xfrm>
              <a:prstGeom prst="roundRect">
                <a:avLst>
                  <a:gd name="adj" fmla="val 16667"/>
                </a:avLst>
              </a:prstGeom>
              <a:solidFill>
                <a:srgbClr val="808080"/>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39" name="Transatrial…"/>
              <p:cNvSpPr txBox="1"/>
              <p:nvPr/>
            </p:nvSpPr>
            <p:spPr>
              <a:xfrm>
                <a:off x="70654" y="34361"/>
                <a:ext cx="1328216" cy="4420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2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Transatrial</a:t>
                </a:r>
              </a:p>
              <a:p>
                <a:pPr algn="ctr" defTabSz="914400">
                  <a:defRPr b="1" sz="12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n=6 </a:t>
                </a:r>
              </a:p>
            </p:txBody>
          </p:sp>
        </p:grpSp>
        <p:sp>
          <p:nvSpPr>
            <p:cNvPr id="741" name="Straight Arrow Connector 17"/>
            <p:cNvSpPr/>
            <p:nvPr/>
          </p:nvSpPr>
          <p:spPr>
            <a:xfrm>
              <a:off x="7702438" y="3020862"/>
              <a:ext cx="1" cy="298633"/>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42" name="Rectangle 18"/>
            <p:cNvSpPr txBox="1"/>
            <p:nvPr/>
          </p:nvSpPr>
          <p:spPr>
            <a:xfrm>
              <a:off x="4295549" y="2404429"/>
              <a:ext cx="193103"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FF"/>
                  </a:solidFill>
                  <a:latin typeface="Arial"/>
                  <a:ea typeface="Arial"/>
                  <a:cs typeface="Arial"/>
                  <a:sym typeface="Arial"/>
                </a:defRPr>
              </a:lvl1pPr>
            </a:lstStyle>
            <a:p>
              <a:pPr/>
              <a:r>
                <a:t>*</a:t>
              </a:r>
            </a:p>
          </p:txBody>
        </p:sp>
        <p:grpSp>
          <p:nvGrpSpPr>
            <p:cNvPr id="745" name="Rectangle: Rounded Corners 20"/>
            <p:cNvGrpSpPr/>
            <p:nvPr/>
          </p:nvGrpSpPr>
          <p:grpSpPr>
            <a:xfrm>
              <a:off x="5959756" y="657824"/>
              <a:ext cx="1018031" cy="476727"/>
              <a:chOff x="0" y="0"/>
              <a:chExt cx="1018029" cy="476725"/>
            </a:xfrm>
          </p:grpSpPr>
          <p:sp>
            <p:nvSpPr>
              <p:cNvPr id="743" name="Rounded Rectangle"/>
              <p:cNvSpPr/>
              <p:nvPr/>
            </p:nvSpPr>
            <p:spPr>
              <a:xfrm>
                <a:off x="0" y="0"/>
                <a:ext cx="1018030" cy="476726"/>
              </a:xfrm>
              <a:prstGeom prst="roundRect">
                <a:avLst>
                  <a:gd name="adj" fmla="val 16667"/>
                </a:avLst>
              </a:prstGeom>
              <a:solidFill>
                <a:srgbClr val="595959"/>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defTabSz="914400">
                  <a:defRPr>
                    <a:solidFill>
                      <a:srgbClr val="FFFFFF"/>
                    </a:solidFill>
                  </a:defRPr>
                </a:pPr>
              </a:p>
            </p:txBody>
          </p:sp>
          <p:sp>
            <p:nvSpPr>
              <p:cNvPr id="744" name="MViR…"/>
              <p:cNvSpPr txBox="1"/>
              <p:nvPr/>
            </p:nvSpPr>
            <p:spPr>
              <a:xfrm>
                <a:off x="68992" y="42528"/>
                <a:ext cx="880045" cy="391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MViR</a:t>
                </a:r>
              </a:p>
              <a:p>
                <a:pPr algn="ctr" defTabSz="914400">
                  <a:defRPr b="1" sz="11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n=206</a:t>
                </a:r>
              </a:p>
            </p:txBody>
          </p:sp>
        </p:grpSp>
        <p:grpSp>
          <p:nvGrpSpPr>
            <p:cNvPr id="748" name="Rectangle: Rounded Corners 19"/>
            <p:cNvGrpSpPr/>
            <p:nvPr/>
          </p:nvGrpSpPr>
          <p:grpSpPr>
            <a:xfrm>
              <a:off x="606375" y="0"/>
              <a:ext cx="5805484" cy="578883"/>
              <a:chOff x="0" y="0"/>
              <a:chExt cx="5805483" cy="578882"/>
            </a:xfrm>
          </p:grpSpPr>
          <p:sp>
            <p:nvSpPr>
              <p:cNvPr id="746" name="Rounded Rectangle"/>
              <p:cNvSpPr/>
              <p:nvPr/>
            </p:nvSpPr>
            <p:spPr>
              <a:xfrm>
                <a:off x="0" y="0"/>
                <a:ext cx="5805484" cy="578883"/>
              </a:xfrm>
              <a:prstGeom prst="roundRect">
                <a:avLst>
                  <a:gd name="adj" fmla="val 16667"/>
                </a:avLst>
              </a:prstGeom>
              <a:solidFill>
                <a:schemeClr val="accent1"/>
              </a:solidFill>
              <a:ln w="12700" cap="flat">
                <a:noFill/>
                <a:miter lim="400000"/>
              </a:ln>
              <a:effectLst>
                <a:outerShdw sx="100000" sy="100000" kx="0" ky="0" algn="b" rotWithShape="0" blurRad="50800" dist="38100" dir="2700000">
                  <a:srgbClr val="000000">
                    <a:alpha val="40000"/>
                  </a:srgbClr>
                </a:outerShdw>
              </a:effectLst>
            </p:spPr>
            <p:txBody>
              <a:bodyPr wrap="square" lIns="45719" tIns="45719" rIns="45719" bIns="45719" numCol="1" anchor="ctr">
                <a:noAutofit/>
              </a:bodyPr>
              <a:lstStyle/>
              <a:p>
                <a:pPr algn="ctr">
                  <a:defRPr>
                    <a:solidFill>
                      <a:srgbClr val="FFFFFF"/>
                    </a:solidFill>
                  </a:defRPr>
                </a:pPr>
              </a:p>
            </p:txBody>
          </p:sp>
          <p:sp>
            <p:nvSpPr>
              <p:cNvPr id="747" name="2,144 TMVR procedures using SAPIEN 3 in TVT Registry…"/>
              <p:cNvSpPr txBox="1"/>
              <p:nvPr/>
            </p:nvSpPr>
            <p:spPr>
              <a:xfrm>
                <a:off x="73979" y="43429"/>
                <a:ext cx="5657525"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2,144 TMVR procedures using SAPIEN 3 in TVT Registry</a:t>
                </a:r>
              </a:p>
              <a:p>
                <a:pPr algn="ctr">
                  <a:defRPr b="1" sz="1400">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(June 2015 – Aug 2019)</a:t>
                </a:r>
              </a:p>
            </p:txBody>
          </p:sp>
        </p:grpSp>
        <p:sp>
          <p:nvSpPr>
            <p:cNvPr id="749" name="Straight Arrow Connector 21"/>
            <p:cNvSpPr/>
            <p:nvPr/>
          </p:nvSpPr>
          <p:spPr>
            <a:xfrm>
              <a:off x="3482234" y="600600"/>
              <a:ext cx="1" cy="1702528"/>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50" name="Straight Arrow Connector 22"/>
            <p:cNvSpPr/>
            <p:nvPr/>
          </p:nvSpPr>
          <p:spPr>
            <a:xfrm>
              <a:off x="3500284" y="896186"/>
              <a:ext cx="2249368" cy="1"/>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51" name="Straight Arrow Connector 23"/>
            <p:cNvSpPr/>
            <p:nvPr/>
          </p:nvSpPr>
          <p:spPr>
            <a:xfrm>
              <a:off x="3500284" y="1406083"/>
              <a:ext cx="2249368" cy="1"/>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sp>
          <p:nvSpPr>
            <p:cNvPr id="752" name="Straight Arrow Connector 24"/>
            <p:cNvSpPr/>
            <p:nvPr/>
          </p:nvSpPr>
          <p:spPr>
            <a:xfrm>
              <a:off x="3500284" y="1911406"/>
              <a:ext cx="2249368" cy="1"/>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defRPr>
                  <a:solidFill>
                    <a:srgbClr val="FFFFFF"/>
                  </a:solidFill>
                </a:defRPr>
              </a:pPr>
            </a:p>
          </p:txBody>
        </p:sp>
      </p:grpSp>
      <p:sp>
        <p:nvSpPr>
          <p:cNvPr id="754" name="Rectangle 25"/>
          <p:cNvSpPr txBox="1"/>
          <p:nvPr/>
        </p:nvSpPr>
        <p:spPr>
          <a:xfrm>
            <a:off x="23700" y="4917301"/>
            <a:ext cx="7317997" cy="214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900">
                <a:solidFill>
                  <a:srgbClr val="FFFFFF"/>
                </a:solidFill>
                <a:latin typeface="Arial"/>
                <a:ea typeface="Arial"/>
                <a:cs typeface="Arial"/>
                <a:sym typeface="Arial"/>
              </a:defRPr>
            </a:lvl1pPr>
          </a:lstStyle>
          <a:p>
            <a:pPr/>
            <a:r>
              <a:t>*Unknown patient vital status after CMS linkage: 5.3% at 30 days and 17.1% at 1 year.</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56"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57"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58" name="Title 1"/>
          <p:cNvSpPr txBox="1"/>
          <p:nvPr/>
        </p:nvSpPr>
        <p:spPr>
          <a:xfrm>
            <a:off x="45719" y="55423"/>
            <a:ext cx="9052562" cy="5480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200">
                <a:solidFill>
                  <a:srgbClr val="FFFF00"/>
                </a:solidFill>
                <a:latin typeface="Arial"/>
                <a:ea typeface="Arial"/>
                <a:cs typeface="Arial"/>
                <a:sym typeface="Arial"/>
              </a:defRPr>
            </a:lvl1pPr>
          </a:lstStyle>
          <a:p>
            <a:pPr/>
            <a:r>
              <a:t>SAPIEN 3 MViV: Baseline Characteristics</a:t>
            </a:r>
          </a:p>
        </p:txBody>
      </p:sp>
      <p:graphicFrame>
        <p:nvGraphicFramePr>
          <p:cNvPr id="759" name="Table 5"/>
          <p:cNvGraphicFramePr/>
          <p:nvPr/>
        </p:nvGraphicFramePr>
        <p:xfrm>
          <a:off x="197425" y="780067"/>
          <a:ext cx="8697193" cy="403566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076748"/>
                <a:gridCol w="2559140"/>
                <a:gridCol w="2498094"/>
                <a:gridCol w="1563210"/>
              </a:tblGrid>
              <a:tr h="621936">
                <a:tc>
                  <a:txBody>
                    <a:bodyPr/>
                    <a:lstStyle/>
                    <a:p>
                      <a:pPr algn="l" defTabSz="685800">
                        <a:defRPr sz="1400">
                          <a:solidFill>
                            <a:srgbClr val="000000"/>
                          </a:solidFill>
                          <a:latin typeface="Arial"/>
                          <a:ea typeface="Arial"/>
                          <a:cs typeface="Arial"/>
                          <a:sym typeface="Arial"/>
                        </a:defRPr>
                      </a:pPr>
                    </a:p>
                  </a:txBody>
                  <a:tcPr marL="45720" marR="45720" marT="45720" marB="45720" anchor="ctr" anchorCtr="0" horzOverflow="overflow">
                    <a:lnL w="12700">
                      <a:miter lim="400000"/>
                    </a:lnL>
                    <a:lnR w="12700">
                      <a:solidFill>
                        <a:srgbClr val="44546A"/>
                      </a:solidFill>
                    </a:lnR>
                    <a:lnT w="12700">
                      <a:miter lim="400000"/>
                    </a:lnT>
                    <a:lnB w="12700">
                      <a:miter lim="400000"/>
                    </a:lnB>
                    <a:noFill/>
                  </a:tcPr>
                </a:tc>
                <a:tc>
                  <a:txBody>
                    <a:bodyPr/>
                    <a:lstStyle/>
                    <a:p>
                      <a:pPr algn="ctr">
                        <a:defRPr sz="1600">
                          <a:latin typeface="Arial"/>
                          <a:ea typeface="Arial"/>
                          <a:cs typeface="Arial"/>
                          <a:sym typeface="Arial"/>
                        </a:defRPr>
                      </a:pPr>
                      <a:r>
                        <a:t>TRANSSEPTAL</a:t>
                      </a:r>
                      <a:endParaRPr>
                        <a:latin typeface="Franklin Gothic Book"/>
                        <a:ea typeface="Franklin Gothic Book"/>
                        <a:cs typeface="Franklin Gothic Book"/>
                        <a:sym typeface="Franklin Gothic Book"/>
                      </a:endParaRPr>
                    </a:p>
                    <a:p>
                      <a:pPr algn="ctr">
                        <a:defRPr sz="1400">
                          <a:latin typeface="Arial"/>
                          <a:ea typeface="Arial"/>
                          <a:cs typeface="Arial"/>
                          <a:sym typeface="Arial"/>
                        </a:defRPr>
                      </a:pPr>
                      <a:r>
                        <a:t>n=1,326 </a:t>
                      </a:r>
                    </a:p>
                  </a:txBody>
                  <a:tcPr marL="45720" marR="45720" marT="45720" marB="45720" anchor="ctr" anchorCtr="0" horzOverflow="overflow">
                    <a:lnL w="12700">
                      <a:solidFill>
                        <a:srgbClr val="44546A"/>
                      </a:solidFill>
                    </a:lnL>
                    <a:lnT w="12700">
                      <a:solidFill>
                        <a:srgbClr val="44546A"/>
                      </a:solidFill>
                    </a:lnT>
                    <a:lnB w="12700">
                      <a:miter lim="400000"/>
                    </a:lnB>
                    <a:solidFill>
                      <a:srgbClr val="44546A"/>
                    </a:solidFill>
                  </a:tcPr>
                </a:tc>
                <a:tc>
                  <a:txBody>
                    <a:bodyPr/>
                    <a:lstStyle/>
                    <a:p>
                      <a:pPr algn="ctr">
                        <a:defRPr sz="1600">
                          <a:latin typeface="Arial"/>
                          <a:ea typeface="Arial"/>
                          <a:cs typeface="Arial"/>
                          <a:sym typeface="Arial"/>
                        </a:defRPr>
                      </a:pPr>
                      <a:r>
                        <a:t>TRANSAPICAL</a:t>
                      </a:r>
                      <a:endParaRPr>
                        <a:latin typeface="Franklin Gothic Book"/>
                        <a:ea typeface="Franklin Gothic Book"/>
                        <a:cs typeface="Franklin Gothic Book"/>
                        <a:sym typeface="Franklin Gothic Book"/>
                      </a:endParaRPr>
                    </a:p>
                    <a:p>
                      <a:pPr algn="ctr">
                        <a:defRPr sz="1400">
                          <a:latin typeface="Arial"/>
                          <a:ea typeface="Arial"/>
                          <a:cs typeface="Arial"/>
                          <a:sym typeface="Arial"/>
                        </a:defRPr>
                      </a:pPr>
                      <a:r>
                        <a:t>n=203 </a:t>
                      </a:r>
                    </a:p>
                  </a:txBody>
                  <a:tcPr marL="45720" marR="45720" marT="45720" marB="45720" anchor="ctr" anchorCtr="0" horzOverflow="overflow">
                    <a:lnR w="12700">
                      <a:solidFill>
                        <a:srgbClr val="44546A"/>
                      </a:solidFill>
                    </a:lnR>
                    <a:lnT w="12700">
                      <a:solidFill>
                        <a:srgbClr val="44546A"/>
                      </a:solidFill>
                    </a:lnT>
                    <a:lnB w="12700">
                      <a:miter lim="400000"/>
                    </a:lnB>
                    <a:solidFill>
                      <a:srgbClr val="44546A"/>
                    </a:solidFill>
                  </a:tcPr>
                </a:tc>
                <a:tc>
                  <a:txBody>
                    <a:bodyPr/>
                    <a:lstStyle/>
                    <a:p>
                      <a:pPr algn="ctr">
                        <a:defRPr i="1" sz="1400">
                          <a:latin typeface="Arial"/>
                          <a:ea typeface="Arial"/>
                          <a:cs typeface="Arial"/>
                          <a:sym typeface="Arial"/>
                        </a:defRPr>
                      </a:pPr>
                      <a:r>
                        <a:t>p</a:t>
                      </a:r>
                      <a:r>
                        <a:rPr i="0"/>
                        <a:t> value</a:t>
                      </a:r>
                    </a:p>
                  </a:txBody>
                  <a:tcPr marL="50800" marR="50800" marT="50800" marB="50800" anchor="ctr"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Age</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73.4 (±11.86)</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72.6 (±11.66)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0.36</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Female</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785 (59.2%)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119 (58.6%)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0.88</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NYHA III &amp; IV</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1041 (86.5%)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184 (91.1%)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0.07</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Atrial Fibrillation</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952 (71.85%)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130 (64%)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0.02</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Prior Stroke</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232 (17.5%)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31 (15.3%)</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0.45</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COPD</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607 (46.2%)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95 (47%)</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0.82</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Currently on dialysis</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70 (5.3%)</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12 (5.9%)</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0.71</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Prior CABG</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442 (33.4%)</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84 (41.4%)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0.03</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Prior AVR</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315 (23.8%)</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49 (24.1%)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0.91</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Hostile chest</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223 (16.8%)</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45 (22.2%)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0.06</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r h="310339">
                <a:tc>
                  <a:txBody>
                    <a:bodyPr/>
                    <a:lstStyle/>
                    <a:p>
                      <a:pPr algn="l">
                        <a:defRPr sz="1800"/>
                      </a:pPr>
                      <a:r>
                        <a:rPr b="1" sz="1200">
                          <a:latin typeface="Arial"/>
                          <a:ea typeface="Arial"/>
                          <a:cs typeface="Arial"/>
                          <a:sym typeface="Arial"/>
                        </a:rPr>
                        <a:t>STS score </a:t>
                      </a:r>
                    </a:p>
                  </a:txBody>
                  <a:tcPr marL="45720" marR="45720" marT="45720" marB="45720" anchor="t" anchorCtr="0" horzOverflow="overflow">
                    <a:lnL w="12700">
                      <a:miter lim="400000"/>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11 (±8.58)</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11.7 (±9.46)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solidFill>
                            <a:srgbClr val="FFFFFF"/>
                          </a:solidFill>
                          <a:latin typeface="Arial"/>
                          <a:ea typeface="Arial"/>
                          <a:cs typeface="Arial"/>
                          <a:sym typeface="Arial"/>
                        </a:rPr>
                        <a:t>0.3</a:t>
                      </a:r>
                    </a:p>
                  </a:txBody>
                  <a:tcPr marL="50800" marR="50800" marT="50800" marB="50800" anchor="t" anchorCtr="0" horzOverflow="overflow">
                    <a:lnL w="12700">
                      <a:solidFill>
                        <a:srgbClr val="44546A"/>
                      </a:solidFill>
                    </a:lnL>
                    <a:lnR w="12700">
                      <a:miter lim="400000"/>
                    </a:lnR>
                    <a:lnT w="12700">
                      <a:miter lim="400000"/>
                    </a:lnT>
                    <a:lnB w="12700">
                      <a:miter lim="400000"/>
                    </a:lnB>
                    <a:noFill/>
                  </a:tcPr>
                </a:tc>
              </a:tr>
            </a:tbl>
          </a:graphicData>
        </a:graphic>
      </p:graphicFrame>
      <p:sp>
        <p:nvSpPr>
          <p:cNvPr id="760" name="Rectangle 6"/>
          <p:cNvSpPr txBox="1"/>
          <p:nvPr/>
        </p:nvSpPr>
        <p:spPr>
          <a:xfrm>
            <a:off x="245242" y="1112388"/>
            <a:ext cx="1550974"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1200">
                <a:solidFill>
                  <a:srgbClr val="FFFFFF"/>
                </a:solidFill>
                <a:latin typeface="Arial"/>
                <a:ea typeface="Arial"/>
                <a:cs typeface="Arial"/>
                <a:sym typeface="Arial"/>
              </a:defRPr>
            </a:lvl1pPr>
          </a:lstStyle>
          <a:p>
            <a:pPr/>
            <a:r>
              <a:t>n(%), or mean (±SD)</a:t>
            </a:r>
          </a:p>
        </p:txBody>
      </p:sp>
      <p:sp>
        <p:nvSpPr>
          <p:cNvPr id="761" name="Rectangle 7"/>
          <p:cNvSpPr/>
          <p:nvPr/>
        </p:nvSpPr>
        <p:spPr>
          <a:xfrm>
            <a:off x="197425" y="4508960"/>
            <a:ext cx="8208821" cy="275599"/>
          </a:xfrm>
          <a:prstGeom prst="rect">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63"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64"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65" name="Title 1"/>
          <p:cNvSpPr txBox="1"/>
          <p:nvPr/>
        </p:nvSpPr>
        <p:spPr>
          <a:xfrm>
            <a:off x="45719" y="92738"/>
            <a:ext cx="9052562" cy="5357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100">
                <a:solidFill>
                  <a:srgbClr val="FFFF00"/>
                </a:solidFill>
                <a:latin typeface="Arial"/>
                <a:ea typeface="Arial"/>
                <a:cs typeface="Arial"/>
                <a:sym typeface="Arial"/>
              </a:defRPr>
            </a:lvl1pPr>
          </a:lstStyle>
          <a:p>
            <a:pPr/>
            <a:r>
              <a:t>SAPIEN 3 MViV: Procedural Outcomes</a:t>
            </a:r>
          </a:p>
        </p:txBody>
      </p:sp>
      <p:graphicFrame>
        <p:nvGraphicFramePr>
          <p:cNvPr id="766" name="Table 5"/>
          <p:cNvGraphicFramePr/>
          <p:nvPr/>
        </p:nvGraphicFramePr>
        <p:xfrm>
          <a:off x="207815" y="710846"/>
          <a:ext cx="8738756" cy="409449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416747"/>
                <a:gridCol w="2438875"/>
                <a:gridCol w="2312454"/>
                <a:gridCol w="1570678"/>
              </a:tblGrid>
              <a:tr h="620378">
                <a:tc>
                  <a:txBody>
                    <a:bodyPr/>
                    <a:lstStyle/>
                    <a:p>
                      <a:pPr algn="l" defTabSz="685800">
                        <a:defRPr sz="1400">
                          <a:solidFill>
                            <a:srgbClr val="E7E6E6"/>
                          </a:solidFill>
                          <a:latin typeface="Franklin Gothic Medium Cond"/>
                          <a:ea typeface="Franklin Gothic Medium Cond"/>
                          <a:cs typeface="Franklin Gothic Medium Cond"/>
                          <a:sym typeface="Franklin Gothic Medium Cond"/>
                        </a:defRPr>
                      </a:pPr>
                    </a:p>
                  </a:txBody>
                  <a:tcPr marL="45720" marR="45720" marT="45720" marB="45720" anchor="ctr" anchorCtr="0" horzOverflow="overflow">
                    <a:lnL w="12700">
                      <a:miter lim="400000"/>
                    </a:lnL>
                    <a:lnR w="12700">
                      <a:miter lim="400000"/>
                    </a:lnR>
                    <a:lnT w="12700">
                      <a:miter lim="400000"/>
                    </a:lnT>
                    <a:lnB w="12700">
                      <a:miter lim="400000"/>
                    </a:lnB>
                    <a:noFill/>
                  </a:tcPr>
                </a:tc>
                <a:tc>
                  <a:txBody>
                    <a:bodyPr/>
                    <a:lstStyle/>
                    <a:p>
                      <a:pPr algn="ctr">
                        <a:defRPr sz="1400">
                          <a:latin typeface="Arial"/>
                          <a:ea typeface="Arial"/>
                          <a:cs typeface="Arial"/>
                          <a:sym typeface="Arial"/>
                        </a:defRPr>
                      </a:pPr>
                      <a:r>
                        <a:t>TRANSSEPTAL</a:t>
                      </a:r>
                      <a:endParaRPr>
                        <a:latin typeface="Franklin Gothic Book"/>
                        <a:ea typeface="Franklin Gothic Book"/>
                        <a:cs typeface="Franklin Gothic Book"/>
                        <a:sym typeface="Franklin Gothic Book"/>
                      </a:endParaRPr>
                    </a:p>
                    <a:p>
                      <a:pPr algn="ctr">
                        <a:defRPr sz="1400">
                          <a:latin typeface="Arial"/>
                          <a:ea typeface="Arial"/>
                          <a:cs typeface="Arial"/>
                          <a:sym typeface="Arial"/>
                        </a:defRPr>
                      </a:pPr>
                      <a:r>
                        <a:t>n=1,326 </a:t>
                      </a:r>
                    </a:p>
                  </a:txBody>
                  <a:tcPr marL="45720" marR="45720" marT="45720" marB="45720" anchor="ctr" anchorCtr="0" horzOverflow="overflow">
                    <a:lnL w="12700">
                      <a:miter lim="400000"/>
                    </a:lnL>
                    <a:lnT w="12700">
                      <a:solidFill>
                        <a:srgbClr val="44546A"/>
                      </a:solidFill>
                    </a:lnT>
                    <a:lnB w="12700">
                      <a:miter lim="400000"/>
                    </a:lnB>
                    <a:solidFill>
                      <a:srgbClr val="44546A"/>
                    </a:solidFill>
                  </a:tcPr>
                </a:tc>
                <a:tc>
                  <a:txBody>
                    <a:bodyPr/>
                    <a:lstStyle/>
                    <a:p>
                      <a:pPr algn="ctr">
                        <a:defRPr sz="1400">
                          <a:latin typeface="Arial"/>
                          <a:ea typeface="Arial"/>
                          <a:cs typeface="Arial"/>
                          <a:sym typeface="Arial"/>
                        </a:defRPr>
                      </a:pPr>
                      <a:r>
                        <a:t>TRANSAPICAL</a:t>
                      </a:r>
                      <a:endParaRPr>
                        <a:latin typeface="Franklin Gothic Book"/>
                        <a:ea typeface="Franklin Gothic Book"/>
                        <a:cs typeface="Franklin Gothic Book"/>
                        <a:sym typeface="Franklin Gothic Book"/>
                      </a:endParaRPr>
                    </a:p>
                    <a:p>
                      <a:pPr algn="ctr">
                        <a:defRPr sz="1400">
                          <a:latin typeface="Arial"/>
                          <a:ea typeface="Arial"/>
                          <a:cs typeface="Arial"/>
                          <a:sym typeface="Arial"/>
                        </a:defRPr>
                      </a:pPr>
                      <a:r>
                        <a:t>n=203 </a:t>
                      </a:r>
                    </a:p>
                  </a:txBody>
                  <a:tcPr marL="45720" marR="45720" marT="45720" marB="45720" anchor="ctr" anchorCtr="0" horzOverflow="overflow">
                    <a:lnR w="12700">
                      <a:solidFill>
                        <a:srgbClr val="44546A"/>
                      </a:solidFill>
                    </a:lnR>
                    <a:lnT w="12700">
                      <a:solidFill>
                        <a:srgbClr val="44546A"/>
                      </a:solidFill>
                    </a:lnT>
                    <a:lnB w="12700">
                      <a:miter lim="400000"/>
                    </a:lnB>
                    <a:solidFill>
                      <a:srgbClr val="44546A"/>
                    </a:solidFill>
                  </a:tcPr>
                </a:tc>
                <a:tc>
                  <a:txBody>
                    <a:bodyPr/>
                    <a:lstStyle/>
                    <a:p>
                      <a:pPr algn="ctr">
                        <a:defRPr i="1" sz="1400">
                          <a:latin typeface="Arial"/>
                          <a:ea typeface="Arial"/>
                          <a:cs typeface="Arial"/>
                          <a:sym typeface="Arial"/>
                        </a:defRPr>
                      </a:pPr>
                      <a:r>
                        <a:t>p</a:t>
                      </a:r>
                      <a:r>
                        <a:rPr i="0"/>
                        <a:t> value</a:t>
                      </a:r>
                    </a:p>
                  </a:txBody>
                  <a:tcPr marL="50800" marR="50800" marT="50800" marB="50800" anchor="ctr"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     20 mm</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3 (0.2%)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0 (0%)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1</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     23 mm</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101 (7.6%)</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 18 (8.9%)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0.54</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     26 mm</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553 (41.7%)</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80 (39.4%)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0.54</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     29 mm</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669 (50.5%)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105 (51.7%)</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0.74</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Procedural time</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125.8 (±64.3)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138.4 (±73.9)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0.02</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Fluoroscopy time</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37 (±25.7)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18.2 (±12.9)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&lt;0.0001</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Procedure aborted</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7 (0.5%)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1 (0.5%)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1</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Device Embolization</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3 (0.2%)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1 (0.5%)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0.43</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LVOT Obstruction</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11 (0.8%)</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4 (2%)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0.1</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Cardiac perforation</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14 (1.1%)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3 (1.5%)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0.48</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r h="315829">
                <a:tc>
                  <a:txBody>
                    <a:bodyPr/>
                    <a:lstStyle/>
                    <a:p>
                      <a:pPr algn="l">
                        <a:defRPr sz="1800"/>
                      </a:pPr>
                      <a:r>
                        <a:rPr b="1" sz="1200">
                          <a:latin typeface="Arial"/>
                          <a:ea typeface="Arial"/>
                          <a:cs typeface="Arial"/>
                          <a:sym typeface="Arial"/>
                        </a:rPr>
                        <a:t>Conversion to Open Surgery</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9 (0.7%)</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5 (2.5%)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solidFill>
                            <a:srgbClr val="FFFFFF"/>
                          </a:solidFill>
                          <a:latin typeface="Arial"/>
                          <a:ea typeface="Arial"/>
                          <a:cs typeface="Arial"/>
                          <a:sym typeface="Arial"/>
                        </a:rPr>
                        <a:t>0.03</a:t>
                      </a:r>
                    </a:p>
                  </a:txBody>
                  <a:tcPr marL="45720" marR="45720" marT="45720" marB="45720" anchor="t" anchorCtr="0" horzOverflow="overflow">
                    <a:lnL w="12700">
                      <a:solidFill>
                        <a:srgbClr val="44546A"/>
                      </a:solidFill>
                    </a:lnL>
                    <a:lnR w="12700">
                      <a:miter lim="400000"/>
                    </a:lnR>
                    <a:lnT w="12700">
                      <a:miter lim="400000"/>
                    </a:lnT>
                    <a:lnB w="12700">
                      <a:miter lim="400000"/>
                    </a:lnB>
                    <a:noFill/>
                  </a:tcPr>
                </a:tc>
              </a:tr>
            </a:tbl>
          </a:graphicData>
        </a:graphic>
      </p:graphicFrame>
      <p:sp>
        <p:nvSpPr>
          <p:cNvPr id="767" name="Rectangle 6"/>
          <p:cNvSpPr txBox="1"/>
          <p:nvPr/>
        </p:nvSpPr>
        <p:spPr>
          <a:xfrm>
            <a:off x="253536" y="927801"/>
            <a:ext cx="1654231"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solidFill>
                  <a:srgbClr val="FFFFFF"/>
                </a:solidFill>
                <a:latin typeface="Arial"/>
                <a:ea typeface="Arial"/>
                <a:cs typeface="Arial"/>
                <a:sym typeface="Arial"/>
              </a:defRPr>
            </a:lvl1pPr>
          </a:lstStyle>
          <a:p>
            <a:pPr/>
            <a:r>
              <a:t>n(%), or mean (±SD)</a:t>
            </a:r>
          </a:p>
        </p:txBody>
      </p:sp>
      <p:sp>
        <p:nvSpPr>
          <p:cNvPr id="768" name="Left Bracket 7"/>
          <p:cNvSpPr/>
          <p:nvPr/>
        </p:nvSpPr>
        <p:spPr>
          <a:xfrm flipH="1">
            <a:off x="1286829" y="1439544"/>
            <a:ext cx="105547" cy="1007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21516"/>
                  <a:pt x="0" y="21411"/>
                </a:cubicBezTo>
                <a:lnTo>
                  <a:pt x="0" y="189"/>
                </a:lnTo>
                <a:cubicBezTo>
                  <a:pt x="0" y="84"/>
                  <a:pt x="9671" y="0"/>
                  <a:pt x="21600" y="0"/>
                </a:cubicBezTo>
              </a:path>
            </a:pathLst>
          </a:custGeom>
          <a:ln w="25400">
            <a:solidFill>
              <a:srgbClr val="000000"/>
            </a:solidFill>
          </a:ln>
        </p:spPr>
        <p:txBody>
          <a:bodyPr lIns="45719" rIns="45719" anchor="ctr"/>
          <a:lstStyle/>
          <a:p>
            <a:pPr algn="ctr" defTabSz="914400">
              <a:defRPr>
                <a:latin typeface="Franklin Gothic Book"/>
                <a:ea typeface="Franklin Gothic Book"/>
                <a:cs typeface="Franklin Gothic Book"/>
                <a:sym typeface="Franklin Gothic Book"/>
              </a:defRPr>
            </a:pPr>
          </a:p>
        </p:txBody>
      </p:sp>
      <p:sp>
        <p:nvSpPr>
          <p:cNvPr id="769" name="TextBox 8"/>
          <p:cNvSpPr txBox="1"/>
          <p:nvPr/>
        </p:nvSpPr>
        <p:spPr>
          <a:xfrm>
            <a:off x="1469095" y="1804801"/>
            <a:ext cx="968787"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200">
                <a:latin typeface="Arial"/>
                <a:ea typeface="Arial"/>
                <a:cs typeface="Arial"/>
                <a:sym typeface="Arial"/>
              </a:defRPr>
            </a:lvl1pPr>
          </a:lstStyle>
          <a:p>
            <a:pPr/>
            <a:r>
              <a:t>Valve Size</a:t>
            </a:r>
          </a:p>
        </p:txBody>
      </p:sp>
      <p:sp>
        <p:nvSpPr>
          <p:cNvPr id="770" name="Rectangle 9"/>
          <p:cNvSpPr/>
          <p:nvPr/>
        </p:nvSpPr>
        <p:spPr>
          <a:xfrm>
            <a:off x="207816" y="2913346"/>
            <a:ext cx="8281555" cy="275599"/>
          </a:xfrm>
          <a:prstGeom prst="rect">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
        <p:nvSpPr>
          <p:cNvPr id="771" name="Rectangle 10"/>
          <p:cNvSpPr/>
          <p:nvPr/>
        </p:nvSpPr>
        <p:spPr>
          <a:xfrm>
            <a:off x="207816" y="4483915"/>
            <a:ext cx="8281555" cy="275599"/>
          </a:xfrm>
          <a:prstGeom prst="rect">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
        <p:nvSpPr>
          <p:cNvPr id="772" name="Rectangle 11"/>
          <p:cNvSpPr/>
          <p:nvPr/>
        </p:nvSpPr>
        <p:spPr>
          <a:xfrm>
            <a:off x="207815" y="3559993"/>
            <a:ext cx="6452758" cy="583354"/>
          </a:xfrm>
          <a:prstGeom prst="rect">
            <a:avLst/>
          </a:prstGeom>
          <a:ln w="28575">
            <a:solidFill>
              <a:srgbClr val="0099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7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75"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76" name="Title 1"/>
          <p:cNvSpPr txBox="1"/>
          <p:nvPr/>
        </p:nvSpPr>
        <p:spPr>
          <a:xfrm>
            <a:off x="45719" y="92738"/>
            <a:ext cx="9052562" cy="5357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100">
                <a:solidFill>
                  <a:srgbClr val="FFFF00"/>
                </a:solidFill>
                <a:latin typeface="Arial"/>
                <a:ea typeface="Arial"/>
                <a:cs typeface="Arial"/>
                <a:sym typeface="Arial"/>
              </a:defRPr>
            </a:lvl1pPr>
          </a:lstStyle>
          <a:p>
            <a:pPr/>
            <a:r>
              <a:t>SAPIEN 3 MViV: Primary Endpoints</a:t>
            </a:r>
          </a:p>
        </p:txBody>
      </p:sp>
      <p:sp>
        <p:nvSpPr>
          <p:cNvPr id="777" name="TextBox 5"/>
          <p:cNvSpPr txBox="1"/>
          <p:nvPr/>
        </p:nvSpPr>
        <p:spPr>
          <a:xfrm>
            <a:off x="5074821" y="632082"/>
            <a:ext cx="3696034" cy="626887"/>
          </a:xfrm>
          <a:prstGeom prst="rect">
            <a:avLst/>
          </a:prstGeom>
          <a:ln>
            <a:solidFill>
              <a:srgbClr val="FFFFFF"/>
            </a:solidFill>
          </a:ln>
          <a:extLst>
            <a:ext uri="{C572A759-6A51-4108-AA02-DFA0A04FC94B}">
              <ma14:wrappingTextBoxFlag xmlns:ma14="http://schemas.microsoft.com/office/mac/drawingml/2011/main" val="1"/>
            </a:ext>
          </a:extLst>
        </p:spPr>
        <p:txBody>
          <a:bodyPr wrap="none" lIns="45719" rIns="45719">
            <a:spAutoFit/>
          </a:bodyPr>
          <a:lstStyle/>
          <a:p>
            <a:pPr algn="ctr" defTabSz="914400">
              <a:defRPr b="1">
                <a:solidFill>
                  <a:srgbClr val="FFFFFF"/>
                </a:solidFill>
                <a:latin typeface="Arial"/>
                <a:ea typeface="Arial"/>
                <a:cs typeface="Arial"/>
                <a:sym typeface="Arial"/>
              </a:defRPr>
            </a:pPr>
            <a:r>
              <a:t>Primary Effectiveness Endpoint:</a:t>
            </a:r>
          </a:p>
          <a:p>
            <a:pPr algn="ctr" defTabSz="914400">
              <a:defRPr b="1">
                <a:solidFill>
                  <a:srgbClr val="FFFFFF"/>
                </a:solidFill>
                <a:latin typeface="Arial"/>
                <a:ea typeface="Arial"/>
                <a:cs typeface="Arial"/>
                <a:sym typeface="Arial"/>
              </a:defRPr>
            </a:pPr>
            <a:r>
              <a:t>All-Cause Mortality at 1 year</a:t>
            </a:r>
          </a:p>
        </p:txBody>
      </p:sp>
      <p:sp>
        <p:nvSpPr>
          <p:cNvPr id="778" name="TextBox 6"/>
          <p:cNvSpPr txBox="1"/>
          <p:nvPr/>
        </p:nvSpPr>
        <p:spPr>
          <a:xfrm>
            <a:off x="460321" y="632082"/>
            <a:ext cx="3645425" cy="626887"/>
          </a:xfrm>
          <a:prstGeom prst="rect">
            <a:avLst/>
          </a:prstGeom>
          <a:ln>
            <a:solidFill>
              <a:srgbClr val="FFFFFF"/>
            </a:solidFill>
          </a:ln>
          <a:extLst>
            <a:ext uri="{C572A759-6A51-4108-AA02-DFA0A04FC94B}">
              <ma14:wrappingTextBoxFlag xmlns:ma14="http://schemas.microsoft.com/office/mac/drawingml/2011/main" val="1"/>
            </a:ext>
          </a:extLst>
        </p:spPr>
        <p:txBody>
          <a:bodyPr lIns="45719" rIns="45719">
            <a:spAutoFit/>
          </a:bodyPr>
          <a:lstStyle/>
          <a:p>
            <a:pPr algn="ctr" defTabSz="914400">
              <a:defRPr b="1">
                <a:solidFill>
                  <a:srgbClr val="FFFFFF"/>
                </a:solidFill>
                <a:latin typeface="Arial"/>
                <a:ea typeface="Arial"/>
                <a:cs typeface="Arial"/>
                <a:sym typeface="Arial"/>
              </a:defRPr>
            </a:pPr>
            <a:r>
              <a:t>Primary Safety Endpoint:</a:t>
            </a:r>
          </a:p>
          <a:p>
            <a:pPr algn="ctr" defTabSz="914400">
              <a:defRPr b="1">
                <a:solidFill>
                  <a:srgbClr val="FFFFFF"/>
                </a:solidFill>
                <a:latin typeface="Arial"/>
                <a:ea typeface="Arial"/>
                <a:cs typeface="Arial"/>
                <a:sym typeface="Arial"/>
              </a:defRPr>
            </a:pPr>
            <a:r>
              <a:t>Technical Success</a:t>
            </a:r>
          </a:p>
        </p:txBody>
      </p:sp>
      <p:graphicFrame>
        <p:nvGraphicFramePr>
          <p:cNvPr id="779" name="Chart 8"/>
          <p:cNvGraphicFramePr/>
          <p:nvPr/>
        </p:nvGraphicFramePr>
        <p:xfrm>
          <a:off x="4841731" y="1609891"/>
          <a:ext cx="3958367" cy="3146377"/>
        </p:xfrm>
        <a:graphic xmlns:a="http://schemas.openxmlformats.org/drawingml/2006/main">
          <a:graphicData uri="http://schemas.openxmlformats.org/drawingml/2006/chart">
            <c:chart xmlns:c="http://schemas.openxmlformats.org/drawingml/2006/chart" r:id="rId3"/>
          </a:graphicData>
        </a:graphic>
      </p:graphicFrame>
      <p:sp>
        <p:nvSpPr>
          <p:cNvPr id="780" name="Freeform 69"/>
          <p:cNvSpPr/>
          <p:nvPr/>
        </p:nvSpPr>
        <p:spPr>
          <a:xfrm>
            <a:off x="5361709" y="3418609"/>
            <a:ext cx="3293919" cy="1008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20654"/>
                </a:lnTo>
                <a:lnTo>
                  <a:pt x="54" y="20654"/>
                </a:lnTo>
                <a:lnTo>
                  <a:pt x="54" y="19866"/>
                </a:lnTo>
                <a:lnTo>
                  <a:pt x="162" y="19866"/>
                </a:lnTo>
                <a:lnTo>
                  <a:pt x="162" y="19708"/>
                </a:lnTo>
                <a:lnTo>
                  <a:pt x="216" y="19708"/>
                </a:lnTo>
                <a:lnTo>
                  <a:pt x="216" y="19393"/>
                </a:lnTo>
                <a:lnTo>
                  <a:pt x="270" y="19393"/>
                </a:lnTo>
                <a:lnTo>
                  <a:pt x="270" y="19235"/>
                </a:lnTo>
                <a:lnTo>
                  <a:pt x="324" y="19235"/>
                </a:lnTo>
                <a:lnTo>
                  <a:pt x="324" y="18920"/>
                </a:lnTo>
                <a:lnTo>
                  <a:pt x="378" y="18920"/>
                </a:lnTo>
                <a:lnTo>
                  <a:pt x="378" y="18762"/>
                </a:lnTo>
                <a:lnTo>
                  <a:pt x="432" y="18762"/>
                </a:lnTo>
                <a:lnTo>
                  <a:pt x="432" y="18604"/>
                </a:lnTo>
                <a:lnTo>
                  <a:pt x="540" y="18604"/>
                </a:lnTo>
                <a:lnTo>
                  <a:pt x="540" y="18447"/>
                </a:lnTo>
                <a:lnTo>
                  <a:pt x="594" y="18447"/>
                </a:lnTo>
                <a:lnTo>
                  <a:pt x="594" y="18131"/>
                </a:lnTo>
                <a:lnTo>
                  <a:pt x="648" y="18131"/>
                </a:lnTo>
                <a:lnTo>
                  <a:pt x="648" y="17974"/>
                </a:lnTo>
                <a:lnTo>
                  <a:pt x="702" y="17974"/>
                </a:lnTo>
                <a:lnTo>
                  <a:pt x="702" y="17658"/>
                </a:lnTo>
                <a:lnTo>
                  <a:pt x="918" y="17658"/>
                </a:lnTo>
                <a:lnTo>
                  <a:pt x="918" y="17028"/>
                </a:lnTo>
                <a:lnTo>
                  <a:pt x="972" y="17028"/>
                </a:lnTo>
                <a:lnTo>
                  <a:pt x="972" y="16870"/>
                </a:lnTo>
                <a:lnTo>
                  <a:pt x="1026" y="16870"/>
                </a:lnTo>
                <a:lnTo>
                  <a:pt x="1026" y="16712"/>
                </a:lnTo>
                <a:lnTo>
                  <a:pt x="1134" y="16712"/>
                </a:lnTo>
                <a:lnTo>
                  <a:pt x="1134" y="16082"/>
                </a:lnTo>
                <a:lnTo>
                  <a:pt x="1188" y="16082"/>
                </a:lnTo>
                <a:lnTo>
                  <a:pt x="1188" y="15766"/>
                </a:lnTo>
                <a:lnTo>
                  <a:pt x="1242" y="15766"/>
                </a:lnTo>
                <a:lnTo>
                  <a:pt x="1242" y="15609"/>
                </a:lnTo>
                <a:lnTo>
                  <a:pt x="1566" y="15609"/>
                </a:lnTo>
                <a:lnTo>
                  <a:pt x="1566" y="15293"/>
                </a:lnTo>
                <a:lnTo>
                  <a:pt x="1674" y="15293"/>
                </a:lnTo>
                <a:lnTo>
                  <a:pt x="1674" y="15136"/>
                </a:lnTo>
                <a:lnTo>
                  <a:pt x="1728" y="15136"/>
                </a:lnTo>
                <a:lnTo>
                  <a:pt x="1728" y="14820"/>
                </a:lnTo>
                <a:lnTo>
                  <a:pt x="2106" y="14820"/>
                </a:lnTo>
                <a:lnTo>
                  <a:pt x="2106" y="14663"/>
                </a:lnTo>
                <a:lnTo>
                  <a:pt x="2214" y="14663"/>
                </a:lnTo>
                <a:lnTo>
                  <a:pt x="2214" y="14505"/>
                </a:lnTo>
                <a:lnTo>
                  <a:pt x="2268" y="14505"/>
                </a:lnTo>
                <a:lnTo>
                  <a:pt x="2268" y="14347"/>
                </a:lnTo>
                <a:lnTo>
                  <a:pt x="2376" y="14347"/>
                </a:lnTo>
                <a:lnTo>
                  <a:pt x="2376" y="14032"/>
                </a:lnTo>
                <a:lnTo>
                  <a:pt x="2484" y="14032"/>
                </a:lnTo>
                <a:lnTo>
                  <a:pt x="2484" y="13717"/>
                </a:lnTo>
                <a:lnTo>
                  <a:pt x="2700" y="13717"/>
                </a:lnTo>
                <a:lnTo>
                  <a:pt x="2700" y="13559"/>
                </a:lnTo>
                <a:lnTo>
                  <a:pt x="2808" y="13559"/>
                </a:lnTo>
                <a:lnTo>
                  <a:pt x="2808" y="13401"/>
                </a:lnTo>
                <a:lnTo>
                  <a:pt x="2862" y="13401"/>
                </a:lnTo>
                <a:lnTo>
                  <a:pt x="2862" y="13244"/>
                </a:lnTo>
                <a:lnTo>
                  <a:pt x="2916" y="13244"/>
                </a:lnTo>
                <a:lnTo>
                  <a:pt x="2916" y="13086"/>
                </a:lnTo>
                <a:lnTo>
                  <a:pt x="3186" y="13086"/>
                </a:lnTo>
                <a:lnTo>
                  <a:pt x="3186" y="12928"/>
                </a:lnTo>
                <a:lnTo>
                  <a:pt x="3402" y="12928"/>
                </a:lnTo>
                <a:lnTo>
                  <a:pt x="3402" y="12771"/>
                </a:lnTo>
                <a:lnTo>
                  <a:pt x="3672" y="12771"/>
                </a:lnTo>
                <a:lnTo>
                  <a:pt x="3672" y="12613"/>
                </a:lnTo>
                <a:lnTo>
                  <a:pt x="3726" y="12613"/>
                </a:lnTo>
                <a:lnTo>
                  <a:pt x="3726" y="12298"/>
                </a:lnTo>
                <a:lnTo>
                  <a:pt x="3942" y="12298"/>
                </a:lnTo>
                <a:lnTo>
                  <a:pt x="3942" y="12140"/>
                </a:lnTo>
                <a:lnTo>
                  <a:pt x="4050" y="12140"/>
                </a:lnTo>
                <a:lnTo>
                  <a:pt x="4050" y="11982"/>
                </a:lnTo>
                <a:lnTo>
                  <a:pt x="4320" y="11982"/>
                </a:lnTo>
                <a:lnTo>
                  <a:pt x="4320" y="11825"/>
                </a:lnTo>
                <a:lnTo>
                  <a:pt x="4374" y="11825"/>
                </a:lnTo>
                <a:lnTo>
                  <a:pt x="4374" y="11667"/>
                </a:lnTo>
                <a:lnTo>
                  <a:pt x="5076" y="11667"/>
                </a:lnTo>
                <a:lnTo>
                  <a:pt x="5076" y="11509"/>
                </a:lnTo>
                <a:lnTo>
                  <a:pt x="5184" y="11509"/>
                </a:lnTo>
                <a:lnTo>
                  <a:pt x="5184" y="11194"/>
                </a:lnTo>
                <a:lnTo>
                  <a:pt x="5454" y="11194"/>
                </a:lnTo>
                <a:lnTo>
                  <a:pt x="5454" y="11036"/>
                </a:lnTo>
                <a:lnTo>
                  <a:pt x="5562" y="11036"/>
                </a:lnTo>
                <a:lnTo>
                  <a:pt x="5562" y="10879"/>
                </a:lnTo>
                <a:lnTo>
                  <a:pt x="5616" y="10879"/>
                </a:lnTo>
                <a:lnTo>
                  <a:pt x="5616" y="10721"/>
                </a:lnTo>
                <a:lnTo>
                  <a:pt x="5832" y="10721"/>
                </a:lnTo>
                <a:lnTo>
                  <a:pt x="5832" y="10564"/>
                </a:lnTo>
                <a:lnTo>
                  <a:pt x="5994" y="10564"/>
                </a:lnTo>
                <a:lnTo>
                  <a:pt x="5994" y="10248"/>
                </a:lnTo>
                <a:lnTo>
                  <a:pt x="6210" y="10248"/>
                </a:lnTo>
                <a:lnTo>
                  <a:pt x="6210" y="10091"/>
                </a:lnTo>
                <a:lnTo>
                  <a:pt x="6480" y="10091"/>
                </a:lnTo>
                <a:lnTo>
                  <a:pt x="6480" y="9933"/>
                </a:lnTo>
                <a:lnTo>
                  <a:pt x="6588" y="9933"/>
                </a:lnTo>
                <a:lnTo>
                  <a:pt x="6588" y="9775"/>
                </a:lnTo>
                <a:lnTo>
                  <a:pt x="6858" y="9775"/>
                </a:lnTo>
                <a:lnTo>
                  <a:pt x="6858" y="9460"/>
                </a:lnTo>
                <a:lnTo>
                  <a:pt x="6966" y="9460"/>
                </a:lnTo>
                <a:lnTo>
                  <a:pt x="6966" y="9302"/>
                </a:lnTo>
                <a:lnTo>
                  <a:pt x="7290" y="9302"/>
                </a:lnTo>
                <a:lnTo>
                  <a:pt x="7290" y="9145"/>
                </a:lnTo>
                <a:lnTo>
                  <a:pt x="7668" y="9145"/>
                </a:lnTo>
                <a:lnTo>
                  <a:pt x="7668" y="8987"/>
                </a:lnTo>
                <a:lnTo>
                  <a:pt x="8100" y="8987"/>
                </a:lnTo>
                <a:lnTo>
                  <a:pt x="8100" y="8829"/>
                </a:lnTo>
                <a:lnTo>
                  <a:pt x="8478" y="8829"/>
                </a:lnTo>
                <a:lnTo>
                  <a:pt x="8478" y="8514"/>
                </a:lnTo>
                <a:lnTo>
                  <a:pt x="8532" y="8514"/>
                </a:lnTo>
                <a:lnTo>
                  <a:pt x="8532" y="8356"/>
                </a:lnTo>
                <a:lnTo>
                  <a:pt x="8586" y="8356"/>
                </a:lnTo>
                <a:lnTo>
                  <a:pt x="8586" y="8199"/>
                </a:lnTo>
                <a:lnTo>
                  <a:pt x="8640" y="8199"/>
                </a:lnTo>
                <a:lnTo>
                  <a:pt x="8640" y="8041"/>
                </a:lnTo>
                <a:lnTo>
                  <a:pt x="8910" y="8041"/>
                </a:lnTo>
                <a:lnTo>
                  <a:pt x="8910" y="7726"/>
                </a:lnTo>
                <a:lnTo>
                  <a:pt x="9234" y="7726"/>
                </a:lnTo>
                <a:lnTo>
                  <a:pt x="9234" y="7568"/>
                </a:lnTo>
                <a:lnTo>
                  <a:pt x="9450" y="7568"/>
                </a:lnTo>
                <a:lnTo>
                  <a:pt x="9450" y="7410"/>
                </a:lnTo>
                <a:lnTo>
                  <a:pt x="9612" y="7410"/>
                </a:lnTo>
                <a:lnTo>
                  <a:pt x="9612" y="7253"/>
                </a:lnTo>
                <a:lnTo>
                  <a:pt x="11124" y="7253"/>
                </a:lnTo>
                <a:lnTo>
                  <a:pt x="11124" y="6937"/>
                </a:lnTo>
                <a:lnTo>
                  <a:pt x="11664" y="6937"/>
                </a:lnTo>
                <a:lnTo>
                  <a:pt x="11664" y="6780"/>
                </a:lnTo>
                <a:lnTo>
                  <a:pt x="11718" y="6780"/>
                </a:lnTo>
                <a:lnTo>
                  <a:pt x="11718" y="6622"/>
                </a:lnTo>
                <a:lnTo>
                  <a:pt x="12150" y="6622"/>
                </a:lnTo>
                <a:lnTo>
                  <a:pt x="12150" y="6464"/>
                </a:lnTo>
                <a:lnTo>
                  <a:pt x="12528" y="6464"/>
                </a:lnTo>
                <a:lnTo>
                  <a:pt x="12528" y="6149"/>
                </a:lnTo>
                <a:lnTo>
                  <a:pt x="12690" y="6149"/>
                </a:lnTo>
                <a:lnTo>
                  <a:pt x="12690" y="5991"/>
                </a:lnTo>
                <a:lnTo>
                  <a:pt x="12798" y="5991"/>
                </a:lnTo>
                <a:lnTo>
                  <a:pt x="12798" y="5834"/>
                </a:lnTo>
                <a:lnTo>
                  <a:pt x="12852" y="5834"/>
                </a:lnTo>
                <a:lnTo>
                  <a:pt x="12852" y="5518"/>
                </a:lnTo>
                <a:lnTo>
                  <a:pt x="13014" y="5518"/>
                </a:lnTo>
                <a:lnTo>
                  <a:pt x="13014" y="5361"/>
                </a:lnTo>
                <a:lnTo>
                  <a:pt x="14040" y="5361"/>
                </a:lnTo>
                <a:lnTo>
                  <a:pt x="14040" y="5203"/>
                </a:lnTo>
                <a:lnTo>
                  <a:pt x="14418" y="5203"/>
                </a:lnTo>
                <a:lnTo>
                  <a:pt x="14418" y="4888"/>
                </a:lnTo>
                <a:lnTo>
                  <a:pt x="14472" y="4888"/>
                </a:lnTo>
                <a:lnTo>
                  <a:pt x="14472" y="4730"/>
                </a:lnTo>
                <a:lnTo>
                  <a:pt x="14958" y="4730"/>
                </a:lnTo>
                <a:lnTo>
                  <a:pt x="14958" y="4572"/>
                </a:lnTo>
                <a:lnTo>
                  <a:pt x="15498" y="4572"/>
                </a:lnTo>
                <a:lnTo>
                  <a:pt x="15498" y="4257"/>
                </a:lnTo>
                <a:lnTo>
                  <a:pt x="15660" y="4257"/>
                </a:lnTo>
                <a:lnTo>
                  <a:pt x="15660" y="3942"/>
                </a:lnTo>
                <a:lnTo>
                  <a:pt x="16146" y="3942"/>
                </a:lnTo>
                <a:lnTo>
                  <a:pt x="16146" y="3626"/>
                </a:lnTo>
                <a:lnTo>
                  <a:pt x="16200" y="3626"/>
                </a:lnTo>
                <a:lnTo>
                  <a:pt x="16200" y="3469"/>
                </a:lnTo>
                <a:lnTo>
                  <a:pt x="16254" y="3469"/>
                </a:lnTo>
                <a:lnTo>
                  <a:pt x="16254" y="3311"/>
                </a:lnTo>
                <a:lnTo>
                  <a:pt x="17118" y="3311"/>
                </a:lnTo>
                <a:lnTo>
                  <a:pt x="17118" y="2996"/>
                </a:lnTo>
                <a:lnTo>
                  <a:pt x="17550" y="2996"/>
                </a:lnTo>
                <a:lnTo>
                  <a:pt x="17550" y="2838"/>
                </a:lnTo>
                <a:lnTo>
                  <a:pt x="17928" y="2838"/>
                </a:lnTo>
                <a:lnTo>
                  <a:pt x="17928" y="2365"/>
                </a:lnTo>
                <a:lnTo>
                  <a:pt x="18090" y="2365"/>
                </a:lnTo>
                <a:lnTo>
                  <a:pt x="18090" y="2207"/>
                </a:lnTo>
                <a:lnTo>
                  <a:pt x="18576" y="2207"/>
                </a:lnTo>
                <a:lnTo>
                  <a:pt x="18576" y="1892"/>
                </a:lnTo>
                <a:lnTo>
                  <a:pt x="18846" y="1892"/>
                </a:lnTo>
                <a:lnTo>
                  <a:pt x="18846" y="1734"/>
                </a:lnTo>
                <a:lnTo>
                  <a:pt x="18954" y="1734"/>
                </a:lnTo>
                <a:lnTo>
                  <a:pt x="18954" y="1419"/>
                </a:lnTo>
                <a:lnTo>
                  <a:pt x="19062" y="1419"/>
                </a:lnTo>
                <a:lnTo>
                  <a:pt x="19062" y="1261"/>
                </a:lnTo>
                <a:lnTo>
                  <a:pt x="19926" y="1261"/>
                </a:lnTo>
                <a:lnTo>
                  <a:pt x="19926" y="946"/>
                </a:lnTo>
                <a:lnTo>
                  <a:pt x="20034" y="946"/>
                </a:lnTo>
                <a:lnTo>
                  <a:pt x="20034" y="788"/>
                </a:lnTo>
                <a:lnTo>
                  <a:pt x="20088" y="788"/>
                </a:lnTo>
                <a:lnTo>
                  <a:pt x="20088" y="631"/>
                </a:lnTo>
                <a:lnTo>
                  <a:pt x="20358" y="631"/>
                </a:lnTo>
                <a:lnTo>
                  <a:pt x="20358" y="315"/>
                </a:lnTo>
                <a:lnTo>
                  <a:pt x="21330" y="315"/>
                </a:lnTo>
                <a:lnTo>
                  <a:pt x="21330" y="0"/>
                </a:lnTo>
                <a:lnTo>
                  <a:pt x="21600" y="0"/>
                </a:lnTo>
              </a:path>
            </a:pathLst>
          </a:custGeom>
          <a:ln w="19050" cap="rnd">
            <a:solidFill>
              <a:srgbClr val="00B0F0"/>
            </a:solidFill>
            <a:miter/>
          </a:ln>
        </p:spPr>
        <p:txBody>
          <a:bodyPr lIns="45719" rIns="45719"/>
          <a:lstStyle/>
          <a:p>
            <a:pPr defTabSz="914400">
              <a:defRPr b="1">
                <a:latin typeface="Franklin Gothic Demi Cond"/>
                <a:ea typeface="Franklin Gothic Demi Cond"/>
                <a:cs typeface="Franklin Gothic Demi Cond"/>
                <a:sym typeface="Franklin Gothic Demi Cond"/>
              </a:defRPr>
            </a:pPr>
          </a:p>
        </p:txBody>
      </p:sp>
      <p:sp>
        <p:nvSpPr>
          <p:cNvPr id="781" name="Freeform 70"/>
          <p:cNvSpPr/>
          <p:nvPr/>
        </p:nvSpPr>
        <p:spPr>
          <a:xfrm>
            <a:off x="5361709" y="2977138"/>
            <a:ext cx="3343767" cy="1423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9174"/>
                </a:lnTo>
                <a:lnTo>
                  <a:pt x="270" y="19174"/>
                </a:lnTo>
                <a:lnTo>
                  <a:pt x="270" y="18712"/>
                </a:lnTo>
                <a:lnTo>
                  <a:pt x="324" y="18712"/>
                </a:lnTo>
                <a:lnTo>
                  <a:pt x="324" y="18250"/>
                </a:lnTo>
                <a:lnTo>
                  <a:pt x="378" y="18250"/>
                </a:lnTo>
                <a:lnTo>
                  <a:pt x="378" y="17673"/>
                </a:lnTo>
                <a:lnTo>
                  <a:pt x="432" y="17673"/>
                </a:lnTo>
                <a:lnTo>
                  <a:pt x="432" y="17211"/>
                </a:lnTo>
                <a:lnTo>
                  <a:pt x="648" y="17211"/>
                </a:lnTo>
                <a:lnTo>
                  <a:pt x="648" y="16633"/>
                </a:lnTo>
                <a:lnTo>
                  <a:pt x="918" y="16633"/>
                </a:lnTo>
                <a:lnTo>
                  <a:pt x="918" y="16171"/>
                </a:lnTo>
                <a:lnTo>
                  <a:pt x="1242" y="16171"/>
                </a:lnTo>
                <a:lnTo>
                  <a:pt x="1242" y="15132"/>
                </a:lnTo>
                <a:lnTo>
                  <a:pt x="1404" y="15132"/>
                </a:lnTo>
                <a:lnTo>
                  <a:pt x="1404" y="14554"/>
                </a:lnTo>
                <a:lnTo>
                  <a:pt x="1566" y="14554"/>
                </a:lnTo>
                <a:lnTo>
                  <a:pt x="1566" y="14092"/>
                </a:lnTo>
                <a:lnTo>
                  <a:pt x="1782" y="14092"/>
                </a:lnTo>
                <a:lnTo>
                  <a:pt x="1782" y="13514"/>
                </a:lnTo>
                <a:lnTo>
                  <a:pt x="1944" y="13514"/>
                </a:lnTo>
                <a:lnTo>
                  <a:pt x="1944" y="13052"/>
                </a:lnTo>
                <a:lnTo>
                  <a:pt x="2106" y="13052"/>
                </a:lnTo>
                <a:lnTo>
                  <a:pt x="2106" y="12475"/>
                </a:lnTo>
                <a:lnTo>
                  <a:pt x="2214" y="12475"/>
                </a:lnTo>
                <a:lnTo>
                  <a:pt x="2214" y="11320"/>
                </a:lnTo>
                <a:lnTo>
                  <a:pt x="3996" y="11320"/>
                </a:lnTo>
                <a:lnTo>
                  <a:pt x="3996" y="10627"/>
                </a:lnTo>
                <a:lnTo>
                  <a:pt x="5184" y="10627"/>
                </a:lnTo>
                <a:lnTo>
                  <a:pt x="5184" y="9356"/>
                </a:lnTo>
                <a:lnTo>
                  <a:pt x="5832" y="9356"/>
                </a:lnTo>
                <a:lnTo>
                  <a:pt x="5832" y="8663"/>
                </a:lnTo>
                <a:lnTo>
                  <a:pt x="6156" y="8663"/>
                </a:lnTo>
                <a:lnTo>
                  <a:pt x="6156" y="8086"/>
                </a:lnTo>
                <a:lnTo>
                  <a:pt x="7722" y="8086"/>
                </a:lnTo>
                <a:lnTo>
                  <a:pt x="7722" y="7393"/>
                </a:lnTo>
                <a:lnTo>
                  <a:pt x="8964" y="7393"/>
                </a:lnTo>
                <a:lnTo>
                  <a:pt x="8964" y="6815"/>
                </a:lnTo>
                <a:lnTo>
                  <a:pt x="9018" y="6815"/>
                </a:lnTo>
                <a:lnTo>
                  <a:pt x="9018" y="6122"/>
                </a:lnTo>
                <a:lnTo>
                  <a:pt x="9396" y="6122"/>
                </a:lnTo>
                <a:lnTo>
                  <a:pt x="9396" y="5429"/>
                </a:lnTo>
                <a:lnTo>
                  <a:pt x="10422" y="5429"/>
                </a:lnTo>
                <a:lnTo>
                  <a:pt x="10422" y="4851"/>
                </a:lnTo>
                <a:lnTo>
                  <a:pt x="11448" y="4851"/>
                </a:lnTo>
                <a:lnTo>
                  <a:pt x="11448" y="4158"/>
                </a:lnTo>
                <a:lnTo>
                  <a:pt x="12096" y="4158"/>
                </a:lnTo>
                <a:lnTo>
                  <a:pt x="12096" y="3465"/>
                </a:lnTo>
                <a:lnTo>
                  <a:pt x="15660" y="3465"/>
                </a:lnTo>
                <a:lnTo>
                  <a:pt x="15660" y="2772"/>
                </a:lnTo>
                <a:lnTo>
                  <a:pt x="15876" y="2772"/>
                </a:lnTo>
                <a:lnTo>
                  <a:pt x="15876" y="2079"/>
                </a:lnTo>
                <a:lnTo>
                  <a:pt x="17928" y="2079"/>
                </a:lnTo>
                <a:lnTo>
                  <a:pt x="17928" y="1386"/>
                </a:lnTo>
                <a:lnTo>
                  <a:pt x="18036" y="1386"/>
                </a:lnTo>
                <a:lnTo>
                  <a:pt x="18036" y="693"/>
                </a:lnTo>
                <a:lnTo>
                  <a:pt x="18306" y="693"/>
                </a:lnTo>
                <a:lnTo>
                  <a:pt x="18306" y="0"/>
                </a:lnTo>
                <a:lnTo>
                  <a:pt x="21600" y="0"/>
                </a:lnTo>
              </a:path>
            </a:pathLst>
          </a:custGeom>
          <a:ln w="19050" cap="rnd">
            <a:solidFill>
              <a:srgbClr val="EC7D30"/>
            </a:solidFill>
            <a:miter/>
          </a:ln>
        </p:spPr>
        <p:txBody>
          <a:bodyPr lIns="45719" rIns="45719"/>
          <a:lstStyle/>
          <a:p>
            <a:pPr defTabSz="914400">
              <a:defRPr b="1">
                <a:latin typeface="Franklin Gothic Demi Cond"/>
                <a:ea typeface="Franklin Gothic Demi Cond"/>
                <a:cs typeface="Franklin Gothic Demi Cond"/>
                <a:sym typeface="Franklin Gothic Demi Cond"/>
              </a:defRPr>
            </a:pPr>
          </a:p>
        </p:txBody>
      </p:sp>
      <p:sp>
        <p:nvSpPr>
          <p:cNvPr id="782" name="Rectangle 11"/>
          <p:cNvSpPr txBox="1"/>
          <p:nvPr/>
        </p:nvSpPr>
        <p:spPr>
          <a:xfrm>
            <a:off x="8499761" y="3157596"/>
            <a:ext cx="539428" cy="2219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defRPr b="1" sz="1400">
                <a:solidFill>
                  <a:srgbClr val="00B0F0"/>
                </a:solidFill>
                <a:latin typeface="Arial"/>
                <a:ea typeface="Arial"/>
                <a:cs typeface="Arial"/>
                <a:sym typeface="Arial"/>
              </a:defRPr>
            </a:pPr>
            <a:r>
              <a:t>15.8</a:t>
            </a:r>
            <a:r>
              <a:rPr sz="1600"/>
              <a:t>%</a:t>
            </a:r>
          </a:p>
        </p:txBody>
      </p:sp>
      <p:sp>
        <p:nvSpPr>
          <p:cNvPr id="783" name="Rectangle 12"/>
          <p:cNvSpPr txBox="1"/>
          <p:nvPr/>
        </p:nvSpPr>
        <p:spPr>
          <a:xfrm>
            <a:off x="8529676" y="2703160"/>
            <a:ext cx="539428" cy="2219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defRPr b="1" sz="1400">
                <a:solidFill>
                  <a:srgbClr val="ED7D31"/>
                </a:solidFill>
                <a:latin typeface="Arial"/>
                <a:ea typeface="Arial"/>
                <a:cs typeface="Arial"/>
                <a:sym typeface="Arial"/>
              </a:defRPr>
            </a:pPr>
            <a:r>
              <a:t>21.7</a:t>
            </a:r>
            <a:r>
              <a:rPr sz="1600"/>
              <a:t>%</a:t>
            </a:r>
          </a:p>
        </p:txBody>
      </p:sp>
      <p:sp>
        <p:nvSpPr>
          <p:cNvPr id="784" name="Rectangle 13"/>
          <p:cNvSpPr txBox="1"/>
          <p:nvPr/>
        </p:nvSpPr>
        <p:spPr>
          <a:xfrm rot="16200000">
            <a:off x="3778549" y="2996702"/>
            <a:ext cx="1948967"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defRPr b="1" sz="1400">
                <a:solidFill>
                  <a:srgbClr val="FFFFFF"/>
                </a:solidFill>
                <a:latin typeface="Arial"/>
                <a:ea typeface="Arial"/>
                <a:cs typeface="Arial"/>
                <a:sym typeface="Arial"/>
              </a:defRPr>
            </a:lvl1pPr>
          </a:lstStyle>
          <a:p>
            <a:pPr/>
            <a:r>
              <a:t>All-Cause Mortality (%)</a:t>
            </a:r>
          </a:p>
        </p:txBody>
      </p:sp>
      <p:sp>
        <p:nvSpPr>
          <p:cNvPr id="785" name="Rectangle 14"/>
          <p:cNvSpPr txBox="1"/>
          <p:nvPr/>
        </p:nvSpPr>
        <p:spPr>
          <a:xfrm>
            <a:off x="8173750" y="1749318"/>
            <a:ext cx="886519" cy="1728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defRPr b="1" sz="1200">
                <a:solidFill>
                  <a:srgbClr val="FFFFFF"/>
                </a:solidFill>
                <a:latin typeface="Arial"/>
                <a:ea typeface="Arial"/>
                <a:cs typeface="Arial"/>
                <a:sym typeface="Arial"/>
              </a:defRPr>
            </a:lvl1pPr>
          </a:lstStyle>
          <a:p>
            <a:pPr/>
            <a:r>
              <a:t>TS (n=1326)</a:t>
            </a:r>
          </a:p>
        </p:txBody>
      </p:sp>
      <p:sp>
        <p:nvSpPr>
          <p:cNvPr id="786" name="Rectangle 15"/>
          <p:cNvSpPr txBox="1"/>
          <p:nvPr/>
        </p:nvSpPr>
        <p:spPr>
          <a:xfrm>
            <a:off x="8167174" y="1974779"/>
            <a:ext cx="863182" cy="1728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defRPr b="1" sz="1200">
                <a:solidFill>
                  <a:srgbClr val="FFFFFF"/>
                </a:solidFill>
                <a:latin typeface="Arial"/>
                <a:ea typeface="Arial"/>
                <a:cs typeface="Arial"/>
                <a:sym typeface="Arial"/>
              </a:defRPr>
            </a:lvl1pPr>
          </a:lstStyle>
          <a:p>
            <a:pPr/>
            <a:r>
              <a:t>TA (n=203)</a:t>
            </a:r>
          </a:p>
        </p:txBody>
      </p:sp>
      <p:sp>
        <p:nvSpPr>
          <p:cNvPr id="787" name="Line 66"/>
          <p:cNvSpPr/>
          <p:nvPr/>
        </p:nvSpPr>
        <p:spPr>
          <a:xfrm>
            <a:off x="7949830" y="1837495"/>
            <a:ext cx="177162" cy="1"/>
          </a:xfrm>
          <a:prstGeom prst="line">
            <a:avLst/>
          </a:prstGeom>
          <a:ln w="19050">
            <a:solidFill>
              <a:srgbClr val="00B0F0"/>
            </a:solidFill>
            <a:miter/>
          </a:ln>
        </p:spPr>
        <p:txBody>
          <a:bodyPr lIns="45719" rIns="45719"/>
          <a:lstStyle/>
          <a:p>
            <a:pPr>
              <a:defRPr>
                <a:solidFill>
                  <a:srgbClr val="FFFFFF"/>
                </a:solidFill>
              </a:defRPr>
            </a:pPr>
          </a:p>
        </p:txBody>
      </p:sp>
      <p:sp>
        <p:nvSpPr>
          <p:cNvPr id="788" name="Line 67"/>
          <p:cNvSpPr/>
          <p:nvPr/>
        </p:nvSpPr>
        <p:spPr>
          <a:xfrm>
            <a:off x="7949830" y="2065531"/>
            <a:ext cx="177162" cy="1"/>
          </a:xfrm>
          <a:prstGeom prst="line">
            <a:avLst/>
          </a:prstGeom>
          <a:ln w="19050">
            <a:solidFill>
              <a:srgbClr val="ED7D31"/>
            </a:solidFill>
            <a:miter/>
          </a:ln>
        </p:spPr>
        <p:txBody>
          <a:bodyPr lIns="45719" rIns="45719"/>
          <a:lstStyle/>
          <a:p>
            <a:pPr>
              <a:defRPr>
                <a:solidFill>
                  <a:srgbClr val="FFFFFF"/>
                </a:solidFill>
              </a:defRPr>
            </a:pPr>
          </a:p>
        </p:txBody>
      </p:sp>
      <p:sp>
        <p:nvSpPr>
          <p:cNvPr id="789" name="Rectangle 27"/>
          <p:cNvSpPr txBox="1"/>
          <p:nvPr/>
        </p:nvSpPr>
        <p:spPr>
          <a:xfrm>
            <a:off x="5516662" y="1927655"/>
            <a:ext cx="1448297" cy="1728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defRPr b="1" sz="1200">
                <a:solidFill>
                  <a:srgbClr val="FF0000"/>
                </a:solidFill>
                <a:latin typeface="Arial"/>
                <a:ea typeface="Arial"/>
                <a:cs typeface="Arial"/>
                <a:sym typeface="Arial"/>
              </a:defRPr>
            </a:pPr>
            <a:r>
              <a:t>Log-Rank </a:t>
            </a:r>
            <a:r>
              <a:rPr i="1"/>
              <a:t>p</a:t>
            </a:r>
            <a:r>
              <a:t>= 0.0324</a:t>
            </a:r>
          </a:p>
        </p:txBody>
      </p:sp>
      <p:sp>
        <p:nvSpPr>
          <p:cNvPr id="790" name="Rectangle 28"/>
          <p:cNvSpPr txBox="1"/>
          <p:nvPr/>
        </p:nvSpPr>
        <p:spPr>
          <a:xfrm>
            <a:off x="5537494" y="2136576"/>
            <a:ext cx="2003203" cy="1728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defRPr b="1" sz="1200">
                <a:solidFill>
                  <a:srgbClr val="FFFFFF"/>
                </a:solidFill>
                <a:latin typeface="Arial"/>
                <a:ea typeface="Arial"/>
                <a:cs typeface="Arial"/>
                <a:sym typeface="Arial"/>
              </a:defRPr>
            </a:lvl1pPr>
          </a:lstStyle>
          <a:p>
            <a:pPr/>
            <a:r>
              <a:t>HR: 0.67 [95% CI: 0.47-0.97]</a:t>
            </a:r>
          </a:p>
        </p:txBody>
      </p:sp>
      <p:graphicFrame>
        <p:nvGraphicFramePr>
          <p:cNvPr id="791" name="Chart 22"/>
          <p:cNvGraphicFramePr/>
          <p:nvPr/>
        </p:nvGraphicFramePr>
        <p:xfrm>
          <a:off x="147598" y="1801408"/>
          <a:ext cx="4037660" cy="2989338"/>
        </p:xfrm>
        <a:graphic xmlns:a="http://schemas.openxmlformats.org/drawingml/2006/main">
          <a:graphicData uri="http://schemas.openxmlformats.org/drawingml/2006/chart">
            <c:chart xmlns:c="http://schemas.openxmlformats.org/drawingml/2006/chart" r:id="rId4"/>
          </a:graphicData>
        </a:graphic>
      </p:graphicFrame>
      <p:sp>
        <p:nvSpPr>
          <p:cNvPr id="792" name="Left Brace 23"/>
          <p:cNvSpPr/>
          <p:nvPr/>
        </p:nvSpPr>
        <p:spPr>
          <a:xfrm rot="5400000">
            <a:off x="2346272" y="835947"/>
            <a:ext cx="245087" cy="1758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220"/>
                  <a:pt x="10800" y="20750"/>
                </a:cubicBezTo>
                <a:lnTo>
                  <a:pt x="10800" y="11650"/>
                </a:lnTo>
                <a:cubicBezTo>
                  <a:pt x="10800" y="11180"/>
                  <a:pt x="5965" y="10800"/>
                  <a:pt x="0" y="10800"/>
                </a:cubicBezTo>
                <a:cubicBezTo>
                  <a:pt x="5965" y="10800"/>
                  <a:pt x="10800" y="10420"/>
                  <a:pt x="10800" y="9950"/>
                </a:cubicBezTo>
                <a:lnTo>
                  <a:pt x="10800" y="850"/>
                </a:lnTo>
                <a:cubicBezTo>
                  <a:pt x="10800" y="380"/>
                  <a:pt x="15635" y="0"/>
                  <a:pt x="21600" y="0"/>
                </a:cubicBezTo>
              </a:path>
            </a:pathLst>
          </a:custGeom>
          <a:ln w="12700">
            <a:solidFill>
              <a:srgbClr val="FFFFFF"/>
            </a:solidFill>
            <a:miter/>
          </a:ln>
        </p:spPr>
        <p:txBody>
          <a:bodyPr lIns="45719" rIns="45719" anchor="ctr"/>
          <a:lstStyle/>
          <a:p>
            <a:pPr algn="ctr">
              <a:defRPr>
                <a:solidFill>
                  <a:srgbClr val="FFFFFF"/>
                </a:solidFill>
              </a:defRPr>
            </a:pPr>
          </a:p>
        </p:txBody>
      </p:sp>
      <p:sp>
        <p:nvSpPr>
          <p:cNvPr id="793" name="TextBox 24"/>
          <p:cNvSpPr txBox="1"/>
          <p:nvPr/>
        </p:nvSpPr>
        <p:spPr>
          <a:xfrm>
            <a:off x="2268918" y="1303546"/>
            <a:ext cx="315849"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rgbClr val="FFFFFF"/>
                </a:solidFill>
                <a:latin typeface="Arial"/>
                <a:ea typeface="Arial"/>
                <a:cs typeface="Arial"/>
                <a:sym typeface="Arial"/>
              </a:defRPr>
            </a:lvl1pPr>
          </a:lstStyle>
          <a:p>
            <a:pPr/>
            <a:r>
              <a:t>NS</a:t>
            </a:r>
          </a:p>
        </p:txBody>
      </p:sp>
      <p:sp>
        <p:nvSpPr>
          <p:cNvPr id="794" name="TextBox 25"/>
          <p:cNvSpPr txBox="1"/>
          <p:nvPr/>
        </p:nvSpPr>
        <p:spPr>
          <a:xfrm>
            <a:off x="139237" y="3074468"/>
            <a:ext cx="178726" cy="313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latin typeface="Arial"/>
                <a:ea typeface="Arial"/>
                <a:cs typeface="Arial"/>
                <a:sym typeface="Arial"/>
              </a:defRPr>
            </a:lvl1pPr>
          </a:lstStyle>
          <a:p>
            <a:pPr/>
            <a:r>
              <a:t>%</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796"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797"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798" name="Title 1"/>
          <p:cNvSpPr txBox="1"/>
          <p:nvPr/>
        </p:nvSpPr>
        <p:spPr>
          <a:xfrm>
            <a:off x="45719" y="92738"/>
            <a:ext cx="9052562" cy="5357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100">
                <a:solidFill>
                  <a:srgbClr val="FFFF00"/>
                </a:solidFill>
                <a:latin typeface="Arial"/>
                <a:ea typeface="Arial"/>
                <a:cs typeface="Arial"/>
                <a:sym typeface="Arial"/>
              </a:defRPr>
            </a:lvl1pPr>
          </a:lstStyle>
          <a:p>
            <a:pPr/>
            <a:r>
              <a:t>SAPIEN 3 MViV: In-Hospital Outcomes</a:t>
            </a:r>
          </a:p>
        </p:txBody>
      </p:sp>
      <p:graphicFrame>
        <p:nvGraphicFramePr>
          <p:cNvPr id="799" name="Chart 6"/>
          <p:cNvGraphicFramePr/>
          <p:nvPr/>
        </p:nvGraphicFramePr>
        <p:xfrm>
          <a:off x="148892" y="912090"/>
          <a:ext cx="8717695" cy="3404875"/>
        </p:xfrm>
        <a:graphic xmlns:a="http://schemas.openxmlformats.org/drawingml/2006/main">
          <a:graphicData uri="http://schemas.openxmlformats.org/drawingml/2006/chart">
            <c:chart xmlns:c="http://schemas.openxmlformats.org/drawingml/2006/chart" r:id="rId3"/>
          </a:graphicData>
        </a:graphic>
      </p:graphicFrame>
      <p:sp>
        <p:nvSpPr>
          <p:cNvPr id="800" name="TextBox 7"/>
          <p:cNvSpPr txBox="1"/>
          <p:nvPr/>
        </p:nvSpPr>
        <p:spPr>
          <a:xfrm>
            <a:off x="66500" y="2608117"/>
            <a:ext cx="396935" cy="313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latin typeface="Arial"/>
                <a:ea typeface="Arial"/>
                <a:cs typeface="Arial"/>
                <a:sym typeface="Arial"/>
              </a:defRPr>
            </a:lvl1pPr>
          </a:lstStyle>
          <a:p>
            <a:pPr/>
            <a:r>
              <a:t>%</a:t>
            </a:r>
          </a:p>
        </p:txBody>
      </p:sp>
      <p:sp>
        <p:nvSpPr>
          <p:cNvPr id="801" name="TextBox 8"/>
          <p:cNvSpPr txBox="1"/>
          <p:nvPr/>
        </p:nvSpPr>
        <p:spPr>
          <a:xfrm>
            <a:off x="4267025" y="2718070"/>
            <a:ext cx="771006" cy="301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=0.30</a:t>
            </a:r>
          </a:p>
        </p:txBody>
      </p:sp>
      <p:sp>
        <p:nvSpPr>
          <p:cNvPr id="802" name="TextBox 9"/>
          <p:cNvSpPr txBox="1"/>
          <p:nvPr/>
        </p:nvSpPr>
        <p:spPr>
          <a:xfrm>
            <a:off x="7909560" y="2454230"/>
            <a:ext cx="771006" cy="301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=0.18</a:t>
            </a:r>
          </a:p>
        </p:txBody>
      </p:sp>
      <p:sp>
        <p:nvSpPr>
          <p:cNvPr id="803" name="TextBox 10"/>
          <p:cNvSpPr txBox="1"/>
          <p:nvPr/>
        </p:nvSpPr>
        <p:spPr>
          <a:xfrm>
            <a:off x="6713220" y="2983563"/>
            <a:ext cx="771005" cy="301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=0.35</a:t>
            </a:r>
          </a:p>
        </p:txBody>
      </p:sp>
      <p:sp>
        <p:nvSpPr>
          <p:cNvPr id="804" name="TextBox 11"/>
          <p:cNvSpPr txBox="1"/>
          <p:nvPr/>
        </p:nvSpPr>
        <p:spPr>
          <a:xfrm>
            <a:off x="5507874" y="3145145"/>
            <a:ext cx="771006" cy="301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=0.51</a:t>
            </a:r>
          </a:p>
        </p:txBody>
      </p:sp>
      <p:sp>
        <p:nvSpPr>
          <p:cNvPr id="805" name="TextBox 12"/>
          <p:cNvSpPr txBox="1"/>
          <p:nvPr/>
        </p:nvSpPr>
        <p:spPr>
          <a:xfrm>
            <a:off x="3187240" y="3150862"/>
            <a:ext cx="771006" cy="301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=0.51</a:t>
            </a:r>
          </a:p>
        </p:txBody>
      </p:sp>
      <p:sp>
        <p:nvSpPr>
          <p:cNvPr id="806" name="TextBox 13"/>
          <p:cNvSpPr txBox="1"/>
          <p:nvPr/>
        </p:nvSpPr>
        <p:spPr>
          <a:xfrm>
            <a:off x="783475" y="1579418"/>
            <a:ext cx="771005" cy="301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=0.06</a:t>
            </a:r>
          </a:p>
        </p:txBody>
      </p:sp>
      <p:sp>
        <p:nvSpPr>
          <p:cNvPr id="807" name="TextBox 14"/>
          <p:cNvSpPr txBox="1"/>
          <p:nvPr/>
        </p:nvSpPr>
        <p:spPr>
          <a:xfrm>
            <a:off x="2023458" y="2983563"/>
            <a:ext cx="771005" cy="301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500">
                <a:solidFill>
                  <a:srgbClr val="FFFFFF"/>
                </a:solidFill>
                <a:latin typeface="Arial"/>
                <a:ea typeface="Arial"/>
                <a:cs typeface="Arial"/>
                <a:sym typeface="Arial"/>
              </a:defRPr>
            </a:pPr>
            <a:r>
              <a:t>p</a:t>
            </a:r>
            <a:r>
              <a:rPr i="0"/>
              <a:t>=1.0</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0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10"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811" name="Title 1"/>
          <p:cNvSpPr txBox="1"/>
          <p:nvPr/>
        </p:nvSpPr>
        <p:spPr>
          <a:xfrm>
            <a:off x="45719" y="92738"/>
            <a:ext cx="9052562" cy="5357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100">
                <a:solidFill>
                  <a:srgbClr val="FFFF00"/>
                </a:solidFill>
                <a:latin typeface="Arial"/>
                <a:ea typeface="Arial"/>
                <a:cs typeface="Arial"/>
                <a:sym typeface="Arial"/>
              </a:defRPr>
            </a:lvl1pPr>
          </a:lstStyle>
          <a:p>
            <a:pPr/>
            <a:r>
              <a:t>SAPIEN 3 MViV: 30-Day and 1-Year Outcomes</a:t>
            </a:r>
          </a:p>
        </p:txBody>
      </p:sp>
      <p:graphicFrame>
        <p:nvGraphicFramePr>
          <p:cNvPr id="812" name="Chart 6"/>
          <p:cNvGraphicFramePr/>
          <p:nvPr/>
        </p:nvGraphicFramePr>
        <p:xfrm>
          <a:off x="90237" y="1539726"/>
          <a:ext cx="4470272" cy="3134090"/>
        </p:xfrm>
        <a:graphic xmlns:a="http://schemas.openxmlformats.org/drawingml/2006/main">
          <a:graphicData uri="http://schemas.openxmlformats.org/drawingml/2006/chart">
            <c:chart xmlns:c="http://schemas.openxmlformats.org/drawingml/2006/chart" r:id="rId3"/>
          </a:graphicData>
        </a:graphic>
      </p:graphicFrame>
      <p:sp>
        <p:nvSpPr>
          <p:cNvPr id="813" name="TextBox 7"/>
          <p:cNvSpPr txBox="1"/>
          <p:nvPr/>
        </p:nvSpPr>
        <p:spPr>
          <a:xfrm>
            <a:off x="904008" y="946714"/>
            <a:ext cx="2384715" cy="360188"/>
          </a:xfrm>
          <a:prstGeom prst="rect">
            <a:avLst/>
          </a:prstGeom>
          <a:ln>
            <a:solidFill>
              <a:srgbClr val="FFFFFF"/>
            </a:solidFill>
          </a:ln>
          <a:extLst>
            <a:ext uri="{C572A759-6A51-4108-AA02-DFA0A04FC94B}">
              <ma14:wrappingTextBoxFlag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pPr/>
            <a:r>
              <a:t>30-Day Outcomes</a:t>
            </a:r>
          </a:p>
        </p:txBody>
      </p:sp>
      <p:sp>
        <p:nvSpPr>
          <p:cNvPr id="814" name="TextBox 8"/>
          <p:cNvSpPr txBox="1"/>
          <p:nvPr/>
        </p:nvSpPr>
        <p:spPr>
          <a:xfrm>
            <a:off x="118456" y="2639291"/>
            <a:ext cx="11637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a:t>
            </a:r>
          </a:p>
        </p:txBody>
      </p:sp>
      <p:sp>
        <p:nvSpPr>
          <p:cNvPr id="815" name="TextBox 9"/>
          <p:cNvSpPr txBox="1"/>
          <p:nvPr/>
        </p:nvSpPr>
        <p:spPr>
          <a:xfrm>
            <a:off x="508114" y="1860861"/>
            <a:ext cx="661903"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=0.07</a:t>
            </a:r>
          </a:p>
        </p:txBody>
      </p:sp>
      <p:sp>
        <p:nvSpPr>
          <p:cNvPr id="816" name="TextBox 10"/>
          <p:cNvSpPr txBox="1"/>
          <p:nvPr/>
        </p:nvSpPr>
        <p:spPr>
          <a:xfrm>
            <a:off x="3694660" y="3571897"/>
            <a:ext cx="661903"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=0.49</a:t>
            </a:r>
          </a:p>
        </p:txBody>
      </p:sp>
      <p:sp>
        <p:nvSpPr>
          <p:cNvPr id="817" name="TextBox 11"/>
          <p:cNvSpPr txBox="1"/>
          <p:nvPr/>
        </p:nvSpPr>
        <p:spPr>
          <a:xfrm>
            <a:off x="2920536" y="3264082"/>
            <a:ext cx="661903"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=0.44</a:t>
            </a:r>
          </a:p>
        </p:txBody>
      </p:sp>
      <p:sp>
        <p:nvSpPr>
          <p:cNvPr id="818" name="TextBox 12"/>
          <p:cNvSpPr txBox="1"/>
          <p:nvPr/>
        </p:nvSpPr>
        <p:spPr>
          <a:xfrm>
            <a:off x="2070213" y="3571859"/>
            <a:ext cx="661903"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=0.82</a:t>
            </a:r>
          </a:p>
        </p:txBody>
      </p:sp>
      <p:sp>
        <p:nvSpPr>
          <p:cNvPr id="819" name="TextBox 13"/>
          <p:cNvSpPr txBox="1"/>
          <p:nvPr/>
        </p:nvSpPr>
        <p:spPr>
          <a:xfrm>
            <a:off x="1354971" y="3417970"/>
            <a:ext cx="661903"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=0.91</a:t>
            </a:r>
          </a:p>
        </p:txBody>
      </p:sp>
      <p:graphicFrame>
        <p:nvGraphicFramePr>
          <p:cNvPr id="820" name="Chart 14"/>
          <p:cNvGraphicFramePr/>
          <p:nvPr/>
        </p:nvGraphicFramePr>
        <p:xfrm>
          <a:off x="4585686" y="1536261"/>
          <a:ext cx="4574526" cy="3134090"/>
        </p:xfrm>
        <a:graphic xmlns:a="http://schemas.openxmlformats.org/drawingml/2006/main">
          <a:graphicData uri="http://schemas.openxmlformats.org/drawingml/2006/chart">
            <c:chart xmlns:c="http://schemas.openxmlformats.org/drawingml/2006/chart" r:id="rId4"/>
          </a:graphicData>
        </a:graphic>
      </p:graphicFrame>
      <p:sp>
        <p:nvSpPr>
          <p:cNvPr id="821" name="TextBox 15"/>
          <p:cNvSpPr txBox="1"/>
          <p:nvPr/>
        </p:nvSpPr>
        <p:spPr>
          <a:xfrm>
            <a:off x="5503711" y="943249"/>
            <a:ext cx="2384715" cy="360188"/>
          </a:xfrm>
          <a:prstGeom prst="rect">
            <a:avLst/>
          </a:prstGeom>
          <a:ln>
            <a:solidFill>
              <a:srgbClr val="FFFFFF"/>
            </a:solidFill>
          </a:ln>
          <a:extLst>
            <a:ext uri="{C572A759-6A51-4108-AA02-DFA0A04FC94B}">
              <ma14:wrappingTextBoxFlag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pPr/>
            <a:r>
              <a:t>1-Year Outcomes</a:t>
            </a:r>
          </a:p>
        </p:txBody>
      </p:sp>
      <p:sp>
        <p:nvSpPr>
          <p:cNvPr id="822" name="TextBox 16"/>
          <p:cNvSpPr txBox="1"/>
          <p:nvPr/>
        </p:nvSpPr>
        <p:spPr>
          <a:xfrm>
            <a:off x="4666208" y="2854037"/>
            <a:ext cx="116379"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a:t>
            </a:r>
          </a:p>
        </p:txBody>
      </p:sp>
      <p:sp>
        <p:nvSpPr>
          <p:cNvPr id="823" name="TextBox 17"/>
          <p:cNvSpPr txBox="1"/>
          <p:nvPr/>
        </p:nvSpPr>
        <p:spPr>
          <a:xfrm>
            <a:off x="5128603" y="1805441"/>
            <a:ext cx="661903"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=0.03</a:t>
            </a:r>
          </a:p>
        </p:txBody>
      </p:sp>
      <p:sp>
        <p:nvSpPr>
          <p:cNvPr id="824" name="TextBox 18"/>
          <p:cNvSpPr txBox="1"/>
          <p:nvPr/>
        </p:nvSpPr>
        <p:spPr>
          <a:xfrm>
            <a:off x="8315149" y="3589215"/>
            <a:ext cx="661903"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=0.17</a:t>
            </a:r>
          </a:p>
        </p:txBody>
      </p:sp>
      <p:sp>
        <p:nvSpPr>
          <p:cNvPr id="825" name="TextBox 19"/>
          <p:cNvSpPr txBox="1"/>
          <p:nvPr/>
        </p:nvSpPr>
        <p:spPr>
          <a:xfrm>
            <a:off x="7478680" y="3312571"/>
            <a:ext cx="661903"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=0.44</a:t>
            </a:r>
          </a:p>
        </p:txBody>
      </p:sp>
      <p:sp>
        <p:nvSpPr>
          <p:cNvPr id="826" name="TextBox 20"/>
          <p:cNvSpPr txBox="1"/>
          <p:nvPr/>
        </p:nvSpPr>
        <p:spPr>
          <a:xfrm>
            <a:off x="6711483" y="3589175"/>
            <a:ext cx="661903"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=0.78</a:t>
            </a:r>
          </a:p>
        </p:txBody>
      </p:sp>
      <p:sp>
        <p:nvSpPr>
          <p:cNvPr id="827" name="TextBox 21"/>
          <p:cNvSpPr txBox="1"/>
          <p:nvPr/>
        </p:nvSpPr>
        <p:spPr>
          <a:xfrm>
            <a:off x="5944287" y="3362550"/>
            <a:ext cx="661903"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1400">
                <a:solidFill>
                  <a:srgbClr val="FFFFFF"/>
                </a:solidFill>
                <a:latin typeface="Arial"/>
                <a:ea typeface="Arial"/>
                <a:cs typeface="Arial"/>
                <a:sym typeface="Arial"/>
              </a:defRPr>
            </a:pPr>
            <a:r>
              <a:t>p</a:t>
            </a:r>
            <a:r>
              <a:rPr i="0"/>
              <a:t>=0.95</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2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30"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831" name="Title 1"/>
          <p:cNvSpPr txBox="1"/>
          <p:nvPr/>
        </p:nvSpPr>
        <p:spPr>
          <a:xfrm>
            <a:off x="45719" y="32493"/>
            <a:ext cx="9052562" cy="51077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000">
                <a:solidFill>
                  <a:srgbClr val="FFFF00"/>
                </a:solidFill>
                <a:latin typeface="Arial"/>
                <a:ea typeface="Arial"/>
                <a:cs typeface="Arial"/>
                <a:sym typeface="Arial"/>
              </a:defRPr>
            </a:lvl1pPr>
          </a:lstStyle>
          <a:p>
            <a:pPr/>
            <a:r>
              <a:t>SAPIEN 3 MViV: NYHA</a:t>
            </a:r>
          </a:p>
        </p:txBody>
      </p:sp>
      <p:grpSp>
        <p:nvGrpSpPr>
          <p:cNvPr id="849" name="Group 25"/>
          <p:cNvGrpSpPr/>
          <p:nvPr/>
        </p:nvGrpSpPr>
        <p:grpSpPr>
          <a:xfrm>
            <a:off x="586051" y="568133"/>
            <a:ext cx="7982295" cy="4423316"/>
            <a:chOff x="0" y="0"/>
            <a:chExt cx="7982295" cy="4423314"/>
          </a:xfrm>
        </p:grpSpPr>
        <p:graphicFrame>
          <p:nvGraphicFramePr>
            <p:cNvPr id="832" name="Chart 24"/>
            <p:cNvGraphicFramePr/>
            <p:nvPr/>
          </p:nvGraphicFramePr>
          <p:xfrm>
            <a:off x="193648" y="1094776"/>
            <a:ext cx="7697675" cy="3328539"/>
          </p:xfrm>
          <a:graphic xmlns:a="http://schemas.openxmlformats.org/drawingml/2006/main">
            <a:graphicData uri="http://schemas.openxmlformats.org/drawingml/2006/chart">
              <c:chart xmlns:c="http://schemas.openxmlformats.org/drawingml/2006/chart" r:id="rId3"/>
            </a:graphicData>
          </a:graphic>
        </p:graphicFrame>
        <p:sp>
          <p:nvSpPr>
            <p:cNvPr id="833" name="TextBox 1"/>
            <p:cNvSpPr txBox="1"/>
            <p:nvPr/>
          </p:nvSpPr>
          <p:spPr>
            <a:xfrm>
              <a:off x="895701" y="3765360"/>
              <a:ext cx="7086595" cy="292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1" sz="1400">
                  <a:solidFill>
                    <a:srgbClr val="FFFFFF"/>
                  </a:solidFill>
                  <a:latin typeface="Arial"/>
                  <a:ea typeface="Arial"/>
                  <a:cs typeface="Arial"/>
                  <a:sym typeface="Arial"/>
                </a:defRPr>
              </a:lvl1pPr>
            </a:lstStyle>
            <a:p>
              <a:pPr/>
              <a:r>
                <a:t>       Baseline                                         30-Day                                          1-Year</a:t>
              </a:r>
            </a:p>
          </p:txBody>
        </p:sp>
        <p:sp>
          <p:nvSpPr>
            <p:cNvPr id="834" name="Left Brace 10"/>
            <p:cNvSpPr/>
            <p:nvPr/>
          </p:nvSpPr>
          <p:spPr>
            <a:xfrm rot="5400000">
              <a:off x="2467117" y="-473751"/>
              <a:ext cx="196313" cy="2575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72"/>
                    <a:pt x="10800" y="21313"/>
                  </a:cubicBezTo>
                  <a:lnTo>
                    <a:pt x="10800" y="11087"/>
                  </a:lnTo>
                  <a:cubicBezTo>
                    <a:pt x="10800" y="10928"/>
                    <a:pt x="5965" y="10800"/>
                    <a:pt x="0" y="10800"/>
                  </a:cubicBezTo>
                  <a:cubicBezTo>
                    <a:pt x="5965" y="10800"/>
                    <a:pt x="10800" y="10672"/>
                    <a:pt x="10800" y="10513"/>
                  </a:cubicBezTo>
                  <a:lnTo>
                    <a:pt x="10800" y="287"/>
                  </a:lnTo>
                  <a:cubicBezTo>
                    <a:pt x="10800" y="128"/>
                    <a:pt x="15635" y="0"/>
                    <a:pt x="21600" y="0"/>
                  </a:cubicBez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solidFill>
                    <a:srgbClr val="44546A"/>
                  </a:solidFill>
                  <a:latin typeface="Franklin Gothic Demi Cond"/>
                  <a:ea typeface="Franklin Gothic Demi Cond"/>
                  <a:cs typeface="Franklin Gothic Demi Cond"/>
                  <a:sym typeface="Franklin Gothic Demi Cond"/>
                </a:defRPr>
              </a:pPr>
            </a:p>
          </p:txBody>
        </p:sp>
        <p:sp>
          <p:nvSpPr>
            <p:cNvPr id="835" name="TextBox 11"/>
            <p:cNvSpPr txBox="1"/>
            <p:nvPr/>
          </p:nvSpPr>
          <p:spPr>
            <a:xfrm>
              <a:off x="2144843" y="671382"/>
              <a:ext cx="914720"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b="1" i="1" sz="1100">
                  <a:latin typeface="Arial"/>
                  <a:ea typeface="Arial"/>
                  <a:cs typeface="Arial"/>
                  <a:sym typeface="Arial"/>
                </a:defRPr>
              </a:pPr>
              <a:r>
                <a:t>p</a:t>
              </a:r>
              <a:r>
                <a:rPr i="0"/>
                <a:t> &lt; 0.0001</a:t>
              </a:r>
            </a:p>
          </p:txBody>
        </p:sp>
        <p:sp>
          <p:nvSpPr>
            <p:cNvPr id="836" name="Left Brace 12"/>
            <p:cNvSpPr/>
            <p:nvPr/>
          </p:nvSpPr>
          <p:spPr>
            <a:xfrm rot="5400000">
              <a:off x="4238751" y="708744"/>
              <a:ext cx="101493" cy="851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0800"/>
                  </a:lnTo>
                  <a:lnTo>
                    <a:pt x="0" y="0"/>
                  </a:ln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latin typeface="Franklin Gothic Demi Cond"/>
                  <a:ea typeface="Franklin Gothic Demi Cond"/>
                  <a:cs typeface="Franklin Gothic Demi Cond"/>
                  <a:sym typeface="Franklin Gothic Demi Cond"/>
                </a:defRPr>
              </a:pPr>
            </a:p>
          </p:txBody>
        </p:sp>
        <p:sp>
          <p:nvSpPr>
            <p:cNvPr id="837" name="Left Brace 13"/>
            <p:cNvSpPr/>
            <p:nvPr/>
          </p:nvSpPr>
          <p:spPr>
            <a:xfrm rot="5400000">
              <a:off x="6936777" y="721744"/>
              <a:ext cx="101493" cy="851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0800"/>
                  </a:lnTo>
                  <a:lnTo>
                    <a:pt x="0" y="0"/>
                  </a:ln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latin typeface="Franklin Gothic Demi Cond"/>
                  <a:ea typeface="Franklin Gothic Demi Cond"/>
                  <a:cs typeface="Franklin Gothic Demi Cond"/>
                  <a:sym typeface="Franklin Gothic Demi Cond"/>
                </a:defRPr>
              </a:pPr>
            </a:p>
          </p:txBody>
        </p:sp>
        <p:sp>
          <p:nvSpPr>
            <p:cNvPr id="838" name="Left Brace 14"/>
            <p:cNvSpPr/>
            <p:nvPr/>
          </p:nvSpPr>
          <p:spPr>
            <a:xfrm rot="5400000">
              <a:off x="1635014" y="696465"/>
              <a:ext cx="101493" cy="851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0800"/>
                  </a:lnTo>
                  <a:lnTo>
                    <a:pt x="0" y="0"/>
                  </a:ln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latin typeface="Franklin Gothic Demi Cond"/>
                  <a:ea typeface="Franklin Gothic Demi Cond"/>
                  <a:cs typeface="Franklin Gothic Demi Cond"/>
                  <a:sym typeface="Franklin Gothic Demi Cond"/>
                </a:defRPr>
              </a:pPr>
            </a:p>
          </p:txBody>
        </p:sp>
        <p:sp>
          <p:nvSpPr>
            <p:cNvPr id="839" name="TextBox 15"/>
            <p:cNvSpPr txBox="1"/>
            <p:nvPr/>
          </p:nvSpPr>
          <p:spPr>
            <a:xfrm>
              <a:off x="1468550" y="917033"/>
              <a:ext cx="451237" cy="25654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b="1" sz="1100">
                  <a:latin typeface="Franklin Gothic Demi Cond"/>
                  <a:ea typeface="Franklin Gothic Demi Cond"/>
                  <a:cs typeface="Franklin Gothic Demi Cond"/>
                  <a:sym typeface="Franklin Gothic Demi Cond"/>
                </a:defRPr>
              </a:lvl1pPr>
            </a:lstStyle>
            <a:p>
              <a:pPr/>
              <a:r>
                <a:t>NS</a:t>
              </a:r>
            </a:p>
          </p:txBody>
        </p:sp>
        <p:sp>
          <p:nvSpPr>
            <p:cNvPr id="840" name="Left Brace 16"/>
            <p:cNvSpPr/>
            <p:nvPr/>
          </p:nvSpPr>
          <p:spPr>
            <a:xfrm rot="5400000">
              <a:off x="3807083" y="-2002262"/>
              <a:ext cx="241477" cy="5267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538"/>
                    <a:pt x="10800" y="21462"/>
                  </a:cubicBezTo>
                  <a:lnTo>
                    <a:pt x="10800" y="10938"/>
                  </a:lnTo>
                  <a:cubicBezTo>
                    <a:pt x="10800" y="10862"/>
                    <a:pt x="5965" y="10800"/>
                    <a:pt x="0" y="10800"/>
                  </a:cubicBezTo>
                  <a:cubicBezTo>
                    <a:pt x="5965" y="10800"/>
                    <a:pt x="10800" y="10738"/>
                    <a:pt x="10800" y="10662"/>
                  </a:cubicBezTo>
                  <a:lnTo>
                    <a:pt x="10800" y="138"/>
                  </a:lnTo>
                  <a:cubicBezTo>
                    <a:pt x="10800" y="62"/>
                    <a:pt x="15635" y="0"/>
                    <a:pt x="21600" y="0"/>
                  </a:cubicBez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latin typeface="Franklin Gothic Demi Cond"/>
                  <a:ea typeface="Franklin Gothic Demi Cond"/>
                  <a:cs typeface="Franklin Gothic Demi Cond"/>
                  <a:sym typeface="Franklin Gothic Demi Cond"/>
                </a:defRPr>
              </a:pPr>
            </a:p>
          </p:txBody>
        </p:sp>
        <p:sp>
          <p:nvSpPr>
            <p:cNvPr id="841" name="Left Brace 17"/>
            <p:cNvSpPr/>
            <p:nvPr/>
          </p:nvSpPr>
          <p:spPr>
            <a:xfrm rot="5400000">
              <a:off x="3273905" y="-876061"/>
              <a:ext cx="196313" cy="2575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72"/>
                    <a:pt x="10800" y="21313"/>
                  </a:cubicBezTo>
                  <a:lnTo>
                    <a:pt x="10800" y="11087"/>
                  </a:lnTo>
                  <a:cubicBezTo>
                    <a:pt x="10800" y="10928"/>
                    <a:pt x="5965" y="10800"/>
                    <a:pt x="0" y="10800"/>
                  </a:cubicBezTo>
                  <a:cubicBezTo>
                    <a:pt x="5965" y="10800"/>
                    <a:pt x="10800" y="10672"/>
                    <a:pt x="10800" y="10513"/>
                  </a:cubicBezTo>
                  <a:lnTo>
                    <a:pt x="10800" y="287"/>
                  </a:lnTo>
                  <a:cubicBezTo>
                    <a:pt x="10800" y="128"/>
                    <a:pt x="15635" y="0"/>
                    <a:pt x="21600" y="0"/>
                  </a:cubicBez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solidFill>
                    <a:srgbClr val="44546A"/>
                  </a:solidFill>
                  <a:latin typeface="Franklin Gothic Demi Cond"/>
                  <a:ea typeface="Franklin Gothic Demi Cond"/>
                  <a:cs typeface="Franklin Gothic Demi Cond"/>
                  <a:sym typeface="Franklin Gothic Demi Cond"/>
                </a:defRPr>
              </a:pPr>
            </a:p>
          </p:txBody>
        </p:sp>
        <p:sp>
          <p:nvSpPr>
            <p:cNvPr id="842" name="Left Brace 18"/>
            <p:cNvSpPr/>
            <p:nvPr/>
          </p:nvSpPr>
          <p:spPr>
            <a:xfrm rot="5400000">
              <a:off x="4549477" y="-2370468"/>
              <a:ext cx="250789" cy="5104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534"/>
                    <a:pt x="10800" y="21452"/>
                  </a:cubicBezTo>
                  <a:lnTo>
                    <a:pt x="10800" y="10948"/>
                  </a:lnTo>
                  <a:cubicBezTo>
                    <a:pt x="10800" y="10866"/>
                    <a:pt x="5965" y="10800"/>
                    <a:pt x="0" y="10800"/>
                  </a:cubicBezTo>
                  <a:cubicBezTo>
                    <a:pt x="5965" y="10800"/>
                    <a:pt x="10800" y="10734"/>
                    <a:pt x="10800" y="10652"/>
                  </a:cubicBezTo>
                  <a:lnTo>
                    <a:pt x="10800" y="148"/>
                  </a:lnTo>
                  <a:cubicBezTo>
                    <a:pt x="10800" y="66"/>
                    <a:pt x="15635" y="0"/>
                    <a:pt x="21600" y="0"/>
                  </a:cubicBezTo>
                </a:path>
              </a:pathLst>
            </a:custGeom>
            <a:noFill/>
            <a:ln w="15875" cap="flat">
              <a:solidFill>
                <a:srgbClr val="FFFFFF"/>
              </a:solidFill>
              <a:prstDash val="solid"/>
              <a:round/>
            </a:ln>
            <a:effectLst/>
          </p:spPr>
          <p:txBody>
            <a:bodyPr wrap="square" lIns="45719" tIns="45719" rIns="45719" bIns="45719" numCol="1" anchor="ctr">
              <a:noAutofit/>
            </a:bodyPr>
            <a:lstStyle/>
            <a:p>
              <a:pPr algn="ctr" defTabSz="914400">
                <a:defRPr b="1">
                  <a:latin typeface="Franklin Gothic Demi Cond"/>
                  <a:ea typeface="Franklin Gothic Demi Cond"/>
                  <a:cs typeface="Franklin Gothic Demi Cond"/>
                  <a:sym typeface="Franklin Gothic Demi Cond"/>
                </a:defRPr>
              </a:pPr>
            </a:p>
          </p:txBody>
        </p:sp>
        <p:sp>
          <p:nvSpPr>
            <p:cNvPr id="843" name="TextBox 19"/>
            <p:cNvSpPr txBox="1"/>
            <p:nvPr/>
          </p:nvSpPr>
          <p:spPr>
            <a:xfrm>
              <a:off x="4034101" y="948653"/>
              <a:ext cx="451237"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b="1" sz="1100">
                  <a:latin typeface="Arial"/>
                  <a:ea typeface="Arial"/>
                  <a:cs typeface="Arial"/>
                  <a:sym typeface="Arial"/>
                </a:defRPr>
              </a:lvl1pPr>
            </a:lstStyle>
            <a:p>
              <a:pPr/>
              <a:r>
                <a:t>NS</a:t>
              </a:r>
            </a:p>
          </p:txBody>
        </p:sp>
        <p:sp>
          <p:nvSpPr>
            <p:cNvPr id="844" name="TextBox 20"/>
            <p:cNvSpPr txBox="1"/>
            <p:nvPr/>
          </p:nvSpPr>
          <p:spPr>
            <a:xfrm>
              <a:off x="6788944" y="948653"/>
              <a:ext cx="451237"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b="1" sz="1100">
                  <a:latin typeface="Arial"/>
                  <a:ea typeface="Arial"/>
                  <a:cs typeface="Arial"/>
                  <a:sym typeface="Arial"/>
                </a:defRPr>
              </a:lvl1pPr>
            </a:lstStyle>
            <a:p>
              <a:pPr/>
              <a:r>
                <a:t>NS</a:t>
              </a:r>
            </a:p>
          </p:txBody>
        </p:sp>
        <p:sp>
          <p:nvSpPr>
            <p:cNvPr id="845" name="TextBox 21"/>
            <p:cNvSpPr txBox="1"/>
            <p:nvPr/>
          </p:nvSpPr>
          <p:spPr>
            <a:xfrm>
              <a:off x="3639385" y="475973"/>
              <a:ext cx="914720"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b="1" i="1" sz="1100">
                  <a:latin typeface="Arial"/>
                  <a:ea typeface="Arial"/>
                  <a:cs typeface="Arial"/>
                  <a:sym typeface="Arial"/>
                </a:defRPr>
              </a:pPr>
              <a:r>
                <a:t>p</a:t>
              </a:r>
              <a:r>
                <a:rPr i="0"/>
                <a:t> &lt; 0.0001</a:t>
              </a:r>
            </a:p>
          </p:txBody>
        </p:sp>
        <p:sp>
          <p:nvSpPr>
            <p:cNvPr id="846" name="TextBox 22"/>
            <p:cNvSpPr txBox="1"/>
            <p:nvPr/>
          </p:nvSpPr>
          <p:spPr>
            <a:xfrm>
              <a:off x="2748387" y="269592"/>
              <a:ext cx="914720"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b="1" i="1" sz="1100">
                  <a:latin typeface="Arial"/>
                  <a:ea typeface="Arial"/>
                  <a:cs typeface="Arial"/>
                  <a:sym typeface="Arial"/>
                </a:defRPr>
              </a:pPr>
              <a:r>
                <a:t>p</a:t>
              </a:r>
              <a:r>
                <a:rPr i="0"/>
                <a:t> &lt; 0.0001</a:t>
              </a:r>
            </a:p>
          </p:txBody>
        </p:sp>
        <p:sp>
          <p:nvSpPr>
            <p:cNvPr id="847" name="TextBox 23"/>
            <p:cNvSpPr txBox="1"/>
            <p:nvPr/>
          </p:nvSpPr>
          <p:spPr>
            <a:xfrm>
              <a:off x="4159246" y="0"/>
              <a:ext cx="914720" cy="2392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b="1" i="1" sz="1100">
                  <a:latin typeface="Arial"/>
                  <a:ea typeface="Arial"/>
                  <a:cs typeface="Arial"/>
                  <a:sym typeface="Arial"/>
                </a:defRPr>
              </a:pPr>
              <a:r>
                <a:t>p</a:t>
              </a:r>
              <a:r>
                <a:rPr i="0"/>
                <a:t> &lt; 0.0001</a:t>
              </a:r>
            </a:p>
          </p:txBody>
        </p:sp>
        <p:sp>
          <p:nvSpPr>
            <p:cNvPr id="848" name="TextBox 1"/>
            <p:cNvSpPr txBox="1"/>
            <p:nvPr/>
          </p:nvSpPr>
          <p:spPr>
            <a:xfrm>
              <a:off x="0" y="2216630"/>
              <a:ext cx="230679"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600">
                  <a:solidFill>
                    <a:srgbClr val="FFFFFF"/>
                  </a:solidFill>
                  <a:latin typeface="Arial"/>
                  <a:ea typeface="Arial"/>
                  <a:cs typeface="Arial"/>
                  <a:sym typeface="Arial"/>
                </a:defRPr>
              </a:lvl1pPr>
            </a:lstStyle>
            <a:p>
              <a:pPr/>
              <a:r>
                <a:t>%</a:t>
              </a: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Title 3"/>
          <p:cNvSpPr txBox="1"/>
          <p:nvPr>
            <p:ph type="title"/>
          </p:nvPr>
        </p:nvSpPr>
        <p:spPr>
          <a:xfrm>
            <a:off x="402770" y="38108"/>
            <a:ext cx="7924801" cy="647702"/>
          </a:xfrm>
          <a:prstGeom prst="rect">
            <a:avLst/>
          </a:prstGeom>
        </p:spPr>
        <p:txBody>
          <a:bodyPr/>
          <a:lstStyle>
            <a:lvl1pPr>
              <a:defRPr sz="2800">
                <a:latin typeface="Arial"/>
                <a:ea typeface="Arial"/>
                <a:cs typeface="Arial"/>
                <a:sym typeface="Arial"/>
              </a:defRPr>
            </a:lvl1pPr>
          </a:lstStyle>
          <a:p>
            <a:pPr/>
            <a:r>
              <a:t>Structural Heart Live Case # 32: DM, 90 y/o F</a:t>
            </a:r>
          </a:p>
        </p:txBody>
      </p:sp>
      <p:pic>
        <p:nvPicPr>
          <p:cNvPr id="496" name="Picture 1" descr="Picture 1"/>
          <p:cNvPicPr>
            <a:picLocks noChangeAspect="1"/>
          </p:cNvPicPr>
          <p:nvPr/>
        </p:nvPicPr>
        <p:blipFill>
          <a:blip r:embed="rId2">
            <a:extLst/>
          </a:blip>
          <a:stretch>
            <a:fillRect/>
          </a:stretch>
        </p:blipFill>
        <p:spPr>
          <a:xfrm>
            <a:off x="8797700" y="28577"/>
            <a:ext cx="280989" cy="333376"/>
          </a:xfrm>
          <a:prstGeom prst="rect">
            <a:avLst/>
          </a:prstGeom>
          <a:ln w="12700">
            <a:miter lim="400000"/>
          </a:ln>
        </p:spPr>
      </p:pic>
      <p:sp>
        <p:nvSpPr>
          <p:cNvPr id="497" name="TextBox 1"/>
          <p:cNvSpPr txBox="1"/>
          <p:nvPr/>
        </p:nvSpPr>
        <p:spPr>
          <a:xfrm>
            <a:off x="523678" y="1200150"/>
            <a:ext cx="8107530" cy="3343635"/>
          </a:xfrm>
          <a:prstGeom prst="rect">
            <a:avLst/>
          </a:prstGeom>
          <a:ln w="12700">
            <a:miter lim="400000"/>
          </a:ln>
          <a:extLst>
            <a:ext uri="{C572A759-6A51-4108-AA02-DFA0A04FC94B}">
              <ma14:wrappingTextBoxFlag xmlns:ma14="http://schemas.microsoft.com/office/mac/drawingml/2011/main" val="1"/>
            </a:ext>
          </a:extLst>
        </p:spPr>
        <p:txBody>
          <a:bodyPr lIns="33814" tIns="33814" rIns="33814" bIns="33814">
            <a:spAutoFit/>
          </a:bodyPr>
          <a:lstStyle/>
          <a:p>
            <a:pPr defTabSz="685800">
              <a:spcBef>
                <a:spcPts val="700"/>
              </a:spcBef>
              <a:defRPr b="1" sz="3200">
                <a:solidFill>
                  <a:srgbClr val="FFFF00"/>
                </a:solidFill>
                <a:latin typeface="Arial"/>
                <a:ea typeface="Arial"/>
                <a:cs typeface="Arial"/>
                <a:sym typeface="Arial"/>
              </a:defRPr>
            </a:pPr>
            <a:r>
              <a:t>TEE (03/27/2019): </a:t>
            </a:r>
            <a:r>
              <a:rPr>
                <a:solidFill>
                  <a:srgbClr val="FFFFFF"/>
                </a:solidFill>
              </a:rPr>
              <a:t>LVEF-60%, severe prosthetic mitral stenosis with PG/MG 22/11 mmHg. 3D imaging showed MVA of 1.2cm2 with mod-to-severe TR and moderate pulm hypertension, no evidence of paravalvular mitral regurgitation;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51"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52"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853" name="Title 1"/>
          <p:cNvSpPr txBox="1"/>
          <p:nvPr/>
        </p:nvSpPr>
        <p:spPr>
          <a:xfrm>
            <a:off x="45719" y="50574"/>
            <a:ext cx="9052562" cy="90064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000">
                <a:solidFill>
                  <a:srgbClr val="FFFF00"/>
                </a:solidFill>
                <a:latin typeface="Arial"/>
                <a:ea typeface="Arial"/>
                <a:cs typeface="Arial"/>
                <a:sym typeface="Arial"/>
              </a:defRPr>
            </a:lvl1pPr>
          </a:lstStyle>
          <a:p>
            <a:pPr/>
            <a:r>
              <a:t>SAPIEN 3 MViV: Predictors of 1-Year All Cause Mortality</a:t>
            </a:r>
          </a:p>
        </p:txBody>
      </p:sp>
      <p:sp>
        <p:nvSpPr>
          <p:cNvPr id="854" name="TextBox 5"/>
          <p:cNvSpPr txBox="1"/>
          <p:nvPr/>
        </p:nvSpPr>
        <p:spPr>
          <a:xfrm>
            <a:off x="6367728" y="958965"/>
            <a:ext cx="1994070" cy="350663"/>
          </a:xfrm>
          <a:prstGeom prst="rect">
            <a:avLst/>
          </a:prstGeom>
          <a:solidFill>
            <a:srgbClr val="ED7D31"/>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a:solidFill>
                  <a:srgbClr val="FFFFFF"/>
                </a:solidFill>
                <a:latin typeface="Arial"/>
                <a:ea typeface="Arial"/>
                <a:cs typeface="Arial"/>
                <a:sym typeface="Arial"/>
              </a:defRPr>
            </a:lvl1pPr>
          </a:lstStyle>
          <a:p>
            <a:pPr/>
            <a:r>
              <a:t>MULTIVARIATE</a:t>
            </a:r>
          </a:p>
        </p:txBody>
      </p:sp>
      <p:sp>
        <p:nvSpPr>
          <p:cNvPr id="855" name="TextBox 6"/>
          <p:cNvSpPr txBox="1"/>
          <p:nvPr/>
        </p:nvSpPr>
        <p:spPr>
          <a:xfrm>
            <a:off x="3931597" y="958965"/>
            <a:ext cx="1584631" cy="350663"/>
          </a:xfrm>
          <a:prstGeom prst="rect">
            <a:avLst/>
          </a:prstGeom>
          <a:solidFill>
            <a:srgbClr val="ED7D31"/>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b="1">
                <a:solidFill>
                  <a:srgbClr val="FFFFFF"/>
                </a:solidFill>
                <a:latin typeface="Arial"/>
                <a:ea typeface="Arial"/>
                <a:cs typeface="Arial"/>
                <a:sym typeface="Arial"/>
              </a:defRPr>
            </a:lvl1pPr>
          </a:lstStyle>
          <a:p>
            <a:pPr/>
            <a:r>
              <a:t>UNIVARIATE</a:t>
            </a:r>
          </a:p>
        </p:txBody>
      </p:sp>
      <p:graphicFrame>
        <p:nvGraphicFramePr>
          <p:cNvPr id="856" name="Table 7"/>
          <p:cNvGraphicFramePr/>
          <p:nvPr/>
        </p:nvGraphicFramePr>
        <p:xfrm>
          <a:off x="450570" y="1328295"/>
          <a:ext cx="8229601" cy="3497828"/>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885352"/>
                <a:gridCol w="1715093"/>
                <a:gridCol w="1063793"/>
                <a:gridCol w="1660818"/>
                <a:gridCol w="904544"/>
              </a:tblGrid>
              <a:tr h="350718">
                <a:tc>
                  <a:txBody>
                    <a:bodyPr/>
                    <a:lstStyle/>
                    <a:p>
                      <a:pPr algn="l" defTabSz="685800">
                        <a:defRPr sz="1400">
                          <a:solidFill>
                            <a:srgbClr val="E7E6E6"/>
                          </a:solidFill>
                          <a:latin typeface="Franklin Gothic Medium Cond"/>
                          <a:ea typeface="Franklin Gothic Medium Cond"/>
                          <a:cs typeface="Franklin Gothic Medium Cond"/>
                          <a:sym typeface="Franklin Gothic Medium Cond"/>
                        </a:defRPr>
                      </a:pPr>
                    </a:p>
                  </a:txBody>
                  <a:tcPr marL="45720" marR="45720" marT="45720" marB="45720" anchor="ctr" anchorCtr="0" horzOverflow="overflow">
                    <a:lnL w="12700">
                      <a:miter lim="400000"/>
                    </a:lnL>
                    <a:lnR w="12700">
                      <a:miter lim="400000"/>
                    </a:lnR>
                    <a:lnT w="12700">
                      <a:miter lim="400000"/>
                    </a:lnT>
                    <a:lnB w="12700">
                      <a:miter lim="400000"/>
                    </a:lnB>
                    <a:noFill/>
                  </a:tcPr>
                </a:tc>
                <a:tc>
                  <a:txBody>
                    <a:bodyPr/>
                    <a:lstStyle/>
                    <a:p>
                      <a:pPr algn="ctr">
                        <a:defRPr b="0" sz="1800">
                          <a:solidFill>
                            <a:srgbClr val="000000"/>
                          </a:solidFill>
                        </a:defRPr>
                      </a:pPr>
                      <a:r>
                        <a:rPr b="1" sz="1200">
                          <a:solidFill>
                            <a:srgbClr val="FFFFFF"/>
                          </a:solidFill>
                          <a:latin typeface="Arial"/>
                          <a:ea typeface="Arial"/>
                          <a:cs typeface="Arial"/>
                          <a:sym typeface="Arial"/>
                        </a:rPr>
                        <a:t>HR 95% CI</a:t>
                      </a:r>
                    </a:p>
                  </a:txBody>
                  <a:tcPr marL="45720" marR="45720" marT="45720" marB="45720" anchor="ctr" anchorCtr="0" horzOverflow="overflow">
                    <a:lnL w="12700">
                      <a:miter lim="400000"/>
                    </a:lnL>
                    <a:lnR w="12700">
                      <a:miter lim="400000"/>
                    </a:lnR>
                    <a:lnT w="12700">
                      <a:miter lim="400000"/>
                    </a:lnT>
                    <a:lnB w="12700">
                      <a:miter lim="400000"/>
                    </a:lnB>
                    <a:solidFill>
                      <a:srgbClr val="44546A"/>
                    </a:solidFill>
                  </a:tcPr>
                </a:tc>
                <a:tc>
                  <a:txBody>
                    <a:bodyPr/>
                    <a:lstStyle/>
                    <a:p>
                      <a:pPr algn="ctr">
                        <a:defRPr i="1" sz="1200">
                          <a:latin typeface="Arial"/>
                          <a:ea typeface="Arial"/>
                          <a:cs typeface="Arial"/>
                          <a:sym typeface="Arial"/>
                        </a:defRPr>
                      </a:pPr>
                      <a:r>
                        <a:t>p</a:t>
                      </a:r>
                      <a:r>
                        <a:rPr i="0"/>
                        <a:t>-value</a:t>
                      </a:r>
                    </a:p>
                  </a:txBody>
                  <a:tcPr marL="45720" marR="45720" marT="45720" marB="45720" anchor="ctr" anchorCtr="0" horzOverflow="overflow">
                    <a:lnL w="12700">
                      <a:miter lim="400000"/>
                    </a:lnL>
                    <a:lnT w="12700">
                      <a:miter lim="400000"/>
                    </a:lnT>
                    <a:lnB w="12700">
                      <a:miter lim="400000"/>
                    </a:lnB>
                    <a:solidFill>
                      <a:srgbClr val="44546A"/>
                    </a:solidFill>
                  </a:tcPr>
                </a:tc>
                <a:tc>
                  <a:txBody>
                    <a:bodyPr/>
                    <a:lstStyle/>
                    <a:p>
                      <a:pPr algn="ctr">
                        <a:defRPr b="0" sz="1800">
                          <a:solidFill>
                            <a:srgbClr val="000000"/>
                          </a:solidFill>
                        </a:defRPr>
                      </a:pPr>
                      <a:r>
                        <a:rPr b="1" sz="1200">
                          <a:solidFill>
                            <a:srgbClr val="FFFFFF"/>
                          </a:solidFill>
                          <a:latin typeface="Arial"/>
                          <a:ea typeface="Arial"/>
                          <a:cs typeface="Arial"/>
                          <a:sym typeface="Arial"/>
                        </a:rPr>
                        <a:t>HR 95% CI</a:t>
                      </a:r>
                    </a:p>
                  </a:txBody>
                  <a:tcPr marL="45720" marR="45720" marT="45720" marB="45720" anchor="ctr" anchorCtr="0" horzOverflow="overflow">
                    <a:lnR w="12700">
                      <a:miter lim="400000"/>
                    </a:lnR>
                    <a:lnT w="12700">
                      <a:miter lim="400000"/>
                    </a:lnT>
                    <a:lnB w="12700">
                      <a:miter lim="400000"/>
                    </a:lnB>
                    <a:solidFill>
                      <a:srgbClr val="44546A"/>
                    </a:solidFill>
                  </a:tcPr>
                </a:tc>
                <a:tc>
                  <a:txBody>
                    <a:bodyPr/>
                    <a:lstStyle/>
                    <a:p>
                      <a:pPr algn="ctr">
                        <a:defRPr i="1" sz="1200">
                          <a:latin typeface="Arial"/>
                          <a:ea typeface="Arial"/>
                          <a:cs typeface="Arial"/>
                          <a:sym typeface="Arial"/>
                        </a:defRPr>
                      </a:pPr>
                      <a:r>
                        <a:t>p</a:t>
                      </a:r>
                      <a:r>
                        <a:rPr i="0"/>
                        <a:t>-value</a:t>
                      </a:r>
                    </a:p>
                  </a:txBody>
                  <a:tcPr marL="45720" marR="45720" marT="45720" marB="45720" anchor="ctr" anchorCtr="0" horzOverflow="overflow">
                    <a:lnL w="12700">
                      <a:miter lim="400000"/>
                    </a:lnL>
                    <a:lnR w="12700">
                      <a:miter lim="400000"/>
                    </a:lnR>
                    <a:lnT w="12700">
                      <a:miter lim="400000"/>
                    </a:lnT>
                    <a:lnB w="12700">
                      <a:miter lim="400000"/>
                    </a:lnB>
                    <a:solidFill>
                      <a:srgbClr val="44546A"/>
                    </a:solidFill>
                  </a:tcPr>
                </a:tc>
              </a:tr>
              <a:tr h="327629">
                <a:tc>
                  <a:txBody>
                    <a:bodyPr/>
                    <a:lstStyle/>
                    <a:p>
                      <a:pPr algn="l">
                        <a:defRPr sz="1800"/>
                      </a:pPr>
                      <a:r>
                        <a:rPr b="1" sz="1200">
                          <a:latin typeface="Arial"/>
                          <a:ea typeface="Arial"/>
                          <a:cs typeface="Arial"/>
                          <a:sym typeface="Arial"/>
                        </a:rPr>
                        <a:t>Baseline Covariates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b="1" sz="1200">
                          <a:latin typeface="Arial"/>
                          <a:ea typeface="Arial"/>
                          <a:cs typeface="Arial"/>
                          <a:sym typeface="Arial"/>
                        </a:defRPr>
                      </a:pP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b="1" sz="1200">
                          <a:latin typeface="Arial"/>
                          <a:ea typeface="Arial"/>
                          <a:cs typeface="Arial"/>
                          <a:sym typeface="Arial"/>
                        </a:defRPr>
                      </a:pP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b="1" sz="1200">
                          <a:latin typeface="Arial"/>
                          <a:ea typeface="Arial"/>
                          <a:cs typeface="Arial"/>
                          <a:sym typeface="Arial"/>
                        </a:defRPr>
                      </a:pP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defTabSz="685800">
                        <a:defRPr b="1" sz="1200">
                          <a:latin typeface="Arial"/>
                          <a:ea typeface="Arial"/>
                          <a:cs typeface="Arial"/>
                          <a:sym typeface="Arial"/>
                        </a:defRPr>
                      </a:pP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   Transseptal vs Transapical</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0.67 [0.47-0.97]</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0.033</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0.58 [0.37-0.9]</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0.014</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   Baseline KCCQ Overall Score</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0.98 [0.97-0.99]</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&lt;0.0001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0.98 [0.97-0.99]</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0.002</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b="1" sz="1200">
                          <a:latin typeface="Arial"/>
                          <a:ea typeface="Arial"/>
                          <a:cs typeface="Arial"/>
                          <a:sym typeface="Arial"/>
                        </a:defRPr>
                      </a:pPr>
                      <a:r>
                        <a:t>   Baseline GFR (mL/min/1.73 m</a:t>
                      </a:r>
                      <a:r>
                        <a:rPr baseline="30000"/>
                        <a:t>2</a:t>
                      </a:r>
                      <a:r>
                        <a:t>)</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0.98 [0.98-0.99]</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0.98 [0.97-0.99]</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   Cardiogenic shock within 24 hrs</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6.13 [4.18-8.98]</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2.28 [1.14-3.03]</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0.020</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   Mod/Sev Tricuspid Insufficiency</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a:defRPr sz="1800"/>
                      </a:pPr>
                      <a:r>
                        <a:rPr b="1" sz="1200">
                          <a:latin typeface="Arial"/>
                          <a:ea typeface="Arial"/>
                          <a:cs typeface="Arial"/>
                          <a:sym typeface="Arial"/>
                        </a:rPr>
                        <a:t>1.54 [1.13-2.1]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0.006</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a:defRPr sz="1800"/>
                      </a:pPr>
                      <a:r>
                        <a:rPr b="1" sz="1200">
                          <a:latin typeface="Arial"/>
                          <a:ea typeface="Arial"/>
                          <a:cs typeface="Arial"/>
                          <a:sym typeface="Arial"/>
                        </a:rPr>
                        <a:t>1.81 [1.16-2.84]</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0.009</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Procedural Covariates </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defTabSz="685800">
                        <a:defRPr b="1" sz="1200">
                          <a:latin typeface="Arial"/>
                          <a:ea typeface="Arial"/>
                          <a:cs typeface="Arial"/>
                          <a:sym typeface="Arial"/>
                        </a:defRPr>
                      </a:pP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b="1" sz="1200">
                          <a:latin typeface="Arial"/>
                          <a:ea typeface="Arial"/>
                          <a:cs typeface="Arial"/>
                          <a:sym typeface="Arial"/>
                        </a:defRPr>
                      </a:pP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b="1" sz="1200">
                          <a:latin typeface="Arial"/>
                          <a:ea typeface="Arial"/>
                          <a:cs typeface="Arial"/>
                          <a:sym typeface="Arial"/>
                        </a:defRPr>
                      </a:pP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a:defRPr b="1" sz="1200">
                          <a:latin typeface="Arial"/>
                          <a:ea typeface="Arial"/>
                          <a:cs typeface="Arial"/>
                          <a:sym typeface="Arial"/>
                        </a:defRPr>
                      </a:pP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526077">
                <a:tc>
                  <a:txBody>
                    <a:bodyPr/>
                    <a:lstStyle/>
                    <a:p>
                      <a:pPr algn="l">
                        <a:defRPr sz="1800"/>
                      </a:pPr>
                      <a:r>
                        <a:rPr b="1" sz="1200">
                          <a:latin typeface="Arial"/>
                          <a:ea typeface="Arial"/>
                          <a:cs typeface="Arial"/>
                          <a:sym typeface="Arial"/>
                        </a:rPr>
                        <a:t>   Perforation with or without tamponade</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21.56 (12.19-38.15]</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70.58 [28.51-174.7]</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r h="327629">
                <a:tc>
                  <a:txBody>
                    <a:bodyPr/>
                    <a:lstStyle/>
                    <a:p>
                      <a:pPr algn="l">
                        <a:defRPr sz="1800"/>
                      </a:pPr>
                      <a:r>
                        <a:rPr b="1" sz="1200">
                          <a:latin typeface="Arial"/>
                          <a:ea typeface="Arial"/>
                          <a:cs typeface="Arial"/>
                          <a:sym typeface="Arial"/>
                        </a:rPr>
                        <a:t>   Conversion to Open Heart Surgery</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E1E6EC"/>
                    </a:solidFill>
                  </a:tcPr>
                </a:tc>
                <a:tc>
                  <a:txBody>
                    <a:bodyPr/>
                    <a:lstStyle/>
                    <a:p>
                      <a:pPr algn="ctr" defTabSz="685800">
                        <a:defRPr sz="1800"/>
                      </a:pPr>
                      <a:r>
                        <a:rPr b="1" sz="1200">
                          <a:latin typeface="Arial"/>
                          <a:ea typeface="Arial"/>
                          <a:cs typeface="Arial"/>
                          <a:sym typeface="Arial"/>
                        </a:rPr>
                        <a:t>9.01 [4.61-17.62]</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FFFFFF"/>
                    </a:solidFill>
                  </a:tcPr>
                </a:tc>
                <a:tc>
                  <a:txBody>
                    <a:bodyPr/>
                    <a:lstStyle/>
                    <a:p>
                      <a:pPr algn="ctr">
                        <a:defRPr sz="1800"/>
                      </a:pPr>
                      <a:r>
                        <a:rPr b="1" sz="1200">
                          <a:latin typeface="Arial"/>
                          <a:ea typeface="Arial"/>
                          <a:cs typeface="Arial"/>
                          <a:sym typeface="Arial"/>
                        </a:rPr>
                        <a:t>&lt;0.0001</a:t>
                      </a:r>
                    </a:p>
                  </a:txBody>
                  <a:tcPr marL="45720" marR="45720" marT="45720" marB="45720" anchor="t" anchorCtr="0" horzOverflow="overflow">
                    <a:lnL w="12700">
                      <a:solidFill>
                        <a:srgbClr val="44546A"/>
                      </a:solidFill>
                    </a:lnL>
                    <a:lnR w="12700">
                      <a:solidFill>
                        <a:srgbClr val="44546A"/>
                      </a:solidFill>
                    </a:lnR>
                    <a:lnT w="12700">
                      <a:miter lim="400000"/>
                    </a:lnT>
                    <a:lnB w="12700">
                      <a:miter lim="400000"/>
                    </a:lnB>
                    <a:solidFill>
                      <a:srgbClr val="D6DCE5"/>
                    </a:solidFill>
                  </a:tcPr>
                </a:tc>
                <a:tc>
                  <a:txBody>
                    <a:bodyPr/>
                    <a:lstStyle/>
                    <a:p>
                      <a:pPr algn="ctr" defTabSz="685800">
                        <a:defRPr sz="1800"/>
                      </a:pPr>
                      <a:r>
                        <a:rPr b="1" sz="1200">
                          <a:latin typeface="Arial"/>
                          <a:ea typeface="Arial"/>
                          <a:cs typeface="Arial"/>
                          <a:sym typeface="Arial"/>
                        </a:rPr>
                        <a:t>3.59 [1.34-9.62]</a:t>
                      </a:r>
                    </a:p>
                  </a:txBody>
                  <a:tcPr marL="45720" marR="45720" marT="45720" marB="45720" anchor="t" anchorCtr="0" horzOverflow="overflow">
                    <a:lnL w="12700">
                      <a:solidFill>
                        <a:srgbClr val="44546A"/>
                      </a:solidFill>
                    </a:lnL>
                    <a:lnR w="12700">
                      <a:miter lim="400000"/>
                    </a:lnR>
                    <a:lnT w="12700">
                      <a:miter lim="400000"/>
                    </a:lnT>
                    <a:lnB w="12700">
                      <a:miter lim="400000"/>
                    </a:lnB>
                    <a:solidFill>
                      <a:srgbClr val="FFFFFF"/>
                    </a:solidFill>
                  </a:tcPr>
                </a:tc>
                <a:tc>
                  <a:txBody>
                    <a:bodyPr/>
                    <a:lstStyle/>
                    <a:p>
                      <a:pPr algn="ctr" defTabSz="685800">
                        <a:defRPr sz="1800"/>
                      </a:pPr>
                      <a:r>
                        <a:rPr b="1" sz="1200">
                          <a:latin typeface="Arial"/>
                          <a:ea typeface="Arial"/>
                          <a:cs typeface="Arial"/>
                          <a:sym typeface="Arial"/>
                        </a:rPr>
                        <a:t>0.010</a:t>
                      </a:r>
                    </a:p>
                  </a:txBody>
                  <a:tcPr marL="45720" marR="45720" marT="45720" marB="45720" anchor="t" anchorCtr="0" horzOverflow="overflow">
                    <a:lnL w="12700">
                      <a:miter lim="400000"/>
                    </a:lnL>
                    <a:lnR w="12700">
                      <a:miter lim="400000"/>
                    </a:lnR>
                    <a:lnT w="12700">
                      <a:miter lim="400000"/>
                    </a:lnT>
                    <a:lnB w="12700">
                      <a:miter lim="400000"/>
                    </a:lnB>
                    <a:solidFill>
                      <a:srgbClr val="D6DCE5"/>
                    </a:solidFill>
                  </a:tcPr>
                </a:tc>
              </a:tr>
            </a:tbl>
          </a:graphicData>
        </a:graphic>
      </p:graphicFrame>
      <p:sp>
        <p:nvSpPr>
          <p:cNvPr id="857" name="Rectangle 8"/>
          <p:cNvSpPr txBox="1"/>
          <p:nvPr/>
        </p:nvSpPr>
        <p:spPr>
          <a:xfrm>
            <a:off x="729436" y="1430303"/>
            <a:ext cx="1550974"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1200">
                <a:solidFill>
                  <a:srgbClr val="FFFFFF"/>
                </a:solidFill>
                <a:latin typeface="Arial"/>
                <a:ea typeface="Arial"/>
                <a:cs typeface="Arial"/>
                <a:sym typeface="Arial"/>
              </a:defRPr>
            </a:lvl1pPr>
          </a:lstStyle>
          <a:p>
            <a:pPr/>
            <a:r>
              <a:t>n(%), or mean (±SD)</a:t>
            </a:r>
          </a:p>
        </p:txBody>
      </p:sp>
      <p:sp>
        <p:nvSpPr>
          <p:cNvPr id="858" name="Rectangle 9"/>
          <p:cNvSpPr/>
          <p:nvPr/>
        </p:nvSpPr>
        <p:spPr>
          <a:xfrm>
            <a:off x="450570" y="2005857"/>
            <a:ext cx="8229601" cy="275599"/>
          </a:xfrm>
          <a:prstGeom prst="rect">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defTabSz="914400">
              <a:defRPr>
                <a:solidFill>
                  <a:srgbClr val="FFFFFF"/>
                </a:solidFill>
                <a:latin typeface="Franklin Gothic Book"/>
                <a:ea typeface="Franklin Gothic Book"/>
                <a:cs typeface="Franklin Gothic Book"/>
                <a:sym typeface="Franklin Gothic Book"/>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60"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61"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862" name="Title 1"/>
          <p:cNvSpPr txBox="1"/>
          <p:nvPr/>
        </p:nvSpPr>
        <p:spPr>
          <a:xfrm>
            <a:off x="45719" y="41670"/>
            <a:ext cx="9052562" cy="87688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2900">
                <a:solidFill>
                  <a:srgbClr val="FFFF00"/>
                </a:solidFill>
                <a:latin typeface="Arial"/>
                <a:ea typeface="Arial"/>
                <a:cs typeface="Arial"/>
                <a:sym typeface="Arial"/>
              </a:defRPr>
            </a:lvl1pPr>
          </a:lstStyle>
          <a:p>
            <a:pPr/>
            <a:r>
              <a:t>SAPIEN 3 MViV: Increase in Transseptal Access and Decrease in 30-Day Mortality</a:t>
            </a:r>
          </a:p>
        </p:txBody>
      </p:sp>
      <p:sp>
        <p:nvSpPr>
          <p:cNvPr id="863" name="TextBox 5"/>
          <p:cNvSpPr txBox="1"/>
          <p:nvPr/>
        </p:nvSpPr>
        <p:spPr>
          <a:xfrm rot="5400000">
            <a:off x="6909097" y="2494879"/>
            <a:ext cx="2880364"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30-Day All-Cause  Mortality</a:t>
            </a:r>
          </a:p>
        </p:txBody>
      </p:sp>
      <p:sp>
        <p:nvSpPr>
          <p:cNvPr id="864" name="TextBox 6"/>
          <p:cNvSpPr txBox="1"/>
          <p:nvPr/>
        </p:nvSpPr>
        <p:spPr>
          <a:xfrm rot="16200000">
            <a:off x="-759633" y="2544870"/>
            <a:ext cx="2980345"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400">
                <a:solidFill>
                  <a:srgbClr val="FFFFFF"/>
                </a:solidFill>
                <a:latin typeface="Arial"/>
                <a:ea typeface="Arial"/>
                <a:cs typeface="Arial"/>
                <a:sym typeface="Arial"/>
              </a:defRPr>
            </a:lvl1pPr>
          </a:lstStyle>
          <a:p>
            <a:pPr/>
            <a:r>
              <a:t>Transseptal vs Transapical Rate</a:t>
            </a:r>
          </a:p>
        </p:txBody>
      </p:sp>
      <p:graphicFrame>
        <p:nvGraphicFramePr>
          <p:cNvPr id="865" name="Chart 7"/>
          <p:cNvGraphicFramePr/>
          <p:nvPr/>
        </p:nvGraphicFramePr>
        <p:xfrm>
          <a:off x="831868" y="1067403"/>
          <a:ext cx="7309404" cy="3548099"/>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67"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68" name="TextBox 3"/>
          <p:cNvSpPr txBox="1"/>
          <p:nvPr/>
        </p:nvSpPr>
        <p:spPr>
          <a:xfrm>
            <a:off x="6629400" y="4815732"/>
            <a:ext cx="246888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Guerrero M, TCT 2019</a:t>
            </a:r>
          </a:p>
        </p:txBody>
      </p:sp>
      <p:sp>
        <p:nvSpPr>
          <p:cNvPr id="869" name="Title 1"/>
          <p:cNvSpPr txBox="1"/>
          <p:nvPr/>
        </p:nvSpPr>
        <p:spPr>
          <a:xfrm>
            <a:off x="45719" y="81654"/>
            <a:ext cx="9052562"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defRPr b="1" sz="3600">
                <a:solidFill>
                  <a:srgbClr val="FFFF00"/>
                </a:solidFill>
                <a:latin typeface="Arial"/>
                <a:ea typeface="Arial"/>
                <a:cs typeface="Arial"/>
                <a:sym typeface="Arial"/>
              </a:defRPr>
            </a:lvl1pPr>
          </a:lstStyle>
          <a:p>
            <a:pPr/>
            <a:r>
              <a:t>SAPIEN 3 MViV: Summary</a:t>
            </a:r>
          </a:p>
        </p:txBody>
      </p:sp>
      <p:sp>
        <p:nvSpPr>
          <p:cNvPr id="870" name="Shape 249"/>
          <p:cNvSpPr txBox="1"/>
          <p:nvPr/>
        </p:nvSpPr>
        <p:spPr>
          <a:xfrm>
            <a:off x="214780" y="775731"/>
            <a:ext cx="8707637" cy="4120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indent="-342900" defTabSz="530351">
              <a:lnSpc>
                <a:spcPct val="120000"/>
              </a:lnSpc>
              <a:spcBef>
                <a:spcPts val="300"/>
              </a:spcBef>
              <a:buSzPct val="79000"/>
              <a:buChar char="▪"/>
              <a:defRPr b="1">
                <a:solidFill>
                  <a:srgbClr val="FFFFFF"/>
                </a:solidFill>
                <a:latin typeface="Arial"/>
                <a:ea typeface="Arial"/>
                <a:cs typeface="Arial"/>
                <a:sym typeface="Arial"/>
              </a:defRPr>
            </a:pPr>
            <a:r>
              <a:t>TMVR using the SAPIEN 3 is associated with high technical success, low complication rate and 30-day mortality lower than predicted by the STS score.</a:t>
            </a:r>
          </a:p>
          <a:p>
            <a:pPr marL="342900" indent="-342900" defTabSz="530351">
              <a:lnSpc>
                <a:spcPct val="120000"/>
              </a:lnSpc>
              <a:spcBef>
                <a:spcPts val="300"/>
              </a:spcBef>
              <a:buSzPct val="79000"/>
              <a:buChar char="▪"/>
              <a:defRPr b="1" sz="1400">
                <a:solidFill>
                  <a:srgbClr val="FFFFFF"/>
                </a:solidFill>
                <a:latin typeface="Arial"/>
                <a:ea typeface="Arial"/>
                <a:cs typeface="Arial"/>
                <a:sym typeface="Arial"/>
              </a:defRPr>
            </a:pPr>
          </a:p>
          <a:p>
            <a:pPr marL="342900" indent="-342900" defTabSz="530351">
              <a:lnSpc>
                <a:spcPct val="120000"/>
              </a:lnSpc>
              <a:spcBef>
                <a:spcPts val="300"/>
              </a:spcBef>
              <a:buSzPct val="79000"/>
              <a:buChar char="▪"/>
              <a:defRPr b="1">
                <a:solidFill>
                  <a:srgbClr val="FFFFFF"/>
                </a:solidFill>
                <a:latin typeface="Arial"/>
                <a:ea typeface="Arial"/>
                <a:cs typeface="Arial"/>
                <a:sym typeface="Arial"/>
              </a:defRPr>
            </a:pPr>
            <a:r>
              <a:t>Most patients experienced significant improvement of symptoms and Quality of Life, which were maintained at 1 year.</a:t>
            </a:r>
          </a:p>
          <a:p>
            <a:pPr marL="342900" indent="-342900" defTabSz="530351">
              <a:lnSpc>
                <a:spcPct val="120000"/>
              </a:lnSpc>
              <a:spcBef>
                <a:spcPts val="300"/>
              </a:spcBef>
              <a:buSzPct val="79000"/>
              <a:buChar char="▪"/>
              <a:defRPr b="1" sz="1400">
                <a:solidFill>
                  <a:srgbClr val="FFFFFF"/>
                </a:solidFill>
                <a:latin typeface="Arial"/>
                <a:ea typeface="Arial"/>
                <a:cs typeface="Arial"/>
                <a:sym typeface="Arial"/>
              </a:defRPr>
            </a:pPr>
          </a:p>
          <a:p>
            <a:pPr marL="342900" indent="-342900" defTabSz="530351">
              <a:lnSpc>
                <a:spcPct val="120000"/>
              </a:lnSpc>
              <a:spcBef>
                <a:spcPts val="300"/>
              </a:spcBef>
              <a:buSzPct val="79000"/>
              <a:buChar char="▪"/>
              <a:defRPr b="1">
                <a:solidFill>
                  <a:srgbClr val="FFFFFF"/>
                </a:solidFill>
                <a:latin typeface="Arial"/>
                <a:ea typeface="Arial"/>
                <a:cs typeface="Arial"/>
                <a:sym typeface="Arial"/>
              </a:defRPr>
            </a:pPr>
            <a:r>
              <a:t>Valve performance was maintained at 1 year.</a:t>
            </a:r>
          </a:p>
          <a:p>
            <a:pPr marL="342900" indent="-342900" defTabSz="530351">
              <a:lnSpc>
                <a:spcPct val="120000"/>
              </a:lnSpc>
              <a:spcBef>
                <a:spcPts val="300"/>
              </a:spcBef>
              <a:buSzPct val="79000"/>
              <a:buChar char="▪"/>
              <a:defRPr b="1" sz="1400">
                <a:solidFill>
                  <a:srgbClr val="FFFFFF"/>
                </a:solidFill>
                <a:latin typeface="Arial"/>
                <a:ea typeface="Arial"/>
                <a:cs typeface="Arial"/>
                <a:sym typeface="Arial"/>
              </a:defRPr>
            </a:pPr>
          </a:p>
          <a:p>
            <a:pPr marL="342900" indent="-342900" defTabSz="530351">
              <a:lnSpc>
                <a:spcPct val="120000"/>
              </a:lnSpc>
              <a:spcBef>
                <a:spcPts val="300"/>
              </a:spcBef>
              <a:buSzPct val="79000"/>
              <a:buChar char="▪"/>
              <a:defRPr b="1">
                <a:solidFill>
                  <a:srgbClr val="FFFFFF"/>
                </a:solidFill>
                <a:latin typeface="Arial"/>
                <a:ea typeface="Arial"/>
                <a:cs typeface="Arial"/>
                <a:sym typeface="Arial"/>
              </a:defRPr>
            </a:pPr>
            <a:r>
              <a:t>Transseptal access was associated with lower mortality compared with transapical access and was an independent predictor of lower mortality at 1 year.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7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87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87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870">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870">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870">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87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0"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72"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873" name="Picture 1" descr="Picture 1"/>
          <p:cNvPicPr>
            <a:picLocks noChangeAspect="1"/>
          </p:cNvPicPr>
          <p:nvPr/>
        </p:nvPicPr>
        <p:blipFill>
          <a:blip r:embed="rId3">
            <a:extLst/>
          </a:blip>
          <a:srcRect l="13818" t="0" r="0" b="0"/>
          <a:stretch>
            <a:fillRect/>
          </a:stretch>
        </p:blipFill>
        <p:spPr>
          <a:xfrm>
            <a:off x="515388" y="226433"/>
            <a:ext cx="8055035" cy="470661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75"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76" name="TextBox 3"/>
          <p:cNvSpPr txBox="1"/>
          <p:nvPr/>
        </p:nvSpPr>
        <p:spPr>
          <a:xfrm>
            <a:off x="45719" y="-1"/>
            <a:ext cx="9052562" cy="942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solidFill>
                  <a:srgbClr val="FFFF00"/>
                </a:solidFill>
                <a:latin typeface="Arial"/>
                <a:ea typeface="Arial"/>
                <a:cs typeface="Arial"/>
                <a:sym typeface="Arial"/>
              </a:defRPr>
            </a:lvl1pPr>
          </a:lstStyle>
          <a:p>
            <a:pPr/>
            <a:r>
              <a:t>Methods of Neo-LVOT Are Measurement for the Intrepid TMVR Implant</a:t>
            </a:r>
          </a:p>
        </p:txBody>
      </p:sp>
      <p:sp>
        <p:nvSpPr>
          <p:cNvPr id="877" name="TextBox 4"/>
          <p:cNvSpPr txBox="1"/>
          <p:nvPr/>
        </p:nvSpPr>
        <p:spPr>
          <a:xfrm>
            <a:off x="1425632" y="4790794"/>
            <a:ext cx="7672649"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Meduri et al., J Am Coll Cardiol Intvn 2019 Oct 11 Epub ahead of print</a:t>
            </a:r>
          </a:p>
        </p:txBody>
      </p:sp>
      <p:pic>
        <p:nvPicPr>
          <p:cNvPr id="878" name="Picture 1" descr="Picture 1"/>
          <p:cNvPicPr>
            <a:picLocks noChangeAspect="1"/>
          </p:cNvPicPr>
          <p:nvPr/>
        </p:nvPicPr>
        <p:blipFill>
          <a:blip r:embed="rId3">
            <a:extLst/>
          </a:blip>
          <a:stretch>
            <a:fillRect/>
          </a:stretch>
        </p:blipFill>
        <p:spPr>
          <a:xfrm>
            <a:off x="66496" y="1363288"/>
            <a:ext cx="5669287" cy="3083774"/>
          </a:xfrm>
          <a:prstGeom prst="rect">
            <a:avLst/>
          </a:prstGeom>
          <a:ln w="12700">
            <a:miter lim="400000"/>
          </a:ln>
        </p:spPr>
      </p:pic>
      <p:sp>
        <p:nvSpPr>
          <p:cNvPr id="879" name="TextBox 5"/>
          <p:cNvSpPr txBox="1"/>
          <p:nvPr/>
        </p:nvSpPr>
        <p:spPr>
          <a:xfrm>
            <a:off x="5856316" y="1537856"/>
            <a:ext cx="3117273" cy="1913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600">
                <a:solidFill>
                  <a:srgbClr val="FFFFFF"/>
                </a:solidFill>
                <a:latin typeface="Arial"/>
                <a:ea typeface="Arial"/>
                <a:cs typeface="Arial"/>
                <a:sym typeface="Arial"/>
              </a:defRPr>
            </a:pPr>
            <a:r>
              <a:t>neo-LVOT area is measured at 2 locations along the device:</a:t>
            </a:r>
          </a:p>
          <a:p>
            <a:pPr>
              <a:defRPr b="1" sz="1600">
                <a:solidFill>
                  <a:srgbClr val="FFFFFF"/>
                </a:solidFill>
                <a:latin typeface="Arial"/>
                <a:ea typeface="Arial"/>
                <a:cs typeface="Arial"/>
                <a:sym typeface="Arial"/>
              </a:defRPr>
            </a:pPr>
          </a:p>
          <a:p>
            <a:pPr lvl="1" marL="573087" indent="-290513">
              <a:buSzPct val="100000"/>
              <a:buAutoNum type="alphaUcPeriod" startAt="1"/>
              <a:defRPr b="1" sz="1600">
                <a:solidFill>
                  <a:srgbClr val="FFFFFF"/>
                </a:solidFill>
                <a:latin typeface="Arial"/>
                <a:ea typeface="Arial"/>
                <a:cs typeface="Arial"/>
                <a:sym typeface="Arial"/>
              </a:defRPr>
            </a:pPr>
            <a:r>
              <a:t>Location where device diameter is largest</a:t>
            </a:r>
          </a:p>
          <a:p>
            <a:pPr lvl="1" marL="573087" indent="-290513">
              <a:buSzPct val="100000"/>
              <a:buAutoNum type="alphaUcPeriod" startAt="1"/>
              <a:defRPr b="1" sz="1600">
                <a:solidFill>
                  <a:srgbClr val="FFFFFF"/>
                </a:solidFill>
                <a:latin typeface="Arial"/>
                <a:ea typeface="Arial"/>
                <a:cs typeface="Arial"/>
                <a:sym typeface="Arial"/>
              </a:defRPr>
            </a:pPr>
          </a:p>
          <a:p>
            <a:pPr lvl="1" marL="573087" indent="-290513">
              <a:buSzPct val="100000"/>
              <a:buAutoNum type="alphaUcPeriod" startAt="2"/>
              <a:defRPr b="1" sz="1600">
                <a:solidFill>
                  <a:srgbClr val="FFFFFF"/>
                </a:solidFill>
                <a:latin typeface="Arial"/>
                <a:ea typeface="Arial"/>
                <a:cs typeface="Arial"/>
                <a:sym typeface="Arial"/>
              </a:defRPr>
            </a:pPr>
            <a:r>
              <a:t>The most ventricular, outflow end of the device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81"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82" name="TextBox 3"/>
          <p:cNvSpPr txBox="1"/>
          <p:nvPr/>
        </p:nvSpPr>
        <p:spPr>
          <a:xfrm>
            <a:off x="45719" y="0"/>
            <a:ext cx="9052562" cy="1017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00"/>
                </a:solidFill>
                <a:latin typeface="Arial"/>
                <a:ea typeface="Arial"/>
                <a:cs typeface="Arial"/>
                <a:sym typeface="Arial"/>
              </a:defRPr>
            </a:lvl1pPr>
          </a:lstStyle>
          <a:p>
            <a:pPr/>
            <a:r>
              <a:t>Multiphase and Early Systolic LVOT Assessment</a:t>
            </a:r>
          </a:p>
        </p:txBody>
      </p:sp>
      <p:sp>
        <p:nvSpPr>
          <p:cNvPr id="883" name="TextBox 4"/>
          <p:cNvSpPr txBox="1"/>
          <p:nvPr/>
        </p:nvSpPr>
        <p:spPr>
          <a:xfrm>
            <a:off x="1425632" y="4790794"/>
            <a:ext cx="7672649"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Meduri et al., J Am Coll Cardiol Intvn 2019 Oct 11 Epub ahead of print</a:t>
            </a:r>
          </a:p>
        </p:txBody>
      </p:sp>
      <p:pic>
        <p:nvPicPr>
          <p:cNvPr id="884" name="Picture 1" descr="Picture 1"/>
          <p:cNvPicPr>
            <a:picLocks noChangeAspect="1"/>
          </p:cNvPicPr>
          <p:nvPr/>
        </p:nvPicPr>
        <p:blipFill>
          <a:blip r:embed="rId3">
            <a:extLst/>
          </a:blip>
          <a:stretch>
            <a:fillRect/>
          </a:stretch>
        </p:blipFill>
        <p:spPr>
          <a:xfrm>
            <a:off x="149628" y="1954670"/>
            <a:ext cx="4281055" cy="2210007"/>
          </a:xfrm>
          <a:prstGeom prst="rect">
            <a:avLst/>
          </a:prstGeom>
          <a:ln w="12700">
            <a:miter lim="400000"/>
          </a:ln>
        </p:spPr>
      </p:pic>
      <p:pic>
        <p:nvPicPr>
          <p:cNvPr id="885" name="Picture 5" descr="Picture 5"/>
          <p:cNvPicPr>
            <a:picLocks noChangeAspect="1"/>
          </p:cNvPicPr>
          <p:nvPr/>
        </p:nvPicPr>
        <p:blipFill>
          <a:blip r:embed="rId4">
            <a:extLst/>
          </a:blip>
          <a:stretch>
            <a:fillRect/>
          </a:stretch>
        </p:blipFill>
        <p:spPr>
          <a:xfrm>
            <a:off x="4694035" y="1954670"/>
            <a:ext cx="4281056" cy="2210007"/>
          </a:xfrm>
          <a:prstGeom prst="rect">
            <a:avLst/>
          </a:prstGeom>
          <a:ln w="12700">
            <a:miter lim="400000"/>
          </a:ln>
        </p:spPr>
      </p:pic>
      <p:sp>
        <p:nvSpPr>
          <p:cNvPr id="886" name="TextBox 6"/>
          <p:cNvSpPr txBox="1"/>
          <p:nvPr/>
        </p:nvSpPr>
        <p:spPr>
          <a:xfrm>
            <a:off x="228600" y="1271846"/>
            <a:ext cx="4114801"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pPr/>
            <a:r>
              <a:t>Majority of Stroke Volume is Ejected in Early Systole</a:t>
            </a:r>
          </a:p>
        </p:txBody>
      </p:sp>
      <p:sp>
        <p:nvSpPr>
          <p:cNvPr id="887" name="TextBox 7"/>
          <p:cNvSpPr txBox="1"/>
          <p:nvPr/>
        </p:nvSpPr>
        <p:spPr>
          <a:xfrm>
            <a:off x="4761798" y="1274612"/>
            <a:ext cx="4114801"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pPr/>
            <a:r>
              <a:t>Cardiac Output Through the Different Phases of Systole</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8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890" name="Picture 1" descr="Picture 1"/>
          <p:cNvPicPr>
            <a:picLocks noChangeAspect="1"/>
          </p:cNvPicPr>
          <p:nvPr/>
        </p:nvPicPr>
        <p:blipFill>
          <a:blip r:embed="rId3">
            <a:extLst/>
          </a:blip>
          <a:stretch>
            <a:fillRect/>
          </a:stretch>
        </p:blipFill>
        <p:spPr>
          <a:xfrm>
            <a:off x="2134366" y="0"/>
            <a:ext cx="4875268" cy="51435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92"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93" name="TextBox 1"/>
          <p:cNvSpPr txBox="1"/>
          <p:nvPr/>
        </p:nvSpPr>
        <p:spPr>
          <a:xfrm>
            <a:off x="45719" y="-2169"/>
            <a:ext cx="905256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00"/>
                </a:solidFill>
                <a:latin typeface="Arial"/>
                <a:ea typeface="Arial"/>
                <a:cs typeface="Arial"/>
                <a:sym typeface="Arial"/>
              </a:defRPr>
            </a:lvl1pPr>
          </a:lstStyle>
          <a:p>
            <a:pPr/>
            <a:r>
              <a:t>Forest Plots for Midterm Mortality</a:t>
            </a:r>
          </a:p>
        </p:txBody>
      </p:sp>
      <p:sp>
        <p:nvSpPr>
          <p:cNvPr id="894" name="TextBox 3"/>
          <p:cNvSpPr txBox="1"/>
          <p:nvPr/>
        </p:nvSpPr>
        <p:spPr>
          <a:xfrm>
            <a:off x="2639291" y="4774167"/>
            <a:ext cx="6458989"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Ribeiro et al., J Card Surg 2019 Nov 6 Epub ahead of print</a:t>
            </a:r>
          </a:p>
        </p:txBody>
      </p:sp>
      <p:pic>
        <p:nvPicPr>
          <p:cNvPr id="895" name="Picture 4" descr="Picture 4"/>
          <p:cNvPicPr>
            <a:picLocks noChangeAspect="1"/>
          </p:cNvPicPr>
          <p:nvPr/>
        </p:nvPicPr>
        <p:blipFill>
          <a:blip r:embed="rId3">
            <a:extLst/>
          </a:blip>
          <a:stretch>
            <a:fillRect/>
          </a:stretch>
        </p:blipFill>
        <p:spPr>
          <a:xfrm>
            <a:off x="0" y="638025"/>
            <a:ext cx="9144000" cy="4136143"/>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897"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898" name="TextBox 3"/>
          <p:cNvSpPr txBox="1"/>
          <p:nvPr/>
        </p:nvSpPr>
        <p:spPr>
          <a:xfrm>
            <a:off x="45719" y="-2169"/>
            <a:ext cx="9052562" cy="8680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600">
                <a:solidFill>
                  <a:srgbClr val="FFFF00"/>
                </a:solidFill>
                <a:latin typeface="Arial"/>
                <a:ea typeface="Arial"/>
                <a:cs typeface="Arial"/>
                <a:sym typeface="Arial"/>
              </a:defRPr>
            </a:lvl1pPr>
          </a:lstStyle>
          <a:p>
            <a:pPr/>
            <a:r>
              <a:t>Perioperative Outcomes of TMVR: Technical Success, LVOTO, and Need for Conversion to Surgery</a:t>
            </a:r>
          </a:p>
        </p:txBody>
      </p:sp>
      <p:sp>
        <p:nvSpPr>
          <p:cNvPr id="899" name="TextBox 4"/>
          <p:cNvSpPr txBox="1"/>
          <p:nvPr/>
        </p:nvSpPr>
        <p:spPr>
          <a:xfrm>
            <a:off x="2639291" y="4774167"/>
            <a:ext cx="6458989"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Ribeiro et al., J Card Surg 2019 Nov 6 Epub ahead of print</a:t>
            </a:r>
          </a:p>
        </p:txBody>
      </p:sp>
      <p:pic>
        <p:nvPicPr>
          <p:cNvPr id="900" name="Picture 1" descr="Picture 1"/>
          <p:cNvPicPr>
            <a:picLocks noChangeAspect="1"/>
          </p:cNvPicPr>
          <p:nvPr/>
        </p:nvPicPr>
        <p:blipFill>
          <a:blip r:embed="rId3">
            <a:extLst/>
          </a:blip>
          <a:stretch>
            <a:fillRect/>
          </a:stretch>
        </p:blipFill>
        <p:spPr>
          <a:xfrm>
            <a:off x="881149" y="890384"/>
            <a:ext cx="7340139" cy="388378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02"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903" name="Picture 1" descr="Picture 1"/>
          <p:cNvPicPr>
            <a:picLocks noChangeAspect="1"/>
          </p:cNvPicPr>
          <p:nvPr/>
        </p:nvPicPr>
        <p:blipFill>
          <a:blip r:embed="rId3">
            <a:extLst/>
          </a:blip>
          <a:stretch>
            <a:fillRect/>
          </a:stretch>
        </p:blipFill>
        <p:spPr>
          <a:xfrm>
            <a:off x="0" y="501838"/>
            <a:ext cx="9144000" cy="437773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Title 1"/>
          <p:cNvSpPr txBox="1"/>
          <p:nvPr>
            <p:ph type="title"/>
          </p:nvPr>
        </p:nvSpPr>
        <p:spPr>
          <a:xfrm>
            <a:off x="1600198" y="57150"/>
            <a:ext cx="6596745" cy="628650"/>
          </a:xfrm>
          <a:prstGeom prst="rect">
            <a:avLst/>
          </a:prstGeom>
        </p:spPr>
        <p:txBody>
          <a:bodyPr/>
          <a:lstStyle>
            <a:lvl1pPr>
              <a:defRPr sz="2800">
                <a:latin typeface="Arial"/>
                <a:ea typeface="Arial"/>
                <a:cs typeface="Arial"/>
                <a:sym typeface="Arial"/>
              </a:defRPr>
            </a:lvl1pPr>
          </a:lstStyle>
          <a:p>
            <a:pPr/>
            <a:r>
              <a:t>Trans-esophageal Echocardiogram</a:t>
            </a:r>
          </a:p>
        </p:txBody>
      </p:sp>
      <p:pic>
        <p:nvPicPr>
          <p:cNvPr id="500" name="Content Placeholder 5" descr="Content Placeholder 5"/>
          <p:cNvPicPr>
            <a:picLocks noChangeAspect="1"/>
          </p:cNvPicPr>
          <p:nvPr/>
        </p:nvPicPr>
        <p:blipFill>
          <a:blip r:embed="rId2">
            <a:extLst/>
          </a:blip>
          <a:srcRect l="0" t="7334" r="0" b="0"/>
          <a:stretch>
            <a:fillRect/>
          </a:stretch>
        </p:blipFill>
        <p:spPr>
          <a:xfrm>
            <a:off x="4786993" y="746372"/>
            <a:ext cx="3834494" cy="3335772"/>
          </a:xfrm>
          <a:prstGeom prst="rect">
            <a:avLst/>
          </a:prstGeom>
          <a:ln w="12700">
            <a:miter lim="400000"/>
          </a:ln>
        </p:spPr>
      </p:pic>
      <p:sp>
        <p:nvSpPr>
          <p:cNvPr id="501" name="TextBox 6"/>
          <p:cNvSpPr txBox="1"/>
          <p:nvPr/>
        </p:nvSpPr>
        <p:spPr>
          <a:xfrm>
            <a:off x="1674494" y="4082143"/>
            <a:ext cx="5880737" cy="9217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85800">
              <a:defRPr b="1" sz="1900">
                <a:solidFill>
                  <a:srgbClr val="FFFFFF"/>
                </a:solidFill>
                <a:latin typeface="Arial"/>
                <a:ea typeface="Arial"/>
                <a:cs typeface="Arial"/>
                <a:sym typeface="Arial"/>
              </a:defRPr>
            </a:lvl1pPr>
          </a:lstStyle>
          <a:p>
            <a:pPr/>
            <a:r>
              <a:t>TEE showing degenerated MV bio-prosthesis with thickened restricted leaflets and elevated gradients across degenerated mitral prosthesis</a:t>
            </a:r>
          </a:p>
        </p:txBody>
      </p:sp>
      <p:pic>
        <p:nvPicPr>
          <p:cNvPr id="502" name="MV 1" descr="MV 1"/>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90564" y="742950"/>
            <a:ext cx="4108369" cy="3339613"/>
          </a:xfrm>
          <a:prstGeom prst="rect">
            <a:avLst/>
          </a:prstGeom>
          <a:ln w="12700">
            <a:miter lim="400000"/>
          </a:ln>
        </p:spPr>
      </p:pic>
      <p:pic>
        <p:nvPicPr>
          <p:cNvPr id="503" name="Picture 1" descr="Picture 1"/>
          <p:cNvPicPr>
            <a:picLocks noChangeAspect="1"/>
          </p:cNvPicPr>
          <p:nvPr/>
        </p:nvPicPr>
        <p:blipFill>
          <a:blip r:embed="rId6">
            <a:extLst/>
          </a:blip>
          <a:stretch>
            <a:fillRect/>
          </a:stretch>
        </p:blipFill>
        <p:spPr>
          <a:xfrm>
            <a:off x="8841240" y="28600"/>
            <a:ext cx="280989" cy="3095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0" fill="hold"/>
                                        <p:tgtEl>
                                          <p:spTgt spid="50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0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05"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06" name="Rectangle 4"/>
          <p:cNvSpPr txBox="1"/>
          <p:nvPr/>
        </p:nvSpPr>
        <p:spPr>
          <a:xfrm>
            <a:off x="214119" y="1145918"/>
            <a:ext cx="8546342" cy="17147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600">
                <a:solidFill>
                  <a:srgbClr val="FFFF00"/>
                </a:solidFill>
                <a:effectLst>
                  <a:outerShdw sx="100000" sy="100000" kx="0" ky="0" algn="b" rotWithShape="0" blurRad="38100" dist="25400" dir="5400000">
                    <a:srgbClr val="6E747A">
                      <a:alpha val="43000"/>
                    </a:srgbClr>
                  </a:outerShdw>
                </a:effectLst>
                <a:latin typeface="Arial"/>
                <a:ea typeface="Arial"/>
                <a:cs typeface="Arial"/>
                <a:sym typeface="Arial"/>
              </a:defRPr>
            </a:pPr>
            <a:r>
              <a:t>The INTREPID TMVR Program - 2019</a:t>
            </a:r>
            <a:endParaRPr>
              <a:solidFill>
                <a:srgbClr val="FFFFFF"/>
              </a:solidFill>
            </a:endParaRPr>
          </a:p>
          <a:p>
            <a:pPr algn="ctr" defTabSz="914400">
              <a:defRPr b="1" sz="4000">
                <a:solidFill>
                  <a:srgbClr val="FFFF00"/>
                </a:solidFill>
                <a:effectLst>
                  <a:outerShdw sx="100000" sy="100000" kx="0" ky="0" algn="b" rotWithShape="0" blurRad="38100" dist="25400" dir="5400000">
                    <a:srgbClr val="6E747A">
                      <a:alpha val="43000"/>
                    </a:srgbClr>
                  </a:outerShdw>
                </a:effectLst>
                <a:latin typeface="Arial"/>
                <a:ea typeface="Arial"/>
                <a:cs typeface="Arial"/>
                <a:sym typeface="Arial"/>
              </a:defRPr>
            </a:pPr>
            <a:r>
              <a:t> </a:t>
            </a:r>
            <a:r>
              <a:rPr sz="3600"/>
              <a:t>APOLLO Trial Expansion, Device Updates, and Transfemoral EFS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08"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09" name="TextBox 3"/>
          <p:cNvSpPr txBox="1"/>
          <p:nvPr/>
        </p:nvSpPr>
        <p:spPr>
          <a:xfrm>
            <a:off x="45719" y="10232"/>
            <a:ext cx="9052562" cy="10433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400">
                <a:solidFill>
                  <a:srgbClr val="FFFF00"/>
                </a:solidFill>
                <a:latin typeface="Arial"/>
                <a:ea typeface="Arial"/>
                <a:cs typeface="Arial"/>
                <a:sym typeface="Arial"/>
              </a:defRPr>
            </a:pPr>
            <a:r>
              <a:t>APOLLO Trial Expansion</a:t>
            </a:r>
            <a:endParaRPr>
              <a:solidFill>
                <a:srgbClr val="FFFFFF"/>
              </a:solidFill>
            </a:endParaRPr>
          </a:p>
          <a:p>
            <a:pPr algn="ctr" defTabSz="914400">
              <a:defRPr b="1" sz="3200">
                <a:solidFill>
                  <a:srgbClr val="FFFF00"/>
                </a:solidFill>
                <a:latin typeface="Arial"/>
                <a:ea typeface="Arial"/>
                <a:cs typeface="Arial"/>
                <a:sym typeface="Arial"/>
              </a:defRPr>
            </a:pPr>
            <a:r>
              <a:t>Single Arm MAC Registry</a:t>
            </a:r>
          </a:p>
        </p:txBody>
      </p:sp>
      <p:pic>
        <p:nvPicPr>
          <p:cNvPr id="910" name="Picture 4" descr="Picture 4"/>
          <p:cNvPicPr>
            <a:picLocks noChangeAspect="1"/>
          </p:cNvPicPr>
          <p:nvPr/>
        </p:nvPicPr>
        <p:blipFill>
          <a:blip r:embed="rId3">
            <a:extLst/>
          </a:blip>
          <a:stretch>
            <a:fillRect/>
          </a:stretch>
        </p:blipFill>
        <p:spPr>
          <a:xfrm>
            <a:off x="133003" y="10233"/>
            <a:ext cx="1018106" cy="786717"/>
          </a:xfrm>
          <a:prstGeom prst="rect">
            <a:avLst/>
          </a:prstGeom>
          <a:ln w="12700">
            <a:miter lim="400000"/>
          </a:ln>
        </p:spPr>
      </p:pic>
      <p:sp>
        <p:nvSpPr>
          <p:cNvPr id="911" name="TextBox 5"/>
          <p:cNvSpPr txBox="1"/>
          <p:nvPr/>
        </p:nvSpPr>
        <p:spPr>
          <a:xfrm>
            <a:off x="6978534" y="4774167"/>
            <a:ext cx="2119746"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Leon M, TCT 2019</a:t>
            </a:r>
          </a:p>
        </p:txBody>
      </p:sp>
      <p:pic>
        <p:nvPicPr>
          <p:cNvPr id="912" name="Picture 1" descr="Picture 1"/>
          <p:cNvPicPr>
            <a:picLocks noChangeAspect="1"/>
          </p:cNvPicPr>
          <p:nvPr/>
        </p:nvPicPr>
        <p:blipFill>
          <a:blip r:embed="rId4">
            <a:extLst/>
          </a:blip>
          <a:stretch>
            <a:fillRect/>
          </a:stretch>
        </p:blipFill>
        <p:spPr>
          <a:xfrm>
            <a:off x="232755" y="1283632"/>
            <a:ext cx="8429107" cy="344281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1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15" name="TextBox 3"/>
          <p:cNvSpPr txBox="1"/>
          <p:nvPr/>
        </p:nvSpPr>
        <p:spPr>
          <a:xfrm>
            <a:off x="45719" y="10232"/>
            <a:ext cx="9052562" cy="10433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400">
                <a:solidFill>
                  <a:srgbClr val="FFFF00"/>
                </a:solidFill>
                <a:latin typeface="Arial"/>
                <a:ea typeface="Arial"/>
                <a:cs typeface="Arial"/>
                <a:sym typeface="Arial"/>
              </a:defRPr>
            </a:pPr>
            <a:r>
              <a:t>APOLLO Trial Expansion</a:t>
            </a:r>
            <a:endParaRPr>
              <a:solidFill>
                <a:srgbClr val="FFFFFF"/>
              </a:solidFill>
            </a:endParaRPr>
          </a:p>
          <a:p>
            <a:pPr algn="ctr" defTabSz="914400">
              <a:defRPr b="1" sz="3200">
                <a:solidFill>
                  <a:srgbClr val="FFFF00"/>
                </a:solidFill>
                <a:latin typeface="Arial"/>
                <a:ea typeface="Arial"/>
                <a:cs typeface="Arial"/>
                <a:sym typeface="Arial"/>
              </a:defRPr>
            </a:pPr>
            <a:r>
              <a:t>Single Arm MAC Registry</a:t>
            </a:r>
          </a:p>
        </p:txBody>
      </p:sp>
      <p:pic>
        <p:nvPicPr>
          <p:cNvPr id="916" name="Picture 4" descr="Picture 4"/>
          <p:cNvPicPr>
            <a:picLocks noChangeAspect="1"/>
          </p:cNvPicPr>
          <p:nvPr/>
        </p:nvPicPr>
        <p:blipFill>
          <a:blip r:embed="rId3">
            <a:extLst/>
          </a:blip>
          <a:stretch>
            <a:fillRect/>
          </a:stretch>
        </p:blipFill>
        <p:spPr>
          <a:xfrm>
            <a:off x="133003" y="10233"/>
            <a:ext cx="1018106" cy="786717"/>
          </a:xfrm>
          <a:prstGeom prst="rect">
            <a:avLst/>
          </a:prstGeom>
          <a:ln w="12700">
            <a:miter lim="400000"/>
          </a:ln>
        </p:spPr>
      </p:pic>
      <p:sp>
        <p:nvSpPr>
          <p:cNvPr id="917" name="TextBox 5"/>
          <p:cNvSpPr txBox="1"/>
          <p:nvPr/>
        </p:nvSpPr>
        <p:spPr>
          <a:xfrm>
            <a:off x="6978530" y="4808103"/>
            <a:ext cx="2119746"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Leon M, TCT 2019</a:t>
            </a:r>
          </a:p>
        </p:txBody>
      </p:sp>
      <p:grpSp>
        <p:nvGrpSpPr>
          <p:cNvPr id="920" name="Rectangle 6"/>
          <p:cNvGrpSpPr/>
          <p:nvPr/>
        </p:nvGrpSpPr>
        <p:grpSpPr>
          <a:xfrm>
            <a:off x="188229" y="1149006"/>
            <a:ext cx="4022577" cy="463330"/>
            <a:chOff x="0" y="0"/>
            <a:chExt cx="4022575" cy="463328"/>
          </a:xfrm>
        </p:grpSpPr>
        <p:sp>
          <p:nvSpPr>
            <p:cNvPr id="918" name="Rectangle"/>
            <p:cNvSpPr/>
            <p:nvPr/>
          </p:nvSpPr>
          <p:spPr>
            <a:xfrm>
              <a:off x="-1" y="0"/>
              <a:ext cx="4022577" cy="463329"/>
            </a:xfrm>
            <a:prstGeom prst="rect">
              <a:avLst/>
            </a:prstGeom>
            <a:solidFill>
              <a:srgbClr val="4472C4"/>
            </a:solidFill>
            <a:ln w="12700" cap="flat">
              <a:noFill/>
              <a:miter lim="400000"/>
            </a:ln>
            <a:effectLst/>
          </p:spPr>
          <p:txBody>
            <a:bodyPr wrap="square" lIns="45719" tIns="45719" rIns="45719" bIns="45719" numCol="1" anchor="ctr">
              <a:noAutofit/>
            </a:bodyPr>
            <a:lstStyle/>
            <a:p>
              <a:pPr algn="ctr" defTabSz="914400">
                <a:defRPr>
                  <a:solidFill>
                    <a:srgbClr val="FFFFFF"/>
                  </a:solidFill>
                </a:defRPr>
              </a:pPr>
            </a:p>
          </p:txBody>
        </p:sp>
        <p:sp>
          <p:nvSpPr>
            <p:cNvPr id="919" name="APOLLO MAC Experience"/>
            <p:cNvSpPr txBox="1"/>
            <p:nvPr/>
          </p:nvSpPr>
          <p:spPr>
            <a:xfrm>
              <a:off x="45719" y="13130"/>
              <a:ext cx="3931137"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914400">
                <a:defRPr b="1" sz="2400">
                  <a:solidFill>
                    <a:srgbClr val="FFFFFF"/>
                  </a:solidFill>
                  <a:latin typeface="Arial"/>
                  <a:ea typeface="Arial"/>
                  <a:cs typeface="Arial"/>
                  <a:sym typeface="Arial"/>
                </a:defRPr>
              </a:lvl1pPr>
            </a:lstStyle>
            <a:p>
              <a:pPr/>
              <a:r>
                <a:t>APOLLO MAC Experience</a:t>
              </a:r>
            </a:p>
          </p:txBody>
        </p:sp>
      </p:grpSp>
      <p:pic>
        <p:nvPicPr>
          <p:cNvPr id="921" name="Picture 7" descr="Picture 7"/>
          <p:cNvPicPr>
            <a:picLocks noChangeAspect="1"/>
          </p:cNvPicPr>
          <p:nvPr/>
        </p:nvPicPr>
        <p:blipFill>
          <a:blip r:embed="rId4">
            <a:extLst/>
          </a:blip>
          <a:srcRect l="0" t="0" r="0" b="8099"/>
          <a:stretch>
            <a:fillRect/>
          </a:stretch>
        </p:blipFill>
        <p:spPr>
          <a:xfrm>
            <a:off x="194883" y="1818188"/>
            <a:ext cx="4191009" cy="2166518"/>
          </a:xfrm>
          <a:prstGeom prst="rect">
            <a:avLst/>
          </a:prstGeom>
          <a:ln w="38100">
            <a:solidFill>
              <a:srgbClr val="00B0F0"/>
            </a:solidFill>
          </a:ln>
        </p:spPr>
      </p:pic>
      <p:pic>
        <p:nvPicPr>
          <p:cNvPr id="922" name="Picture 8" descr="Picture 8"/>
          <p:cNvPicPr>
            <a:picLocks noChangeAspect="1"/>
          </p:cNvPicPr>
          <p:nvPr/>
        </p:nvPicPr>
        <p:blipFill>
          <a:blip r:embed="rId5">
            <a:extLst/>
          </a:blip>
          <a:srcRect l="0" t="0" r="0" b="8417"/>
          <a:stretch>
            <a:fillRect/>
          </a:stretch>
        </p:blipFill>
        <p:spPr>
          <a:xfrm>
            <a:off x="189682" y="2124239"/>
            <a:ext cx="4191009" cy="2159035"/>
          </a:xfrm>
          <a:prstGeom prst="rect">
            <a:avLst/>
          </a:prstGeom>
          <a:ln w="38100">
            <a:solidFill>
              <a:srgbClr val="00B0F0"/>
            </a:solidFill>
          </a:ln>
        </p:spPr>
      </p:pic>
      <p:pic>
        <p:nvPicPr>
          <p:cNvPr id="923" name="Picture 9" descr="Picture 9"/>
          <p:cNvPicPr>
            <a:picLocks noChangeAspect="1"/>
          </p:cNvPicPr>
          <p:nvPr/>
        </p:nvPicPr>
        <p:blipFill>
          <a:blip r:embed="rId6">
            <a:extLst/>
          </a:blip>
          <a:srcRect l="0" t="0" r="0" b="8417"/>
          <a:stretch>
            <a:fillRect/>
          </a:stretch>
        </p:blipFill>
        <p:spPr>
          <a:xfrm>
            <a:off x="188229" y="2437415"/>
            <a:ext cx="4195766" cy="2161484"/>
          </a:xfrm>
          <a:prstGeom prst="rect">
            <a:avLst/>
          </a:prstGeom>
          <a:ln w="38100">
            <a:solidFill>
              <a:srgbClr val="00B0F0"/>
            </a:solidFill>
          </a:ln>
        </p:spPr>
      </p:pic>
      <p:sp>
        <p:nvSpPr>
          <p:cNvPr id="924" name="TextBox 10"/>
          <p:cNvSpPr txBox="1"/>
          <p:nvPr/>
        </p:nvSpPr>
        <p:spPr>
          <a:xfrm>
            <a:off x="4617719" y="1296966"/>
            <a:ext cx="4329558"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a:solidFill>
                  <a:srgbClr val="FFFFFF"/>
                </a:solidFill>
                <a:latin typeface="Arial"/>
                <a:ea typeface="Arial"/>
                <a:cs typeface="Arial"/>
                <a:sym typeface="Arial"/>
              </a:defRPr>
            </a:lvl1pPr>
          </a:lstStyle>
          <a:p>
            <a:pPr/>
            <a:r>
              <a:t>Careful Additional Anatomic Screening</a:t>
            </a:r>
          </a:p>
        </p:txBody>
      </p:sp>
      <p:grpSp>
        <p:nvGrpSpPr>
          <p:cNvPr id="927" name="Rectangle 11"/>
          <p:cNvGrpSpPr/>
          <p:nvPr/>
        </p:nvGrpSpPr>
        <p:grpSpPr>
          <a:xfrm>
            <a:off x="4583981" y="1757511"/>
            <a:ext cx="4290569" cy="641932"/>
            <a:chOff x="0" y="0"/>
            <a:chExt cx="4290567" cy="641930"/>
          </a:xfrm>
        </p:grpSpPr>
        <p:sp>
          <p:nvSpPr>
            <p:cNvPr id="925" name="Rectangle"/>
            <p:cNvSpPr/>
            <p:nvPr/>
          </p:nvSpPr>
          <p:spPr>
            <a:xfrm>
              <a:off x="0" y="0"/>
              <a:ext cx="4290568" cy="615874"/>
            </a:xfrm>
            <a:prstGeom prst="rect">
              <a:avLst/>
            </a:prstGeom>
            <a:solidFill>
              <a:srgbClr val="0070C0"/>
            </a:solidFill>
            <a:ln w="12700" cap="flat">
              <a:noFill/>
              <a:miter lim="400000"/>
            </a:ln>
            <a:effectLst/>
          </p:spPr>
          <p:txBody>
            <a:bodyPr wrap="square" lIns="45719" tIns="45719" rIns="45719" bIns="45719" numCol="1" anchor="t">
              <a:noAutofit/>
            </a:bodyPr>
            <a:lstStyle/>
            <a:p>
              <a:pPr algn="ctr" defTabSz="914400">
                <a:defRPr>
                  <a:solidFill>
                    <a:srgbClr val="FFFFFF"/>
                  </a:solidFill>
                </a:defRPr>
              </a:pPr>
            </a:p>
          </p:txBody>
        </p:sp>
        <p:sp>
          <p:nvSpPr>
            <p:cNvPr id="926" name="PATIENTS CONSENTED WITH MAC…"/>
            <p:cNvSpPr txBox="1"/>
            <p:nvPr/>
          </p:nvSpPr>
          <p:spPr>
            <a:xfrm>
              <a:off x="45719" y="0"/>
              <a:ext cx="4199129" cy="641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4400">
                <a:defRPr b="1">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PATIENTS CONSENTED WITH MAC</a:t>
              </a:r>
            </a:p>
            <a:p>
              <a:pPr algn="ctr" defTabSz="914400">
                <a:defRPr b="1" sz="2000">
                  <a:solidFill>
                    <a:srgbClr val="FFFF00"/>
                  </a:solidFill>
                  <a:effectLst>
                    <a:outerShdw sx="100000" sy="100000" kx="0" ky="0" algn="b" rotWithShape="0" blurRad="38100" dist="38100" dir="2700000">
                      <a:srgbClr val="000000">
                        <a:alpha val="43137"/>
                      </a:srgbClr>
                    </a:outerShdw>
                  </a:effectLst>
                  <a:latin typeface="Arial"/>
                  <a:ea typeface="Arial"/>
                  <a:cs typeface="Arial"/>
                  <a:sym typeface="Arial"/>
                </a:defRPr>
              </a:pPr>
              <a:r>
                <a:t>276</a:t>
              </a:r>
            </a:p>
          </p:txBody>
        </p:sp>
      </p:grpSp>
      <p:grpSp>
        <p:nvGrpSpPr>
          <p:cNvPr id="930" name="Rectangle 12"/>
          <p:cNvGrpSpPr/>
          <p:nvPr/>
        </p:nvGrpSpPr>
        <p:grpSpPr>
          <a:xfrm>
            <a:off x="4600273" y="3357917"/>
            <a:ext cx="4262352" cy="641932"/>
            <a:chOff x="0" y="0"/>
            <a:chExt cx="4262351" cy="641930"/>
          </a:xfrm>
        </p:grpSpPr>
        <p:sp>
          <p:nvSpPr>
            <p:cNvPr id="928" name="Rectangle"/>
            <p:cNvSpPr/>
            <p:nvPr/>
          </p:nvSpPr>
          <p:spPr>
            <a:xfrm>
              <a:off x="0" y="0"/>
              <a:ext cx="4262352" cy="615874"/>
            </a:xfrm>
            <a:prstGeom prst="rect">
              <a:avLst/>
            </a:prstGeom>
            <a:solidFill>
              <a:srgbClr val="548235"/>
            </a:solidFill>
            <a:ln w="12700" cap="flat">
              <a:noFill/>
              <a:miter lim="400000"/>
            </a:ln>
            <a:effectLst/>
          </p:spPr>
          <p:txBody>
            <a:bodyPr wrap="square" lIns="45719" tIns="45719" rIns="45719" bIns="45719" numCol="1" anchor="t">
              <a:noAutofit/>
            </a:bodyPr>
            <a:lstStyle/>
            <a:p>
              <a:pPr algn="ctr" defTabSz="914400">
                <a:defRPr>
                  <a:solidFill>
                    <a:srgbClr val="FFFFFF"/>
                  </a:solidFill>
                </a:defRPr>
              </a:pPr>
            </a:p>
          </p:txBody>
        </p:sp>
        <p:sp>
          <p:nvSpPr>
            <p:cNvPr id="929" name="APPROVED…"/>
            <p:cNvSpPr txBox="1"/>
            <p:nvPr/>
          </p:nvSpPr>
          <p:spPr>
            <a:xfrm>
              <a:off x="45719" y="0"/>
              <a:ext cx="4170913" cy="641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4400">
                <a:defRPr b="1">
                  <a:solidFill>
                    <a:srgbClr val="FFFFFF"/>
                  </a:solidFill>
                  <a:effectLst>
                    <a:outerShdw sx="100000" sy="100000" kx="0" ky="0" algn="b" rotWithShape="0" blurRad="38100" dist="38100" dir="2700000">
                      <a:srgbClr val="000000">
                        <a:alpha val="43137"/>
                      </a:srgbClr>
                    </a:outerShdw>
                  </a:effectLst>
                  <a:latin typeface="Arial"/>
                  <a:ea typeface="Arial"/>
                  <a:cs typeface="Arial"/>
                  <a:sym typeface="Arial"/>
                </a:defRPr>
              </a:pPr>
              <a:r>
                <a:t>APPROVED</a:t>
              </a:r>
            </a:p>
            <a:p>
              <a:pPr algn="ctr" defTabSz="914400">
                <a:defRPr b="1" sz="2000">
                  <a:solidFill>
                    <a:srgbClr val="FFFF00"/>
                  </a:solidFill>
                  <a:effectLst>
                    <a:outerShdw sx="100000" sy="100000" kx="0" ky="0" algn="b" rotWithShape="0" blurRad="38100" dist="38100" dir="2700000">
                      <a:srgbClr val="000000">
                        <a:alpha val="43137"/>
                      </a:srgbClr>
                    </a:outerShdw>
                  </a:effectLst>
                  <a:latin typeface="Arial"/>
                  <a:ea typeface="Arial"/>
                  <a:cs typeface="Arial"/>
                  <a:sym typeface="Arial"/>
                </a:defRPr>
              </a:pPr>
              <a:r>
                <a:t>96</a:t>
              </a:r>
            </a:p>
          </p:txBody>
        </p:sp>
      </p:grpSp>
      <p:grpSp>
        <p:nvGrpSpPr>
          <p:cNvPr id="933" name="Rectangle 13"/>
          <p:cNvGrpSpPr/>
          <p:nvPr/>
        </p:nvGrpSpPr>
        <p:grpSpPr>
          <a:xfrm>
            <a:off x="4600273" y="2565445"/>
            <a:ext cx="4262352" cy="641932"/>
            <a:chOff x="0" y="0"/>
            <a:chExt cx="4262351" cy="641930"/>
          </a:xfrm>
        </p:grpSpPr>
        <p:sp>
          <p:nvSpPr>
            <p:cNvPr id="931" name="Rectangle"/>
            <p:cNvSpPr/>
            <p:nvPr/>
          </p:nvSpPr>
          <p:spPr>
            <a:xfrm>
              <a:off x="0" y="0"/>
              <a:ext cx="4262352" cy="615874"/>
            </a:xfrm>
            <a:prstGeom prst="rect">
              <a:avLst/>
            </a:prstGeom>
            <a:solidFill>
              <a:srgbClr val="FF0000"/>
            </a:solidFill>
            <a:ln w="12700" cap="flat">
              <a:noFill/>
              <a:miter lim="400000"/>
            </a:ln>
            <a:effectLst/>
          </p:spPr>
          <p:txBody>
            <a:bodyPr wrap="square" lIns="45719" tIns="45719" rIns="45719" bIns="45719" numCol="1" anchor="t">
              <a:noAutofit/>
            </a:bodyPr>
            <a:lstStyle/>
            <a:p>
              <a:pPr algn="ctr" defTabSz="914400">
                <a:defRPr>
                  <a:solidFill>
                    <a:srgbClr val="FFFFFF"/>
                  </a:solidFill>
                </a:defRPr>
              </a:pPr>
            </a:p>
          </p:txBody>
        </p:sp>
        <p:sp>
          <p:nvSpPr>
            <p:cNvPr id="932" name="DISAPPROVED…"/>
            <p:cNvSpPr txBox="1"/>
            <p:nvPr/>
          </p:nvSpPr>
          <p:spPr>
            <a:xfrm>
              <a:off x="45719" y="0"/>
              <a:ext cx="4170913" cy="641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defTabSz="914400">
                <a:defRPr b="1">
                  <a:solidFill>
                    <a:srgbClr val="FFFFFF"/>
                  </a:solidFill>
                  <a:latin typeface="Arial"/>
                  <a:ea typeface="Arial"/>
                  <a:cs typeface="Arial"/>
                  <a:sym typeface="Arial"/>
                </a:defRPr>
              </a:pPr>
              <a:r>
                <a:t>DISAPPROVED</a:t>
              </a:r>
            </a:p>
            <a:p>
              <a:pPr algn="ctr" defTabSz="914400">
                <a:defRPr b="1" sz="2000">
                  <a:solidFill>
                    <a:srgbClr val="FFFF00"/>
                  </a:solidFill>
                  <a:effectLst>
                    <a:outerShdw sx="100000" sy="100000" kx="0" ky="0" algn="b" rotWithShape="0" blurRad="38100" dist="38100" dir="2700000">
                      <a:srgbClr val="000000">
                        <a:alpha val="43137"/>
                      </a:srgbClr>
                    </a:outerShdw>
                  </a:effectLst>
                  <a:latin typeface="Arial"/>
                  <a:ea typeface="Arial"/>
                  <a:cs typeface="Arial"/>
                  <a:sym typeface="Arial"/>
                </a:defRPr>
              </a:pPr>
              <a:r>
                <a:t>86</a:t>
              </a:r>
            </a:p>
          </p:txBody>
        </p:sp>
      </p:grpSp>
      <p:grpSp>
        <p:nvGrpSpPr>
          <p:cNvPr id="936" name="Rectangle 14"/>
          <p:cNvGrpSpPr/>
          <p:nvPr/>
        </p:nvGrpSpPr>
        <p:grpSpPr>
          <a:xfrm>
            <a:off x="4686203" y="4095307"/>
            <a:ext cx="1422074" cy="551364"/>
            <a:chOff x="0" y="0"/>
            <a:chExt cx="1422072" cy="551363"/>
          </a:xfrm>
        </p:grpSpPr>
        <p:sp>
          <p:nvSpPr>
            <p:cNvPr id="934" name="Rectangle"/>
            <p:cNvSpPr/>
            <p:nvPr/>
          </p:nvSpPr>
          <p:spPr>
            <a:xfrm>
              <a:off x="0" y="6304"/>
              <a:ext cx="1422073" cy="538755"/>
            </a:xfrm>
            <a:prstGeom prst="rect">
              <a:avLst/>
            </a:prstGeom>
            <a:solidFill>
              <a:srgbClr val="848787"/>
            </a:solidFill>
            <a:ln w="12700" cap="flat">
              <a:noFill/>
              <a:miter lim="400000"/>
            </a:ln>
            <a:effectLst/>
          </p:spPr>
          <p:txBody>
            <a:bodyPr wrap="square" lIns="45719" tIns="45719" rIns="45719" bIns="45719" numCol="1" anchor="ctr">
              <a:noAutofit/>
            </a:bodyPr>
            <a:lstStyle/>
            <a:p>
              <a:pPr algn="ctr" defTabSz="914400">
                <a:lnSpc>
                  <a:spcPts val="1800"/>
                </a:lnSpc>
                <a:defRPr>
                  <a:solidFill>
                    <a:srgbClr val="FFFFFF"/>
                  </a:solidFill>
                </a:defRPr>
              </a:pPr>
            </a:p>
          </p:txBody>
        </p:sp>
        <p:sp>
          <p:nvSpPr>
            <p:cNvPr id="935" name="MILD…"/>
            <p:cNvSpPr txBox="1"/>
            <p:nvPr/>
          </p:nvSpPr>
          <p:spPr>
            <a:xfrm>
              <a:off x="45719" y="0"/>
              <a:ext cx="1330634" cy="5513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lnSpc>
                  <a:spcPts val="1800"/>
                </a:lnSpc>
                <a:defRPr b="1" sz="1200">
                  <a:solidFill>
                    <a:srgbClr val="FFFFFF"/>
                  </a:solidFill>
                  <a:latin typeface="Arial"/>
                  <a:ea typeface="Arial"/>
                  <a:cs typeface="Arial"/>
                  <a:sym typeface="Arial"/>
                </a:defRPr>
              </a:pPr>
              <a:r>
                <a:t>MILD</a:t>
              </a:r>
            </a:p>
            <a:p>
              <a:pPr algn="ctr" defTabSz="914400">
                <a:lnSpc>
                  <a:spcPts val="1800"/>
                </a:lnSpc>
                <a:defRPr b="1">
                  <a:solidFill>
                    <a:srgbClr val="FFFF00"/>
                  </a:solidFill>
                  <a:latin typeface="Arial"/>
                  <a:ea typeface="Arial"/>
                  <a:cs typeface="Arial"/>
                  <a:sym typeface="Arial"/>
                </a:defRPr>
              </a:pPr>
              <a:r>
                <a:t>75</a:t>
              </a:r>
            </a:p>
          </p:txBody>
        </p:sp>
      </p:grpSp>
      <p:grpSp>
        <p:nvGrpSpPr>
          <p:cNvPr id="939" name="Rectangle 15"/>
          <p:cNvGrpSpPr/>
          <p:nvPr/>
        </p:nvGrpSpPr>
        <p:grpSpPr>
          <a:xfrm>
            <a:off x="6229884" y="4095307"/>
            <a:ext cx="1237610" cy="551364"/>
            <a:chOff x="0" y="0"/>
            <a:chExt cx="1237608" cy="551363"/>
          </a:xfrm>
        </p:grpSpPr>
        <p:sp>
          <p:nvSpPr>
            <p:cNvPr id="937" name="Rectangle"/>
            <p:cNvSpPr/>
            <p:nvPr/>
          </p:nvSpPr>
          <p:spPr>
            <a:xfrm>
              <a:off x="0" y="6304"/>
              <a:ext cx="1237609" cy="538755"/>
            </a:xfrm>
            <a:prstGeom prst="rect">
              <a:avLst/>
            </a:prstGeom>
            <a:solidFill>
              <a:srgbClr val="848787"/>
            </a:solidFill>
            <a:ln w="12700" cap="flat">
              <a:noFill/>
              <a:miter lim="400000"/>
            </a:ln>
            <a:effectLst/>
          </p:spPr>
          <p:txBody>
            <a:bodyPr wrap="square" lIns="45719" tIns="45719" rIns="45719" bIns="45719" numCol="1" anchor="ctr">
              <a:noAutofit/>
            </a:bodyPr>
            <a:lstStyle/>
            <a:p>
              <a:pPr algn="ctr" defTabSz="914400">
                <a:lnSpc>
                  <a:spcPts val="1800"/>
                </a:lnSpc>
                <a:defRPr>
                  <a:solidFill>
                    <a:srgbClr val="FFFFFF"/>
                  </a:solidFill>
                </a:defRPr>
              </a:pPr>
            </a:p>
          </p:txBody>
        </p:sp>
        <p:sp>
          <p:nvSpPr>
            <p:cNvPr id="938" name="MODERATE…"/>
            <p:cNvSpPr txBox="1"/>
            <p:nvPr/>
          </p:nvSpPr>
          <p:spPr>
            <a:xfrm>
              <a:off x="45719" y="0"/>
              <a:ext cx="1146170" cy="5513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lnSpc>
                  <a:spcPts val="1800"/>
                </a:lnSpc>
                <a:defRPr b="1" sz="1200">
                  <a:solidFill>
                    <a:srgbClr val="FFFFFF"/>
                  </a:solidFill>
                  <a:latin typeface="Arial"/>
                  <a:ea typeface="Arial"/>
                  <a:cs typeface="Arial"/>
                  <a:sym typeface="Arial"/>
                </a:defRPr>
              </a:pPr>
              <a:r>
                <a:t>MODERATE</a:t>
              </a:r>
            </a:p>
            <a:p>
              <a:pPr algn="ctr" defTabSz="914400">
                <a:lnSpc>
                  <a:spcPts val="1800"/>
                </a:lnSpc>
                <a:defRPr b="1">
                  <a:solidFill>
                    <a:srgbClr val="FFFF00"/>
                  </a:solidFill>
                  <a:latin typeface="Arial"/>
                  <a:ea typeface="Arial"/>
                  <a:cs typeface="Arial"/>
                  <a:sym typeface="Arial"/>
                </a:defRPr>
              </a:pPr>
              <a:r>
                <a:t>18</a:t>
              </a:r>
            </a:p>
          </p:txBody>
        </p:sp>
      </p:grpSp>
      <p:grpSp>
        <p:nvGrpSpPr>
          <p:cNvPr id="942" name="Rectangle 16"/>
          <p:cNvGrpSpPr/>
          <p:nvPr/>
        </p:nvGrpSpPr>
        <p:grpSpPr>
          <a:xfrm>
            <a:off x="7589100" y="4095308"/>
            <a:ext cx="1273526" cy="551364"/>
            <a:chOff x="0" y="0"/>
            <a:chExt cx="1273524" cy="551363"/>
          </a:xfrm>
        </p:grpSpPr>
        <p:sp>
          <p:nvSpPr>
            <p:cNvPr id="940" name="Rectangle"/>
            <p:cNvSpPr/>
            <p:nvPr/>
          </p:nvSpPr>
          <p:spPr>
            <a:xfrm>
              <a:off x="0" y="6304"/>
              <a:ext cx="1273525" cy="538755"/>
            </a:xfrm>
            <a:prstGeom prst="rect">
              <a:avLst/>
            </a:prstGeom>
            <a:solidFill>
              <a:srgbClr val="848787"/>
            </a:solidFill>
            <a:ln w="12700" cap="flat">
              <a:noFill/>
              <a:miter lim="400000"/>
            </a:ln>
            <a:effectLst/>
          </p:spPr>
          <p:txBody>
            <a:bodyPr wrap="square" lIns="45719" tIns="45719" rIns="45719" bIns="45719" numCol="1" anchor="ctr">
              <a:noAutofit/>
            </a:bodyPr>
            <a:lstStyle/>
            <a:p>
              <a:pPr algn="ctr" defTabSz="914400">
                <a:lnSpc>
                  <a:spcPts val="1800"/>
                </a:lnSpc>
                <a:defRPr>
                  <a:solidFill>
                    <a:srgbClr val="FFFFFF"/>
                  </a:solidFill>
                </a:defRPr>
              </a:pPr>
            </a:p>
          </p:txBody>
        </p:sp>
        <p:sp>
          <p:nvSpPr>
            <p:cNvPr id="941" name="SEVERE…"/>
            <p:cNvSpPr txBox="1"/>
            <p:nvPr/>
          </p:nvSpPr>
          <p:spPr>
            <a:xfrm>
              <a:off x="45719" y="0"/>
              <a:ext cx="1182086" cy="5513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defTabSz="914400">
                <a:lnSpc>
                  <a:spcPts val="1800"/>
                </a:lnSpc>
                <a:defRPr b="1" sz="1200">
                  <a:solidFill>
                    <a:srgbClr val="FFFFFF"/>
                  </a:solidFill>
                  <a:latin typeface="Arial"/>
                  <a:ea typeface="Arial"/>
                  <a:cs typeface="Arial"/>
                  <a:sym typeface="Arial"/>
                </a:defRPr>
              </a:pPr>
              <a:r>
                <a:t>SEVERE</a:t>
              </a:r>
            </a:p>
            <a:p>
              <a:pPr algn="ctr" defTabSz="914400">
                <a:lnSpc>
                  <a:spcPts val="1800"/>
                </a:lnSpc>
                <a:defRPr b="1">
                  <a:solidFill>
                    <a:srgbClr val="FFFF00"/>
                  </a:solidFill>
                  <a:latin typeface="Arial"/>
                  <a:ea typeface="Arial"/>
                  <a:cs typeface="Arial"/>
                  <a:sym typeface="Arial"/>
                </a:defRPr>
              </a:pPr>
              <a:r>
                <a:t>3</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921"/>
                                        </p:tgtEl>
                                        <p:attrNameLst>
                                          <p:attrName>style.visibility</p:attrName>
                                        </p:attrNameLst>
                                      </p:cBhvr>
                                      <p:to>
                                        <p:strVal val="visible"/>
                                      </p:to>
                                    </p:set>
                                    <p:animEffect filter="blinds(horizontal)" transition="in">
                                      <p:cBhvr>
                                        <p:cTn id="7" dur="500"/>
                                        <p:tgtEl>
                                          <p:spTgt spid="9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3" grpId="2" fill="hold">
                                  <p:stCondLst>
                                    <p:cond delay="0"/>
                                  </p:stCondLst>
                                  <p:iterate type="el" backwards="0">
                                    <p:tmAbs val="0"/>
                                  </p:iterate>
                                  <p:childTnLst>
                                    <p:set>
                                      <p:cBhvr>
                                        <p:cTn id="11" fill="hold"/>
                                        <p:tgtEl>
                                          <p:spTgt spid="922"/>
                                        </p:tgtEl>
                                        <p:attrNameLst>
                                          <p:attrName>style.visibility</p:attrName>
                                        </p:attrNameLst>
                                      </p:cBhvr>
                                      <p:to>
                                        <p:strVal val="visible"/>
                                      </p:to>
                                    </p:set>
                                    <p:animEffect filter="blinds(horizontal)" transition="in">
                                      <p:cBhvr>
                                        <p:cTn id="12" dur="500"/>
                                        <p:tgtEl>
                                          <p:spTgt spid="92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0" presetID="3" grpId="3" fill="hold">
                                  <p:stCondLst>
                                    <p:cond delay="0"/>
                                  </p:stCondLst>
                                  <p:iterate type="el" backwards="0">
                                    <p:tmAbs val="0"/>
                                  </p:iterate>
                                  <p:childTnLst>
                                    <p:set>
                                      <p:cBhvr>
                                        <p:cTn id="16" fill="hold"/>
                                        <p:tgtEl>
                                          <p:spTgt spid="923"/>
                                        </p:tgtEl>
                                        <p:attrNameLst>
                                          <p:attrName>style.visibility</p:attrName>
                                        </p:attrNameLst>
                                      </p:cBhvr>
                                      <p:to>
                                        <p:strVal val="visible"/>
                                      </p:to>
                                    </p:set>
                                    <p:animEffect filter="blinds(horizontal)" transition="in">
                                      <p:cBhvr>
                                        <p:cTn id="17" dur="500"/>
                                        <p:tgtEl>
                                          <p:spTgt spid="92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924"/>
                                        </p:tgtEl>
                                        <p:attrNameLst>
                                          <p:attrName>style.visibility</p:attrName>
                                        </p:attrNameLst>
                                      </p:cBhvr>
                                      <p:to>
                                        <p:strVal val="visible"/>
                                      </p:to>
                                    </p:set>
                                    <p:animEffect filter="wipe(up)" transition="in">
                                      <p:cBhvr>
                                        <p:cTn id="22" dur="500"/>
                                        <p:tgtEl>
                                          <p:spTgt spid="924"/>
                                        </p:tgtEl>
                                      </p:cBhvr>
                                    </p:animEffect>
                                  </p:childTnLst>
                                </p:cTn>
                              </p:par>
                            </p:childTnLst>
                          </p:cTn>
                        </p:par>
                        <p:par>
                          <p:cTn id="23" fill="hold">
                            <p:stCondLst>
                              <p:cond delay="500"/>
                            </p:stCondLst>
                            <p:childTnLst>
                              <p:par>
                                <p:cTn id="24" presetClass="entr" nodeType="afterEffect" presetSubtype="1" presetID="22" grpId="5" fill="hold">
                                  <p:stCondLst>
                                    <p:cond delay="0"/>
                                  </p:stCondLst>
                                  <p:iterate type="el" backwards="0">
                                    <p:tmAbs val="0"/>
                                  </p:iterate>
                                  <p:childTnLst>
                                    <p:set>
                                      <p:cBhvr>
                                        <p:cTn id="25" fill="hold"/>
                                        <p:tgtEl>
                                          <p:spTgt spid="927"/>
                                        </p:tgtEl>
                                        <p:attrNameLst>
                                          <p:attrName>style.visibility</p:attrName>
                                        </p:attrNameLst>
                                      </p:cBhvr>
                                      <p:to>
                                        <p:strVal val="visible"/>
                                      </p:to>
                                    </p:set>
                                    <p:animEffect filter="wipe(up)" transition="in">
                                      <p:cBhvr>
                                        <p:cTn id="26" dur="500"/>
                                        <p:tgtEl>
                                          <p:spTgt spid="927"/>
                                        </p:tgtEl>
                                      </p:cBhvr>
                                    </p:animEffect>
                                  </p:childTnLst>
                                </p:cTn>
                              </p:par>
                            </p:childTnLst>
                          </p:cTn>
                        </p:par>
                        <p:par>
                          <p:cTn id="27" fill="hold">
                            <p:stCondLst>
                              <p:cond delay="1000"/>
                            </p:stCondLst>
                            <p:childTnLst>
                              <p:par>
                                <p:cTn id="28" presetClass="entr" nodeType="afterEffect" presetSubtype="1" presetID="22" grpId="6" fill="hold">
                                  <p:stCondLst>
                                    <p:cond delay="0"/>
                                  </p:stCondLst>
                                  <p:iterate type="el" backwards="0">
                                    <p:tmAbs val="0"/>
                                  </p:iterate>
                                  <p:childTnLst>
                                    <p:set>
                                      <p:cBhvr>
                                        <p:cTn id="29" fill="hold"/>
                                        <p:tgtEl>
                                          <p:spTgt spid="933"/>
                                        </p:tgtEl>
                                        <p:attrNameLst>
                                          <p:attrName>style.visibility</p:attrName>
                                        </p:attrNameLst>
                                      </p:cBhvr>
                                      <p:to>
                                        <p:strVal val="visible"/>
                                      </p:to>
                                    </p:set>
                                    <p:animEffect filter="wipe(up)" transition="in">
                                      <p:cBhvr>
                                        <p:cTn id="30" dur="500"/>
                                        <p:tgtEl>
                                          <p:spTgt spid="933"/>
                                        </p:tgtEl>
                                      </p:cBhvr>
                                    </p:animEffect>
                                  </p:childTnLst>
                                </p:cTn>
                              </p:par>
                            </p:childTnLst>
                          </p:cTn>
                        </p:par>
                        <p:par>
                          <p:cTn id="31" fill="hold">
                            <p:stCondLst>
                              <p:cond delay="1500"/>
                            </p:stCondLst>
                            <p:childTnLst>
                              <p:par>
                                <p:cTn id="32" presetClass="entr" nodeType="afterEffect" presetSubtype="1" presetID="22" grpId="7" fill="hold">
                                  <p:stCondLst>
                                    <p:cond delay="0"/>
                                  </p:stCondLst>
                                  <p:iterate type="el" backwards="0">
                                    <p:tmAbs val="0"/>
                                  </p:iterate>
                                  <p:childTnLst>
                                    <p:set>
                                      <p:cBhvr>
                                        <p:cTn id="33" fill="hold"/>
                                        <p:tgtEl>
                                          <p:spTgt spid="930"/>
                                        </p:tgtEl>
                                        <p:attrNameLst>
                                          <p:attrName>style.visibility</p:attrName>
                                        </p:attrNameLst>
                                      </p:cBhvr>
                                      <p:to>
                                        <p:strVal val="visible"/>
                                      </p:to>
                                    </p:set>
                                    <p:animEffect filter="wipe(up)" transition="in">
                                      <p:cBhvr>
                                        <p:cTn id="34" dur="500"/>
                                        <p:tgtEl>
                                          <p:spTgt spid="930"/>
                                        </p:tgtEl>
                                      </p:cBhvr>
                                    </p:animEffect>
                                  </p:childTnLst>
                                </p:cTn>
                              </p:par>
                            </p:childTnLst>
                          </p:cTn>
                        </p:par>
                        <p:par>
                          <p:cTn id="35" fill="hold">
                            <p:stCondLst>
                              <p:cond delay="2000"/>
                            </p:stCondLst>
                            <p:childTnLst>
                              <p:par>
                                <p:cTn id="36" presetClass="entr" nodeType="afterEffect" presetSubtype="1" presetID="22" grpId="8" fill="hold">
                                  <p:stCondLst>
                                    <p:cond delay="0"/>
                                  </p:stCondLst>
                                  <p:iterate type="el" backwards="0">
                                    <p:tmAbs val="0"/>
                                  </p:iterate>
                                  <p:childTnLst>
                                    <p:set>
                                      <p:cBhvr>
                                        <p:cTn id="37" fill="hold"/>
                                        <p:tgtEl>
                                          <p:spTgt spid="936"/>
                                        </p:tgtEl>
                                        <p:attrNameLst>
                                          <p:attrName>style.visibility</p:attrName>
                                        </p:attrNameLst>
                                      </p:cBhvr>
                                      <p:to>
                                        <p:strVal val="visible"/>
                                      </p:to>
                                    </p:set>
                                    <p:animEffect filter="wipe(up)" transition="in">
                                      <p:cBhvr>
                                        <p:cTn id="38" dur="500"/>
                                        <p:tgtEl>
                                          <p:spTgt spid="936"/>
                                        </p:tgtEl>
                                      </p:cBhvr>
                                    </p:animEffect>
                                  </p:childTnLst>
                                </p:cTn>
                              </p:par>
                            </p:childTnLst>
                          </p:cTn>
                        </p:par>
                        <p:par>
                          <p:cTn id="39" fill="hold">
                            <p:stCondLst>
                              <p:cond delay="2500"/>
                            </p:stCondLst>
                            <p:childTnLst>
                              <p:par>
                                <p:cTn id="40" presetClass="entr" nodeType="afterEffect" presetSubtype="1" presetID="22" grpId="9" fill="hold">
                                  <p:stCondLst>
                                    <p:cond delay="0"/>
                                  </p:stCondLst>
                                  <p:iterate type="el" backwards="0">
                                    <p:tmAbs val="0"/>
                                  </p:iterate>
                                  <p:childTnLst>
                                    <p:set>
                                      <p:cBhvr>
                                        <p:cTn id="41" fill="hold"/>
                                        <p:tgtEl>
                                          <p:spTgt spid="939"/>
                                        </p:tgtEl>
                                        <p:attrNameLst>
                                          <p:attrName>style.visibility</p:attrName>
                                        </p:attrNameLst>
                                      </p:cBhvr>
                                      <p:to>
                                        <p:strVal val="visible"/>
                                      </p:to>
                                    </p:set>
                                    <p:animEffect filter="wipe(up)" transition="in">
                                      <p:cBhvr>
                                        <p:cTn id="42" dur="500"/>
                                        <p:tgtEl>
                                          <p:spTgt spid="939"/>
                                        </p:tgtEl>
                                      </p:cBhvr>
                                    </p:animEffect>
                                  </p:childTnLst>
                                </p:cTn>
                              </p:par>
                            </p:childTnLst>
                          </p:cTn>
                        </p:par>
                        <p:par>
                          <p:cTn id="43" fill="hold">
                            <p:stCondLst>
                              <p:cond delay="3000"/>
                            </p:stCondLst>
                            <p:childTnLst>
                              <p:par>
                                <p:cTn id="44" presetClass="entr" nodeType="afterEffect" presetSubtype="1" presetID="22" grpId="10" fill="hold">
                                  <p:stCondLst>
                                    <p:cond delay="0"/>
                                  </p:stCondLst>
                                  <p:iterate type="el" backwards="0">
                                    <p:tmAbs val="0"/>
                                  </p:iterate>
                                  <p:childTnLst>
                                    <p:set>
                                      <p:cBhvr>
                                        <p:cTn id="45" fill="hold"/>
                                        <p:tgtEl>
                                          <p:spTgt spid="942"/>
                                        </p:tgtEl>
                                        <p:attrNameLst>
                                          <p:attrName>style.visibility</p:attrName>
                                        </p:attrNameLst>
                                      </p:cBhvr>
                                      <p:to>
                                        <p:strVal val="visible"/>
                                      </p:to>
                                    </p:set>
                                    <p:animEffect filter="wipe(up)" transition="in">
                                      <p:cBhvr>
                                        <p:cTn id="46" dur="500"/>
                                        <p:tgtEl>
                                          <p:spTgt spid="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3" grpId="6"/>
      <p:bldP build="whole" bldLvl="1" animBg="1" rev="0" advAuto="0" spid="921" grpId="1"/>
      <p:bldP build="whole" bldLvl="1" animBg="1" rev="0" advAuto="0" spid="936" grpId="8"/>
      <p:bldP build="whole" bldLvl="1" animBg="1" rev="0" advAuto="0" spid="939" grpId="9"/>
      <p:bldP build="whole" bldLvl="1" animBg="1" rev="0" advAuto="0" spid="924" grpId="4"/>
      <p:bldP build="whole" bldLvl="1" animBg="1" rev="0" advAuto="0" spid="922" grpId="2"/>
      <p:bldP build="whole" bldLvl="1" animBg="1" rev="0" advAuto="0" spid="923" grpId="3"/>
      <p:bldP build="whole" bldLvl="1" animBg="1" rev="0" advAuto="0" spid="927" grpId="5"/>
      <p:bldP build="whole" bldLvl="1" animBg="1" rev="0" advAuto="0" spid="930" grpId="7"/>
      <p:bldP build="whole" bldLvl="1" animBg="1" rev="0" advAuto="0" spid="942" grpId="10"/>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4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45" name="TextBox 3"/>
          <p:cNvSpPr txBox="1"/>
          <p:nvPr/>
        </p:nvSpPr>
        <p:spPr>
          <a:xfrm>
            <a:off x="45719" y="10232"/>
            <a:ext cx="9052562" cy="10433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400">
                <a:solidFill>
                  <a:srgbClr val="FFFF00"/>
                </a:solidFill>
                <a:latin typeface="Arial"/>
                <a:ea typeface="Arial"/>
                <a:cs typeface="Arial"/>
                <a:sym typeface="Arial"/>
              </a:defRPr>
            </a:pPr>
            <a:r>
              <a:t>APOLLO Trial Expansion</a:t>
            </a:r>
            <a:endParaRPr>
              <a:solidFill>
                <a:srgbClr val="FFFFFF"/>
              </a:solidFill>
            </a:endParaRPr>
          </a:p>
          <a:p>
            <a:pPr algn="ctr" defTabSz="914400">
              <a:defRPr b="1" sz="3200">
                <a:solidFill>
                  <a:srgbClr val="FFFF00"/>
                </a:solidFill>
                <a:latin typeface="Arial"/>
                <a:ea typeface="Arial"/>
                <a:cs typeface="Arial"/>
                <a:sym typeface="Arial"/>
              </a:defRPr>
            </a:pPr>
            <a:r>
              <a:t>Edge-to-Edge in the RCT Control Arm</a:t>
            </a:r>
          </a:p>
        </p:txBody>
      </p:sp>
      <p:sp>
        <p:nvSpPr>
          <p:cNvPr id="946" name="TextBox 4"/>
          <p:cNvSpPr txBox="1"/>
          <p:nvPr/>
        </p:nvSpPr>
        <p:spPr>
          <a:xfrm>
            <a:off x="6978530" y="4808103"/>
            <a:ext cx="2119746"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Leon M, TCT 2019</a:t>
            </a:r>
          </a:p>
        </p:txBody>
      </p:sp>
      <p:pic>
        <p:nvPicPr>
          <p:cNvPr id="947" name="Picture 5" descr="Picture 5"/>
          <p:cNvPicPr>
            <a:picLocks noChangeAspect="1"/>
          </p:cNvPicPr>
          <p:nvPr/>
        </p:nvPicPr>
        <p:blipFill>
          <a:blip r:embed="rId3">
            <a:extLst/>
          </a:blip>
          <a:stretch>
            <a:fillRect/>
          </a:stretch>
        </p:blipFill>
        <p:spPr>
          <a:xfrm>
            <a:off x="154037" y="1370404"/>
            <a:ext cx="4841912" cy="3437700"/>
          </a:xfrm>
          <a:prstGeom prst="rect">
            <a:avLst/>
          </a:prstGeom>
          <a:ln w="12700">
            <a:miter lim="400000"/>
          </a:ln>
        </p:spPr>
      </p:pic>
      <p:sp>
        <p:nvSpPr>
          <p:cNvPr id="948" name="TextBox 6"/>
          <p:cNvSpPr txBox="1"/>
          <p:nvPr/>
        </p:nvSpPr>
        <p:spPr>
          <a:xfrm>
            <a:off x="5184486" y="1354457"/>
            <a:ext cx="3790605" cy="3828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b="1" sz="2600">
                <a:solidFill>
                  <a:srgbClr val="FFC000"/>
                </a:solidFill>
                <a:latin typeface="Arial"/>
                <a:ea typeface="Arial"/>
                <a:cs typeface="Arial"/>
                <a:sym typeface="Arial"/>
              </a:defRPr>
            </a:lvl1pPr>
          </a:lstStyle>
          <a:p>
            <a:pPr/>
            <a:r>
              <a:t>Status Update</a:t>
            </a:r>
          </a:p>
        </p:txBody>
      </p:sp>
      <p:sp>
        <p:nvSpPr>
          <p:cNvPr id="949" name="Rectangle 7"/>
          <p:cNvSpPr txBox="1"/>
          <p:nvPr/>
        </p:nvSpPr>
        <p:spPr>
          <a:xfrm>
            <a:off x="5158050" y="1834277"/>
            <a:ext cx="3887702" cy="11507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Clr>
                <a:srgbClr val="FFC000"/>
              </a:buClr>
              <a:buSzPct val="100000"/>
              <a:buFont typeface="Arial"/>
              <a:buChar char="•"/>
              <a:defRPr b="1">
                <a:solidFill>
                  <a:srgbClr val="FFFFFF"/>
                </a:solidFill>
                <a:latin typeface="Arial"/>
                <a:ea typeface="Arial"/>
                <a:cs typeface="Arial"/>
                <a:sym typeface="Arial"/>
              </a:defRPr>
            </a:lvl1pPr>
          </a:lstStyle>
          <a:p>
            <a:pPr/>
            <a:r>
              <a:t>Modifying the study design to include a contemporary control (edge-to-edge repair) as part of the trial</a:t>
            </a:r>
          </a:p>
        </p:txBody>
      </p:sp>
      <p:pic>
        <p:nvPicPr>
          <p:cNvPr id="950" name="Picture 8" descr="Picture 8"/>
          <p:cNvPicPr>
            <a:picLocks noChangeAspect="1"/>
          </p:cNvPicPr>
          <p:nvPr/>
        </p:nvPicPr>
        <p:blipFill>
          <a:blip r:embed="rId4">
            <a:extLst/>
          </a:blip>
          <a:stretch>
            <a:fillRect/>
          </a:stretch>
        </p:blipFill>
        <p:spPr>
          <a:xfrm>
            <a:off x="8316" y="10233"/>
            <a:ext cx="965703" cy="7462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948"/>
                                        </p:tgtEl>
                                        <p:attrNameLst>
                                          <p:attrName>style.visibility</p:attrName>
                                        </p:attrNameLst>
                                      </p:cBhvr>
                                      <p:to>
                                        <p:strVal val="visible"/>
                                      </p:to>
                                    </p:set>
                                    <p:animEffect filter="wipe(up)" transition="in">
                                      <p:cBhvr>
                                        <p:cTn id="7" dur="500"/>
                                        <p:tgtEl>
                                          <p:spTgt spid="948"/>
                                        </p:tgtEl>
                                      </p:cBhvr>
                                    </p:animEffect>
                                  </p:childTnLst>
                                </p:cTn>
                              </p:par>
                            </p:childTnLst>
                          </p:cTn>
                        </p:par>
                        <p:par>
                          <p:cTn id="8" fill="hold">
                            <p:stCondLst>
                              <p:cond delay="500"/>
                            </p:stCondLst>
                            <p:childTnLst>
                              <p:par>
                                <p:cTn id="9" presetClass="entr" nodeType="afterEffect" presetSubtype="1" presetID="22" grpId="2" fill="hold">
                                  <p:stCondLst>
                                    <p:cond delay="0"/>
                                  </p:stCondLst>
                                  <p:iterate type="el" backwards="0">
                                    <p:tmAbs val="0"/>
                                  </p:iterate>
                                  <p:childTnLst>
                                    <p:set>
                                      <p:cBhvr>
                                        <p:cTn id="10" fill="hold"/>
                                        <p:tgtEl>
                                          <p:spTgt spid="949"/>
                                        </p:tgtEl>
                                        <p:attrNameLst>
                                          <p:attrName>style.visibility</p:attrName>
                                        </p:attrNameLst>
                                      </p:cBhvr>
                                      <p:to>
                                        <p:strVal val="visible"/>
                                      </p:to>
                                    </p:set>
                                    <p:animEffect filter="wipe(up)" transition="in">
                                      <p:cBhvr>
                                        <p:cTn id="11" dur="500"/>
                                        <p:tgtEl>
                                          <p:spTgt spid="9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8" grpId="1"/>
      <p:bldP build="whole" bldLvl="1" animBg="1" rev="0" advAuto="0" spid="949"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52"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53" name="TextBox 3"/>
          <p:cNvSpPr txBox="1"/>
          <p:nvPr/>
        </p:nvSpPr>
        <p:spPr>
          <a:xfrm>
            <a:off x="45719" y="-715"/>
            <a:ext cx="9052562" cy="10814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600">
                <a:solidFill>
                  <a:srgbClr val="FFFF00"/>
                </a:solidFill>
                <a:latin typeface="Arial"/>
                <a:ea typeface="Arial"/>
                <a:cs typeface="Arial"/>
                <a:sym typeface="Arial"/>
              </a:defRPr>
            </a:pPr>
            <a:r>
              <a:t>Transfemoral EFS</a:t>
            </a:r>
            <a:endParaRPr>
              <a:solidFill>
                <a:srgbClr val="FFFFFF"/>
              </a:solidFill>
            </a:endParaRPr>
          </a:p>
          <a:p>
            <a:pPr algn="ctr" defTabSz="914400">
              <a:defRPr b="1" sz="3200">
                <a:solidFill>
                  <a:srgbClr val="FFFF00"/>
                </a:solidFill>
                <a:latin typeface="Arial"/>
                <a:ea typeface="Arial"/>
                <a:cs typeface="Arial"/>
                <a:sym typeface="Arial"/>
              </a:defRPr>
            </a:pPr>
            <a:r>
              <a:t>A Complete “System” Modification</a:t>
            </a:r>
          </a:p>
        </p:txBody>
      </p:sp>
      <p:sp>
        <p:nvSpPr>
          <p:cNvPr id="954" name="TextBox 4"/>
          <p:cNvSpPr txBox="1"/>
          <p:nvPr/>
        </p:nvSpPr>
        <p:spPr>
          <a:xfrm>
            <a:off x="6978530" y="4808103"/>
            <a:ext cx="2119746"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Leon M, TCT 2019</a:t>
            </a:r>
          </a:p>
        </p:txBody>
      </p:sp>
      <p:pic>
        <p:nvPicPr>
          <p:cNvPr id="955" name="Picture 5" descr="Picture 5"/>
          <p:cNvPicPr>
            <a:picLocks noChangeAspect="1"/>
          </p:cNvPicPr>
          <p:nvPr/>
        </p:nvPicPr>
        <p:blipFill>
          <a:blip r:embed="rId3">
            <a:extLst/>
          </a:blip>
          <a:stretch>
            <a:fillRect/>
          </a:stretch>
        </p:blipFill>
        <p:spPr>
          <a:xfrm>
            <a:off x="457201" y="1069522"/>
            <a:ext cx="7830588" cy="3856918"/>
          </a:xfrm>
          <a:prstGeom prst="rect">
            <a:avLst/>
          </a:prstGeom>
          <a:ln w="12700">
            <a:miter lim="400000"/>
          </a:ln>
        </p:spPr>
      </p:pic>
      <p:pic>
        <p:nvPicPr>
          <p:cNvPr id="956" name="Picture 6" descr="Picture 6"/>
          <p:cNvPicPr>
            <a:picLocks noChangeAspect="1"/>
          </p:cNvPicPr>
          <p:nvPr/>
        </p:nvPicPr>
        <p:blipFill>
          <a:blip r:embed="rId4">
            <a:extLst/>
          </a:blip>
          <a:stretch>
            <a:fillRect/>
          </a:stretch>
        </p:blipFill>
        <p:spPr>
          <a:xfrm>
            <a:off x="8316" y="10233"/>
            <a:ext cx="965703" cy="7462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55"/>
                                        </p:tgtEl>
                                        <p:attrNameLst>
                                          <p:attrName>style.visibility</p:attrName>
                                        </p:attrNameLst>
                                      </p:cBhvr>
                                      <p:to>
                                        <p:strVal val="visible"/>
                                      </p:to>
                                    </p:set>
                                    <p:animEffect filter="wipe(left)" transition="in">
                                      <p:cBhvr>
                                        <p:cTn id="7" dur="500"/>
                                        <p:tgtEl>
                                          <p:spTgt spid="9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5"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58"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59" name="TextBox 3"/>
          <p:cNvSpPr txBox="1"/>
          <p:nvPr/>
        </p:nvSpPr>
        <p:spPr>
          <a:xfrm>
            <a:off x="45719" y="-715"/>
            <a:ext cx="9052562" cy="10814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600">
                <a:solidFill>
                  <a:srgbClr val="FFFF00"/>
                </a:solidFill>
                <a:latin typeface="Arial"/>
                <a:ea typeface="Arial"/>
                <a:cs typeface="Arial"/>
                <a:sym typeface="Arial"/>
              </a:defRPr>
            </a:pPr>
            <a:r>
              <a:t>Transfemoral EFS</a:t>
            </a:r>
            <a:endParaRPr>
              <a:solidFill>
                <a:srgbClr val="FFFFFF"/>
              </a:solidFill>
            </a:endParaRPr>
          </a:p>
          <a:p>
            <a:pPr algn="ctr" defTabSz="914400">
              <a:defRPr b="1" sz="3200">
                <a:solidFill>
                  <a:srgbClr val="FFFF00"/>
                </a:solidFill>
                <a:latin typeface="Arial"/>
                <a:ea typeface="Arial"/>
                <a:cs typeface="Arial"/>
                <a:sym typeface="Arial"/>
              </a:defRPr>
            </a:pPr>
            <a:r>
              <a:t>Continuous Innovation</a:t>
            </a:r>
          </a:p>
        </p:txBody>
      </p:sp>
      <p:sp>
        <p:nvSpPr>
          <p:cNvPr id="960" name="TextBox 4"/>
          <p:cNvSpPr txBox="1"/>
          <p:nvPr/>
        </p:nvSpPr>
        <p:spPr>
          <a:xfrm>
            <a:off x="6978530" y="4808103"/>
            <a:ext cx="2119746"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Leon M, TCT 2019</a:t>
            </a:r>
          </a:p>
        </p:txBody>
      </p:sp>
      <p:pic>
        <p:nvPicPr>
          <p:cNvPr id="961" name="Picture 26" descr="Picture 26"/>
          <p:cNvPicPr>
            <a:picLocks noChangeAspect="1"/>
          </p:cNvPicPr>
          <p:nvPr/>
        </p:nvPicPr>
        <p:blipFill>
          <a:blip r:embed="rId3">
            <a:extLst/>
          </a:blip>
          <a:stretch>
            <a:fillRect/>
          </a:stretch>
        </p:blipFill>
        <p:spPr>
          <a:xfrm>
            <a:off x="111093" y="1120967"/>
            <a:ext cx="8721615" cy="3883312"/>
          </a:xfrm>
          <a:prstGeom prst="rect">
            <a:avLst/>
          </a:prstGeom>
          <a:ln w="12700">
            <a:miter lim="400000"/>
          </a:ln>
        </p:spPr>
      </p:pic>
      <p:pic>
        <p:nvPicPr>
          <p:cNvPr id="962" name="Picture 27" descr="Picture 27"/>
          <p:cNvPicPr>
            <a:picLocks noChangeAspect="1"/>
          </p:cNvPicPr>
          <p:nvPr/>
        </p:nvPicPr>
        <p:blipFill>
          <a:blip r:embed="rId4">
            <a:extLst/>
          </a:blip>
          <a:stretch>
            <a:fillRect/>
          </a:stretch>
        </p:blipFill>
        <p:spPr>
          <a:xfrm>
            <a:off x="8316" y="10233"/>
            <a:ext cx="965703" cy="74622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6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965" name="Picture 1" descr="Picture 1"/>
          <p:cNvPicPr>
            <a:picLocks noChangeAspect="1"/>
          </p:cNvPicPr>
          <p:nvPr/>
        </p:nvPicPr>
        <p:blipFill>
          <a:blip r:embed="rId3">
            <a:extLst/>
          </a:blip>
          <a:stretch>
            <a:fillRect/>
          </a:stretch>
        </p:blipFill>
        <p:spPr>
          <a:xfrm>
            <a:off x="694843" y="309561"/>
            <a:ext cx="8033519" cy="4586635"/>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67"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68" name="TextBox 1"/>
          <p:cNvSpPr txBox="1"/>
          <p:nvPr/>
        </p:nvSpPr>
        <p:spPr>
          <a:xfrm>
            <a:off x="45719" y="66502"/>
            <a:ext cx="9052562"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400">
                <a:solidFill>
                  <a:srgbClr val="FFFF00"/>
                </a:solidFill>
                <a:latin typeface="Arial"/>
                <a:ea typeface="Arial"/>
                <a:cs typeface="Arial"/>
                <a:sym typeface="Arial"/>
              </a:defRPr>
            </a:lvl1pPr>
          </a:lstStyle>
          <a:p>
            <a:pPr/>
            <a:r>
              <a:t>Transseptal Transcatheter Mitral Valve Replacement System</a:t>
            </a:r>
          </a:p>
        </p:txBody>
      </p:sp>
      <p:sp>
        <p:nvSpPr>
          <p:cNvPr id="969" name="TextBox 3"/>
          <p:cNvSpPr txBox="1"/>
          <p:nvPr/>
        </p:nvSpPr>
        <p:spPr>
          <a:xfrm>
            <a:off x="4143895" y="4774167"/>
            <a:ext cx="4954386"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Webb et al., J Am Coll Cardiol 2019;73:1239</a:t>
            </a:r>
          </a:p>
        </p:txBody>
      </p:sp>
      <p:pic>
        <p:nvPicPr>
          <p:cNvPr id="970" name="Picture 4" descr="Picture 4"/>
          <p:cNvPicPr>
            <a:picLocks noChangeAspect="1"/>
          </p:cNvPicPr>
          <p:nvPr/>
        </p:nvPicPr>
        <p:blipFill>
          <a:blip r:embed="rId3">
            <a:extLst/>
          </a:blip>
          <a:stretch>
            <a:fillRect/>
          </a:stretch>
        </p:blipFill>
        <p:spPr>
          <a:xfrm>
            <a:off x="174566" y="594668"/>
            <a:ext cx="4305977" cy="4179501"/>
          </a:xfrm>
          <a:prstGeom prst="rect">
            <a:avLst/>
          </a:prstGeom>
          <a:ln w="12700">
            <a:miter lim="400000"/>
          </a:ln>
        </p:spPr>
      </p:pic>
      <p:sp>
        <p:nvSpPr>
          <p:cNvPr id="971" name="TextBox 5"/>
          <p:cNvSpPr txBox="1"/>
          <p:nvPr/>
        </p:nvSpPr>
        <p:spPr>
          <a:xfrm>
            <a:off x="4650962" y="1155290"/>
            <a:ext cx="4322619" cy="2370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lphaUcPeriod" startAt="1"/>
              <a:defRPr b="1" sz="1600">
                <a:solidFill>
                  <a:srgbClr val="FFFFFF"/>
                </a:solidFill>
                <a:latin typeface="Arial"/>
                <a:ea typeface="Arial"/>
                <a:cs typeface="Arial"/>
                <a:sym typeface="Arial"/>
              </a:defRPr>
            </a:pPr>
            <a:r>
              <a:t>Transseptal TMVR ensemble</a:t>
            </a:r>
          </a:p>
          <a:p>
            <a:pPr marL="342900" indent="-342900">
              <a:buSzPct val="100000"/>
              <a:buAutoNum type="alphaUcPeriod" startAt="1"/>
              <a:defRPr b="1" sz="1600">
                <a:solidFill>
                  <a:srgbClr val="FFFFFF"/>
                </a:solidFill>
                <a:latin typeface="Arial"/>
                <a:ea typeface="Arial"/>
                <a:cs typeface="Arial"/>
                <a:sym typeface="Arial"/>
              </a:defRPr>
            </a:pPr>
          </a:p>
          <a:p>
            <a:pPr marL="342900" indent="-342900">
              <a:buSzPct val="100000"/>
              <a:buAutoNum type="alphaUcPeriod" startAt="2"/>
              <a:defRPr b="1" sz="1600">
                <a:solidFill>
                  <a:srgbClr val="FFFFFF"/>
                </a:solidFill>
                <a:latin typeface="Arial"/>
                <a:ea typeface="Arial"/>
                <a:cs typeface="Arial"/>
                <a:sym typeface="Arial"/>
              </a:defRPr>
            </a:pPr>
            <a:r>
              <a:t>Fluoroscopic imaging post-deployment</a:t>
            </a:r>
          </a:p>
          <a:p>
            <a:pPr marL="342900" indent="-342900">
              <a:buSzPct val="100000"/>
              <a:buAutoNum type="alphaUcPeriod" startAt="2"/>
              <a:defRPr b="1" sz="1600">
                <a:solidFill>
                  <a:srgbClr val="FFFFFF"/>
                </a:solidFill>
                <a:latin typeface="Arial"/>
                <a:ea typeface="Arial"/>
                <a:cs typeface="Arial"/>
                <a:sym typeface="Arial"/>
              </a:defRPr>
            </a:pPr>
          </a:p>
          <a:p>
            <a:pPr marL="342900" indent="-342900">
              <a:buSzPct val="100000"/>
              <a:buAutoNum type="alphaUcPeriod" startAt="3"/>
              <a:defRPr b="1" sz="1600">
                <a:solidFill>
                  <a:srgbClr val="FFFFFF"/>
                </a:solidFill>
                <a:latin typeface="Arial"/>
                <a:ea typeface="Arial"/>
                <a:cs typeface="Arial"/>
                <a:sym typeface="Arial"/>
              </a:defRPr>
            </a:pPr>
            <a:r>
              <a:t>Selected outcomes at 30 days (n=10)</a:t>
            </a:r>
          </a:p>
          <a:p>
            <a:pPr marL="342900" indent="-342900">
              <a:buSzPct val="100000"/>
              <a:buAutoNum type="alphaUcPeriod" startAt="3"/>
              <a:defRPr b="1" sz="1600">
                <a:solidFill>
                  <a:srgbClr val="FFFFFF"/>
                </a:solidFill>
                <a:latin typeface="Arial"/>
                <a:ea typeface="Arial"/>
                <a:cs typeface="Arial"/>
                <a:sym typeface="Arial"/>
              </a:defRPr>
            </a:pPr>
          </a:p>
          <a:p>
            <a:pPr marL="342900" indent="-342900">
              <a:buSzPct val="100000"/>
              <a:buAutoNum type="alphaUcPeriod" startAt="4"/>
              <a:defRPr b="1" sz="1600">
                <a:solidFill>
                  <a:srgbClr val="FFFFFF"/>
                </a:solidFill>
                <a:latin typeface="Arial"/>
                <a:ea typeface="Arial"/>
                <a:cs typeface="Arial"/>
                <a:sym typeface="Arial"/>
              </a:defRPr>
            </a:pPr>
            <a:r>
              <a:t>MR severity at baseline and 30 days</a:t>
            </a:r>
          </a:p>
          <a:p>
            <a:pPr marL="342900" indent="-342900">
              <a:buSzPct val="100000"/>
              <a:buAutoNum type="alphaUcPeriod" startAt="4"/>
              <a:defRPr b="1" sz="1600">
                <a:solidFill>
                  <a:srgbClr val="FFFFFF"/>
                </a:solidFill>
                <a:latin typeface="Arial"/>
                <a:ea typeface="Arial"/>
                <a:cs typeface="Arial"/>
                <a:sym typeface="Arial"/>
              </a:defRPr>
            </a:pPr>
          </a:p>
          <a:p>
            <a:pPr marL="342900" indent="-342900">
              <a:buSzPct val="100000"/>
              <a:buAutoNum type="alphaUcPeriod" startAt="5"/>
              <a:defRPr b="1" sz="1600">
                <a:solidFill>
                  <a:srgbClr val="FFFFFF"/>
                </a:solidFill>
                <a:latin typeface="Arial"/>
                <a:ea typeface="Arial"/>
                <a:cs typeface="Arial"/>
                <a:sym typeface="Arial"/>
              </a:defRPr>
            </a:pPr>
            <a:r>
              <a:t>NYHA functional class at baseline and 30 days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73"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974" name="Picture 1" descr="Picture 1"/>
          <p:cNvPicPr>
            <a:picLocks noChangeAspect="1"/>
          </p:cNvPicPr>
          <p:nvPr/>
        </p:nvPicPr>
        <p:blipFill>
          <a:blip r:embed="rId3">
            <a:extLst/>
          </a:blip>
          <a:stretch>
            <a:fillRect/>
          </a:stretch>
        </p:blipFill>
        <p:spPr>
          <a:xfrm>
            <a:off x="43543" y="357722"/>
            <a:ext cx="8937172" cy="4671477"/>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76"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977" name="Picture 1" descr="Picture 1"/>
          <p:cNvPicPr>
            <a:picLocks noChangeAspect="1"/>
          </p:cNvPicPr>
          <p:nvPr/>
        </p:nvPicPr>
        <p:blipFill>
          <a:blip r:embed="rId3">
            <a:extLst/>
          </a:blip>
          <a:stretch>
            <a:fillRect/>
          </a:stretch>
        </p:blipFill>
        <p:spPr>
          <a:xfrm>
            <a:off x="1088966" y="657385"/>
            <a:ext cx="6918150" cy="4028914"/>
          </a:xfrm>
          <a:prstGeom prst="rect">
            <a:avLst/>
          </a:prstGeom>
          <a:ln w="12700">
            <a:miter lim="400000"/>
          </a:ln>
        </p:spPr>
      </p:pic>
      <p:sp>
        <p:nvSpPr>
          <p:cNvPr id="978" name="TextBox 4"/>
          <p:cNvSpPr txBox="1"/>
          <p:nvPr/>
        </p:nvSpPr>
        <p:spPr>
          <a:xfrm>
            <a:off x="45719" y="66502"/>
            <a:ext cx="9052562"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400">
                <a:solidFill>
                  <a:srgbClr val="FFFF00"/>
                </a:solidFill>
                <a:latin typeface="Arial"/>
                <a:ea typeface="Arial"/>
                <a:cs typeface="Arial"/>
                <a:sym typeface="Arial"/>
              </a:defRPr>
            </a:lvl1pPr>
          </a:lstStyle>
          <a:p>
            <a:pPr/>
            <a:r>
              <a:t>Clinical Outcomes with TMVR with the Prosthesis</a:t>
            </a:r>
          </a:p>
        </p:txBody>
      </p:sp>
      <p:sp>
        <p:nvSpPr>
          <p:cNvPr id="979" name="TextBox 5"/>
          <p:cNvSpPr txBox="1"/>
          <p:nvPr/>
        </p:nvSpPr>
        <p:spPr>
          <a:xfrm>
            <a:off x="4143895" y="4774167"/>
            <a:ext cx="4954386"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Sorajja et al., J Am Coll Cardiol 2019;73:1250</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Title 1"/>
          <p:cNvSpPr txBox="1"/>
          <p:nvPr>
            <p:ph type="title"/>
          </p:nvPr>
        </p:nvSpPr>
        <p:spPr>
          <a:xfrm>
            <a:off x="2866906" y="-127912"/>
            <a:ext cx="3086101" cy="857251"/>
          </a:xfrm>
          <a:prstGeom prst="rect">
            <a:avLst/>
          </a:prstGeom>
        </p:spPr>
        <p:txBody>
          <a:bodyPr/>
          <a:lstStyle>
            <a:lvl1pPr>
              <a:defRPr sz="3200">
                <a:latin typeface="Arial"/>
                <a:ea typeface="Arial"/>
                <a:cs typeface="Arial"/>
                <a:sym typeface="Arial"/>
              </a:defRPr>
            </a:lvl1pPr>
          </a:lstStyle>
          <a:p>
            <a:pPr/>
            <a:r>
              <a:t>3D TEE</a:t>
            </a:r>
          </a:p>
        </p:txBody>
      </p:sp>
      <p:sp>
        <p:nvSpPr>
          <p:cNvPr id="506" name="Subtitle 2"/>
          <p:cNvSpPr txBox="1"/>
          <p:nvPr/>
        </p:nvSpPr>
        <p:spPr>
          <a:xfrm>
            <a:off x="1754234" y="4531180"/>
            <a:ext cx="5722621" cy="616092"/>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lvl1pPr algn="ctr" defTabSz="685800">
              <a:lnSpc>
                <a:spcPct val="90000"/>
              </a:lnSpc>
              <a:spcBef>
                <a:spcPts val="700"/>
              </a:spcBef>
              <a:defRPr b="1" sz="2000">
                <a:solidFill>
                  <a:srgbClr val="FFFFFF"/>
                </a:solidFill>
                <a:latin typeface="Arial"/>
                <a:ea typeface="Arial"/>
                <a:cs typeface="Arial"/>
                <a:sym typeface="Arial"/>
              </a:defRPr>
            </a:lvl1pPr>
          </a:lstStyle>
          <a:p>
            <a:pPr/>
            <a:r>
              <a:t>        3D TEE of degenerated thickened restricted bio-prosthetic MV leaflets</a:t>
            </a:r>
          </a:p>
        </p:txBody>
      </p:sp>
      <p:sp>
        <p:nvSpPr>
          <p:cNvPr id="507" name="Straight Arrow Connector 15"/>
          <p:cNvSpPr/>
          <p:nvPr/>
        </p:nvSpPr>
        <p:spPr>
          <a:xfrm flipH="1">
            <a:off x="3257549" y="2114549"/>
            <a:ext cx="342901" cy="358142"/>
          </a:xfrm>
          <a:prstGeom prst="line">
            <a:avLst/>
          </a:prstGeom>
          <a:ln w="31750">
            <a:solidFill>
              <a:srgbClr val="FF0000"/>
            </a:solidFill>
            <a:miter/>
            <a:tailEnd type="triangle"/>
          </a:ln>
        </p:spPr>
        <p:txBody>
          <a:bodyPr lIns="45719" rIns="45719"/>
          <a:lstStyle/>
          <a:p>
            <a:pPr>
              <a:defRPr>
                <a:solidFill>
                  <a:srgbClr val="FFFFFF"/>
                </a:solidFill>
              </a:defRPr>
            </a:pPr>
          </a:p>
        </p:txBody>
      </p:sp>
      <p:pic>
        <p:nvPicPr>
          <p:cNvPr id="508" name="Picture 1" descr="Picture 1"/>
          <p:cNvPicPr>
            <a:picLocks noChangeAspect="1"/>
          </p:cNvPicPr>
          <p:nvPr/>
        </p:nvPicPr>
        <p:blipFill>
          <a:blip r:embed="rId2">
            <a:extLst/>
          </a:blip>
          <a:stretch>
            <a:fillRect/>
          </a:stretch>
        </p:blipFill>
        <p:spPr>
          <a:xfrm>
            <a:off x="8819470" y="28600"/>
            <a:ext cx="280989" cy="309564"/>
          </a:xfrm>
          <a:prstGeom prst="rect">
            <a:avLst/>
          </a:prstGeom>
          <a:ln w="12700">
            <a:miter lim="400000"/>
          </a:ln>
        </p:spPr>
      </p:pic>
      <p:pic>
        <p:nvPicPr>
          <p:cNvPr id="509" name="MV 4 3D" descr="MV 4 3D"/>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524000" y="522312"/>
            <a:ext cx="5889172" cy="40306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0" fill="hold"/>
                                        <p:tgtEl>
                                          <p:spTgt spid="50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0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09"/>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81"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pic>
        <p:nvPicPr>
          <p:cNvPr id="982" name="Picture 1" descr="Picture 1"/>
          <p:cNvPicPr>
            <a:picLocks noChangeAspect="1"/>
          </p:cNvPicPr>
          <p:nvPr/>
        </p:nvPicPr>
        <p:blipFill>
          <a:blip r:embed="rId3">
            <a:extLst/>
          </a:blip>
          <a:stretch>
            <a:fillRect/>
          </a:stretch>
        </p:blipFill>
        <p:spPr>
          <a:xfrm>
            <a:off x="440573" y="154780"/>
            <a:ext cx="8278022" cy="483285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8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85" name="TextBox 1"/>
          <p:cNvSpPr txBox="1"/>
          <p:nvPr/>
        </p:nvSpPr>
        <p:spPr>
          <a:xfrm>
            <a:off x="4127268" y="4799107"/>
            <a:ext cx="4971012"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FFFF00"/>
                </a:solidFill>
                <a:latin typeface="Arial"/>
                <a:ea typeface="Arial"/>
                <a:cs typeface="Arial"/>
                <a:sym typeface="Arial"/>
              </a:defRPr>
            </a:lvl1pPr>
          </a:lstStyle>
          <a:p>
            <a:pPr/>
            <a:r>
              <a:t>Sorajja et al., J Am Coll Cardiol 2019;74:1431</a:t>
            </a:r>
          </a:p>
        </p:txBody>
      </p:sp>
      <p:sp>
        <p:nvSpPr>
          <p:cNvPr id="986" name="TextBox 3"/>
          <p:cNvSpPr txBox="1"/>
          <p:nvPr/>
        </p:nvSpPr>
        <p:spPr>
          <a:xfrm>
            <a:off x="45719" y="-33253"/>
            <a:ext cx="9052562" cy="942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solidFill>
                  <a:srgbClr val="FFFF00"/>
                </a:solidFill>
                <a:latin typeface="Arial"/>
                <a:ea typeface="Arial"/>
                <a:cs typeface="Arial"/>
                <a:sym typeface="Arial"/>
              </a:defRPr>
            </a:lvl1pPr>
          </a:lstStyle>
          <a:p>
            <a:pPr/>
            <a:r>
              <a:t>Transcatheter Mitral Valve Replacement in Severe Mitral Annular Calcification</a:t>
            </a:r>
          </a:p>
        </p:txBody>
      </p:sp>
      <p:pic>
        <p:nvPicPr>
          <p:cNvPr id="987" name="Picture 4" descr="Picture 4"/>
          <p:cNvPicPr>
            <a:picLocks noChangeAspect="1"/>
          </p:cNvPicPr>
          <p:nvPr/>
        </p:nvPicPr>
        <p:blipFill>
          <a:blip r:embed="rId3">
            <a:extLst/>
          </a:blip>
          <a:stretch>
            <a:fillRect/>
          </a:stretch>
        </p:blipFill>
        <p:spPr>
          <a:xfrm>
            <a:off x="1674090" y="999036"/>
            <a:ext cx="5795820" cy="3816698"/>
          </a:xfrm>
          <a:prstGeom prst="rect">
            <a:avLst/>
          </a:prstGeom>
          <a:ln w="38100" cap="sq">
            <a:solidFill>
              <a:srgbClr val="C00000"/>
            </a:solidFill>
            <a:miter/>
          </a:ln>
          <a:effectLst>
            <a:outerShdw sx="100000" sy="100000" kx="0" ky="0" algn="b" rotWithShape="0" blurRad="50800" dist="38100" dir="2700000">
              <a:srgbClr val="000000">
                <a:alpha val="43000"/>
              </a:srgbClr>
            </a:outerShdw>
          </a:effectLst>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8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90" name="TextBox 6"/>
          <p:cNvSpPr txBox="1"/>
          <p:nvPr/>
        </p:nvSpPr>
        <p:spPr>
          <a:xfrm>
            <a:off x="45720" y="1270"/>
            <a:ext cx="9052562" cy="9425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b="1" sz="3000">
                <a:solidFill>
                  <a:srgbClr val="FFFF00"/>
                </a:solidFill>
                <a:latin typeface="Arial"/>
                <a:ea typeface="Arial"/>
                <a:cs typeface="Arial"/>
                <a:sym typeface="Arial"/>
              </a:defRPr>
            </a:pPr>
            <a:r>
              <a:t>Take Home Messages</a:t>
            </a:r>
            <a:endParaRPr>
              <a:solidFill>
                <a:srgbClr val="FFFFFF"/>
              </a:solidFill>
            </a:endParaRPr>
          </a:p>
          <a:p>
            <a:pPr algn="ctr" defTabSz="914400">
              <a:defRPr b="1" sz="3000">
                <a:solidFill>
                  <a:srgbClr val="FFFF00"/>
                </a:solidFill>
                <a:latin typeface="Arial"/>
                <a:ea typeface="Arial"/>
                <a:cs typeface="Arial"/>
                <a:sym typeface="Arial"/>
              </a:defRPr>
            </a:pPr>
            <a:r>
              <a:t>Update in Sapien TMVR for ViV Outcomes</a:t>
            </a:r>
          </a:p>
        </p:txBody>
      </p:sp>
      <p:sp>
        <p:nvSpPr>
          <p:cNvPr id="991" name="TextBox 7"/>
          <p:cNvSpPr txBox="1"/>
          <p:nvPr/>
        </p:nvSpPr>
        <p:spPr>
          <a:xfrm>
            <a:off x="95990" y="1053513"/>
            <a:ext cx="9089375"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defTabSz="914400">
              <a:buClr>
                <a:srgbClr val="FFFFFF"/>
              </a:buClr>
              <a:buSzPct val="100000"/>
              <a:buFont typeface="Arial"/>
              <a:buChar char="•"/>
              <a:defRPr b="1" sz="2000">
                <a:solidFill>
                  <a:srgbClr val="FFFFFF"/>
                </a:solidFill>
                <a:latin typeface="Arial"/>
                <a:ea typeface="Arial"/>
                <a:cs typeface="Arial"/>
                <a:sym typeface="Arial"/>
              </a:defRPr>
            </a:lvl1pPr>
          </a:lstStyle>
          <a:p>
            <a:pPr/>
            <a:r>
              <a:t>With increasing success of TMVR in ViV amongst various MV diseases,  Sapien-3 valve implantation (by trans-septal technique) is poised to become a dominant preferred strategy in treatment of these pts. Technical challenges of smaller neo-LVOT (&lt;170-250mm2) causing LVOT obstruction causing higher MACE remains a major limitation </a:t>
            </a:r>
          </a:p>
        </p:txBody>
      </p:sp>
      <p:sp>
        <p:nvSpPr>
          <p:cNvPr id="992" name="TextBox 8"/>
          <p:cNvSpPr txBox="1"/>
          <p:nvPr/>
        </p:nvSpPr>
        <p:spPr>
          <a:xfrm>
            <a:off x="139535" y="2817052"/>
            <a:ext cx="8882545" cy="2127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defTabSz="914400">
              <a:buClr>
                <a:srgbClr val="FFFFFF"/>
              </a:buClr>
              <a:buSzPct val="100000"/>
              <a:buFont typeface="Arial"/>
              <a:buChar char="•"/>
              <a:defRPr b="1" sz="2000">
                <a:solidFill>
                  <a:srgbClr val="FFFFFF"/>
                </a:solidFill>
                <a:latin typeface="Arial"/>
                <a:ea typeface="Arial"/>
                <a:cs typeface="Arial"/>
                <a:sym typeface="Arial"/>
              </a:defRPr>
            </a:lvl1pPr>
          </a:lstStyle>
          <a:p>
            <a:pPr/>
            <a:r>
              <a:t>Newer TMVR devices (Intrepid in APOLLO Trial, Tendyne prosthesis by Abbott, Sapien M3 with Dock) have great promise especially in the setting of MS/MR caused by MAC where current Sapient-3 TMVR has higher short and long-term complication. Currently only one RCT is ongoing comparing newer TMVR device to SMVR (APOLLO trial) in intermediate surgical risk (STS) pts and results will not be available for atleast next 3-5 yrs.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991"/>
                                        </p:tgtEl>
                                        <p:attrNameLst>
                                          <p:attrName>style.visibility</p:attrName>
                                        </p:attrNameLst>
                                      </p:cBhvr>
                                      <p:to>
                                        <p:strVal val="visible"/>
                                      </p:to>
                                    </p:set>
                                    <p:animEffect filter="wipe(up)" transition="in">
                                      <p:cBhvr>
                                        <p:cTn id="7" dur="500"/>
                                        <p:tgtEl>
                                          <p:spTgt spid="9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992"/>
                                        </p:tgtEl>
                                        <p:attrNameLst>
                                          <p:attrName>style.visibility</p:attrName>
                                        </p:attrNameLst>
                                      </p:cBhvr>
                                      <p:to>
                                        <p:strVal val="visible"/>
                                      </p:to>
                                    </p:set>
                                    <p:animEffect filter="wipe(up)" transition="in">
                                      <p:cBhvr>
                                        <p:cTn id="12" dur="500"/>
                                        <p:tgtEl>
                                          <p:spTgt spid="9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2" grpId="2"/>
      <p:bldP build="whole" bldLvl="1" animBg="1" rev="0" advAuto="0" spid="991"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9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995" name="Rectangle 3"/>
          <p:cNvSpPr txBox="1"/>
          <p:nvPr/>
        </p:nvSpPr>
        <p:spPr>
          <a:xfrm>
            <a:off x="58583" y="113848"/>
            <a:ext cx="9049060" cy="591050"/>
          </a:xfrm>
          <a:prstGeom prst="rect">
            <a:avLst/>
          </a:prstGeom>
          <a:ln w="12700">
            <a:miter lim="400000"/>
          </a:ln>
          <a:extLst>
            <a:ext uri="{C572A759-6A51-4108-AA02-DFA0A04FC94B}">
              <ma14:wrappingTextBoxFlag xmlns:ma14="http://schemas.microsoft.com/office/mac/drawingml/2011/main" val="1"/>
            </a:ext>
          </a:extLst>
        </p:spPr>
        <p:txBody>
          <a:bodyPr lIns="36302" tIns="36302" rIns="36302" bIns="36302" anchor="ctr">
            <a:spAutoFit/>
          </a:bodyPr>
          <a:lstStyle>
            <a:lvl1pPr algn="ctr" defTabSz="914400">
              <a:lnSpc>
                <a:spcPct val="80000"/>
              </a:lnSpc>
              <a:defRPr b="1" sz="3600">
                <a:solidFill>
                  <a:srgbClr val="FFFF00"/>
                </a:solidFill>
                <a:latin typeface="Arial"/>
                <a:ea typeface="Arial"/>
                <a:cs typeface="Arial"/>
                <a:sym typeface="Arial"/>
              </a:defRPr>
            </a:lvl1pPr>
          </a:lstStyle>
          <a:p>
            <a:pPr/>
            <a:r>
              <a:t>Question # 1</a:t>
            </a:r>
          </a:p>
        </p:txBody>
      </p:sp>
      <p:sp>
        <p:nvSpPr>
          <p:cNvPr id="996" name="Text Box 7"/>
          <p:cNvSpPr txBox="1"/>
          <p:nvPr/>
        </p:nvSpPr>
        <p:spPr>
          <a:xfrm>
            <a:off x="267329" y="4525450"/>
            <a:ext cx="8671168" cy="554270"/>
          </a:xfrm>
          <a:prstGeom prst="rect">
            <a:avLst/>
          </a:prstGeom>
          <a:ln w="12700">
            <a:miter lim="400000"/>
          </a:ln>
          <a:extLst>
            <a:ext uri="{C572A759-6A51-4108-AA02-DFA0A04FC94B}">
              <ma14:wrappingTextBoxFlag xmlns:ma14="http://schemas.microsoft.com/office/mac/drawingml/2011/main" val="1"/>
            </a:ext>
          </a:extLst>
        </p:spPr>
        <p:txBody>
          <a:bodyPr lIns="36547" tIns="36547" rIns="36547" bIns="36547">
            <a:spAutoFit/>
          </a:bodyPr>
          <a:lstStyle>
            <a:lvl1pPr algn="ctr" defTabSz="914400">
              <a:lnSpc>
                <a:spcPct val="80000"/>
              </a:lnSpc>
              <a:spcBef>
                <a:spcPts val="800"/>
              </a:spcBef>
              <a:defRPr b="1" sz="3400">
                <a:solidFill>
                  <a:srgbClr val="CC0000"/>
                </a:solidFill>
                <a:latin typeface="Arial"/>
                <a:ea typeface="Arial"/>
                <a:cs typeface="Arial"/>
                <a:sym typeface="Arial"/>
              </a:defRPr>
            </a:lvl1pPr>
          </a:lstStyle>
          <a:p>
            <a:pPr/>
            <a:r>
              <a:t>Correct answer: D </a:t>
            </a:r>
          </a:p>
        </p:txBody>
      </p:sp>
      <p:sp>
        <p:nvSpPr>
          <p:cNvPr id="997" name="Rectangle 2"/>
          <p:cNvSpPr txBox="1"/>
          <p:nvPr/>
        </p:nvSpPr>
        <p:spPr>
          <a:xfrm>
            <a:off x="276112" y="770525"/>
            <a:ext cx="8566138" cy="3686817"/>
          </a:xfrm>
          <a:prstGeom prst="rect">
            <a:avLst/>
          </a:prstGeom>
          <a:ln w="12700">
            <a:miter lim="400000"/>
          </a:ln>
          <a:extLst>
            <a:ext uri="{C572A759-6A51-4108-AA02-DFA0A04FC94B}">
              <ma14:wrappingTextBoxFlag xmlns:ma14="http://schemas.microsoft.com/office/mac/drawingml/2011/main" val="1"/>
            </a:ext>
          </a:extLst>
        </p:spPr>
        <p:txBody>
          <a:bodyPr lIns="45365" tIns="45365" rIns="45365" bIns="45365" anchor="b">
            <a:spAutoFit/>
          </a:bodyPr>
          <a:lstStyle/>
          <a:p>
            <a:pPr algn="ctr" defTabSz="914400">
              <a:lnSpc>
                <a:spcPct val="110000"/>
              </a:lnSpc>
              <a:defRPr b="1" sz="2000">
                <a:solidFill>
                  <a:srgbClr val="FFFFFF"/>
                </a:solidFill>
                <a:latin typeface="Arial"/>
                <a:ea typeface="Arial"/>
                <a:cs typeface="Arial"/>
                <a:sym typeface="Arial"/>
              </a:defRPr>
            </a:pPr>
            <a:r>
              <a:t>Following are the potential common complications of current TMVR system except:  </a:t>
            </a:r>
            <a:endParaRPr sz="3200">
              <a:latin typeface="Times New Roman"/>
              <a:ea typeface="Times New Roman"/>
              <a:cs typeface="Times New Roman"/>
              <a:sym typeface="Times New Roman"/>
            </a:endParaRPr>
          </a:p>
          <a:p>
            <a:pPr algn="ctr" defTabSz="914400">
              <a:lnSpc>
                <a:spcPct val="110000"/>
              </a:lnSpc>
              <a:buSzPct val="100000"/>
              <a:buAutoNum type="arabi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r>
              <a:t>  Paravalvular leak</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r>
              <a:t>  LVOT obstruction</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r>
              <a:t>  Valve embolization</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4"/>
              <a:defRPr b="1" sz="2000">
                <a:solidFill>
                  <a:srgbClr val="FFFFFF"/>
                </a:solidFill>
                <a:latin typeface="Arial"/>
                <a:ea typeface="Arial"/>
                <a:cs typeface="Arial"/>
                <a:sym typeface="Arial"/>
              </a:defRPr>
            </a:pPr>
            <a:r>
              <a:t>  Coronary obstructions</a:t>
            </a:r>
            <a:endParaRPr sz="280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96"/>
                                        </p:tgtEl>
                                        <p:attrNameLst>
                                          <p:attrName>style.visibility</p:attrName>
                                        </p:attrNameLst>
                                      </p:cBhvr>
                                      <p:to>
                                        <p:strVal val="visible"/>
                                      </p:to>
                                    </p:set>
                                    <p:animEffect filter="wipe(left)" transition="in">
                                      <p:cBhvr>
                                        <p:cTn id="7" dur="500"/>
                                        <p:tgtEl>
                                          <p:spTgt spid="9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6"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999"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1000" name="Rectangle 3"/>
          <p:cNvSpPr txBox="1"/>
          <p:nvPr/>
        </p:nvSpPr>
        <p:spPr>
          <a:xfrm>
            <a:off x="58583" y="113848"/>
            <a:ext cx="9049060" cy="591050"/>
          </a:xfrm>
          <a:prstGeom prst="rect">
            <a:avLst/>
          </a:prstGeom>
          <a:ln w="12700">
            <a:miter lim="400000"/>
          </a:ln>
          <a:extLst>
            <a:ext uri="{C572A759-6A51-4108-AA02-DFA0A04FC94B}">
              <ma14:wrappingTextBoxFlag xmlns:ma14="http://schemas.microsoft.com/office/mac/drawingml/2011/main" val="1"/>
            </a:ext>
          </a:extLst>
        </p:spPr>
        <p:txBody>
          <a:bodyPr lIns="36302" tIns="36302" rIns="36302" bIns="36302" anchor="ctr">
            <a:spAutoFit/>
          </a:bodyPr>
          <a:lstStyle>
            <a:lvl1pPr algn="ctr" defTabSz="914400">
              <a:lnSpc>
                <a:spcPct val="80000"/>
              </a:lnSpc>
              <a:defRPr b="1" sz="3600">
                <a:solidFill>
                  <a:srgbClr val="FFFF00"/>
                </a:solidFill>
                <a:latin typeface="Arial"/>
                <a:ea typeface="Arial"/>
                <a:cs typeface="Arial"/>
                <a:sym typeface="Arial"/>
              </a:defRPr>
            </a:lvl1pPr>
          </a:lstStyle>
          <a:p>
            <a:pPr/>
            <a:r>
              <a:t>Question # 2</a:t>
            </a:r>
          </a:p>
        </p:txBody>
      </p:sp>
      <p:sp>
        <p:nvSpPr>
          <p:cNvPr id="1001" name="Text Box 7"/>
          <p:cNvSpPr txBox="1"/>
          <p:nvPr/>
        </p:nvSpPr>
        <p:spPr>
          <a:xfrm>
            <a:off x="267329" y="4525450"/>
            <a:ext cx="8671168" cy="554270"/>
          </a:xfrm>
          <a:prstGeom prst="rect">
            <a:avLst/>
          </a:prstGeom>
          <a:ln w="12700">
            <a:miter lim="400000"/>
          </a:ln>
          <a:extLst>
            <a:ext uri="{C572A759-6A51-4108-AA02-DFA0A04FC94B}">
              <ma14:wrappingTextBoxFlag xmlns:ma14="http://schemas.microsoft.com/office/mac/drawingml/2011/main" val="1"/>
            </a:ext>
          </a:extLst>
        </p:spPr>
        <p:txBody>
          <a:bodyPr lIns="36547" tIns="36547" rIns="36547" bIns="36547">
            <a:spAutoFit/>
          </a:bodyPr>
          <a:lstStyle>
            <a:lvl1pPr algn="ctr" defTabSz="914400">
              <a:lnSpc>
                <a:spcPct val="80000"/>
              </a:lnSpc>
              <a:spcBef>
                <a:spcPts val="800"/>
              </a:spcBef>
              <a:defRPr b="1" sz="3400">
                <a:solidFill>
                  <a:srgbClr val="CC0000"/>
                </a:solidFill>
                <a:latin typeface="Arial"/>
                <a:ea typeface="Arial"/>
                <a:cs typeface="Arial"/>
                <a:sym typeface="Arial"/>
              </a:defRPr>
            </a:lvl1pPr>
          </a:lstStyle>
          <a:p>
            <a:pPr/>
            <a:r>
              <a:t>Correct answer: B </a:t>
            </a:r>
          </a:p>
        </p:txBody>
      </p:sp>
      <p:sp>
        <p:nvSpPr>
          <p:cNvPr id="1002" name="Rectangle 2"/>
          <p:cNvSpPr txBox="1"/>
          <p:nvPr/>
        </p:nvSpPr>
        <p:spPr>
          <a:xfrm>
            <a:off x="276112" y="770525"/>
            <a:ext cx="8566138" cy="3686817"/>
          </a:xfrm>
          <a:prstGeom prst="rect">
            <a:avLst/>
          </a:prstGeom>
          <a:ln w="12700">
            <a:miter lim="400000"/>
          </a:ln>
          <a:extLst>
            <a:ext uri="{C572A759-6A51-4108-AA02-DFA0A04FC94B}">
              <ma14:wrappingTextBoxFlag xmlns:ma14="http://schemas.microsoft.com/office/mac/drawingml/2011/main" val="1"/>
            </a:ext>
          </a:extLst>
        </p:spPr>
        <p:txBody>
          <a:bodyPr lIns="45365" tIns="45365" rIns="45365" bIns="45365" anchor="b">
            <a:spAutoFit/>
          </a:bodyPr>
          <a:lstStyle/>
          <a:p>
            <a:pPr algn="ctr" defTabSz="914400">
              <a:lnSpc>
                <a:spcPct val="110000"/>
              </a:lnSpc>
              <a:defRPr b="1" sz="2000">
                <a:solidFill>
                  <a:srgbClr val="FFFFFF"/>
                </a:solidFill>
                <a:latin typeface="Arial"/>
                <a:ea typeface="Arial"/>
                <a:cs typeface="Arial"/>
                <a:sym typeface="Arial"/>
              </a:defRPr>
            </a:pPr>
            <a:r>
              <a:t>Following MV disease and procedural techniques have worst outcomes after Sapien TMVR system:  </a:t>
            </a:r>
            <a:endParaRPr sz="3200">
              <a:latin typeface="Times New Roman"/>
              <a:ea typeface="Times New Roman"/>
              <a:cs typeface="Times New Roman"/>
              <a:sym typeface="Times New Roman"/>
            </a:endParaRPr>
          </a:p>
          <a:p>
            <a:pPr algn="ctr" defTabSz="914400">
              <a:lnSpc>
                <a:spcPct val="110000"/>
              </a:lnSpc>
              <a:buSzPct val="100000"/>
              <a:buAutoNum type="arabi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r>
              <a:t>  Trans-septal approach </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r>
              <a:t>  MAC TMVR procedure</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r>
              <a:t>  ViV TMVR procedure</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4"/>
              <a:defRPr b="1" sz="2000">
                <a:solidFill>
                  <a:srgbClr val="FFFFFF"/>
                </a:solidFill>
                <a:latin typeface="Arial"/>
                <a:ea typeface="Arial"/>
                <a:cs typeface="Arial"/>
                <a:sym typeface="Arial"/>
              </a:defRPr>
            </a:pPr>
            <a:r>
              <a:t>  ViR TMVR procedure</a:t>
            </a:r>
            <a:endParaRPr sz="280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01"/>
                                        </p:tgtEl>
                                        <p:attrNameLst>
                                          <p:attrName>style.visibility</p:attrName>
                                        </p:attrNameLst>
                                      </p:cBhvr>
                                      <p:to>
                                        <p:strVal val="visible"/>
                                      </p:to>
                                    </p:set>
                                    <p:animEffect filter="wipe(left)" transition="in">
                                      <p:cBhvr>
                                        <p:cTn id="7" dur="500"/>
                                        <p:tgtEl>
                                          <p:spTgt spid="1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1"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8"/>
            </a:gs>
            <a:gs pos="50000">
              <a:srgbClr val="000099"/>
            </a:gs>
            <a:gs pos="100000">
              <a:srgbClr val="000028"/>
            </a:gs>
          </a:gsLst>
          <a:lin ang="5400000" scaled="0"/>
        </a:gradFill>
      </p:bgPr>
    </p:bg>
    <p:spTree>
      <p:nvGrpSpPr>
        <p:cNvPr id="1" name=""/>
        <p:cNvGrpSpPr/>
        <p:nvPr/>
      </p:nvGrpSpPr>
      <p:grpSpPr>
        <a:xfrm>
          <a:off x="0" y="0"/>
          <a:ext cx="0" cy="0"/>
          <a:chOff x="0" y="0"/>
          <a:chExt cx="0" cy="0"/>
        </a:xfrm>
      </p:grpSpPr>
      <p:pic>
        <p:nvPicPr>
          <p:cNvPr id="1004" name="Picture 1" descr="Picture 1"/>
          <p:cNvPicPr>
            <a:picLocks noChangeAspect="1"/>
          </p:cNvPicPr>
          <p:nvPr/>
        </p:nvPicPr>
        <p:blipFill>
          <a:blip r:embed="rId2">
            <a:extLst/>
          </a:blip>
          <a:stretch>
            <a:fillRect/>
          </a:stretch>
        </p:blipFill>
        <p:spPr>
          <a:xfrm>
            <a:off x="8806180" y="0"/>
            <a:ext cx="337821" cy="309562"/>
          </a:xfrm>
          <a:prstGeom prst="rect">
            <a:avLst/>
          </a:prstGeom>
          <a:ln w="12700">
            <a:miter lim="400000"/>
          </a:ln>
        </p:spPr>
      </p:pic>
      <p:sp>
        <p:nvSpPr>
          <p:cNvPr id="1005" name="Rectangle 3"/>
          <p:cNvSpPr txBox="1"/>
          <p:nvPr/>
        </p:nvSpPr>
        <p:spPr>
          <a:xfrm>
            <a:off x="58583" y="113848"/>
            <a:ext cx="9049060" cy="591050"/>
          </a:xfrm>
          <a:prstGeom prst="rect">
            <a:avLst/>
          </a:prstGeom>
          <a:ln w="12700">
            <a:miter lim="400000"/>
          </a:ln>
          <a:extLst>
            <a:ext uri="{C572A759-6A51-4108-AA02-DFA0A04FC94B}">
              <ma14:wrappingTextBoxFlag xmlns:ma14="http://schemas.microsoft.com/office/mac/drawingml/2011/main" val="1"/>
            </a:ext>
          </a:extLst>
        </p:spPr>
        <p:txBody>
          <a:bodyPr lIns="36302" tIns="36302" rIns="36302" bIns="36302" anchor="ctr">
            <a:spAutoFit/>
          </a:bodyPr>
          <a:lstStyle>
            <a:lvl1pPr algn="ctr" defTabSz="914400">
              <a:lnSpc>
                <a:spcPct val="80000"/>
              </a:lnSpc>
              <a:defRPr b="1" sz="3600">
                <a:solidFill>
                  <a:srgbClr val="FFFF00"/>
                </a:solidFill>
                <a:latin typeface="Arial"/>
                <a:ea typeface="Arial"/>
                <a:cs typeface="Arial"/>
                <a:sym typeface="Arial"/>
              </a:defRPr>
            </a:lvl1pPr>
          </a:lstStyle>
          <a:p>
            <a:pPr/>
            <a:r>
              <a:t>Question # 3</a:t>
            </a:r>
          </a:p>
        </p:txBody>
      </p:sp>
      <p:sp>
        <p:nvSpPr>
          <p:cNvPr id="1006" name="Text Box 7"/>
          <p:cNvSpPr txBox="1"/>
          <p:nvPr/>
        </p:nvSpPr>
        <p:spPr>
          <a:xfrm>
            <a:off x="267329" y="4525450"/>
            <a:ext cx="8671168" cy="554270"/>
          </a:xfrm>
          <a:prstGeom prst="rect">
            <a:avLst/>
          </a:prstGeom>
          <a:ln w="12700">
            <a:miter lim="400000"/>
          </a:ln>
          <a:extLst>
            <a:ext uri="{C572A759-6A51-4108-AA02-DFA0A04FC94B}">
              <ma14:wrappingTextBoxFlag xmlns:ma14="http://schemas.microsoft.com/office/mac/drawingml/2011/main" val="1"/>
            </a:ext>
          </a:extLst>
        </p:spPr>
        <p:txBody>
          <a:bodyPr lIns="36547" tIns="36547" rIns="36547" bIns="36547">
            <a:spAutoFit/>
          </a:bodyPr>
          <a:lstStyle>
            <a:lvl1pPr algn="ctr" defTabSz="914400">
              <a:lnSpc>
                <a:spcPct val="80000"/>
              </a:lnSpc>
              <a:spcBef>
                <a:spcPts val="800"/>
              </a:spcBef>
              <a:defRPr b="1" sz="3400">
                <a:solidFill>
                  <a:srgbClr val="CC0000"/>
                </a:solidFill>
                <a:latin typeface="Arial"/>
                <a:ea typeface="Arial"/>
                <a:cs typeface="Arial"/>
                <a:sym typeface="Arial"/>
              </a:defRPr>
            </a:lvl1pPr>
          </a:lstStyle>
          <a:p>
            <a:pPr/>
            <a:r>
              <a:t>Correct answer: D </a:t>
            </a:r>
          </a:p>
        </p:txBody>
      </p:sp>
      <p:sp>
        <p:nvSpPr>
          <p:cNvPr id="1007" name="Rectangle 2"/>
          <p:cNvSpPr txBox="1"/>
          <p:nvPr/>
        </p:nvSpPr>
        <p:spPr>
          <a:xfrm>
            <a:off x="276112" y="770525"/>
            <a:ext cx="8566138" cy="3686817"/>
          </a:xfrm>
          <a:prstGeom prst="rect">
            <a:avLst/>
          </a:prstGeom>
          <a:ln w="12700">
            <a:miter lim="400000"/>
          </a:ln>
          <a:extLst>
            <a:ext uri="{C572A759-6A51-4108-AA02-DFA0A04FC94B}">
              <ma14:wrappingTextBoxFlag xmlns:ma14="http://schemas.microsoft.com/office/mac/drawingml/2011/main" val="1"/>
            </a:ext>
          </a:extLst>
        </p:spPr>
        <p:txBody>
          <a:bodyPr lIns="45365" tIns="45365" rIns="45365" bIns="45365" anchor="b">
            <a:spAutoFit/>
          </a:bodyPr>
          <a:lstStyle/>
          <a:p>
            <a:pPr algn="ctr" defTabSz="914400">
              <a:lnSpc>
                <a:spcPct val="110000"/>
              </a:lnSpc>
              <a:defRPr b="1" sz="2000">
                <a:solidFill>
                  <a:srgbClr val="FFFFFF"/>
                </a:solidFill>
                <a:latin typeface="Arial"/>
                <a:ea typeface="Arial"/>
                <a:cs typeface="Arial"/>
                <a:sym typeface="Arial"/>
              </a:defRPr>
            </a:pPr>
            <a:r>
              <a:t>Following are the potential predictors of LVOT obstructions during TMVR except:  </a:t>
            </a:r>
            <a:endParaRPr sz="3200">
              <a:latin typeface="Times New Roman"/>
              <a:ea typeface="Times New Roman"/>
              <a:cs typeface="Times New Roman"/>
              <a:sym typeface="Times New Roman"/>
            </a:endParaRPr>
          </a:p>
          <a:p>
            <a:pPr algn="ctr" defTabSz="914400">
              <a:lnSpc>
                <a:spcPct val="110000"/>
              </a:lnSpc>
              <a:buSzPct val="100000"/>
              <a:buAutoNum type="arabi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r>
              <a:t>  Smaller neo-LVOT area</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1"/>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r>
              <a:t>  Aorto-mitral angle</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2"/>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r>
              <a:t>  Displacement of AML</a:t>
            </a:r>
            <a:endParaRPr sz="2800">
              <a:latin typeface="Times New Roman"/>
              <a:ea typeface="Times New Roman"/>
              <a:cs typeface="Times New Roman"/>
              <a:sym typeface="Times New Roman"/>
            </a:endParaRPr>
          </a:p>
          <a:p>
            <a:pPr lvl="1" marL="800100" indent="-342900" algn="ctr" defTabSz="914400">
              <a:lnSpc>
                <a:spcPct val="110000"/>
              </a:lnSpc>
              <a:buSzPct val="100000"/>
              <a:buAutoNum type="alphaUcPeriod" startAt="3"/>
              <a:defRPr b="1" sz="2000">
                <a:solidFill>
                  <a:srgbClr val="FFFFFF"/>
                </a:solidFill>
                <a:latin typeface="Arial"/>
                <a:ea typeface="Arial"/>
                <a:cs typeface="Arial"/>
                <a:sym typeface="Arial"/>
              </a:defRPr>
            </a:pPr>
          </a:p>
          <a:p>
            <a:pPr lvl="1" marL="800100" indent="-342900" algn="ctr" defTabSz="914400">
              <a:lnSpc>
                <a:spcPct val="110000"/>
              </a:lnSpc>
              <a:buSzPct val="100000"/>
              <a:buAutoNum type="alphaUcPeriod" startAt="4"/>
              <a:defRPr b="1" sz="2000">
                <a:solidFill>
                  <a:srgbClr val="FFFFFF"/>
                </a:solidFill>
                <a:latin typeface="Arial"/>
                <a:ea typeface="Arial"/>
                <a:cs typeface="Arial"/>
                <a:sym typeface="Arial"/>
              </a:defRPr>
            </a:pPr>
            <a:r>
              <a:t>  Thin Interventricular septum</a:t>
            </a:r>
            <a:endParaRPr sz="280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06"/>
                                        </p:tgtEl>
                                        <p:attrNameLst>
                                          <p:attrName>style.visibility</p:attrName>
                                        </p:attrNameLst>
                                      </p:cBhvr>
                                      <p:to>
                                        <p:strVal val="visible"/>
                                      </p:to>
                                    </p:set>
                                    <p:animEffect filter="wipe(left)" transition="in">
                                      <p:cBhvr>
                                        <p:cTn id="7" dur="500"/>
                                        <p:tgtEl>
                                          <p:spTgt spid="10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6"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9" name="Picture 1" descr="Picture 1"/>
          <p:cNvPicPr>
            <a:picLocks noChangeAspect="1"/>
          </p:cNvPicPr>
          <p:nvPr/>
        </p:nvPicPr>
        <p:blipFill>
          <a:blip r:embed="rId2">
            <a:extLst/>
          </a:blip>
          <a:stretch>
            <a:fillRect/>
          </a:stretch>
        </p:blipFill>
        <p:spPr>
          <a:xfrm>
            <a:off x="10073578" y="-514349"/>
            <a:ext cx="356297" cy="385764"/>
          </a:xfrm>
          <a:prstGeom prst="rect">
            <a:avLst/>
          </a:prstGeom>
          <a:ln w="12700">
            <a:miter lim="400000"/>
          </a:ln>
        </p:spPr>
      </p:pic>
      <p:pic>
        <p:nvPicPr>
          <p:cNvPr id="1010" name="Picture 1" descr="Picture 1"/>
          <p:cNvPicPr>
            <a:picLocks noChangeAspect="1"/>
          </p:cNvPicPr>
          <p:nvPr/>
        </p:nvPicPr>
        <p:blipFill>
          <a:blip r:embed="rId3">
            <a:extLst/>
          </a:blip>
          <a:stretch>
            <a:fillRect/>
          </a:stretch>
        </p:blipFill>
        <p:spPr>
          <a:xfrm>
            <a:off x="8787833" y="28575"/>
            <a:ext cx="316708" cy="309564"/>
          </a:xfrm>
          <a:prstGeom prst="rect">
            <a:avLst/>
          </a:prstGeom>
          <a:ln w="12700">
            <a:miter lim="400000"/>
          </a:ln>
        </p:spPr>
      </p:pic>
      <p:sp>
        <p:nvSpPr>
          <p:cNvPr id="1011" name="TextBox 1"/>
          <p:cNvSpPr txBox="1"/>
          <p:nvPr/>
        </p:nvSpPr>
        <p:spPr>
          <a:xfrm>
            <a:off x="459928" y="73480"/>
            <a:ext cx="7636317" cy="535522"/>
          </a:xfrm>
          <a:prstGeom prst="rect">
            <a:avLst/>
          </a:prstGeom>
          <a:ln w="12700">
            <a:miter lim="400000"/>
          </a:ln>
          <a:extLst>
            <a:ext uri="{C572A759-6A51-4108-AA02-DFA0A04FC94B}">
              <ma14:wrappingTextBoxFlag xmlns:ma14="http://schemas.microsoft.com/office/mac/drawingml/2011/main" val="1"/>
            </a:ext>
          </a:extLst>
        </p:spPr>
        <p:txBody>
          <a:bodyPr lIns="39457" tIns="39457" rIns="39457" bIns="39457">
            <a:spAutoFit/>
          </a:bodyPr>
          <a:lstStyle>
            <a:lvl1pPr algn="ctr" defTabSz="394623">
              <a:defRPr b="1" sz="3200">
                <a:solidFill>
                  <a:srgbClr val="FFFF00"/>
                </a:solidFill>
                <a:latin typeface="Arial"/>
                <a:ea typeface="Arial"/>
                <a:cs typeface="Arial"/>
                <a:sym typeface="Arial"/>
              </a:defRPr>
            </a:lvl1pPr>
          </a:lstStyle>
          <a:p>
            <a:pPr/>
            <a:r>
              <a:t>2019 New York Transcatheter Valves</a:t>
            </a:r>
          </a:p>
        </p:txBody>
      </p:sp>
      <p:pic>
        <p:nvPicPr>
          <p:cNvPr id="1012" name="Picture 5" descr="Picture 5"/>
          <p:cNvPicPr>
            <a:picLocks noChangeAspect="1"/>
          </p:cNvPicPr>
          <p:nvPr/>
        </p:nvPicPr>
        <p:blipFill>
          <a:blip r:embed="rId4">
            <a:extLst/>
          </a:blip>
          <a:stretch>
            <a:fillRect/>
          </a:stretch>
        </p:blipFill>
        <p:spPr>
          <a:xfrm>
            <a:off x="714375" y="943442"/>
            <a:ext cx="7715250" cy="38567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44"/>
          <p:cNvSpPr txBox="1"/>
          <p:nvPr>
            <p:ph type="body" idx="4294967295"/>
          </p:nvPr>
        </p:nvSpPr>
        <p:spPr>
          <a:xfrm>
            <a:off x="250371" y="800100"/>
            <a:ext cx="8839201" cy="3989388"/>
          </a:xfrm>
          <a:prstGeom prst="rect">
            <a:avLst/>
          </a:prstGeom>
        </p:spPr>
        <p:txBody>
          <a:bodyPr lIns="0" tIns="0" rIns="0" bIns="0"/>
          <a:lstStyle/>
          <a:p>
            <a:pPr marL="257175" indent="-257175" defTabSz="914400">
              <a:lnSpc>
                <a:spcPct val="100000"/>
              </a:lnSpc>
              <a:spcBef>
                <a:spcPts val="300"/>
              </a:spcBef>
              <a:buFontTx/>
              <a:defRPr b="1" sz="2400">
                <a:solidFill>
                  <a:srgbClr val="FFFF00"/>
                </a:solidFill>
                <a:latin typeface="Arial"/>
                <a:ea typeface="Arial"/>
                <a:cs typeface="Arial"/>
                <a:sym typeface="Arial"/>
              </a:defRPr>
            </a:pPr>
            <a:r>
              <a:t>STS risk mortality: 			</a:t>
            </a:r>
            <a:r>
              <a:rPr>
                <a:solidFill>
                  <a:srgbClr val="FFFFFF"/>
                </a:solidFill>
              </a:rPr>
              <a:t>15.1%</a:t>
            </a:r>
            <a:endParaRPr>
              <a:latin typeface="Times New Roman"/>
              <a:ea typeface="Times New Roman"/>
              <a:cs typeface="Times New Roman"/>
              <a:sym typeface="Times New Roman"/>
            </a:endParaRPr>
          </a:p>
          <a:p>
            <a:pPr marL="257175" indent="-257175" defTabSz="914400">
              <a:lnSpc>
                <a:spcPct val="100000"/>
              </a:lnSpc>
              <a:spcBef>
                <a:spcPts val="300"/>
              </a:spcBef>
              <a:buFontTx/>
              <a:defRPr b="1" sz="2400">
                <a:solidFill>
                  <a:srgbClr val="FFFF00"/>
                </a:solidFill>
                <a:latin typeface="Arial"/>
                <a:ea typeface="Arial"/>
                <a:cs typeface="Arial"/>
                <a:sym typeface="Arial"/>
              </a:defRPr>
            </a:pPr>
            <a:r>
              <a:t>EuroScore II risk: </a:t>
            </a:r>
            <a:r>
              <a:rPr>
                <a:solidFill>
                  <a:srgbClr val="808080"/>
                </a:solidFill>
              </a:rPr>
              <a:t>			</a:t>
            </a:r>
            <a:r>
              <a:rPr>
                <a:solidFill>
                  <a:srgbClr val="FFFFFF"/>
                </a:solidFill>
              </a:rPr>
              <a:t>14.6% </a:t>
            </a:r>
            <a:endParaRPr>
              <a:latin typeface="Times New Roman"/>
              <a:ea typeface="Times New Roman"/>
              <a:cs typeface="Times New Roman"/>
              <a:sym typeface="Times New Roman"/>
            </a:endParaRPr>
          </a:p>
          <a:p>
            <a:pPr marL="257175" indent="-257175" defTabSz="914400">
              <a:lnSpc>
                <a:spcPct val="100000"/>
              </a:lnSpc>
              <a:spcBef>
                <a:spcPts val="300"/>
              </a:spcBef>
              <a:buFontTx/>
              <a:defRPr b="1" sz="2400">
                <a:solidFill>
                  <a:srgbClr val="FFFF00"/>
                </a:solidFill>
                <a:latin typeface="Arial"/>
                <a:ea typeface="Arial"/>
                <a:cs typeface="Arial"/>
                <a:sym typeface="Arial"/>
              </a:defRPr>
            </a:pPr>
            <a:r>
              <a:t>Logistic Euroscore mortality:   </a:t>
            </a:r>
            <a:r>
              <a:rPr>
                <a:solidFill>
                  <a:srgbClr val="FFFFFF"/>
                </a:solidFill>
              </a:rPr>
              <a:t>31.4% </a:t>
            </a:r>
            <a:endParaRPr>
              <a:latin typeface="Times New Roman"/>
              <a:ea typeface="Times New Roman"/>
              <a:cs typeface="Times New Roman"/>
              <a:sym typeface="Times New Roman"/>
            </a:endParaRPr>
          </a:p>
          <a:p>
            <a:pPr marL="0" indent="0" defTabSz="914400">
              <a:lnSpc>
                <a:spcPct val="100000"/>
              </a:lnSpc>
              <a:spcBef>
                <a:spcPts val="300"/>
              </a:spcBef>
              <a:buSzTx/>
              <a:buNone/>
              <a:defRPr sz="2400">
                <a:solidFill>
                  <a:srgbClr val="FFFF00"/>
                </a:solidFill>
                <a:latin typeface="Arial"/>
                <a:ea typeface="Arial"/>
                <a:cs typeface="Arial"/>
                <a:sym typeface="Arial"/>
              </a:defRPr>
            </a:pPr>
          </a:p>
          <a:p>
            <a:pPr marL="0" indent="0" defTabSz="914400">
              <a:lnSpc>
                <a:spcPct val="100000"/>
              </a:lnSpc>
              <a:spcBef>
                <a:spcPts val="300"/>
              </a:spcBef>
              <a:buSzTx/>
              <a:buNone/>
              <a:defRPr b="1" sz="2400">
                <a:solidFill>
                  <a:srgbClr val="FFFF00"/>
                </a:solidFill>
                <a:latin typeface="Arial"/>
                <a:ea typeface="Arial"/>
                <a:cs typeface="Arial"/>
                <a:sym typeface="Arial"/>
              </a:defRPr>
            </a:pPr>
            <a:r>
              <a:t>Course: </a:t>
            </a:r>
            <a:r>
              <a:rPr>
                <a:solidFill>
                  <a:srgbClr val="FFFFFF"/>
                </a:solidFill>
              </a:rPr>
              <a:t>Patient evaluated by Heart Team and due to multiple co-morbidities and frailty, the patient was determined to be </a:t>
            </a:r>
            <a:r>
              <a:rPr>
                <a:solidFill>
                  <a:srgbClr val="FF0000"/>
                </a:solidFill>
              </a:rPr>
              <a:t>EXTREME risk </a:t>
            </a:r>
            <a:r>
              <a:rPr>
                <a:solidFill>
                  <a:srgbClr val="FFFFFF"/>
                </a:solidFill>
              </a:rPr>
              <a:t>for 2</a:t>
            </a:r>
            <a:r>
              <a:rPr baseline="30000">
                <a:solidFill>
                  <a:srgbClr val="FFFFFF"/>
                </a:solidFill>
              </a:rPr>
              <a:t>nd</a:t>
            </a:r>
            <a:r>
              <a:rPr>
                <a:solidFill>
                  <a:srgbClr val="FFFFFF"/>
                </a:solidFill>
              </a:rPr>
              <a:t> time reoperation for surgical MVR</a:t>
            </a:r>
            <a:endParaRPr>
              <a:latin typeface="Times New Roman"/>
              <a:ea typeface="Times New Roman"/>
              <a:cs typeface="Times New Roman"/>
              <a:sym typeface="Times New Roman"/>
            </a:endParaRPr>
          </a:p>
          <a:p>
            <a:pPr marL="0" indent="0" defTabSz="914400">
              <a:lnSpc>
                <a:spcPct val="100000"/>
              </a:lnSpc>
              <a:spcBef>
                <a:spcPts val="300"/>
              </a:spcBef>
              <a:buSzTx/>
              <a:buNone/>
              <a:defRPr b="1" sz="2400">
                <a:latin typeface="Arial"/>
                <a:ea typeface="Arial"/>
                <a:cs typeface="Arial"/>
                <a:sym typeface="Arial"/>
              </a:defRPr>
            </a:pPr>
          </a:p>
          <a:p>
            <a:pPr marL="0" indent="0" defTabSz="914400">
              <a:lnSpc>
                <a:spcPct val="100000"/>
              </a:lnSpc>
              <a:spcBef>
                <a:spcPts val="300"/>
              </a:spcBef>
              <a:buSzTx/>
              <a:buNone/>
              <a:defRPr b="1" sz="2400">
                <a:solidFill>
                  <a:srgbClr val="FFFF00"/>
                </a:solidFill>
                <a:latin typeface="Arial"/>
                <a:ea typeface="Arial"/>
                <a:cs typeface="Arial"/>
                <a:sym typeface="Arial"/>
              </a:defRPr>
            </a:pPr>
            <a:r>
              <a:t>Plan: </a:t>
            </a:r>
            <a:r>
              <a:rPr>
                <a:solidFill>
                  <a:srgbClr val="FFFFFF"/>
                </a:solidFill>
              </a:rPr>
              <a:t>Patient determined to be a suitable candidate for mitral ViV TMVR </a:t>
            </a:r>
          </a:p>
        </p:txBody>
      </p:sp>
      <p:pic>
        <p:nvPicPr>
          <p:cNvPr id="512" name="image2.jpeg" descr="image2.jpeg"/>
          <p:cNvPicPr>
            <a:picLocks noChangeAspect="1"/>
          </p:cNvPicPr>
          <p:nvPr/>
        </p:nvPicPr>
        <p:blipFill>
          <a:blip r:embed="rId2">
            <a:extLst/>
          </a:blip>
          <a:stretch>
            <a:fillRect/>
          </a:stretch>
        </p:blipFill>
        <p:spPr>
          <a:xfrm>
            <a:off x="8775927" y="28577"/>
            <a:ext cx="280989" cy="333376"/>
          </a:xfrm>
          <a:prstGeom prst="rect">
            <a:avLst/>
          </a:prstGeom>
          <a:ln w="12700">
            <a:miter lim="400000"/>
          </a:ln>
        </p:spPr>
      </p:pic>
      <p:sp>
        <p:nvSpPr>
          <p:cNvPr id="513" name="Rectangle 1"/>
          <p:cNvSpPr txBox="1"/>
          <p:nvPr/>
        </p:nvSpPr>
        <p:spPr>
          <a:xfrm>
            <a:off x="469363" y="44100"/>
            <a:ext cx="8272630" cy="462614"/>
          </a:xfrm>
          <a:prstGeom prst="rect">
            <a:avLst/>
          </a:prstGeom>
          <a:ln w="12700">
            <a:miter lim="400000"/>
          </a:ln>
          <a:extLst>
            <a:ext uri="{C572A759-6A51-4108-AA02-DFA0A04FC94B}">
              <ma14:wrappingTextBoxFlag xmlns:ma14="http://schemas.microsoft.com/office/mac/drawingml/2011/main" val="1"/>
            </a:ext>
          </a:extLst>
        </p:spPr>
        <p:txBody>
          <a:bodyPr lIns="33922" tIns="33922" rIns="33922" bIns="33922">
            <a:spAutoFit/>
          </a:bodyPr>
          <a:lstStyle>
            <a:lvl1pPr algn="ctr" defTabSz="685800">
              <a:defRPr b="1" sz="2800">
                <a:solidFill>
                  <a:srgbClr val="FFFF00"/>
                </a:solidFill>
                <a:latin typeface="Arial"/>
                <a:ea typeface="Arial"/>
                <a:cs typeface="Arial"/>
                <a:sym typeface="Arial"/>
              </a:defRPr>
            </a:lvl1pPr>
          </a:lstStyle>
          <a:p>
            <a:pPr/>
            <a:r>
              <a:t>Structural Heart Live Case # 32: DM, 90 y/o F</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Title 2"/>
          <p:cNvSpPr txBox="1"/>
          <p:nvPr>
            <p:ph type="title"/>
          </p:nvPr>
        </p:nvSpPr>
        <p:spPr>
          <a:xfrm>
            <a:off x="1660157" y="57150"/>
            <a:ext cx="6172201" cy="457200"/>
          </a:xfrm>
          <a:prstGeom prst="rect">
            <a:avLst/>
          </a:prstGeom>
        </p:spPr>
        <p:txBody>
          <a:bodyPr/>
          <a:lstStyle>
            <a:lvl1pPr defTabSz="841247">
              <a:defRPr sz="2576">
                <a:latin typeface="Arial"/>
                <a:ea typeface="Arial"/>
                <a:cs typeface="Arial"/>
                <a:sym typeface="Arial"/>
              </a:defRPr>
            </a:lvl1pPr>
          </a:lstStyle>
          <a:p>
            <a:pPr/>
            <a:r>
              <a:t>CT Angiogram</a:t>
            </a:r>
          </a:p>
        </p:txBody>
      </p:sp>
      <p:pic>
        <p:nvPicPr>
          <p:cNvPr id="516" name="Picture 1" descr="Picture 1"/>
          <p:cNvPicPr>
            <a:picLocks noChangeAspect="1"/>
          </p:cNvPicPr>
          <p:nvPr/>
        </p:nvPicPr>
        <p:blipFill>
          <a:blip r:embed="rId2">
            <a:extLst/>
          </a:blip>
          <a:stretch>
            <a:fillRect/>
          </a:stretch>
        </p:blipFill>
        <p:spPr>
          <a:xfrm>
            <a:off x="8830354" y="39486"/>
            <a:ext cx="280989" cy="309564"/>
          </a:xfrm>
          <a:prstGeom prst="rect">
            <a:avLst/>
          </a:prstGeom>
          <a:ln w="12700">
            <a:miter lim="400000"/>
          </a:ln>
        </p:spPr>
      </p:pic>
      <p:pic>
        <p:nvPicPr>
          <p:cNvPr id="517" name="Content Placeholder 4" descr="Content Placeholder 4"/>
          <p:cNvPicPr>
            <a:picLocks noChangeAspect="1"/>
          </p:cNvPicPr>
          <p:nvPr/>
        </p:nvPicPr>
        <p:blipFill>
          <a:blip r:embed="rId3">
            <a:extLst/>
          </a:blip>
          <a:stretch>
            <a:fillRect/>
          </a:stretch>
        </p:blipFill>
        <p:spPr>
          <a:xfrm>
            <a:off x="1415142" y="571500"/>
            <a:ext cx="6417216" cy="3044441"/>
          </a:xfrm>
          <a:prstGeom prst="rect">
            <a:avLst/>
          </a:prstGeom>
          <a:ln w="12700">
            <a:miter lim="400000"/>
          </a:ln>
        </p:spPr>
      </p:pic>
      <p:pic>
        <p:nvPicPr>
          <p:cNvPr id="518" name="Picture 1" descr="Picture 1"/>
          <p:cNvPicPr>
            <a:picLocks noChangeAspect="1"/>
          </p:cNvPicPr>
          <p:nvPr/>
        </p:nvPicPr>
        <p:blipFill>
          <a:blip r:embed="rId4">
            <a:extLst/>
          </a:blip>
          <a:stretch>
            <a:fillRect/>
          </a:stretch>
        </p:blipFill>
        <p:spPr>
          <a:xfrm>
            <a:off x="1438003" y="3643993"/>
            <a:ext cx="6417215" cy="144617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Title 1"/>
          <p:cNvSpPr txBox="1"/>
          <p:nvPr>
            <p:ph type="title"/>
          </p:nvPr>
        </p:nvSpPr>
        <p:spPr>
          <a:xfrm>
            <a:off x="1143000" y="0"/>
            <a:ext cx="6800850" cy="857250"/>
          </a:xfrm>
          <a:prstGeom prst="rect">
            <a:avLst/>
          </a:prstGeom>
        </p:spPr>
        <p:txBody>
          <a:bodyPr/>
          <a:lstStyle>
            <a:lvl1pPr defTabSz="877823">
              <a:defRPr sz="2688">
                <a:latin typeface="Arial"/>
                <a:ea typeface="Arial"/>
                <a:cs typeface="Arial"/>
                <a:sym typeface="Arial"/>
              </a:defRPr>
            </a:lvl1pPr>
          </a:lstStyle>
          <a:p>
            <a:pPr/>
            <a:r>
              <a:t>#31 mm Edwards Bovine pericardial valve 6900 P: Perimount</a:t>
            </a:r>
          </a:p>
        </p:txBody>
      </p:sp>
      <p:sp>
        <p:nvSpPr>
          <p:cNvPr id="521" name="TextBox 5"/>
          <p:cNvSpPr txBox="1"/>
          <p:nvPr/>
        </p:nvSpPr>
        <p:spPr>
          <a:xfrm>
            <a:off x="549182" y="4325653"/>
            <a:ext cx="3694067"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685800">
              <a:defRPr b="1">
                <a:solidFill>
                  <a:srgbClr val="FFFF00"/>
                </a:solidFill>
                <a:latin typeface="Arial"/>
                <a:ea typeface="Arial"/>
                <a:cs typeface="Arial"/>
                <a:sym typeface="Arial"/>
              </a:defRPr>
            </a:pPr>
            <a:r>
              <a:t>Suggested ViV Sapien-3 Valve </a:t>
            </a:r>
            <a:endParaRPr>
              <a:latin typeface="Times New Roman"/>
              <a:ea typeface="Times New Roman"/>
              <a:cs typeface="Times New Roman"/>
              <a:sym typeface="Times New Roman"/>
            </a:endParaRPr>
          </a:p>
          <a:p>
            <a:pPr algn="ctr" defTabSz="685800">
              <a:defRPr b="1">
                <a:solidFill>
                  <a:srgbClr val="FFFF00"/>
                </a:solidFill>
                <a:latin typeface="Arial"/>
                <a:ea typeface="Arial"/>
                <a:cs typeface="Arial"/>
                <a:sym typeface="Arial"/>
              </a:defRPr>
            </a:pPr>
            <a:r>
              <a:t>Size: 29 </a:t>
            </a:r>
          </a:p>
        </p:txBody>
      </p:sp>
      <p:sp>
        <p:nvSpPr>
          <p:cNvPr id="522" name="TextBox 6"/>
          <p:cNvSpPr txBox="1"/>
          <p:nvPr/>
        </p:nvSpPr>
        <p:spPr>
          <a:xfrm>
            <a:off x="5562056" y="4343399"/>
            <a:ext cx="3091584"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85800">
              <a:defRPr b="1">
                <a:solidFill>
                  <a:srgbClr val="FFFF00"/>
                </a:solidFill>
                <a:latin typeface="Arial"/>
                <a:ea typeface="Arial"/>
                <a:cs typeface="Arial"/>
                <a:sym typeface="Arial"/>
              </a:defRPr>
            </a:lvl1pPr>
          </a:lstStyle>
          <a:p>
            <a:pPr/>
            <a:r>
              <a:t>Valve in Valve Positioning</a:t>
            </a:r>
          </a:p>
        </p:txBody>
      </p:sp>
      <p:pic>
        <p:nvPicPr>
          <p:cNvPr id="523" name="Picture 1" descr="Picture 1"/>
          <p:cNvPicPr>
            <a:picLocks noChangeAspect="1"/>
          </p:cNvPicPr>
          <p:nvPr/>
        </p:nvPicPr>
        <p:blipFill>
          <a:blip r:embed="rId2">
            <a:extLst/>
          </a:blip>
          <a:stretch>
            <a:fillRect/>
          </a:stretch>
        </p:blipFill>
        <p:spPr>
          <a:xfrm>
            <a:off x="8819466" y="17714"/>
            <a:ext cx="280989" cy="309564"/>
          </a:xfrm>
          <a:prstGeom prst="rect">
            <a:avLst/>
          </a:prstGeom>
          <a:ln w="12700">
            <a:miter lim="400000"/>
          </a:ln>
        </p:spPr>
      </p:pic>
      <p:pic>
        <p:nvPicPr>
          <p:cNvPr id="524" name="Picture 1" descr="Picture 1"/>
          <p:cNvPicPr>
            <a:picLocks noChangeAspect="1"/>
          </p:cNvPicPr>
          <p:nvPr/>
        </p:nvPicPr>
        <p:blipFill>
          <a:blip r:embed="rId3">
            <a:extLst/>
          </a:blip>
          <a:stretch>
            <a:fillRect/>
          </a:stretch>
        </p:blipFill>
        <p:spPr>
          <a:xfrm>
            <a:off x="239486" y="1085850"/>
            <a:ext cx="4237641" cy="3257550"/>
          </a:xfrm>
          <a:prstGeom prst="rect">
            <a:avLst/>
          </a:prstGeom>
          <a:ln w="12700">
            <a:miter lim="400000"/>
          </a:ln>
        </p:spPr>
      </p:pic>
      <p:pic>
        <p:nvPicPr>
          <p:cNvPr id="525" name="Picture 8" descr="Picture 8"/>
          <p:cNvPicPr>
            <a:picLocks noChangeAspect="1"/>
          </p:cNvPicPr>
          <p:nvPr/>
        </p:nvPicPr>
        <p:blipFill>
          <a:blip r:embed="rId4">
            <a:extLst/>
          </a:blip>
          <a:stretch>
            <a:fillRect/>
          </a:stretch>
        </p:blipFill>
        <p:spPr>
          <a:xfrm rot="5400000">
            <a:off x="5287734" y="628651"/>
            <a:ext cx="3257551" cy="417195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000000"/>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