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331" r:id="rId2"/>
    <p:sldId id="296" r:id="rId3"/>
    <p:sldId id="332" r:id="rId4"/>
    <p:sldId id="341" r:id="rId5"/>
    <p:sldId id="346" r:id="rId6"/>
    <p:sldId id="343" r:id="rId7"/>
    <p:sldId id="344" r:id="rId8"/>
    <p:sldId id="348" r:id="rId9"/>
    <p:sldId id="338" r:id="rId10"/>
    <p:sldId id="342" r:id="rId11"/>
    <p:sldId id="337" r:id="rId12"/>
    <p:sldId id="336" r:id="rId13"/>
    <p:sldId id="335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90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090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18071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701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449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606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115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3202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in Interi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" name="Shape 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5281796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478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36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62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68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07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5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358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CF46C-F6D3-4EB1-A0B6-432F14B18B3A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48E854A-BAC6-43B4-ABA5-5DADA58EF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15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  <p:sldLayoutId id="214748376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2.avi"/><Relationship Id="rId7" Type="http://schemas.openxmlformats.org/officeDocument/2006/relationships/slideLayout" Target="../slideLayouts/slideLayout7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video" Target="../media/media3.avi"/><Relationship Id="rId5" Type="http://schemas.microsoft.com/office/2007/relationships/media" Target="../media/media3.avi"/><Relationship Id="rId10" Type="http://schemas.openxmlformats.org/officeDocument/2006/relationships/image" Target="../media/image4.png"/><Relationship Id="rId4" Type="http://schemas.openxmlformats.org/officeDocument/2006/relationships/video" Target="../media/media2.avi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6954" y="478971"/>
            <a:ext cx="10625046" cy="6096000"/>
          </a:xfrm>
        </p:spPr>
        <p:txBody>
          <a:bodyPr>
            <a:no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Division of Endovascular Interventions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 Sinai Hospital</a:t>
            </a:r>
            <a:b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York 10/23/2019</a:t>
            </a:r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801" y="6021973"/>
            <a:ext cx="1775199" cy="8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010" y="1"/>
            <a:ext cx="8148093" cy="2151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34103" y="0"/>
            <a:ext cx="3857897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ENDOPROSTHESIS VS BMS</a:t>
            </a:r>
          </a:p>
          <a:p>
            <a:endParaRPr lang="en-US" sz="2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rospective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randomized, single-blind, multicenter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study.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141 patients with symptomatic peripheral arterial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disease.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in lesions ≥20 cm at 24 months was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65.2 (VB) vs 26.7% (BMS ,p=0.004).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re-intervention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(TLR and bypass surgery) in lesions ≥20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cm was </a:t>
            </a:r>
            <a:r>
              <a:rPr lang="it-I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(VB) vs 61.9 %(BMS) (p=0.13)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Long SFA lesions, VB showed improved primary patency over BMS without impact on TLR or clinical outcomes.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010" y="2414335"/>
            <a:ext cx="3674745" cy="3479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0" y="6091101"/>
            <a:ext cx="3593510" cy="2261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20" y="2414335"/>
            <a:ext cx="3526972" cy="3483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3188" y="6049651"/>
            <a:ext cx="3947704" cy="22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7714" y="0"/>
            <a:ext cx="11974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DCB vs PTA DATA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347" y="1779517"/>
            <a:ext cx="6226121" cy="250509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70468" y="1779517"/>
            <a:ext cx="573905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LEVANT 2 </a:t>
            </a:r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Single-blind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trial, 476 patients with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 or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ischemic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2:1 Randomization to paclitaxel-coated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balloon 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12-month rate of primary patency with DCB angioplasty was superior to conventional angioplasty (65.2% vs. 52.6%, p =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0.02)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in functional outcomes, death, amputation, thrombosis, 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re-intervention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6959" y="488272"/>
            <a:ext cx="10621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Use of DCB has been called into question due to the recent signal associated with mortality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DCB angioplasty application in long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calcified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shown remarkable maintenance of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12-month of primary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reduced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bailout stent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47" y="4301727"/>
            <a:ext cx="6317796" cy="23552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62143" y="4284616"/>
            <a:ext cx="55864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IN.PACT SFA TRAIL: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331 patients with symptomatic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(RC 2/4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Fem-Pop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lesions up to 18 cm in length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2:1 ratio to treatment with DCB or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PTA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upto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24-month.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patency for DCB 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78.9</a:t>
            </a:r>
            <a:r>
              <a:rPr lang="sv-S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vs. 50.1%; p &lt; </a:t>
            </a:r>
            <a:r>
              <a:rPr lang="sv-SE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CD-TLR were 9.1% and 28.3% (p &lt; 0.001) for the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groups showed similar functional improvement at 2 years</a:t>
            </a:r>
          </a:p>
        </p:txBody>
      </p:sp>
    </p:spTree>
    <p:extLst>
      <p:ext uri="{BB962C8B-B14F-4D97-AF65-F5344CB8AC3E}">
        <p14:creationId xmlns:p14="http://schemas.microsoft.com/office/powerpoint/2010/main" val="1682875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13211"/>
            <a:ext cx="10232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CONCLUSION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27611" y="1541418"/>
            <a:ext cx="111034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Recanalization of long occlusive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disease, while challenging, is now possible in &gt;95%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cases due to the availability of advancement in new wires, crossing and re-entry devices.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Polytetrafluoroethylene (PTFE)-covered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nitinol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stents (e.g.,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Viabahn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useful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bailout for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perforations or the treatment of long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ISR lesions.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longer lesions (i.e., &gt;5 cm), stenting traditionally has performed superior to angioplasty alone and should be favored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ostial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SFA lesions or disease that extends into the popliteal artery, where stenting should be avoided,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atherectomy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low-pressure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angioplasty (2-4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may be preferred strategy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823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3497" y="2360023"/>
            <a:ext cx="749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67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81200" y="157058"/>
            <a:ext cx="8229600" cy="454374"/>
          </a:xfrm>
        </p:spPr>
        <p:txBody>
          <a:bodyPr>
            <a:normAutofit fontScale="90000"/>
          </a:bodyPr>
          <a:lstStyle/>
          <a:p>
            <a:r>
              <a:rPr lang="de-DE" dirty="0"/>
              <a:t>Patient history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81200" y="988784"/>
            <a:ext cx="8229600" cy="557420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68 F with HTN, DM, hyperlipidemia and smoking.</a:t>
            </a:r>
            <a:endParaRPr lang="en-US" dirty="0"/>
          </a:p>
          <a:p>
            <a:pPr marL="0" indent="0">
              <a:buNone/>
            </a:pPr>
            <a:endParaRPr lang="de-DE" dirty="0"/>
          </a:p>
          <a:p>
            <a:r>
              <a:rPr lang="en-US" dirty="0"/>
              <a:t>Presents with BL (L&gt;R), Life style limiting claudication (Rutherford 4) that has progressed to pain at rest.</a:t>
            </a:r>
            <a:endParaRPr lang="de-DE" dirty="0"/>
          </a:p>
          <a:p>
            <a:endParaRPr lang="de-DE" dirty="0"/>
          </a:p>
          <a:p>
            <a:r>
              <a:rPr lang="de-DE" dirty="0"/>
              <a:t>Medication: Insulin, aspirin, Amlodipine, metoprolol, </a:t>
            </a:r>
            <a:r>
              <a:rPr lang="de-DE" dirty="0" smtClean="0"/>
              <a:t>Lisinopril, atorvastatin and Cilastazol</a:t>
            </a:r>
            <a:endParaRPr lang="de-DE" dirty="0"/>
          </a:p>
          <a:p>
            <a:endParaRPr lang="de-DE" dirty="0"/>
          </a:p>
          <a:p>
            <a:r>
              <a:rPr lang="de-DE" dirty="0" smtClean="0"/>
              <a:t>ABI with exercise: </a:t>
            </a:r>
            <a:r>
              <a:rPr lang="de-DE" dirty="0"/>
              <a:t>(R): </a:t>
            </a:r>
            <a:r>
              <a:rPr lang="de-DE" dirty="0" smtClean="0"/>
              <a:t>0.95 and 0.89(L</a:t>
            </a:r>
            <a:r>
              <a:rPr lang="de-DE" dirty="0"/>
              <a:t>): </a:t>
            </a:r>
            <a:r>
              <a:rPr lang="de-DE" dirty="0" smtClean="0"/>
              <a:t>0.92 and 0.67</a:t>
            </a:r>
            <a:endParaRPr lang="de-DE" dirty="0"/>
          </a:p>
          <a:p>
            <a:endParaRPr lang="de-DE" dirty="0"/>
          </a:p>
          <a:p>
            <a:r>
              <a:rPr lang="de-DE" dirty="0"/>
              <a:t>US: </a:t>
            </a:r>
            <a:r>
              <a:rPr lang="de-DE" dirty="0" smtClean="0"/>
              <a:t>Long segment occlusion of  the left </a:t>
            </a:r>
            <a:r>
              <a:rPr lang="de-DE" dirty="0" smtClean="0"/>
              <a:t>SFA, patent vessels below the knee.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0038" y="6313714"/>
            <a:ext cx="1201962" cy="56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93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91589"/>
            <a:ext cx="9318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PRIOR ANGIOGRAMS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LSFA RUN OF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4483" y="2131106"/>
            <a:ext cx="3938768" cy="3938768"/>
          </a:xfrm>
          <a:prstGeom prst="rect">
            <a:avLst/>
          </a:prstGeom>
        </p:spPr>
      </p:pic>
      <p:pic>
        <p:nvPicPr>
          <p:cNvPr id="4" name="Prox Cap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43251" y="2131107"/>
            <a:ext cx="3902075" cy="3938768"/>
          </a:xfrm>
          <a:prstGeom prst="rect">
            <a:avLst/>
          </a:prstGeom>
        </p:spPr>
      </p:pic>
      <p:pic>
        <p:nvPicPr>
          <p:cNvPr id="5" name="Distal Cap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145326" y="2131107"/>
            <a:ext cx="3902075" cy="393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3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466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72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9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5" repeatCount="indefinite" fill="remove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22811"/>
            <a:ext cx="100148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STRATEGY AND APPROACH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Contralateral CFA access vs Ipsilateral Pedal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access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Wire-catheter technique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 lesion crossing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True-lumen vs Sub-intimal Tracking and 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Reentry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Switching to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035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intervention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Balloon Angioplasty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Stenting depending on the results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4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143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>
              <a:effectLst/>
            </a:endParaRPr>
          </a:p>
          <a:p>
            <a:r>
              <a:rPr lang="en-US" dirty="0" smtClean="0"/>
              <a:t>SFA CTOs lesions are frequently encountered </a:t>
            </a:r>
            <a:r>
              <a:rPr lang="en-US" dirty="0"/>
              <a:t>(40-50%) in </a:t>
            </a:r>
            <a:r>
              <a:rPr lang="en-US" dirty="0" smtClean="0"/>
              <a:t>patients </a:t>
            </a:r>
            <a:r>
              <a:rPr lang="en-US" dirty="0"/>
              <a:t>with claudication and CLI; however, those with CLI often have multilevel occlusions. </a:t>
            </a:r>
          </a:p>
          <a:p>
            <a:endParaRPr lang="en-US" dirty="0"/>
          </a:p>
          <a:p>
            <a:r>
              <a:rPr lang="en-US" dirty="0"/>
              <a:t>CTO revascularization of the SFA is feasible with the use of wire catheter and dedicated CTO crossing and re-entry devices in indicated patients with medically refractory claudication or advanced limb ischemia.</a:t>
            </a:r>
            <a:endParaRPr 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1B1D9-613E-4E40-8D8F-159E4E90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4419600"/>
            <a:ext cx="5715000" cy="22418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33303" y="426720"/>
            <a:ext cx="877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SFA CTO INCIDENCE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01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152400"/>
            <a:ext cx="9144000" cy="484716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2775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SFA CTO Crossing techniques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0" y="6400801"/>
            <a:ext cx="2640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</a:t>
            </a:r>
            <a:r>
              <a:rPr lang="en-US" sz="1000" dirty="0" err="1">
                <a:ea typeface="Segoe UI Emoji" panose="020B0502040204020203" pitchFamily="34" charset="0"/>
              </a:rPr>
              <a:t>Endovasc</a:t>
            </a:r>
            <a:r>
              <a:rPr lang="en-US" sz="1000" dirty="0">
                <a:ea typeface="Segoe UI Emoji" panose="020B0502040204020203" pitchFamily="34" charset="0"/>
              </a:rPr>
              <a:t> </a:t>
            </a:r>
            <a:r>
              <a:rPr lang="en-US" sz="1000" dirty="0" err="1">
                <a:ea typeface="Segoe UI Emoji" panose="020B0502040204020203" pitchFamily="34" charset="0"/>
              </a:rPr>
              <a:t>Ther</a:t>
            </a:r>
            <a:r>
              <a:rPr lang="en-US" sz="1000" dirty="0">
                <a:ea typeface="Segoe UI Emoji" panose="020B0502040204020203" pitchFamily="34" charset="0"/>
              </a:rPr>
              <a:t>. 2015 Aug;22(4):525-34.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B153-84A7-4F90-B6D2-38B37AA9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89" y="1404735"/>
            <a:ext cx="3505200" cy="4048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86911-C50E-4EFC-B33C-438AB7C4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04735"/>
            <a:ext cx="4063591" cy="4038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9389" y="5521234"/>
            <a:ext cx="350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Both"/>
            </a:pPr>
            <a:r>
              <a:rPr lang="en-US" sz="1400" dirty="0" smtClean="0"/>
              <a:t>Wire-Catheter Technique</a:t>
            </a:r>
          </a:p>
          <a:p>
            <a:pPr marL="342900" indent="-342900">
              <a:buAutoNum type="alphaUcParenBoth"/>
            </a:pPr>
            <a:r>
              <a:rPr lang="en-US" sz="1400" dirty="0" smtClean="0"/>
              <a:t>Crossing Devices</a:t>
            </a:r>
          </a:p>
          <a:p>
            <a:pPr marL="342900" indent="-342900">
              <a:buAutoNum type="alphaUcParenBoth"/>
            </a:pPr>
            <a:r>
              <a:rPr lang="en-US" sz="1400" dirty="0" smtClean="0"/>
              <a:t>Sub-Intimal Tracking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164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383" t="11917" b="48344"/>
          <a:stretch/>
        </p:blipFill>
        <p:spPr>
          <a:xfrm>
            <a:off x="1980296" y="1479193"/>
            <a:ext cx="2895600" cy="211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52401"/>
            <a:ext cx="9144000" cy="673229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4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Crossing devices (true lumen)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248400" y="1192481"/>
            <a:ext cx="4022420" cy="4930238"/>
            <a:chOff x="4495800" y="1447800"/>
            <a:chExt cx="4022420" cy="4930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041891" y="1901709"/>
              <a:ext cx="4930238" cy="402242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40808" y="2127770"/>
              <a:ext cx="11560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TruePath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3608" y="2923636"/>
              <a:ext cx="15824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Front Runner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5475" y="3838035"/>
              <a:ext cx="99097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Crosser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6943" y="4650838"/>
              <a:ext cx="1096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WildCat</a:t>
              </a:r>
            </a:p>
          </p:txBody>
        </p:sp>
      </p:grp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1828801" y="3657601"/>
            <a:ext cx="4318905" cy="25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0" dirty="0">
                <a:solidFill>
                  <a:schemeClr val="tx1"/>
                </a:solidFill>
              </a:rPr>
              <a:t>Crossing devices</a:t>
            </a:r>
          </a:p>
          <a:p>
            <a:pPr lvl="1">
              <a:spcBef>
                <a:spcPts val="1200"/>
              </a:spcBef>
            </a:pPr>
            <a:r>
              <a:rPr lang="en-US" sz="1600" b="0" dirty="0">
                <a:solidFill>
                  <a:schemeClr val="tx1"/>
                </a:solidFill>
              </a:rPr>
              <a:t>Gentle forward pressure</a:t>
            </a:r>
          </a:p>
          <a:p>
            <a:pPr lvl="1">
              <a:spcBef>
                <a:spcPts val="1200"/>
              </a:spcBef>
            </a:pPr>
            <a:r>
              <a:rPr lang="en-US" sz="1600" b="0" dirty="0">
                <a:solidFill>
                  <a:schemeClr val="tx1"/>
                </a:solidFill>
              </a:rPr>
              <a:t>Let device do the work</a:t>
            </a:r>
          </a:p>
          <a:p>
            <a:pPr lvl="1">
              <a:spcBef>
                <a:spcPts val="1200"/>
              </a:spcBef>
            </a:pPr>
            <a:r>
              <a:rPr lang="en-US" sz="1600" b="0" dirty="0">
                <a:solidFill>
                  <a:schemeClr val="tx1"/>
                </a:solidFill>
              </a:rPr>
              <a:t>Exploit micro-channels</a:t>
            </a:r>
          </a:p>
          <a:p>
            <a:pPr lvl="1">
              <a:spcBef>
                <a:spcPts val="1200"/>
              </a:spcBef>
            </a:pPr>
            <a:r>
              <a:rPr lang="en-US" sz="1600" b="0" dirty="0">
                <a:solidFill>
                  <a:schemeClr val="tx1"/>
                </a:solidFill>
              </a:rPr>
              <a:t>Mechanical or vibrational energy to break up calcium</a:t>
            </a:r>
          </a:p>
          <a:p>
            <a:pPr>
              <a:spcBef>
                <a:spcPts val="1200"/>
              </a:spcBef>
            </a:pPr>
            <a:endParaRPr lang="en-US" sz="16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47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Treatment options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1489166"/>
            <a:ext cx="8915400" cy="4530634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Endoprosthesis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Plain </a:t>
            </a:r>
            <a:r>
              <a:rPr lang="en-US" sz="2400" dirty="0"/>
              <a:t>Balloon Angioplasty</a:t>
            </a:r>
          </a:p>
          <a:p>
            <a:endParaRPr lang="en-US" sz="2400" dirty="0"/>
          </a:p>
          <a:p>
            <a:r>
              <a:rPr lang="en-US" sz="2400" dirty="0"/>
              <a:t>Drug Coated Balloon Angioplasty</a:t>
            </a:r>
          </a:p>
          <a:p>
            <a:endParaRPr lang="en-US" sz="2400" dirty="0"/>
          </a:p>
          <a:p>
            <a:r>
              <a:rPr lang="en-US" sz="2400" dirty="0"/>
              <a:t>Bare Metal Stent</a:t>
            </a:r>
          </a:p>
          <a:p>
            <a:endParaRPr lang="en-US" sz="2400" dirty="0"/>
          </a:p>
          <a:p>
            <a:r>
              <a:rPr lang="en-US" sz="2400" dirty="0"/>
              <a:t>Drug Eluting Stent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808" y="6327734"/>
            <a:ext cx="1172192" cy="55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77015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329" y="0"/>
            <a:ext cx="7103745" cy="32680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1223" y="87086"/>
            <a:ext cx="404077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ENDOPROSTHESIS vs BMS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 Multicenter Trial, 3 year outcome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148 Pts, complex SFA disease (TASC C/D), &gt; 8 cm lesion length.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nitinol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 implantation (76 patients)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nonheparin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-bonded VIABAHN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endoprosthesis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deployment (72 patients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Prespecified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36-month data showed no significant difference in restenosis rates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Viabahn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24.2% vs. bare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nitinol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 25.9%; p = 0.392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Primary-assisted patency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higher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nitinol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88.8% vs 69.8%; P = .04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patency rates did not differ between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nitinol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stent and stent graft recipients (89.3% vs 79.5%; P = .304).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329" y="3579223"/>
            <a:ext cx="3996341" cy="31340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670" y="3609646"/>
            <a:ext cx="3969553" cy="310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9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1459</TotalTime>
  <Words>748</Words>
  <Application>Microsoft Office PowerPoint</Application>
  <PresentationFormat>Widescreen</PresentationFormat>
  <Paragraphs>102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Narrow</vt:lpstr>
      <vt:lpstr>Century Gothic</vt:lpstr>
      <vt:lpstr>Segoe UI Emoji</vt:lpstr>
      <vt:lpstr>Times New Roman</vt:lpstr>
      <vt:lpstr>Wingdings 2</vt:lpstr>
      <vt:lpstr>Wingdings 3</vt:lpstr>
      <vt:lpstr>Wisp</vt:lpstr>
      <vt:lpstr>Division of Endovascular Interventions   Mount Sinai Hospital New York 10/23/2019</vt:lpstr>
      <vt:lpstr>Patient history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options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Superficial Femoral Artery In-stent restenosis (ISR)</dc:title>
  <dc:creator>CVICATHFELLOW</dc:creator>
  <cp:lastModifiedBy>CVICATHFELLOW</cp:lastModifiedBy>
  <cp:revision>70</cp:revision>
  <dcterms:created xsi:type="dcterms:W3CDTF">2019-09-27T12:52:07Z</dcterms:created>
  <dcterms:modified xsi:type="dcterms:W3CDTF">2019-10-23T10:37:27Z</dcterms:modified>
</cp:coreProperties>
</file>