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avi" ContentType="video/x-msvide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22"/>
  </p:notesMasterIdLst>
  <p:sldIdLst>
    <p:sldId id="260" r:id="rId3"/>
    <p:sldId id="262" r:id="rId4"/>
    <p:sldId id="263" r:id="rId5"/>
    <p:sldId id="264" r:id="rId6"/>
    <p:sldId id="295" r:id="rId7"/>
    <p:sldId id="292" r:id="rId8"/>
    <p:sldId id="261" r:id="rId9"/>
    <p:sldId id="265" r:id="rId10"/>
    <p:sldId id="266" r:id="rId11"/>
    <p:sldId id="268" r:id="rId12"/>
    <p:sldId id="275" r:id="rId13"/>
    <p:sldId id="274" r:id="rId14"/>
    <p:sldId id="278" r:id="rId15"/>
    <p:sldId id="280" r:id="rId16"/>
    <p:sldId id="293" r:id="rId17"/>
    <p:sldId id="283" r:id="rId18"/>
    <p:sldId id="289" r:id="rId19"/>
    <p:sldId id="294" r:id="rId20"/>
    <p:sldId id="284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ennaro Giustino" initials="GG" lastIdx="16" clrIdx="0"/>
  <p:cmAuthor id="1" name="Farhan, Serdar" initials="FS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39" autoAdjust="0"/>
    <p:restoredTop sz="84892" autoAdjust="0"/>
  </p:normalViewPr>
  <p:slideViewPr>
    <p:cSldViewPr>
      <p:cViewPr varScale="1">
        <p:scale>
          <a:sx n="91" d="100"/>
          <a:sy n="91" d="100"/>
        </p:scale>
        <p:origin x="552" y="33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commentAuthors" Target="commentAuthor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DB8F60-9C33-4885-BE6C-349543029952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FC24D3-579E-44FB-A10C-08585D252B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9166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02585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FC24D3-579E-44FB-A10C-08585D252BB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224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18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1836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6997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66442" y="1447801"/>
            <a:ext cx="662096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6442" y="4777380"/>
            <a:ext cx="662096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Picture 2" descr="C:\Users\aronsd02\AppData\Local\Temp\7jf3jhfs.tmp\MS_Heart_Horztl_RGB Web.jpg">
            <a:extLst>
              <a:ext uri="{FF2B5EF4-FFF2-40B4-BE49-F238E27FC236}">
                <a16:creationId xmlns:a16="http://schemas.microsoft.com/office/drawing/2014/main" id="{0F006A3A-0AD7-4207-951F-D0861F1945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914400" cy="4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3477830"/>
      </p:ext>
    </p:extLst>
  </p:cSld>
  <p:clrMapOvr>
    <a:masterClrMapping/>
  </p:clrMapOvr>
  <p:transition>
    <p:wipe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871296"/>
      </p:ext>
    </p:extLst>
  </p:cSld>
  <p:clrMapOvr>
    <a:masterClrMapping/>
  </p:clrMapOvr>
  <p:transition>
    <p:wipe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2861734"/>
            <a:ext cx="662096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1918023"/>
      </p:ext>
    </p:extLst>
  </p:cSld>
  <p:clrMapOvr>
    <a:masterClrMapping/>
  </p:clrMapOvr>
  <p:transition>
    <p:wipe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7700" y="2060576"/>
            <a:ext cx="3298113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41975" y="2056093"/>
            <a:ext cx="3298115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5483185"/>
      </p:ext>
    </p:extLst>
  </p:cSld>
  <p:clrMapOvr>
    <a:masterClrMapping/>
  </p:clrMapOvr>
  <p:transition>
    <p:wipe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1905000"/>
            <a:ext cx="32981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700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41976" y="1905000"/>
            <a:ext cx="3298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241976" y="2514600"/>
            <a:ext cx="3298113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594895"/>
      </p:ext>
    </p:extLst>
  </p:cSld>
  <p:clrMapOvr>
    <a:masterClrMapping/>
  </p:clrMapOvr>
  <p:transition>
    <p:wipe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1871707"/>
      </p:ext>
    </p:extLst>
  </p:cSld>
  <p:clrMapOvr>
    <a:masterClrMapping/>
  </p:clrMapOvr>
  <p:transition>
    <p:wipe dir="r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7948082"/>
      </p:ext>
    </p:extLst>
  </p:cSld>
  <p:clrMapOvr>
    <a:masterClrMapping/>
  </p:clrMapOvr>
  <p:transition>
    <p:wipe dir="r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1447800"/>
            <a:ext cx="2551462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89397" y="1447800"/>
            <a:ext cx="3898013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129281"/>
            <a:ext cx="2551462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309050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0174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656" y="1854192"/>
            <a:ext cx="3820674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213517" y="1143000"/>
            <a:ext cx="2400925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1" y="3657600"/>
            <a:ext cx="3814728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760851"/>
      </p:ext>
    </p:extLst>
  </p:cSld>
  <p:clrMapOvr>
    <a:masterClrMapping/>
  </p:clrMapOvr>
  <p:transition>
    <p:wipe dir="r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3" y="4800587"/>
            <a:ext cx="66209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6442" y="685800"/>
            <a:ext cx="662096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3" y="5367325"/>
            <a:ext cx="662096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039063"/>
      </p:ext>
    </p:extLst>
  </p:cSld>
  <p:clrMapOvr>
    <a:masterClrMapping/>
  </p:clrMapOvr>
  <p:hf sldNum="0" hdr="0" ftr="0" dt="0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2" y="1447800"/>
            <a:ext cx="6620968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3657600"/>
            <a:ext cx="6620968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16097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1409" y="1447800"/>
            <a:ext cx="6001049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448177" y="3771174"/>
            <a:ext cx="546115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66442" y="4350657"/>
            <a:ext cx="6620968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73897" y="971253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999690" y="2613787"/>
            <a:ext cx="601591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sz="12200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729371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6441" y="3124201"/>
            <a:ext cx="6620969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6442" y="4777381"/>
            <a:ext cx="6620968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8674312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4834" y="1981200"/>
            <a:ext cx="22107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489475" y="2667000"/>
            <a:ext cx="219608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3504" y="1981200"/>
            <a:ext cx="220275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905586" y="2667000"/>
            <a:ext cx="2210671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1981200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5344917" y="2667000"/>
            <a:ext cx="2199658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506306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475" y="4250949"/>
            <a:ext cx="220561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489475" y="2209800"/>
            <a:ext cx="2205612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489475" y="4827212"/>
            <a:ext cx="2205612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917792" y="4250949"/>
            <a:ext cx="21984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2917791" y="2209800"/>
            <a:ext cx="2198466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2916776" y="4827211"/>
            <a:ext cx="2201378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344917" y="4250949"/>
            <a:ext cx="219965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344916" y="2209800"/>
            <a:ext cx="2199658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5344824" y="4827209"/>
            <a:ext cx="2202571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2795334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5223030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dirty="0">
              <a:solidFill>
                <a:srgbClr val="FFFFFF">
                  <a:tint val="75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572232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942281"/>
      </p:ext>
    </p:extLst>
  </p:cSld>
  <p:clrMapOvr>
    <a:masterClrMapping/>
  </p:clrMapOvr>
  <p:transition>
    <p:wipe dir="r"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29782" y="430214"/>
            <a:ext cx="1314793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89475" y="773205"/>
            <a:ext cx="5568812" cy="548313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8/28/2019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6012316"/>
      </p:ext>
    </p:extLst>
  </p:cSld>
  <p:clrMapOvr>
    <a:masterClrMapping/>
  </p:clrMapOvr>
  <p:transition>
    <p:wipe dir="r"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>
            <a:spLocks noGrp="1"/>
          </p:cNvSpPr>
          <p:nvPr>
            <p:ph type="title"/>
          </p:nvPr>
        </p:nvSpPr>
        <p:spPr>
          <a:xfrm>
            <a:off x="502922" y="365761"/>
            <a:ext cx="8229601" cy="91440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" name="Rectangle 1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-10633" y="6400801"/>
            <a:ext cx="4876800" cy="3968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ts val="0"/>
              </a:spcBef>
              <a:spcAft>
                <a:spcPts val="0"/>
              </a:spcAft>
              <a:defRPr sz="600" b="0"/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0377757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50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3664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27426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0401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541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411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29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76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Oval 21"/>
          <p:cNvSpPr/>
          <p:nvPr/>
        </p:nvSpPr>
        <p:spPr>
          <a:xfrm>
            <a:off x="629943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3" name="Oval 22"/>
          <p:cNvSpPr/>
          <p:nvPr/>
        </p:nvSpPr>
        <p:spPr>
          <a:xfrm>
            <a:off x="5689832" y="-457200"/>
            <a:ext cx="1600200" cy="1600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4000"/>
                </a:schemeClr>
              </a:gs>
              <a:gs pos="73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7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4" name="Oval 23"/>
          <p:cNvSpPr/>
          <p:nvPr/>
        </p:nvSpPr>
        <p:spPr>
          <a:xfrm>
            <a:off x="6299432" y="6096000"/>
            <a:ext cx="990600" cy="9906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9000"/>
                </a:schemeClr>
              </a:gs>
              <a:gs pos="66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0" name="Oval 19"/>
          <p:cNvSpPr/>
          <p:nvPr/>
        </p:nvSpPr>
        <p:spPr>
          <a:xfrm>
            <a:off x="-153988" y="2667000"/>
            <a:ext cx="4191000" cy="41910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11000"/>
                </a:schemeClr>
              </a:gs>
              <a:gs pos="75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1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1" name="Oval 20"/>
          <p:cNvSpPr/>
          <p:nvPr/>
        </p:nvSpPr>
        <p:spPr>
          <a:xfrm>
            <a:off x="-839788" y="2895600"/>
            <a:ext cx="2362200" cy="23622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8000"/>
                </a:schemeClr>
              </a:gs>
              <a:gs pos="72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8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9" name="Rectangle 18"/>
          <p:cNvSpPr/>
          <p:nvPr/>
        </p:nvSpPr>
        <p:spPr>
          <a:xfrm>
            <a:off x="7745644" y="0"/>
            <a:ext cx="685800" cy="109945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4710" y="452718"/>
            <a:ext cx="7055380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7700" y="2052925"/>
            <a:ext cx="6711654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7494989" y="1828771"/>
            <a:ext cx="990599" cy="22865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7439CB18-E61C-488D-90E3-D9AAF47BBF55}" type="datetimeFigureOut">
              <a:rPr lang="en-US" smtClean="0"/>
              <a:t>8/28/2019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6233335" y="3263371"/>
            <a:ext cx="3859795" cy="22866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7766431" y="295736"/>
            <a:ext cx="628813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1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589946-635F-4E41-AE8B-02DE30664CA8}" type="slidenum">
              <a:rPr lang="en-US" smtClean="0"/>
              <a:t>‹#›</a:t>
            </a:fld>
            <a:endParaRPr lang="en-US"/>
          </a:p>
        </p:txBody>
      </p:sp>
      <p:pic>
        <p:nvPicPr>
          <p:cNvPr id="13" name="Picture 2" descr="C:\Users\aronsd02\AppData\Local\Temp\7jf3jhfs.tmp\MS_Heart_Horztl_RGB Web.jpg">
            <a:extLst>
              <a:ext uri="{FF2B5EF4-FFF2-40B4-BE49-F238E27FC236}">
                <a16:creationId xmlns:a16="http://schemas.microsoft.com/office/drawing/2014/main" id="{3E2C093A-3ACD-4EAF-B8DE-9800D695D3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324600"/>
            <a:ext cx="914400" cy="432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61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</p:sldLayoutIdLst>
  <p:transition>
    <p:wipe dir="r"/>
  </p:transition>
  <p:txStyles>
    <p:titleStyle>
      <a:lvl1pPr algn="l" defTabSz="457207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6" indent="-342906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62" indent="-285755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20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2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3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42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49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57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64" indent="-228604" algn="l" defTabSz="457207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7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15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22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3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38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46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53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61" algn="l" defTabSz="45720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hyperlink" Target="https://www.ncbi.nlm.nih.gov/pubmed/23642924" TargetMode="Externa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hyperlink" Target="https://www.ncbi.nlm.nih.gov/pubmed/?term=Laird+JR%2C+Katzen+BT%2C+Scheinert+D%2C+Lammer+J%2C+Carpenter+J%2C+Buchbinder+M%2C+et+al.+Nitinol+stent+implantation+vs.+balloon+angioplasty+for+lesions+in+the+superficial+femoral+and+proximal+popliteal+arteries+of+patients+with+claudication%3A+three-year+follow-up+from+the+RESILIENT+randomized+trial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media" Target="../media/media2.avi"/><Relationship Id="rId7" Type="http://schemas.openxmlformats.org/officeDocument/2006/relationships/image" Target="../media/image4.png"/><Relationship Id="rId2" Type="http://schemas.openxmlformats.org/officeDocument/2006/relationships/video" Target="../media/media1.avi"/><Relationship Id="rId1" Type="http://schemas.microsoft.com/office/2007/relationships/media" Target="../media/media1.avi"/><Relationship Id="rId6" Type="http://schemas.openxmlformats.org/officeDocument/2006/relationships/image" Target="../media/image3.png"/><Relationship Id="rId5" Type="http://schemas.openxmlformats.org/officeDocument/2006/relationships/slideLayout" Target="../slideLayouts/slideLayout13.xml"/><Relationship Id="rId4" Type="http://schemas.openxmlformats.org/officeDocument/2006/relationships/video" Target="../media/media2.avi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video" Target="../media/media3.avi"/><Relationship Id="rId1" Type="http://schemas.microsoft.com/office/2007/relationships/media" Target="../media/media3.avi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762000" y="2286000"/>
            <a:ext cx="7589837" cy="1714315"/>
          </a:xfrm>
        </p:spPr>
        <p:txBody>
          <a:bodyPr/>
          <a:lstStyle/>
          <a:p>
            <a:pPr defTabSz="246874">
              <a:spcBef>
                <a:spcPts val="400"/>
              </a:spcBef>
              <a:tabLst>
                <a:tab pos="63500" algn="l"/>
              </a:tabLst>
              <a:defRPr sz="3100"/>
            </a:pPr>
            <a:r>
              <a:rPr lang="en-US" dirty="0"/>
              <a:t>Division of Endovascular Interventions</a:t>
            </a:r>
            <a:br>
              <a:rPr lang="en-US" dirty="0"/>
            </a:br>
            <a:r>
              <a:rPr lang="en-US" dirty="0"/>
              <a:t> Mount Sinai Hospital</a:t>
            </a:r>
            <a:br>
              <a:rPr lang="en-US" dirty="0"/>
            </a:br>
            <a:r>
              <a:rPr lang="en-US" dirty="0"/>
              <a:t>New York</a:t>
            </a:r>
            <a:br>
              <a:rPr lang="en-US" dirty="0"/>
            </a:br>
            <a:r>
              <a:rPr lang="en-US" dirty="0"/>
              <a:t>08/28/2019</a:t>
            </a:r>
          </a:p>
        </p:txBody>
      </p:sp>
    </p:spTree>
    <p:extLst>
      <p:ext uri="{BB962C8B-B14F-4D97-AF65-F5344CB8AC3E}">
        <p14:creationId xmlns:p14="http://schemas.microsoft.com/office/powerpoint/2010/main" val="42517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1018092"/>
            <a:ext cx="9144000" cy="484716"/>
          </a:xfrm>
          <a:prstGeom prst="rect">
            <a:avLst/>
          </a:prstGeom>
          <a:noFill/>
        </p:spPr>
        <p:txBody>
          <a:bodyPr wrap="square" lIns="57119" tIns="28559" rIns="57119" bIns="28559" rtlCol="0">
            <a:spAutoFit/>
          </a:bodyPr>
          <a:lstStyle/>
          <a:p>
            <a:pPr algn="ctr" defTabSz="407974"/>
            <a:r>
              <a:rPr lang="en-US" sz="2775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FP CTO Classification &amp; Initial Crossing Approach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61027-6D44-9542-955D-4BB750CD89FE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10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4387" y="1674898"/>
            <a:ext cx="7515225" cy="4067175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5715658" y="6400800"/>
            <a:ext cx="26645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Segoe UI Emoji" panose="020B0502040204020203" pitchFamily="34" charset="0"/>
              </a:rPr>
              <a:t>J INVASIVE CARDIOL 2019;31(4):111-119.</a:t>
            </a:r>
          </a:p>
        </p:txBody>
      </p:sp>
    </p:spTree>
    <p:extLst>
      <p:ext uri="{BB962C8B-B14F-4D97-AF65-F5344CB8AC3E}">
        <p14:creationId xmlns:p14="http://schemas.microsoft.com/office/powerpoint/2010/main" val="312085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-76200" y="152400"/>
            <a:ext cx="9144000" cy="484716"/>
          </a:xfrm>
          <a:prstGeom prst="rect">
            <a:avLst/>
          </a:prstGeom>
          <a:noFill/>
        </p:spPr>
        <p:txBody>
          <a:bodyPr wrap="square" lIns="57119" tIns="28559" rIns="57119" bIns="28559" rtlCol="0">
            <a:spAutoFit/>
          </a:bodyPr>
          <a:lstStyle/>
          <a:p>
            <a:pPr algn="ctr" defTabSz="407974"/>
            <a:r>
              <a:rPr lang="en-US" sz="2775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SFA CTO Crossing techniques </a:t>
            </a:r>
          </a:p>
        </p:txBody>
      </p:sp>
      <p:sp>
        <p:nvSpPr>
          <p:cNvPr id="4" name="Rectangle 3"/>
          <p:cNvSpPr/>
          <p:nvPr/>
        </p:nvSpPr>
        <p:spPr>
          <a:xfrm>
            <a:off x="5715000" y="6400800"/>
            <a:ext cx="264046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Segoe UI Emoji" panose="020B0502040204020203" pitchFamily="34" charset="0"/>
              </a:rPr>
              <a:t>J </a:t>
            </a:r>
            <a:r>
              <a:rPr lang="en-US" sz="1000" dirty="0" err="1">
                <a:ea typeface="Segoe UI Emoji" panose="020B0502040204020203" pitchFamily="34" charset="0"/>
              </a:rPr>
              <a:t>Endovasc</a:t>
            </a:r>
            <a:r>
              <a:rPr lang="en-US" sz="1000" dirty="0">
                <a:ea typeface="Segoe UI Emoji" panose="020B0502040204020203" pitchFamily="34" charset="0"/>
              </a:rPr>
              <a:t> </a:t>
            </a:r>
            <a:r>
              <a:rPr lang="en-US" sz="1000" dirty="0" err="1">
                <a:ea typeface="Segoe UI Emoji" panose="020B0502040204020203" pitchFamily="34" charset="0"/>
              </a:rPr>
              <a:t>Ther</a:t>
            </a:r>
            <a:r>
              <a:rPr lang="en-US" sz="1000" dirty="0">
                <a:ea typeface="Segoe UI Emoji" panose="020B0502040204020203" pitchFamily="34" charset="0"/>
              </a:rPr>
              <a:t>. 2015 Aug;22(4):525-34.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DEBB153-84A7-4F90-B6D2-38B37AA93E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163174"/>
            <a:ext cx="3505200" cy="404853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3B86911-C50E-4EFC-B33C-438AB7C45B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1165578"/>
            <a:ext cx="4063591" cy="4038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44998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Shape 707"/>
          <p:cNvSpPr>
            <a:spLocks noGrp="1"/>
          </p:cNvSpPr>
          <p:nvPr>
            <p:ph type="title"/>
          </p:nvPr>
        </p:nvSpPr>
        <p:spPr>
          <a:xfrm>
            <a:off x="1409443" y="261852"/>
            <a:ext cx="6172201" cy="685801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latin typeface="Calibri"/>
                <a:cs typeface="Calibri"/>
              </a:rPr>
              <a:t>Equipment Selection:</a:t>
            </a:r>
            <a:endParaRPr sz="3200" dirty="0">
              <a:solidFill>
                <a:schemeClr val="tx2"/>
              </a:solidFill>
              <a:latin typeface="Calibri"/>
              <a:cs typeface="Calibri"/>
            </a:endParaRPr>
          </a:p>
        </p:txBody>
      </p:sp>
      <p:sp>
        <p:nvSpPr>
          <p:cNvPr id="721" name="Shape 721"/>
          <p:cNvSpPr/>
          <p:nvPr/>
        </p:nvSpPr>
        <p:spPr>
          <a:xfrm>
            <a:off x="152401" y="3733800"/>
            <a:ext cx="1295400" cy="2133600"/>
          </a:xfrm>
          <a:prstGeom prst="rect">
            <a:avLst/>
          </a:prstGeom>
          <a:noFill/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34289" tIns="34290" rIns="34289" bIns="34290">
            <a:spAutoFit/>
          </a:bodyPr>
          <a:lstStyle/>
          <a:p>
            <a:pPr>
              <a:lnSpc>
                <a:spcPct val="85000"/>
              </a:lnSpc>
              <a:spcBef>
                <a:spcPts val="225"/>
              </a:spcBef>
              <a:defRPr b="1">
                <a:solidFill>
                  <a:schemeClr val="accent5"/>
                </a:solidFill>
                <a:latin typeface="+mn-lt"/>
                <a:ea typeface="+mn-ea"/>
                <a:cs typeface="+mn-cs"/>
                <a:sym typeface="Calibri"/>
              </a:defRPr>
            </a:pPr>
            <a:endParaRPr sz="105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B791B0F-22D7-43E7-B8BA-913EEBF7E0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838200"/>
            <a:ext cx="7391400" cy="279800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794882C6-60B5-4D7D-A97C-55A01459A357}"/>
              </a:ext>
            </a:extLst>
          </p:cNvPr>
          <p:cNvSpPr txBox="1"/>
          <p:nvPr/>
        </p:nvSpPr>
        <p:spPr>
          <a:xfrm>
            <a:off x="936978" y="3810000"/>
            <a:ext cx="2743200" cy="2455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0.035" PLATFORM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Designed to provide </a:t>
            </a:r>
            <a:r>
              <a:rPr lang="en-US" b="1" u="sng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highest support &amp; stability </a:t>
            </a:r>
            <a:endParaRPr lang="en-US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Compatible with most SFA balloons/stents</a:t>
            </a:r>
          </a:p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ADA4BC-0293-48EE-8222-4A8C6387D82A}"/>
              </a:ext>
            </a:extLst>
          </p:cNvPr>
          <p:cNvSpPr txBox="1"/>
          <p:nvPr/>
        </p:nvSpPr>
        <p:spPr>
          <a:xfrm>
            <a:off x="3505200" y="3810000"/>
            <a:ext cx="2796822" cy="1868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0.018" PLATFORM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Least Traumatic</a:t>
            </a:r>
          </a:p>
          <a:p>
            <a:pPr marL="342900" indent="-34290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b="1" u="sng" dirty="0">
                <a:latin typeface="Calibri" panose="020F0502020204030204" pitchFamily="34" charset="0"/>
                <a:cs typeface="Calibri" panose="020F0502020204030204" pitchFamily="34" charset="0"/>
              </a:rPr>
              <a:t>More steerable and flexible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C00D930-E533-49F3-90D7-2922F0762956}"/>
              </a:ext>
            </a:extLst>
          </p:cNvPr>
          <p:cNvSpPr txBox="1"/>
          <p:nvPr/>
        </p:nvSpPr>
        <p:spPr>
          <a:xfrm>
            <a:off x="6296378" y="3818467"/>
            <a:ext cx="2796822" cy="19713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dirty="0"/>
              <a:t> 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0.014" PLATFORM</a:t>
            </a:r>
            <a:endParaRPr lang="en-US" dirty="0">
              <a:solidFill>
                <a:srgbClr val="00206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Least Traumatic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Least support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US" dirty="0">
                <a:latin typeface="Calibri" panose="020F0502020204030204" pitchFamily="34" charset="0"/>
                <a:cs typeface="Times New Roman" panose="02020603050405020304" pitchFamily="18" charset="0"/>
              </a:rPr>
              <a:t>Re-Entry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FD1D07-4DAA-4B4E-8A34-C55486D03FCA}"/>
              </a:ext>
            </a:extLst>
          </p:cNvPr>
          <p:cNvSpPr txBox="1"/>
          <p:nvPr/>
        </p:nvSpPr>
        <p:spPr>
          <a:xfrm>
            <a:off x="6019800" y="6402159"/>
            <a:ext cx="29718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>
                <a:solidFill>
                  <a:prstClr val="white"/>
                </a:solidFill>
                <a:ea typeface="Segoe UI Emoji" panose="020B0502040204020203" pitchFamily="34" charset="0"/>
              </a:rPr>
              <a:t>J INVASIVE CARDIOL 2019;31(4):111-119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67160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66383" t="11917" b="48344"/>
          <a:stretch/>
        </p:blipFill>
        <p:spPr>
          <a:xfrm>
            <a:off x="456296" y="1479193"/>
            <a:ext cx="2895600" cy="21167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-76200" y="152400"/>
            <a:ext cx="9144000" cy="673229"/>
          </a:xfrm>
          <a:prstGeom prst="rect">
            <a:avLst/>
          </a:prstGeom>
          <a:noFill/>
        </p:spPr>
        <p:txBody>
          <a:bodyPr wrap="square" lIns="57119" tIns="28559" rIns="57119" bIns="28559" rtlCol="0">
            <a:spAutoFit/>
          </a:bodyPr>
          <a:lstStyle/>
          <a:p>
            <a:pPr algn="ctr" defTabSz="407974"/>
            <a:r>
              <a:rPr lang="en-US" sz="4000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Crossing devices (true lumen)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724400" y="1192481"/>
            <a:ext cx="4022420" cy="4930238"/>
            <a:chOff x="4495800" y="1447800"/>
            <a:chExt cx="4022420" cy="4930238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 rot="16200000">
              <a:off x="4041891" y="1901709"/>
              <a:ext cx="4930238" cy="4022420"/>
            </a:xfrm>
            <a:prstGeom prst="rect">
              <a:avLst/>
            </a:prstGeom>
            <a:ln>
              <a:solidFill>
                <a:srgbClr val="000000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7" name="TextBox 6"/>
            <p:cNvSpPr txBox="1"/>
            <p:nvPr/>
          </p:nvSpPr>
          <p:spPr>
            <a:xfrm>
              <a:off x="7240808" y="2127770"/>
              <a:ext cx="12353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TruePath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783608" y="2923636"/>
              <a:ext cx="170082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Front Runner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25475" y="3838035"/>
              <a:ext cx="11115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Crosser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206943" y="4650838"/>
              <a:ext cx="10961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WildCat</a:t>
              </a:r>
            </a:p>
          </p:txBody>
        </p:sp>
      </p:grpSp>
      <p:sp>
        <p:nvSpPr>
          <p:cNvPr id="11" name="Content Placeholder 7"/>
          <p:cNvSpPr txBox="1">
            <a:spLocks/>
          </p:cNvSpPr>
          <p:nvPr/>
        </p:nvSpPr>
        <p:spPr bwMode="auto">
          <a:xfrm>
            <a:off x="304800" y="3657600"/>
            <a:ext cx="4318905" cy="25315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Crossing devices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Gentle forward pressure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Let device do the work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Exploit micro-channels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Mechanical or vibrational energy to break up calcium</a:t>
            </a:r>
          </a:p>
          <a:p>
            <a:pPr>
              <a:spcBef>
                <a:spcPts val="1200"/>
              </a:spcBef>
            </a:pPr>
            <a:endParaRPr lang="en-US" sz="1600" b="0" i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3422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7"/>
          <p:cNvSpPr txBox="1">
            <a:spLocks/>
          </p:cNvSpPr>
          <p:nvPr/>
        </p:nvSpPr>
        <p:spPr bwMode="auto">
          <a:xfrm>
            <a:off x="454655" y="101612"/>
            <a:ext cx="8293486" cy="651024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spcBef>
                <a:spcPts val="1200"/>
              </a:spcBef>
              <a:spcAft>
                <a:spcPts val="600"/>
              </a:spcAft>
              <a:buSzPct val="75000"/>
              <a:buFontTx/>
              <a:buNone/>
            </a:pPr>
            <a:r>
              <a:rPr lang="en-US" sz="3600" b="0" dirty="0">
                <a:solidFill>
                  <a:schemeClr val="tx2"/>
                </a:solidFill>
              </a:rPr>
              <a:t>Sub-Intimal Dissection with Re-Entry</a:t>
            </a:r>
          </a:p>
        </p:txBody>
      </p:sp>
      <p:sp>
        <p:nvSpPr>
          <p:cNvPr id="3" name="Content Placeholder 7"/>
          <p:cNvSpPr txBox="1">
            <a:spLocks/>
          </p:cNvSpPr>
          <p:nvPr/>
        </p:nvSpPr>
        <p:spPr bwMode="auto">
          <a:xfrm>
            <a:off x="152400" y="3276600"/>
            <a:ext cx="3962401" cy="2954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110000"/>
              <a:buChar char="•"/>
              <a:defRPr sz="30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30000"/>
              </a:spcBef>
              <a:spcAft>
                <a:spcPct val="0"/>
              </a:spcAft>
              <a:buClr>
                <a:schemeClr val="bg1"/>
              </a:buClr>
              <a:buSzPct val="70000"/>
              <a:buFont typeface="Wingdings 2" pitchFamily="18" charset="2"/>
              <a:buChar char="¡"/>
              <a:defRPr sz="2800" b="1">
                <a:solidFill>
                  <a:srgbClr val="053763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•"/>
              <a:defRPr sz="2400" b="1">
                <a:solidFill>
                  <a:srgbClr val="053763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–"/>
              <a:defRPr sz="2000" b="1">
                <a:solidFill>
                  <a:srgbClr val="053763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rgbClr val="053763"/>
                </a:solidFill>
                <a:latin typeface="+mn-lt"/>
              </a:defRPr>
            </a:lvl5pPr>
            <a:lvl6pPr marL="25146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3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Re-entry often occurs at transition to healthy vessel</a:t>
            </a:r>
          </a:p>
          <a:p>
            <a:pPr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Re-entry devices can assist this process: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Outback (</a:t>
            </a:r>
            <a:r>
              <a:rPr lang="en-US" sz="1600" b="0" i="0" dirty="0" err="1">
                <a:solidFill>
                  <a:schemeClr val="tx1"/>
                </a:solidFill>
              </a:rPr>
              <a:t>Cordis</a:t>
            </a:r>
            <a:r>
              <a:rPr lang="en-US" sz="1600" b="0" i="0" dirty="0">
                <a:solidFill>
                  <a:schemeClr val="tx1"/>
                </a:solidFill>
              </a:rPr>
              <a:t>)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 err="1">
                <a:solidFill>
                  <a:schemeClr val="tx1"/>
                </a:solidFill>
              </a:rPr>
              <a:t>Enteer</a:t>
            </a:r>
            <a:r>
              <a:rPr lang="en-US" sz="1600" b="0" i="0" dirty="0">
                <a:solidFill>
                  <a:schemeClr val="tx1"/>
                </a:solidFill>
              </a:rPr>
              <a:t> (Medtronic)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Off-Road (Boston Scientific)</a:t>
            </a:r>
          </a:p>
          <a:p>
            <a:pPr lvl="1">
              <a:spcBef>
                <a:spcPts val="1200"/>
              </a:spcBef>
            </a:pPr>
            <a:r>
              <a:rPr lang="en-US" sz="1600" b="0" i="0" dirty="0">
                <a:solidFill>
                  <a:schemeClr val="tx1"/>
                </a:solidFill>
              </a:rPr>
              <a:t>Pioneer (Volcano)</a:t>
            </a:r>
          </a:p>
          <a:p>
            <a:pPr lvl="1">
              <a:spcBef>
                <a:spcPts val="1200"/>
              </a:spcBef>
            </a:pPr>
            <a:endParaRPr lang="en-US" sz="1600" b="0" i="0" dirty="0">
              <a:solidFill>
                <a:schemeClr val="tx1"/>
              </a:solidFill>
            </a:endParaRPr>
          </a:p>
          <a:p>
            <a:pPr>
              <a:spcBef>
                <a:spcPts val="1200"/>
              </a:spcBef>
            </a:pPr>
            <a:endParaRPr lang="en-US" sz="1600" b="0" i="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66383" t="51656"/>
          <a:stretch/>
        </p:blipFill>
        <p:spPr>
          <a:xfrm>
            <a:off x="480055" y="902210"/>
            <a:ext cx="2501726" cy="2224816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5621866" y="838200"/>
            <a:ext cx="2607734" cy="5573302"/>
            <a:chOff x="6519333" y="916346"/>
            <a:chExt cx="2607734" cy="5907786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724" t="19540" r="5000" b="28505"/>
            <a:stretch/>
          </p:blipFill>
          <p:spPr>
            <a:xfrm rot="16200000">
              <a:off x="4869307" y="2566372"/>
              <a:ext cx="5907786" cy="2607734"/>
            </a:xfrm>
            <a:prstGeom prst="rect">
              <a:avLst/>
            </a:prstGeom>
            <a:solidFill>
              <a:srgbClr val="EEEFEF"/>
            </a:solidFill>
          </p:spPr>
        </p:pic>
        <p:sp>
          <p:nvSpPr>
            <p:cNvPr id="7" name="TextBox 6"/>
            <p:cNvSpPr txBox="1"/>
            <p:nvPr/>
          </p:nvSpPr>
          <p:spPr>
            <a:xfrm>
              <a:off x="8094131" y="965198"/>
              <a:ext cx="95749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>
                  <a:solidFill>
                    <a:srgbClr val="000000"/>
                  </a:solidFill>
                </a:rPr>
                <a:t>Enteer</a:t>
              </a:r>
              <a:endParaRPr lang="en-US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81845" y="5604931"/>
              <a:ext cx="122213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Off-Road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907865" y="2438397"/>
              <a:ext cx="108575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Pioneer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890933" y="3996267"/>
              <a:ext cx="11626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rgbClr val="000000"/>
                  </a:solidFill>
                </a:rPr>
                <a:t>Outback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163550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292B8C8-688D-4B4A-9F31-EC51D250A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146" y="457201"/>
            <a:ext cx="6761541" cy="15239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93BB15F-5415-41FE-8ED3-77961F0683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0415" y="6553200"/>
            <a:ext cx="995363" cy="25736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67653" y="2005109"/>
            <a:ext cx="6486525" cy="467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23844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r="54649"/>
          <a:stretch/>
        </p:blipFill>
        <p:spPr>
          <a:xfrm rot="5400000">
            <a:off x="3415055" y="-1750322"/>
            <a:ext cx="2225585" cy="8446096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42875" y="189891"/>
            <a:ext cx="8679521" cy="635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5311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1500"/>
              </a:spcBef>
              <a:spcAft>
                <a:spcPts val="375"/>
              </a:spcAft>
            </a:pPr>
            <a:r>
              <a:rPr lang="en-US" sz="3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Bare metal stents:</a:t>
            </a:r>
            <a:r>
              <a:rPr lang="en-US" sz="3000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/>
            </a:r>
            <a:br>
              <a:rPr lang="en-US" sz="3000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</a:br>
            <a:endParaRPr lang="en-US" sz="25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990600"/>
            <a:ext cx="6553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Supera</a:t>
            </a:r>
            <a:r>
              <a:rPr lang="en-US" dirty="0">
                <a:solidFill>
                  <a:schemeClr val="tx2"/>
                </a:solidFill>
              </a:rPr>
              <a:t> interwoven nitinol stent</a:t>
            </a:r>
          </a:p>
        </p:txBody>
      </p:sp>
      <p:sp>
        <p:nvSpPr>
          <p:cNvPr id="5" name="Rectangle 4"/>
          <p:cNvSpPr/>
          <p:nvPr/>
        </p:nvSpPr>
        <p:spPr bwMode="auto">
          <a:xfrm>
            <a:off x="6858000" y="1359932"/>
            <a:ext cx="533400" cy="1916668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69874" t="-902" r="-35089" b="902"/>
          <a:stretch/>
        </p:blipFill>
        <p:spPr>
          <a:xfrm rot="5400000">
            <a:off x="3004226" y="1497715"/>
            <a:ext cx="3200404" cy="844609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04799" y="3751229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chemeClr val="tx2"/>
                </a:solidFill>
              </a:rPr>
              <a:t>Nitinol</a:t>
            </a:r>
            <a:r>
              <a:rPr lang="en-US" dirty="0">
                <a:solidFill>
                  <a:schemeClr val="tx2"/>
                </a:solidFill>
              </a:rPr>
              <a:t> stent studies</a:t>
            </a:r>
          </a:p>
        </p:txBody>
      </p:sp>
      <p:sp>
        <p:nvSpPr>
          <p:cNvPr id="9" name="Rectangle 8"/>
          <p:cNvSpPr/>
          <p:nvPr/>
        </p:nvSpPr>
        <p:spPr bwMode="auto">
          <a:xfrm>
            <a:off x="7076440" y="4120561"/>
            <a:ext cx="533400" cy="1365839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1" i="1" u="none" strike="noStrike" cap="none" normalizeH="0" baseline="0">
              <a:ln>
                <a:noFill/>
              </a:ln>
              <a:solidFill>
                <a:srgbClr val="FFCC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  <a:ea typeface="ヒラギノ角ゴ Pro W3" pitchFamily="-111" charset="-128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105400" y="6449159"/>
            <a:ext cx="2890535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/>
              <a:t>Vascular Health and Risk Management 2015:11</a:t>
            </a:r>
          </a:p>
        </p:txBody>
      </p:sp>
    </p:spTree>
    <p:extLst>
      <p:ext uri="{BB962C8B-B14F-4D97-AF65-F5344CB8AC3E}">
        <p14:creationId xmlns:p14="http://schemas.microsoft.com/office/powerpoint/2010/main" val="90424746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42875" y="189891"/>
            <a:ext cx="8679521" cy="635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653110" rtl="0" eaLnBrk="1" latinLnBrk="0" hangingPunct="1">
              <a:spcBef>
                <a:spcPct val="0"/>
              </a:spcBef>
              <a:buNone/>
              <a:defRPr sz="6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90000"/>
              </a:lnSpc>
              <a:spcBef>
                <a:spcPts val="1500"/>
              </a:spcBef>
              <a:spcAft>
                <a:spcPts val="375"/>
              </a:spcAft>
            </a:pPr>
            <a:r>
              <a:rPr lang="en-US" sz="3000" b="1" dirty="0" err="1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Supera</a:t>
            </a:r>
            <a:r>
              <a:rPr lang="en-US" sz="3000" b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> stent (BMS):</a:t>
            </a:r>
            <a:r>
              <a:rPr lang="en-US" sz="3000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  <a:t/>
            </a:r>
            <a:br>
              <a:rPr lang="en-US" sz="3000" b="1" i="1" dirty="0">
                <a:solidFill>
                  <a:schemeClr val="tx2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/>
                <a:cs typeface="Arial Narrow"/>
              </a:rPr>
            </a:br>
            <a:endParaRPr lang="en-US" sz="2500" i="1" dirty="0">
              <a:solidFill>
                <a:schemeClr val="tx2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 Narrow"/>
              <a:cs typeface="Arial Narrow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256047" y="6324600"/>
            <a:ext cx="404975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/>
              <a:t>Source: US </a:t>
            </a:r>
            <a:r>
              <a:rPr lang="en-US" sz="1000" dirty="0" err="1"/>
              <a:t>Supera</a:t>
            </a:r>
            <a:r>
              <a:rPr lang="en-US" sz="1000" dirty="0"/>
              <a:t> Peripheral Stent System Instructions for US</a:t>
            </a:r>
          </a:p>
          <a:p>
            <a:r>
              <a:rPr lang="en-US" sz="1000" dirty="0"/>
              <a:t>Post-hoc analysis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6971" y="881920"/>
            <a:ext cx="7330059" cy="5094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98096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AD665A4-E495-4E68-96A5-CE1B080C64F4}"/>
              </a:ext>
            </a:extLst>
          </p:cNvPr>
          <p:cNvSpPr txBox="1"/>
          <p:nvPr/>
        </p:nvSpPr>
        <p:spPr>
          <a:xfrm>
            <a:off x="228600" y="304800"/>
            <a:ext cx="403860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DURABILITY II - primary 3 year</a:t>
            </a:r>
          </a:p>
          <a:p>
            <a:endParaRPr lang="en-US" b="1" dirty="0"/>
          </a:p>
          <a:p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EverFlex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 Self-expanding Peripheral Stent</a:t>
            </a: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sz="1100" u="sng" dirty="0">
              <a:hlinkClick r:id="rId2" tooltip="Journal of vascular surgery."/>
            </a:endParaRPr>
          </a:p>
          <a:p>
            <a:r>
              <a:rPr lang="en-US" sz="1100" u="sng" dirty="0">
                <a:hlinkClick r:id="rId2" tooltip="Journal of vascular surgery."/>
              </a:rPr>
              <a:t>J </a:t>
            </a:r>
            <a:r>
              <a:rPr lang="en-US" sz="1100" u="sng" dirty="0" err="1">
                <a:hlinkClick r:id="rId2" tooltip="Journal of vascular surgery."/>
              </a:rPr>
              <a:t>Vasc</a:t>
            </a:r>
            <a:r>
              <a:rPr lang="en-US" sz="1100" u="sng" dirty="0">
                <a:hlinkClick r:id="rId2" tooltip="Journal of vascular surgery."/>
              </a:rPr>
              <a:t> Surg.</a:t>
            </a:r>
            <a:r>
              <a:rPr lang="en-US" sz="1100" dirty="0"/>
              <a:t> 2015 Jul;58(1):73-83</a:t>
            </a:r>
            <a:endParaRPr lang="en-US" sz="1100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1636C86-93F8-43F1-9FDD-384A25AB5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1600200"/>
            <a:ext cx="3514916" cy="39624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BA8F4D-ECD4-4C18-9360-16E502DC50B0}"/>
              </a:ext>
            </a:extLst>
          </p:cNvPr>
          <p:cNvSpPr txBox="1"/>
          <p:nvPr/>
        </p:nvSpPr>
        <p:spPr>
          <a:xfrm>
            <a:off x="4495800" y="304800"/>
            <a:ext cx="4267200" cy="607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RESILIENT TRIAL - 3 year Follow up</a:t>
            </a:r>
          </a:p>
          <a:p>
            <a:endParaRPr lang="en-US" b="1" dirty="0"/>
          </a:p>
          <a:p>
            <a:r>
              <a:rPr lang="en-US" dirty="0" err="1">
                <a:solidFill>
                  <a:schemeClr val="accent3">
                    <a:lumMod val="60000"/>
                    <a:lumOff val="40000"/>
                  </a:schemeClr>
                </a:solidFill>
              </a:rPr>
              <a:t>LifeStent</a:t>
            </a:r>
            <a:r>
              <a:rPr lang="en-US" dirty="0">
                <a:solidFill>
                  <a:schemeClr val="accent3">
                    <a:lumMod val="60000"/>
                    <a:lumOff val="40000"/>
                  </a:schemeClr>
                </a:solidFill>
              </a:rPr>
              <a:t>™ Vascular Stent</a:t>
            </a:r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  <a:p>
            <a:endParaRPr lang="en-US" dirty="0"/>
          </a:p>
          <a:p>
            <a:endParaRPr lang="en-US" dirty="0"/>
          </a:p>
          <a:p>
            <a:r>
              <a:rPr lang="en-US" sz="1100" u="sng" dirty="0">
                <a:hlinkClick r:id="rId4" tooltip="Journal of endovascular therapy : an official journal of the International Society of Endovascular Specialists."/>
              </a:rPr>
              <a:t>J </a:t>
            </a:r>
            <a:r>
              <a:rPr lang="en-US" sz="1100" u="sng" dirty="0" err="1">
                <a:hlinkClick r:id="rId4" tooltip="Journal of endovascular therapy : an official journal of the International Society of Endovascular Specialists."/>
              </a:rPr>
              <a:t>Endovasc</a:t>
            </a:r>
            <a:r>
              <a:rPr lang="en-US" sz="1100" u="sng" dirty="0">
                <a:hlinkClick r:id="rId4" tooltip="Journal of endovascular therapy : an official journal of the International Society of Endovascular Specialists."/>
              </a:rPr>
              <a:t> </a:t>
            </a:r>
            <a:r>
              <a:rPr lang="en-US" sz="1100" u="sng" dirty="0" err="1">
                <a:hlinkClick r:id="rId4" tooltip="Journal of endovascular therapy : an official journal of the International Society of Endovascular Specialists."/>
              </a:rPr>
              <a:t>Ther</a:t>
            </a:r>
            <a:r>
              <a:rPr lang="en-US" sz="1100" u="sng" dirty="0">
                <a:hlinkClick r:id="rId4" tooltip="Journal of endovascular therapy : an official journal of the International Society of Endovascular Specialists."/>
              </a:rPr>
              <a:t>.</a:t>
            </a:r>
            <a:r>
              <a:rPr lang="en-US" sz="1100" dirty="0"/>
              <a:t> 2012 Feb;19(1):1-9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C643744-C555-496D-B54F-83E0D612F3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2000" y="1548901"/>
            <a:ext cx="3389436" cy="27183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A75365A-1428-4D07-B5D5-9A1BC773F3C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72000" y="4267201"/>
            <a:ext cx="3389436" cy="1295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5581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381000" y="838200"/>
            <a:ext cx="7086600" cy="580675"/>
          </a:xfrm>
          <a:prstGeom prst="rect">
            <a:avLst/>
          </a:prstGeom>
        </p:spPr>
        <p:txBody>
          <a:bodyPr/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9pPr>
          </a:lstStyle>
          <a:p>
            <a:pPr algn="l"/>
            <a:r>
              <a:rPr lang="en-US" altLang="en-US" sz="3200" kern="0" dirty="0"/>
              <a:t>Acknowledgement:</a:t>
            </a:r>
          </a:p>
          <a:p>
            <a:pPr algn="l"/>
            <a:endParaRPr lang="en-US" altLang="en-US" sz="3200" kern="0" dirty="0"/>
          </a:p>
          <a:p>
            <a:pPr algn="l"/>
            <a:r>
              <a:rPr lang="en-US" altLang="en-US" sz="32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Serder Farhan</a:t>
            </a:r>
          </a:p>
          <a:p>
            <a:pPr algn="l"/>
            <a:r>
              <a:rPr lang="en-US" altLang="en-US" sz="3200" kern="0" dirty="0" smtClean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Rheoneil </a:t>
            </a:r>
            <a:r>
              <a:rPr lang="en-US" altLang="en-US" sz="32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Lascano</a:t>
            </a:r>
          </a:p>
          <a:p>
            <a:pPr algn="l"/>
            <a:r>
              <a:rPr lang="en-US" altLang="en-US" sz="3200" kern="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Prakash Krishnan</a:t>
            </a:r>
            <a:endParaRPr lang="en-US" altLang="en-US" sz="2800" kern="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568732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57058"/>
            <a:ext cx="8229600" cy="454374"/>
          </a:xfrm>
        </p:spPr>
        <p:txBody>
          <a:bodyPr>
            <a:normAutofit fontScale="90000"/>
          </a:bodyPr>
          <a:lstStyle/>
          <a:p>
            <a:r>
              <a:rPr lang="de-DE" dirty="0"/>
              <a:t>Patient history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988784"/>
            <a:ext cx="8229600" cy="5574202"/>
          </a:xfrm>
        </p:spPr>
        <p:txBody>
          <a:bodyPr>
            <a:normAutofit/>
          </a:bodyPr>
          <a:lstStyle/>
          <a:p>
            <a:r>
              <a:rPr lang="de-DE" sz="2400" dirty="0"/>
              <a:t>59 Male with </a:t>
            </a:r>
          </a:p>
          <a:p>
            <a:endParaRPr lang="de-DE" sz="2400" dirty="0"/>
          </a:p>
          <a:p>
            <a:r>
              <a:rPr lang="en-US" sz="2400" dirty="0"/>
              <a:t>HTN, IDDM, CAD (PCI-LAD/6-19), smoking</a:t>
            </a:r>
          </a:p>
          <a:p>
            <a:endParaRPr lang="en-US" sz="2400" dirty="0"/>
          </a:p>
          <a:p>
            <a:r>
              <a:rPr lang="de-DE" sz="2400" dirty="0"/>
              <a:t>P/W worsening B/L Caludication (½ block), </a:t>
            </a:r>
            <a:r>
              <a:rPr lang="de-DE" sz="2400" dirty="0" smtClean="0"/>
              <a:t>Rutherford  </a:t>
            </a:r>
            <a:r>
              <a:rPr lang="de-DE" sz="2400" dirty="0"/>
              <a:t>4, on OMT </a:t>
            </a:r>
            <a:r>
              <a:rPr lang="en-US" sz="2400" dirty="0"/>
              <a:t>failed exercise therapy</a:t>
            </a: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r>
              <a:rPr lang="en-US" sz="2400" dirty="0"/>
              <a:t>ASA, </a:t>
            </a:r>
            <a:r>
              <a:rPr lang="en-US" sz="2400" dirty="0" err="1"/>
              <a:t>Clopidogrel</a:t>
            </a:r>
            <a:r>
              <a:rPr lang="en-US" sz="2400" dirty="0"/>
              <a:t>, </a:t>
            </a:r>
            <a:r>
              <a:rPr lang="en-US" sz="2400" dirty="0" err="1"/>
              <a:t>Atenalol</a:t>
            </a:r>
            <a:r>
              <a:rPr lang="en-US" sz="2400" dirty="0"/>
              <a:t>, Losartan, </a:t>
            </a:r>
            <a:r>
              <a:rPr lang="en-US" sz="2400" dirty="0" err="1"/>
              <a:t>Ranolazine</a:t>
            </a:r>
            <a:r>
              <a:rPr lang="en-US" sz="2400" dirty="0"/>
              <a:t>, </a:t>
            </a:r>
            <a:r>
              <a:rPr lang="en-US" sz="2400" dirty="0" err="1"/>
              <a:t>Rosuvastatin</a:t>
            </a:r>
            <a:r>
              <a:rPr lang="en-US" sz="2400" dirty="0"/>
              <a:t>, Omeprazole, </a:t>
            </a:r>
            <a:r>
              <a:rPr lang="en-US" sz="2400" dirty="0" smtClean="0"/>
              <a:t>Insulin</a:t>
            </a:r>
          </a:p>
          <a:p>
            <a:endParaRPr lang="en-US" sz="2400" dirty="0" smtClean="0"/>
          </a:p>
          <a:p>
            <a:r>
              <a:rPr lang="en-US" sz="2400" dirty="0" smtClean="0"/>
              <a:t>ABI (R) 0.68 (L): 0.79</a:t>
            </a:r>
            <a:endParaRPr lang="fr-FR" sz="2400" dirty="0"/>
          </a:p>
          <a:p>
            <a:pPr marL="0" indent="0">
              <a:buNone/>
            </a:pPr>
            <a:endParaRPr lang="fr-FR" sz="2400" dirty="0"/>
          </a:p>
        </p:txBody>
      </p:sp>
    </p:spTree>
    <p:extLst>
      <p:ext uri="{BB962C8B-B14F-4D97-AF65-F5344CB8AC3E}">
        <p14:creationId xmlns:p14="http://schemas.microsoft.com/office/powerpoint/2010/main" val="1036056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Non-invasive Imaging</a:t>
            </a:r>
            <a:br>
              <a:rPr lang="de-DE" dirty="0"/>
            </a:b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15963" y="1597024"/>
            <a:ext cx="7772400" cy="4879976"/>
          </a:xfrm>
        </p:spPr>
        <p:txBody>
          <a:bodyPr>
            <a:noAutofit/>
          </a:bodyPr>
          <a:lstStyle/>
          <a:p>
            <a:r>
              <a:rPr lang="en-US" dirty="0"/>
              <a:t>R=</a:t>
            </a:r>
            <a:r>
              <a:rPr lang="en-US" b="0" dirty="0" err="1"/>
              <a:t>Profunda</a:t>
            </a:r>
            <a:r>
              <a:rPr lang="en-US" b="0" dirty="0"/>
              <a:t>: 50-99% stenosis; </a:t>
            </a:r>
          </a:p>
          <a:p>
            <a:r>
              <a:rPr lang="en-US" b="0" dirty="0"/>
              <a:t>SFA: Proximal to </a:t>
            </a:r>
            <a:r>
              <a:rPr lang="en-US" b="1" u="sng" dirty="0"/>
              <a:t>mid SFA is occluded </a:t>
            </a:r>
            <a:r>
              <a:rPr lang="en-US" b="0" dirty="0"/>
              <a:t>and reconstitutes in the distal vessel.</a:t>
            </a:r>
            <a:r>
              <a:rPr lang="en-US" dirty="0"/>
              <a:t> </a:t>
            </a:r>
            <a:r>
              <a:rPr lang="en-US" dirty="0" smtClean="0"/>
              <a:t> </a:t>
            </a:r>
            <a:r>
              <a:rPr lang="en-US" b="1" u="sng" dirty="0" smtClean="0"/>
              <a:t>Long segment occlusion</a:t>
            </a:r>
            <a:r>
              <a:rPr lang="en-US" dirty="0" smtClean="0"/>
              <a:t>.</a:t>
            </a:r>
            <a:endParaRPr lang="en-US" dirty="0"/>
          </a:p>
          <a:p>
            <a:endParaRPr lang="en-US" dirty="0"/>
          </a:p>
          <a:p>
            <a:r>
              <a:rPr lang="en-US" dirty="0"/>
              <a:t>L=</a:t>
            </a:r>
            <a:r>
              <a:rPr lang="en-US" b="0" dirty="0" err="1"/>
              <a:t>Profunda</a:t>
            </a:r>
            <a:r>
              <a:rPr lang="en-US" b="0" dirty="0"/>
              <a:t>: 50-99%; </a:t>
            </a:r>
          </a:p>
          <a:p>
            <a:r>
              <a:rPr lang="en-US" b="0" dirty="0"/>
              <a:t>SFA: </a:t>
            </a:r>
            <a:r>
              <a:rPr lang="en-US" b="1" u="sng" dirty="0"/>
              <a:t>Small-segment occlusion </a:t>
            </a:r>
            <a:r>
              <a:rPr lang="en-US" b="0" dirty="0"/>
              <a:t>of the mid to distal SFA. </a:t>
            </a:r>
          </a:p>
          <a:p>
            <a:r>
              <a:rPr lang="en-US" b="0" dirty="0"/>
              <a:t>There is a 50-99% stenosis in the distal vessel.  </a:t>
            </a: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304220083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Previous angiogram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066800" y="1066800"/>
            <a:ext cx="18288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SFA PROX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973798" y="1123890"/>
            <a:ext cx="187480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chemeClr val="tx2"/>
                </a:solidFill>
              </a:rPr>
              <a:t>SFA DISTAL</a:t>
            </a:r>
          </a:p>
        </p:txBody>
      </p:sp>
      <p:pic>
        <p:nvPicPr>
          <p:cNvPr id="3" name="SFA DISTAL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6"/>
          <a:srcRect l="13549" r="12903"/>
          <a:stretch/>
        </p:blipFill>
        <p:spPr>
          <a:xfrm>
            <a:off x="5334000" y="1830822"/>
            <a:ext cx="2895600" cy="3937000"/>
          </a:xfrm>
          <a:prstGeom prst="rect">
            <a:avLst/>
          </a:prstGeom>
        </p:spPr>
      </p:pic>
      <p:pic>
        <p:nvPicPr>
          <p:cNvPr id="4" name="SFA PROX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 rotWithShape="1">
          <a:blip r:embed="rId7"/>
          <a:srcRect l="14079" r="12968"/>
          <a:stretch/>
        </p:blipFill>
        <p:spPr>
          <a:xfrm>
            <a:off x="914400" y="1822056"/>
            <a:ext cx="2895600" cy="3969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20454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2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10" repeatCount="indefinite" fill="remove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5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16" repeatCount="indefinite" fill="remove" display="0">
                  <p:stCondLst>
                    <p:cond delay="indefinite"/>
                  </p:stCondLst>
                </p:cTn>
                <p:tgtEl>
                  <p:spTgt spid="3"/>
                </p:tgtEl>
              </p:cMediaNode>
            </p:video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2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image_2">
            <a:hlinkClick r:id="" action="ppaction://media"/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 rotWithShape="1">
          <a:blip r:embed="rId4"/>
          <a:srcRect l="10897" t="10314" r="20091" b="17041"/>
          <a:stretch/>
        </p:blipFill>
        <p:spPr>
          <a:xfrm>
            <a:off x="3276600" y="2133600"/>
            <a:ext cx="1905001" cy="288801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1" t="7743" r="11194" b="8924"/>
          <a:stretch/>
        </p:blipFill>
        <p:spPr>
          <a:xfrm>
            <a:off x="5943601" y="2125717"/>
            <a:ext cx="2209800" cy="289589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4" t="8954" r="23156" b="8758"/>
          <a:stretch/>
        </p:blipFill>
        <p:spPr>
          <a:xfrm>
            <a:off x="609600" y="2125717"/>
            <a:ext cx="1994235" cy="2895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57188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269A9B-96F0-4913-8183-8F6C16029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Strategy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18C9D-E2B2-4116-B7E5-A20A88F193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838200"/>
            <a:ext cx="7772400" cy="5334000"/>
          </a:xfrm>
        </p:spPr>
        <p:txBody>
          <a:bodyPr/>
          <a:lstStyle/>
          <a:p>
            <a:endParaRPr lang="en-US" dirty="0"/>
          </a:p>
          <a:p>
            <a:endParaRPr lang="en-US" dirty="0"/>
          </a:p>
          <a:p>
            <a:r>
              <a:rPr lang="en-US" dirty="0" smtClean="0"/>
              <a:t>Contralateral </a:t>
            </a:r>
            <a:r>
              <a:rPr lang="en-US" dirty="0"/>
              <a:t>CFA access vs </a:t>
            </a:r>
            <a:r>
              <a:rPr lang="en-US" dirty="0" smtClean="0"/>
              <a:t>Ipsilateral </a:t>
            </a:r>
            <a:r>
              <a:rPr lang="en-US" dirty="0"/>
              <a:t>Pedal access</a:t>
            </a:r>
          </a:p>
          <a:p>
            <a:r>
              <a:rPr lang="en-US" dirty="0" err="1"/>
              <a:t>GlideWire</a:t>
            </a:r>
            <a:r>
              <a:rPr lang="en-US" dirty="0"/>
              <a:t> with catheter support</a:t>
            </a:r>
          </a:p>
          <a:p>
            <a:r>
              <a:rPr lang="en-US" dirty="0" smtClean="0"/>
              <a:t>True-lumen </a:t>
            </a:r>
            <a:r>
              <a:rPr lang="en-US" dirty="0"/>
              <a:t>vs Sub-intimal Tracking and  Reentry</a:t>
            </a:r>
          </a:p>
          <a:p>
            <a:r>
              <a:rPr lang="en-US" dirty="0"/>
              <a:t>Switching to a </a:t>
            </a:r>
            <a:r>
              <a:rPr lang="en-US" dirty="0" smtClean="0"/>
              <a:t>014 </a:t>
            </a:r>
            <a:r>
              <a:rPr lang="en-US" dirty="0"/>
              <a:t>wire for intervention</a:t>
            </a:r>
          </a:p>
          <a:p>
            <a:r>
              <a:rPr lang="en-US" dirty="0"/>
              <a:t>Atherectomy (</a:t>
            </a:r>
            <a:r>
              <a:rPr lang="en-US" dirty="0" smtClean="0"/>
              <a:t>directional)</a:t>
            </a:r>
            <a:endParaRPr lang="en-US" dirty="0"/>
          </a:p>
          <a:p>
            <a:r>
              <a:rPr lang="en-US" dirty="0"/>
              <a:t>PTA</a:t>
            </a:r>
          </a:p>
          <a:p>
            <a:r>
              <a:rPr lang="en-US" dirty="0"/>
              <a:t>IVUS guided Stenting</a:t>
            </a:r>
          </a:p>
        </p:txBody>
      </p:sp>
    </p:spTree>
    <p:extLst>
      <p:ext uri="{BB962C8B-B14F-4D97-AF65-F5344CB8AC3E}">
        <p14:creationId xmlns:p14="http://schemas.microsoft.com/office/powerpoint/2010/main" val="12512465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/>
              <a:t>Fem-pop arteries CTO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85800" y="1143000"/>
            <a:ext cx="7772400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b="0" dirty="0">
              <a:effectLst/>
            </a:endParaRPr>
          </a:p>
          <a:p>
            <a:r>
              <a:rPr lang="en-US" dirty="0"/>
              <a:t>CTOs frequently are encountered (40-50%) in the SFA distribution of patients with claudication and CLI; however, those with CLI often have multilevel occlusions. </a:t>
            </a:r>
          </a:p>
          <a:p>
            <a:endParaRPr lang="en-US" dirty="0"/>
          </a:p>
          <a:p>
            <a:r>
              <a:rPr lang="en-US" dirty="0"/>
              <a:t>CTO revascularization of the SFA is feasible with the use of wire catheter and dedicated CTO crossing and re-entry devices in indicated patients with medically refractory claudication or advanced limb ischemia.</a:t>
            </a:r>
            <a:endParaRPr lang="en-US" sz="2400" dirty="0">
              <a:effectLst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4C1B1D9-613E-4E40-8D8F-159E4E9054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419600"/>
            <a:ext cx="5715000" cy="2241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91626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Approach for endovascular treatment of </a:t>
            </a:r>
            <a:r>
              <a:rPr lang="en-US" dirty="0" err="1"/>
              <a:t>femoropopliteal</a:t>
            </a:r>
            <a:r>
              <a:rPr lang="en-US" dirty="0"/>
              <a:t> CTO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532" y="3104664"/>
            <a:ext cx="7976124" cy="201085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715658" y="6400800"/>
            <a:ext cx="26645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Segoe UI Emoji" panose="020B0502040204020203" pitchFamily="34" charset="0"/>
              </a:rPr>
              <a:t>J INVASIVE CARDIOL 2019;31(4):111-119.</a:t>
            </a:r>
          </a:p>
        </p:txBody>
      </p:sp>
    </p:spTree>
    <p:extLst>
      <p:ext uri="{BB962C8B-B14F-4D97-AF65-F5344CB8AC3E}">
        <p14:creationId xmlns:p14="http://schemas.microsoft.com/office/powerpoint/2010/main" val="424440128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94572" y="2067251"/>
            <a:ext cx="6045518" cy="34575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Classification of CTO based on morphology</a:t>
            </a:r>
          </a:p>
        </p:txBody>
      </p:sp>
      <p:sp>
        <p:nvSpPr>
          <p:cNvPr id="5" name="Rectangle 4"/>
          <p:cNvSpPr/>
          <p:nvPr/>
        </p:nvSpPr>
        <p:spPr>
          <a:xfrm>
            <a:off x="5715658" y="6400800"/>
            <a:ext cx="2664512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000" dirty="0">
                <a:ea typeface="Segoe UI Emoji" panose="020B0502040204020203" pitchFamily="34" charset="0"/>
              </a:rPr>
              <a:t>J INVASIVE CARDIOL 2019;31(4):111-119.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l="14605" t="29091" r="72917" b="12728"/>
          <a:stretch/>
        </p:blipFill>
        <p:spPr>
          <a:xfrm>
            <a:off x="4314583" y="2083899"/>
            <a:ext cx="1104488" cy="294530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82" r="23738"/>
          <a:stretch/>
        </p:blipFill>
        <p:spPr>
          <a:xfrm>
            <a:off x="1676400" y="2083899"/>
            <a:ext cx="2261781" cy="2982853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222" t="-389" r="42593" b="8381"/>
          <a:stretch/>
        </p:blipFill>
        <p:spPr>
          <a:xfrm>
            <a:off x="5715658" y="2067251"/>
            <a:ext cx="1645991" cy="296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4240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F9C9D"/>
      </a:accent5>
      <a:accent6>
        <a:srgbClr val="9E5E9B"/>
      </a:accent6>
      <a:hlink>
        <a:srgbClr val="58C1BA"/>
      </a:hlink>
      <a:folHlink>
        <a:srgbClr val="9DD0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7968</TotalTime>
  <Words>409</Words>
  <Application>Microsoft Office PowerPoint</Application>
  <PresentationFormat>On-screen Show (4:3)</PresentationFormat>
  <Paragraphs>134</Paragraphs>
  <Slides>19</Slides>
  <Notes>2</Notes>
  <HiddenSlides>0</HiddenSlides>
  <MMClips>3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</vt:lpstr>
      <vt:lpstr>Arial Narrow</vt:lpstr>
      <vt:lpstr>Calibri</vt:lpstr>
      <vt:lpstr>Century Gothic</vt:lpstr>
      <vt:lpstr>Segoe UI Emoji</vt:lpstr>
      <vt:lpstr>Times New Roman</vt:lpstr>
      <vt:lpstr>Wingdings 2</vt:lpstr>
      <vt:lpstr>Wingdings 3</vt:lpstr>
      <vt:lpstr>ヒラギノ角ゴ Pro W3</vt:lpstr>
      <vt:lpstr>Office Theme</vt:lpstr>
      <vt:lpstr>Ion</vt:lpstr>
      <vt:lpstr>Division of Endovascular Interventions  Mount Sinai Hospital New York 08/28/2019</vt:lpstr>
      <vt:lpstr>Patient history</vt:lpstr>
      <vt:lpstr>Non-invasive Imaging </vt:lpstr>
      <vt:lpstr>Previous angiogram</vt:lpstr>
      <vt:lpstr>PowerPoint Presentation</vt:lpstr>
      <vt:lpstr>Strategy</vt:lpstr>
      <vt:lpstr>Fem-pop arteries CTO</vt:lpstr>
      <vt:lpstr>Approach for endovascular treatment of femoropopliteal CTO </vt:lpstr>
      <vt:lpstr>Classification of CTO based on morphology</vt:lpstr>
      <vt:lpstr>PowerPoint Presentation</vt:lpstr>
      <vt:lpstr>PowerPoint Presentation</vt:lpstr>
      <vt:lpstr>Equipment Selection: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</dc:title>
  <dc:creator>Farhan, Serdar</dc:creator>
  <cp:lastModifiedBy>CVICRSCTRL6</cp:lastModifiedBy>
  <cp:revision>365</cp:revision>
  <dcterms:created xsi:type="dcterms:W3CDTF">2016-03-21T20:37:24Z</dcterms:created>
  <dcterms:modified xsi:type="dcterms:W3CDTF">2019-08-28T12:05:53Z</dcterms:modified>
</cp:coreProperties>
</file>