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</p:sldMasterIdLst>
  <p:notesMasterIdLst>
    <p:notesMasterId r:id="rId39"/>
  </p:notesMasterIdLst>
  <p:handoutMasterIdLst>
    <p:handoutMasterId r:id="rId40"/>
  </p:handoutMasterIdLst>
  <p:sldIdLst>
    <p:sldId id="29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7023100" cy="93091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st, Iris ter" initials="HIt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16200000000097E-2"/>
          <c:y val="4.4316200000000097E-2"/>
          <c:w val="0.91136799999999896"/>
          <c:h val="0.89886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One Year Later</c:v>
                </c:pt>
              </c:strCache>
            </c:strRef>
          </c:tx>
          <c:spPr>
            <a:solidFill>
              <a:srgbClr val="2A3B8E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1"/>
            <c:bubble3D val="0"/>
            <c:spPr>
              <a:solidFill>
                <a:schemeClr val="accent2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11-7341-81F8-4488EADAD7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11-7341-81F8-4488EADAD7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11-7341-81F8-4488EADAD720}"/>
              </c:ext>
            </c:extLst>
          </c:dPt>
          <c:dLbls>
            <c:dLbl>
              <c:idx val="0"/>
              <c:layout>
                <c:manualLayout>
                  <c:x val="0.10787404124621432"/>
                  <c:y val="-0.232521497839440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638923645987732"/>
                      <c:h val="0.173951933148124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B0-43C9-BD7D-1D7D4DF329FA}"/>
                </c:ext>
              </c:extLst>
            </c:dLbl>
            <c:dLbl>
              <c:idx val="1"/>
              <c:layout>
                <c:manualLayout>
                  <c:x val="7.5881837598172797E-2"/>
                  <c:y val="-1.120441069740285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Continuing CLI
20%</a:t>
                    </a:r>
                    <a:endParaRPr lang="en-US" sz="12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127602394218722"/>
                      <c:h val="0.167880397598167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11-7341-81F8-4488EADAD72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lang="en-US" sz="1200" b="1" i="0" u="none" strike="noStrike">
                        <a:solidFill>
                          <a:srgbClr val="FDFEFD"/>
                        </a:solidFill>
                        <a:latin typeface="Arial"/>
                      </a:defRPr>
                    </a:pPr>
                    <a:r>
                      <a:rPr lang="en-US" sz="1200" b="1" dirty="0"/>
                      <a:t>Alive Amputated
30%</a:t>
                    </a:r>
                    <a:endParaRPr lang="en-US" sz="1200" dirty="0"/>
                  </a:p>
                </c:rich>
              </c:tx>
              <c:numFmt formatCode="#,##0%" sourceLinked="0"/>
              <c:spPr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A11-7341-81F8-4488EADAD720}"/>
                </c:ext>
              </c:extLst>
            </c:dLbl>
            <c:dLbl>
              <c:idx val="3"/>
              <c:layout>
                <c:manualLayout>
                  <c:x val="-0.15168271846574888"/>
                  <c:y val="-6.4513976303310336E-2"/>
                </c:manualLayout>
              </c:layout>
              <c:tx>
                <c:rich>
                  <a:bodyPr/>
                  <a:lstStyle/>
                  <a:p>
                    <a:pPr>
                      <a:defRPr lang="en-US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</a:defRPr>
                    </a:pPr>
                    <a:r>
                      <a: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Dead
25%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574487339680146"/>
                      <c:h val="0.11726472170688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A11-7341-81F8-4488EADAD72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 i="0" u="none" strike="noStrike">
                    <a:solidFill>
                      <a:srgbClr val="FDFEFD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CLI Resolved</c:v>
                </c:pt>
                <c:pt idx="1">
                  <c:v>Continuing CLI</c:v>
                </c:pt>
                <c:pt idx="2">
                  <c:v>Alive Amputated</c:v>
                </c:pt>
                <c:pt idx="3">
                  <c:v>Dead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25</c:v>
                </c:pt>
                <c:pt idx="1">
                  <c:v>20</c:v>
                </c:pt>
                <c:pt idx="2">
                  <c:v>30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11-7341-81F8-4488EADAD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3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1338390-7CE2-4AA3-83EE-C2344727DA29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8BB138C-C1E4-45DA-9485-44B52CE6B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2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E757C6-F101-4DAF-92DA-E3BA4363B459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E42728C-53A3-4AC1-BACA-B8D73AE7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3946525"/>
            <a:ext cx="8185150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3" y="1427163"/>
            <a:ext cx="7589837" cy="609600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54437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3946525"/>
            <a:ext cx="8185150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3" y="1427163"/>
            <a:ext cx="7589837" cy="609600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31656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6737883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18908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4773271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259103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440911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18420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11807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7467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36834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214689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69819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81792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95028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643657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7821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14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575"/>
            <a:ext cx="77692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71649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91" r:id="rId9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think-cell Slide" r:id="rId13" imgW="216" imgH="216" progId="TCLayout.ActiveDocument.1">
                  <p:embed/>
                </p:oleObj>
              </mc:Choice>
              <mc:Fallback>
                <p:oleObj name="think-cell Slide" r:id="rId13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575"/>
            <a:ext cx="77692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5604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376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110000"/>
        <a:buChar char="•"/>
        <a:defRPr sz="30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70000"/>
        <a:buFont typeface="Wingdings 2" pitchFamily="18" charset="2"/>
        <a:buChar char="¡"/>
        <a:defRPr sz="2800" b="1">
          <a:solidFill>
            <a:srgbClr val="053763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rgbClr val="053763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rgbClr val="053763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rgbClr val="053763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4" Type="http://schemas.openxmlformats.org/officeDocument/2006/relationships/video" Target="../media/media2.avi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200031"/>
            <a:ext cx="7769225" cy="2975814"/>
          </a:xfrm>
        </p:spPr>
        <p:txBody>
          <a:bodyPr/>
          <a:lstStyle/>
          <a:p>
            <a:pPr defTabSz="246874">
              <a:spcBef>
                <a:spcPts val="400"/>
              </a:spcBef>
              <a:tabLst>
                <a:tab pos="63500" algn="l"/>
              </a:tabLst>
              <a:defRPr sz="3100"/>
            </a:pPr>
            <a:r>
              <a:rPr lang="en-US" dirty="0"/>
              <a:t>Division of Endovascular Interventions</a:t>
            </a:r>
            <a:br>
              <a:rPr lang="en-US" dirty="0"/>
            </a:br>
            <a:r>
              <a:rPr lang="en-US" dirty="0"/>
              <a:t> Mount Sinai Hospital</a:t>
            </a:r>
            <a:br>
              <a:rPr lang="en-US" dirty="0"/>
            </a:br>
            <a:r>
              <a:rPr lang="en-US" dirty="0"/>
              <a:t>New York</a:t>
            </a:r>
            <a:br>
              <a:rPr lang="en-US" dirty="0"/>
            </a:br>
            <a:r>
              <a:rPr lang="en-US" dirty="0" smtClean="0"/>
              <a:t>06/19/2019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264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08" y="99873"/>
            <a:ext cx="9050784" cy="808894"/>
          </a:xfrm>
        </p:spPr>
        <p:txBody>
          <a:bodyPr>
            <a:noAutofit/>
          </a:bodyPr>
          <a:lstStyle/>
          <a:p>
            <a:r>
              <a:rPr lang="de-DE" sz="2400" dirty="0" smtClean="0"/>
              <a:t>ACC/AHA/SCAI/SIR/SVM 2018 </a:t>
            </a:r>
            <a:r>
              <a:rPr lang="de-DE" sz="2400" dirty="0" err="1" smtClean="0"/>
              <a:t>Appropriate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Criteria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Peripheral</a:t>
            </a:r>
            <a:r>
              <a:rPr lang="de-DE" sz="2400" dirty="0" smtClean="0"/>
              <a:t> </a:t>
            </a:r>
            <a:r>
              <a:rPr lang="de-DE" sz="2400" dirty="0" err="1" smtClean="0"/>
              <a:t>Artery</a:t>
            </a:r>
            <a:r>
              <a:rPr lang="de-DE" sz="2400" dirty="0" smtClean="0"/>
              <a:t> Intervention</a:t>
            </a:r>
            <a:endParaRPr lang="de-DE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551610"/>
            <a:ext cx="7048500" cy="39878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455515" y="6471768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smtClean="0"/>
              <a:t>JACC. 2019 Jan 22;73(2):214-237</a:t>
            </a:r>
            <a:endParaRPr lang="de-DE" sz="900" dirty="0"/>
          </a:p>
        </p:txBody>
      </p:sp>
      <p:sp>
        <p:nvSpPr>
          <p:cNvPr id="3" name="Rectangle 2"/>
          <p:cNvSpPr/>
          <p:nvPr/>
        </p:nvSpPr>
        <p:spPr>
          <a:xfrm>
            <a:off x="1251284" y="4427621"/>
            <a:ext cx="6622181" cy="41388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35042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Access:</a:t>
            </a:r>
            <a:br>
              <a:rPr lang="de-DE" dirty="0" smtClean="0"/>
            </a:br>
            <a:r>
              <a:rPr lang="de-DE" dirty="0" smtClean="0"/>
              <a:t>CFA ante- vs. </a:t>
            </a:r>
            <a:r>
              <a:rPr lang="de-DE" dirty="0" err="1" smtClean="0"/>
              <a:t>retro-grade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976801"/>
            <a:ext cx="8229600" cy="35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528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20"/>
            <a:ext cx="8229600" cy="701298"/>
          </a:xfrm>
        </p:spPr>
        <p:txBody>
          <a:bodyPr>
            <a:normAutofit/>
          </a:bodyPr>
          <a:lstStyle/>
          <a:p>
            <a:r>
              <a:rPr lang="de-DE" dirty="0" smtClean="0"/>
              <a:t>Tibiopedal </a:t>
            </a:r>
            <a:r>
              <a:rPr lang="de-DE" dirty="0"/>
              <a:t>a</a:t>
            </a:r>
            <a:r>
              <a:rPr lang="de-DE" dirty="0" smtClean="0"/>
              <a:t>ccess</a:t>
            </a:r>
            <a:endParaRPr lang="de-DE" dirty="0"/>
          </a:p>
        </p:txBody>
      </p:sp>
      <p:pic>
        <p:nvPicPr>
          <p:cNvPr id="4" name="Inhaltsplatzhalter 3" descr="pedal_access_pic_gut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4507" r="-4507"/>
          <a:stretch>
            <a:fillRect/>
          </a:stretch>
        </p:blipFill>
        <p:spPr>
          <a:xfrm>
            <a:off x="73377" y="1337656"/>
            <a:ext cx="8906157" cy="4898044"/>
          </a:xfrm>
        </p:spPr>
      </p:pic>
    </p:spTree>
    <p:extLst>
      <p:ext uri="{BB962C8B-B14F-4D97-AF65-F5344CB8AC3E}">
        <p14:creationId xmlns:p14="http://schemas.microsoft.com/office/powerpoint/2010/main" val="27922444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8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Patient </a:t>
            </a: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tibiopedal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1760"/>
            <a:ext cx="8229600" cy="50444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2800" dirty="0" err="1" smtClean="0"/>
              <a:t>Advanced</a:t>
            </a:r>
            <a:r>
              <a:rPr lang="de-DE" sz="2800" dirty="0" smtClean="0"/>
              <a:t> PAD </a:t>
            </a:r>
            <a:r>
              <a:rPr lang="de-DE" sz="2800" dirty="0" err="1" smtClean="0"/>
              <a:t>or</a:t>
            </a:r>
            <a:r>
              <a:rPr lang="de-DE" sz="2800" dirty="0" smtClean="0"/>
              <a:t> CLI</a:t>
            </a:r>
          </a:p>
          <a:p>
            <a:pPr>
              <a:buFontTx/>
              <a:buChar char="-"/>
            </a:pPr>
            <a:r>
              <a:rPr lang="de-DE" sz="2800" dirty="0" err="1" smtClean="0"/>
              <a:t>Inability</a:t>
            </a:r>
            <a:r>
              <a:rPr lang="de-DE" sz="2800" dirty="0" smtClean="0"/>
              <a:t> to </a:t>
            </a:r>
            <a:r>
              <a:rPr lang="de-DE" sz="2800" dirty="0" err="1" smtClean="0"/>
              <a:t>lie</a:t>
            </a:r>
            <a:r>
              <a:rPr lang="de-DE" sz="2800" dirty="0" smtClean="0"/>
              <a:t> </a:t>
            </a:r>
            <a:r>
              <a:rPr lang="de-DE" sz="2800" dirty="0" err="1" smtClean="0"/>
              <a:t>flat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prolonged</a:t>
            </a:r>
            <a:r>
              <a:rPr lang="de-DE" sz="2800" dirty="0" smtClean="0"/>
              <a:t> </a:t>
            </a:r>
            <a:r>
              <a:rPr lang="de-DE" sz="2800" dirty="0" err="1" smtClean="0"/>
              <a:t>periods</a:t>
            </a:r>
            <a:r>
              <a:rPr lang="de-DE" sz="2800" dirty="0" smtClean="0"/>
              <a:t> of time (</a:t>
            </a:r>
            <a:r>
              <a:rPr lang="de-DE" sz="2800" dirty="0" err="1" smtClean="0"/>
              <a:t>severe</a:t>
            </a:r>
            <a:r>
              <a:rPr lang="de-DE" sz="2800" dirty="0" smtClean="0"/>
              <a:t> </a:t>
            </a:r>
            <a:r>
              <a:rPr lang="de-DE" sz="2800" dirty="0" err="1" smtClean="0"/>
              <a:t>osteoarthritis</a:t>
            </a:r>
            <a:r>
              <a:rPr lang="de-DE" sz="2800" dirty="0" smtClean="0"/>
              <a:t>, </a:t>
            </a:r>
            <a:r>
              <a:rPr lang="de-DE" sz="2800" dirty="0" err="1" smtClean="0"/>
              <a:t>lower</a:t>
            </a:r>
            <a:r>
              <a:rPr lang="de-DE" sz="2800" dirty="0" smtClean="0"/>
              <a:t> back </a:t>
            </a:r>
            <a:r>
              <a:rPr lang="de-DE" sz="2800" dirty="0" err="1" smtClean="0"/>
              <a:t>pain</a:t>
            </a:r>
            <a:r>
              <a:rPr lang="de-DE" sz="2800" dirty="0" smtClean="0"/>
              <a:t>, CHF, COPD)</a:t>
            </a:r>
          </a:p>
          <a:p>
            <a:pPr>
              <a:buFontTx/>
              <a:buChar char="-"/>
            </a:pPr>
            <a:r>
              <a:rPr lang="de-DE" sz="2800" dirty="0" err="1" smtClean="0"/>
              <a:t>Hostile</a:t>
            </a:r>
            <a:r>
              <a:rPr lang="de-DE" sz="2800" dirty="0" smtClean="0"/>
              <a:t> </a:t>
            </a:r>
            <a:r>
              <a:rPr lang="de-DE" sz="2800" dirty="0" err="1" smtClean="0"/>
              <a:t>groins</a:t>
            </a:r>
            <a:r>
              <a:rPr lang="de-DE" sz="2800" dirty="0" smtClean="0"/>
              <a:t>: morbid </a:t>
            </a:r>
            <a:r>
              <a:rPr lang="de-DE" sz="2800" dirty="0" err="1" smtClean="0"/>
              <a:t>obesity</a:t>
            </a:r>
            <a:r>
              <a:rPr lang="de-DE" sz="2800" dirty="0" smtClean="0"/>
              <a:t>, </a:t>
            </a:r>
            <a:r>
              <a:rPr lang="de-DE" sz="2800" dirty="0" err="1" smtClean="0"/>
              <a:t>infected</a:t>
            </a:r>
            <a:r>
              <a:rPr lang="de-DE" sz="2800" dirty="0" smtClean="0"/>
              <a:t> </a:t>
            </a:r>
            <a:r>
              <a:rPr lang="de-DE" sz="2800" dirty="0" err="1" smtClean="0"/>
              <a:t>groins</a:t>
            </a:r>
            <a:r>
              <a:rPr lang="de-DE" sz="2800" dirty="0" smtClean="0"/>
              <a:t>, </a:t>
            </a:r>
            <a:r>
              <a:rPr lang="de-DE" sz="2800" dirty="0" err="1" smtClean="0"/>
              <a:t>severely</a:t>
            </a:r>
            <a:r>
              <a:rPr lang="de-DE" sz="2800" dirty="0" smtClean="0"/>
              <a:t> </a:t>
            </a:r>
            <a:r>
              <a:rPr lang="de-DE" sz="2800" dirty="0" err="1" smtClean="0"/>
              <a:t>scarred</a:t>
            </a:r>
            <a:r>
              <a:rPr lang="de-DE" sz="2800" dirty="0" smtClean="0"/>
              <a:t>/ </a:t>
            </a:r>
            <a:r>
              <a:rPr lang="de-DE" sz="2800" dirty="0" err="1" smtClean="0"/>
              <a:t>fibrotic</a:t>
            </a:r>
            <a:r>
              <a:rPr lang="de-DE" sz="2800" dirty="0" smtClean="0"/>
              <a:t> </a:t>
            </a:r>
            <a:r>
              <a:rPr lang="de-DE" sz="2800" dirty="0" err="1" smtClean="0"/>
              <a:t>groins</a:t>
            </a:r>
            <a:r>
              <a:rPr lang="de-DE" sz="2800" dirty="0" smtClean="0"/>
              <a:t>.</a:t>
            </a:r>
          </a:p>
          <a:p>
            <a:pPr>
              <a:buFontTx/>
              <a:buChar char="-"/>
            </a:pPr>
            <a:r>
              <a:rPr lang="de-DE" sz="2800" dirty="0" err="1" smtClean="0"/>
              <a:t>Flush</a:t>
            </a:r>
            <a:r>
              <a:rPr lang="de-DE" sz="2800" dirty="0" smtClean="0"/>
              <a:t> </a:t>
            </a:r>
            <a:r>
              <a:rPr lang="de-DE" sz="2800" dirty="0" err="1" smtClean="0"/>
              <a:t>occlusion</a:t>
            </a:r>
            <a:r>
              <a:rPr lang="de-DE" sz="2800" dirty="0" smtClean="0"/>
              <a:t> of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ostium</a:t>
            </a:r>
            <a:r>
              <a:rPr lang="de-DE" sz="2800" dirty="0" smtClean="0"/>
              <a:t> of </a:t>
            </a:r>
            <a:r>
              <a:rPr lang="de-DE" sz="2800" dirty="0" err="1" smtClean="0"/>
              <a:t>the</a:t>
            </a:r>
            <a:r>
              <a:rPr lang="de-DE" sz="2800" dirty="0" smtClean="0"/>
              <a:t> SFA</a:t>
            </a:r>
          </a:p>
          <a:p>
            <a:pPr>
              <a:buFontTx/>
              <a:buChar char="-"/>
            </a:pP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proximal</a:t>
            </a:r>
            <a:r>
              <a:rPr lang="de-DE" sz="2800" dirty="0" smtClean="0"/>
              <a:t> CTO </a:t>
            </a:r>
            <a:r>
              <a:rPr lang="de-DE" sz="2800" dirty="0" err="1" smtClean="0"/>
              <a:t>cap</a:t>
            </a:r>
            <a:r>
              <a:rPr lang="de-DE" sz="2800" dirty="0" smtClean="0"/>
              <a:t> has an antegrade </a:t>
            </a:r>
            <a:r>
              <a:rPr lang="de-DE" sz="2800" dirty="0" err="1" smtClean="0"/>
              <a:t>convex</a:t>
            </a:r>
            <a:r>
              <a:rPr lang="de-DE" sz="2800" dirty="0" smtClean="0"/>
              <a:t> </a:t>
            </a:r>
            <a:r>
              <a:rPr lang="de-DE" sz="2800" dirty="0" err="1" smtClean="0"/>
              <a:t>morphology</a:t>
            </a:r>
            <a:r>
              <a:rPr lang="de-DE" sz="2800" dirty="0" smtClean="0"/>
              <a:t>.</a:t>
            </a:r>
          </a:p>
          <a:p>
            <a:pPr>
              <a:buFontTx/>
              <a:buChar char="-"/>
            </a:pPr>
            <a:r>
              <a:rPr lang="de-DE" sz="2800" dirty="0" smtClean="0"/>
              <a:t>Long </a:t>
            </a:r>
            <a:r>
              <a:rPr lang="de-DE" sz="2800" dirty="0" err="1" smtClean="0"/>
              <a:t>suprapopliteal</a:t>
            </a:r>
            <a:r>
              <a:rPr lang="de-DE" sz="2800" dirty="0" smtClean="0"/>
              <a:t> CTO</a:t>
            </a:r>
          </a:p>
          <a:p>
            <a:pPr>
              <a:buFontTx/>
              <a:buChar char="-"/>
            </a:pPr>
            <a:endParaRPr lang="de-DE" sz="2800" dirty="0" smtClean="0"/>
          </a:p>
          <a:p>
            <a:pPr>
              <a:buFontTx/>
              <a:buChar char="-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1577840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903" y="145300"/>
            <a:ext cx="8686800" cy="936462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to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tibiopedal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1294492"/>
            <a:ext cx="8229600" cy="4525963"/>
          </a:xfrm>
        </p:spPr>
        <p:txBody>
          <a:bodyPr>
            <a:noAutofit/>
          </a:bodyPr>
          <a:lstStyle/>
          <a:p>
            <a:pPr marL="514350" lvl="1" indent="-514350">
              <a:buFont typeface="Arial"/>
              <a:buAutoNum type="arabicPeriod"/>
            </a:pPr>
            <a:r>
              <a:rPr lang="de-DE" sz="2000" dirty="0" smtClean="0"/>
              <a:t>Puncture site selection (US or Flouroscopy guidance)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 smtClean="0"/>
              <a:t>Vasodilators</a:t>
            </a:r>
            <a:r>
              <a:rPr lang="de-DE" sz="2000" dirty="0" smtClean="0"/>
              <a:t> (NTG and </a:t>
            </a:r>
            <a:r>
              <a:rPr lang="de-DE" sz="2000" dirty="0" err="1" smtClean="0"/>
              <a:t>verapamil</a:t>
            </a:r>
            <a:r>
              <a:rPr lang="de-DE" sz="2000" dirty="0" smtClean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 smtClean="0"/>
              <a:t>Puncture</a:t>
            </a:r>
            <a:r>
              <a:rPr lang="de-DE" sz="2000" dirty="0" smtClean="0"/>
              <a:t> </a:t>
            </a:r>
            <a:r>
              <a:rPr lang="de-DE" sz="2000" dirty="0" err="1" smtClean="0"/>
              <a:t>needle</a:t>
            </a:r>
            <a:r>
              <a:rPr lang="de-DE" sz="2000" dirty="0" smtClean="0"/>
              <a:t> (21-gauge </a:t>
            </a:r>
            <a:r>
              <a:rPr lang="de-DE" sz="2000" dirty="0" err="1" smtClean="0"/>
              <a:t>perhaps</a:t>
            </a:r>
            <a:r>
              <a:rPr lang="de-DE" sz="2000" dirty="0" smtClean="0"/>
              <a:t> </a:t>
            </a:r>
            <a:r>
              <a:rPr lang="de-DE" sz="2000" dirty="0" err="1" smtClean="0"/>
              <a:t>echogenic</a:t>
            </a:r>
            <a:r>
              <a:rPr lang="de-DE" sz="2000" dirty="0" smtClean="0"/>
              <a:t> </a:t>
            </a:r>
            <a:r>
              <a:rPr lang="de-DE" sz="2000" dirty="0" err="1" smtClean="0"/>
              <a:t>needle</a:t>
            </a:r>
            <a:r>
              <a:rPr lang="de-DE" sz="2000" dirty="0" smtClean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 smtClean="0"/>
              <a:t>Sheath</a:t>
            </a:r>
            <a:r>
              <a:rPr lang="de-DE" sz="2000" dirty="0" smtClean="0"/>
              <a:t>  (3-Fr </a:t>
            </a:r>
            <a:r>
              <a:rPr lang="de-DE" sz="2000" dirty="0" err="1" smtClean="0"/>
              <a:t>micropuncture</a:t>
            </a:r>
            <a:r>
              <a:rPr lang="de-DE" sz="2000" dirty="0" smtClean="0"/>
              <a:t> </a:t>
            </a:r>
            <a:r>
              <a:rPr lang="de-DE" sz="2000" dirty="0" err="1" smtClean="0"/>
              <a:t>sheath</a:t>
            </a:r>
            <a:r>
              <a:rPr lang="de-DE" sz="2000" dirty="0" smtClean="0"/>
              <a:t>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 smtClean="0"/>
              <a:t>Catheter</a:t>
            </a:r>
            <a:r>
              <a:rPr lang="de-DE" sz="2000" dirty="0" smtClean="0"/>
              <a:t> </a:t>
            </a:r>
            <a:r>
              <a:rPr lang="de-DE" sz="2000" dirty="0" err="1" smtClean="0"/>
              <a:t>microcatheter</a:t>
            </a:r>
            <a:endParaRPr lang="de-DE" sz="2000" dirty="0" smtClean="0"/>
          </a:p>
          <a:p>
            <a:pPr marL="400050" lvl="2" indent="0">
              <a:buNone/>
            </a:pPr>
            <a:r>
              <a:rPr lang="de-DE" sz="2000" dirty="0" smtClean="0"/>
              <a:t>OTW </a:t>
            </a:r>
            <a:r>
              <a:rPr lang="de-DE" sz="2000" dirty="0" err="1" smtClean="0"/>
              <a:t>balloons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also </a:t>
            </a:r>
            <a:r>
              <a:rPr lang="de-DE" sz="2000" dirty="0" err="1" smtClean="0"/>
              <a:t>recommended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</a:t>
            </a:r>
            <a:r>
              <a:rPr lang="de-DE" sz="2000" dirty="0" err="1" smtClean="0"/>
              <a:t>they</a:t>
            </a:r>
            <a:r>
              <a:rPr lang="de-DE" sz="2000" dirty="0" smtClean="0"/>
              <a:t> </a:t>
            </a:r>
            <a:r>
              <a:rPr lang="de-DE" sz="2000" dirty="0" err="1" smtClean="0"/>
              <a:t>give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abilty</a:t>
            </a:r>
            <a:r>
              <a:rPr lang="de-DE" sz="2000" dirty="0" smtClean="0"/>
              <a:t> to </a:t>
            </a:r>
            <a:r>
              <a:rPr lang="de-DE" sz="2000" dirty="0" err="1" smtClean="0"/>
              <a:t>dilate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corssed</a:t>
            </a:r>
            <a:r>
              <a:rPr lang="de-DE" sz="2000" dirty="0" smtClean="0"/>
              <a:t> </a:t>
            </a:r>
            <a:r>
              <a:rPr lang="de-DE" sz="2000" dirty="0" err="1" smtClean="0"/>
              <a:t>lesion</a:t>
            </a:r>
            <a:r>
              <a:rPr lang="de-DE" sz="2000" dirty="0" smtClean="0"/>
              <a:t> (</a:t>
            </a:r>
            <a:r>
              <a:rPr lang="de-DE" sz="2000" dirty="0" err="1" smtClean="0"/>
              <a:t>single-marker</a:t>
            </a:r>
            <a:r>
              <a:rPr lang="de-DE" sz="2000" dirty="0" smtClean="0"/>
              <a:t> 1.5/20mm)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err="1" smtClean="0"/>
              <a:t>Wires</a:t>
            </a:r>
            <a:r>
              <a:rPr lang="de-DE" sz="2000" dirty="0" smtClean="0"/>
              <a:t>: 0.018 (</a:t>
            </a:r>
            <a:r>
              <a:rPr lang="de-DE" sz="2000" dirty="0" err="1" smtClean="0"/>
              <a:t>recommended</a:t>
            </a:r>
            <a:r>
              <a:rPr lang="de-DE" sz="2000" dirty="0" smtClean="0"/>
              <a:t>) </a:t>
            </a:r>
            <a:r>
              <a:rPr lang="de-DE" sz="2000" dirty="0" err="1" smtClean="0"/>
              <a:t>or</a:t>
            </a:r>
            <a:r>
              <a:rPr lang="de-DE" sz="2000" dirty="0" smtClean="0"/>
              <a:t> 0.014</a:t>
            </a:r>
          </a:p>
          <a:p>
            <a:pPr marL="514350" lvl="1" indent="-514350">
              <a:buFont typeface="Arial"/>
              <a:buAutoNum type="arabicPeriod"/>
            </a:pPr>
            <a:r>
              <a:rPr lang="de-DE" sz="2000" dirty="0" smtClean="0"/>
              <a:t>Rendezvous: </a:t>
            </a:r>
            <a:r>
              <a:rPr lang="de-DE" sz="2000" dirty="0" err="1" smtClean="0"/>
              <a:t>pedal</a:t>
            </a:r>
            <a:r>
              <a:rPr lang="de-DE" sz="2000" dirty="0" smtClean="0"/>
              <a:t> </a:t>
            </a:r>
            <a:r>
              <a:rPr lang="de-DE" sz="2000" dirty="0" err="1" smtClean="0"/>
              <a:t>access</a:t>
            </a:r>
            <a:r>
              <a:rPr lang="de-DE" sz="2000" dirty="0" smtClean="0"/>
              <a:t> </a:t>
            </a:r>
            <a:r>
              <a:rPr lang="de-DE" sz="2000" dirty="0" err="1" smtClean="0"/>
              <a:t>wire</a:t>
            </a:r>
            <a:r>
              <a:rPr lang="de-DE" sz="2000" dirty="0" smtClean="0"/>
              <a:t> </a:t>
            </a:r>
            <a:r>
              <a:rPr lang="de-DE" sz="2000" dirty="0" err="1" smtClean="0"/>
              <a:t>externalization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either</a:t>
            </a:r>
            <a:r>
              <a:rPr lang="de-DE" sz="2000" dirty="0" smtClean="0"/>
              <a:t> </a:t>
            </a:r>
            <a:r>
              <a:rPr lang="de-DE" sz="2000" dirty="0" err="1" smtClean="0"/>
              <a:t>manipulate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guide-cathter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snare</a:t>
            </a:r>
            <a:endParaRPr lang="de-DE" sz="2000" dirty="0" smtClean="0"/>
          </a:p>
          <a:p>
            <a:pPr marL="514350" lvl="1" indent="-514350">
              <a:buFont typeface="Arial"/>
              <a:buAutoNum type="arabicPeriod"/>
            </a:pPr>
            <a:r>
              <a:rPr lang="de-DE" sz="2000" dirty="0" smtClean="0"/>
              <a:t>Access </a:t>
            </a:r>
            <a:r>
              <a:rPr lang="de-DE" sz="2000" dirty="0" err="1" smtClean="0"/>
              <a:t>site</a:t>
            </a:r>
            <a:r>
              <a:rPr lang="de-DE" sz="2000" dirty="0" smtClean="0"/>
              <a:t> </a:t>
            </a:r>
            <a:r>
              <a:rPr lang="de-DE" sz="2000" dirty="0" err="1" smtClean="0"/>
              <a:t>hemostasis</a:t>
            </a:r>
            <a:r>
              <a:rPr lang="de-DE" sz="2000" dirty="0" smtClean="0"/>
              <a:t>: </a:t>
            </a:r>
            <a:r>
              <a:rPr lang="de-DE" sz="2000" dirty="0" err="1" smtClean="0"/>
              <a:t>manual</a:t>
            </a:r>
            <a:r>
              <a:rPr lang="de-DE" sz="2000" dirty="0" smtClean="0"/>
              <a:t> </a:t>
            </a:r>
            <a:r>
              <a:rPr lang="de-DE" sz="2000" dirty="0" err="1" smtClean="0"/>
              <a:t>compression</a:t>
            </a:r>
            <a:r>
              <a:rPr lang="de-DE" sz="2000" dirty="0" smtClean="0"/>
              <a:t>, </a:t>
            </a:r>
            <a:r>
              <a:rPr lang="de-DE" sz="2000" dirty="0" err="1" smtClean="0"/>
              <a:t>TR-band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safegurad</a:t>
            </a:r>
            <a:endParaRPr lang="de-DE" sz="2000" dirty="0" smtClean="0"/>
          </a:p>
        </p:txBody>
      </p:sp>
      <p:sp>
        <p:nvSpPr>
          <p:cNvPr id="6" name="Rechteck 5"/>
          <p:cNvSpPr/>
          <p:nvPr/>
        </p:nvSpPr>
        <p:spPr>
          <a:xfrm>
            <a:off x="1438914" y="6414848"/>
            <a:ext cx="29178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err="1" smtClean="0"/>
              <a:t>Semin</a:t>
            </a:r>
            <a:r>
              <a:rPr lang="de-DE" sz="900" dirty="0" smtClean="0"/>
              <a:t> </a:t>
            </a:r>
            <a:r>
              <a:rPr lang="de-DE" sz="900" dirty="0" err="1" smtClean="0"/>
              <a:t>Intervent</a:t>
            </a:r>
            <a:r>
              <a:rPr lang="de-DE" sz="900" dirty="0" smtClean="0"/>
              <a:t> </a:t>
            </a:r>
            <a:r>
              <a:rPr lang="de-DE" sz="900" dirty="0" err="1" smtClean="0"/>
              <a:t>Radiol</a:t>
            </a:r>
            <a:r>
              <a:rPr lang="de-DE" sz="900" dirty="0" smtClean="0"/>
              <a:t>. 2014 </a:t>
            </a:r>
            <a:r>
              <a:rPr lang="de-DE" sz="900" dirty="0" err="1" smtClean="0"/>
              <a:t>Dec</a:t>
            </a:r>
            <a:r>
              <a:rPr lang="de-DE" sz="900" dirty="0" smtClean="0"/>
              <a:t>; 31(4): 313–319.</a:t>
            </a:r>
            <a:endParaRPr lang="de-DE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420" y="5647503"/>
            <a:ext cx="1272248" cy="998177"/>
          </a:xfrm>
          <a:prstGeom prst="rect">
            <a:avLst/>
          </a:prstGeom>
        </p:spPr>
      </p:pic>
      <p:pic>
        <p:nvPicPr>
          <p:cNvPr id="1026" name="Picture 2" descr="TR Ban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45" y="5546618"/>
            <a:ext cx="2459435" cy="12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004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4375"/>
          </a:xfrm>
        </p:spPr>
        <p:txBody>
          <a:bodyPr/>
          <a:lstStyle/>
          <a:p>
            <a:pPr eaLnBrk="1" hangingPunct="1"/>
            <a:r>
              <a:rPr lang="en-US" sz="3200" b="1"/>
              <a:t>BTK Clinical Challenges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444625"/>
            <a:ext cx="69024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Smaller Vessels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Vast majority of BTK cases involve Calcium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Large # of CTOs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Diabetic patients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Vessel Tortuosity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Distal Embolization is a big </a:t>
            </a:r>
            <a:r>
              <a:rPr lang="en-US" sz="2400" dirty="0" smtClean="0"/>
              <a:t>concern</a:t>
            </a:r>
          </a:p>
        </p:txBody>
      </p:sp>
    </p:spTree>
    <p:extLst>
      <p:ext uri="{BB962C8B-B14F-4D97-AF65-F5344CB8AC3E}">
        <p14:creationId xmlns:p14="http://schemas.microsoft.com/office/powerpoint/2010/main" val="1336988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Plain Balloon Angioplasty</a:t>
            </a:r>
          </a:p>
          <a:p>
            <a:endParaRPr lang="en-US" sz="2400" dirty="0" smtClean="0"/>
          </a:p>
          <a:p>
            <a:r>
              <a:rPr lang="en-US" sz="2400" dirty="0" smtClean="0"/>
              <a:t>Drug Coated Balloon Angioplasty</a:t>
            </a:r>
          </a:p>
          <a:p>
            <a:endParaRPr lang="en-US" sz="2400" dirty="0" smtClean="0"/>
          </a:p>
          <a:p>
            <a:r>
              <a:rPr lang="en-US" sz="2400" dirty="0" smtClean="0"/>
              <a:t>Bare Metal Stent</a:t>
            </a:r>
          </a:p>
          <a:p>
            <a:endParaRPr lang="en-US" sz="2400" dirty="0" smtClean="0"/>
          </a:p>
          <a:p>
            <a:r>
              <a:rPr lang="en-US" sz="2400" dirty="0" smtClean="0"/>
              <a:t>Drug Eluting Stent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Atherotomy</a:t>
            </a:r>
            <a:r>
              <a:rPr lang="en-US" sz="2400" dirty="0" smtClean="0"/>
              <a:t>/</a:t>
            </a:r>
            <a:r>
              <a:rPr lang="en-US" sz="2400" dirty="0" err="1" smtClean="0"/>
              <a:t>Atherectomy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701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0" y="0"/>
            <a:ext cx="7205579" cy="2373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17" y="2537836"/>
            <a:ext cx="4304696" cy="3846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29" y="2537836"/>
            <a:ext cx="3334207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124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15" y="131625"/>
            <a:ext cx="5648586" cy="1890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6710" y="6504689"/>
            <a:ext cx="21849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JACC </a:t>
            </a:r>
            <a:r>
              <a:rPr lang="en-US" sz="9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interv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 2015 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Oct;8 (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12):1614-22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2343703"/>
            <a:ext cx="73247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527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07" y="61887"/>
            <a:ext cx="6718434" cy="2083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427" y="2204181"/>
            <a:ext cx="9017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Prospective Randomized Independently adjudicated and Monitored trial of </a:t>
            </a:r>
            <a:r>
              <a:rPr lang="en-US" sz="1200" b="1" dirty="0" err="1" smtClean="0"/>
              <a:t>infrapopliteal</a:t>
            </a:r>
            <a:r>
              <a:rPr lang="en-US" sz="1200" b="1" dirty="0" smtClean="0"/>
              <a:t> therapy for critical limb ischemia</a:t>
            </a:r>
            <a:endParaRPr lang="en-US" sz="1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7" y="2816718"/>
            <a:ext cx="4595978" cy="1890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99" y="2707477"/>
            <a:ext cx="4187860" cy="27896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8635" y="6508905"/>
            <a:ext cx="26325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JACC 2014 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Oct 14;64(15):1568-76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673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7058"/>
            <a:ext cx="8229600" cy="45437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Patient history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8784"/>
            <a:ext cx="8229600" cy="55742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74 year old female </a:t>
            </a:r>
            <a:r>
              <a:rPr lang="en-US" dirty="0" smtClean="0"/>
              <a:t>Patient </a:t>
            </a:r>
            <a:r>
              <a:rPr lang="en-US" dirty="0"/>
              <a:t>has </a:t>
            </a:r>
            <a:r>
              <a:rPr lang="en-US" dirty="0" smtClean="0"/>
              <a:t>She </a:t>
            </a:r>
            <a:r>
              <a:rPr lang="en-US" dirty="0"/>
              <a:t>underwent diagnostic angiogram and attempted (failed) intervention of right AT CTO.</a:t>
            </a:r>
          </a:p>
          <a:p>
            <a:pPr marL="0" indent="0">
              <a:buNone/>
            </a:pPr>
            <a:endParaRPr lang="de-DE" sz="2800" dirty="0" smtClean="0"/>
          </a:p>
          <a:p>
            <a:r>
              <a:rPr lang="de-DE" sz="2800" dirty="0" smtClean="0"/>
              <a:t>Complains of </a:t>
            </a:r>
            <a:r>
              <a:rPr lang="en-US" sz="2800" dirty="0"/>
              <a:t>a non-healing wound on the tip of the great toe despite </a:t>
            </a:r>
            <a:r>
              <a:rPr lang="en-US" sz="2800" dirty="0" smtClean="0"/>
              <a:t>GDMT</a:t>
            </a:r>
            <a:r>
              <a:rPr lang="de-DE" sz="2800" dirty="0" smtClean="0"/>
              <a:t> (Rutherford 5)</a:t>
            </a:r>
          </a:p>
          <a:p>
            <a:endParaRPr lang="de-DE" sz="2800" dirty="0" smtClean="0"/>
          </a:p>
          <a:p>
            <a:r>
              <a:rPr lang="de-DE" sz="2800" dirty="0" smtClean="0"/>
              <a:t>PMH: </a:t>
            </a:r>
            <a:r>
              <a:rPr lang="en-US" sz="2800" dirty="0"/>
              <a:t>HTN, HLD, DM2 (Insulin therapy), Hypothyroidism. 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Medication: insulin, semaglutide, aspirin, Amlodipn, metoprolol, aldactone, pravastatin, synthroid.</a:t>
            </a:r>
          </a:p>
        </p:txBody>
      </p:sp>
    </p:spTree>
    <p:extLst>
      <p:ext uri="{BB962C8B-B14F-4D97-AF65-F5344CB8AC3E}">
        <p14:creationId xmlns:p14="http://schemas.microsoft.com/office/powerpoint/2010/main" val="23084630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66" y="96253"/>
            <a:ext cx="6121666" cy="207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08" y="2254134"/>
            <a:ext cx="3655727" cy="1726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68" y="4372334"/>
            <a:ext cx="3580598" cy="17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936" y="2265012"/>
            <a:ext cx="3512288" cy="1716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261" y="4412873"/>
            <a:ext cx="3478965" cy="16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315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Randomized trials for DES-BTK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sz="2400" dirty="0">
                <a:latin typeface="Calibri" charset="0"/>
              </a:rPr>
              <a:t>Achilles</a:t>
            </a:r>
          </a:p>
          <a:p>
            <a:pPr lvl="1" eaLnBrk="1" hangingPunct="1"/>
            <a:r>
              <a:rPr lang="en-US" sz="3200" dirty="0" err="1">
                <a:latin typeface="Calibri" charset="0"/>
              </a:rPr>
              <a:t>Sirolimus</a:t>
            </a:r>
            <a:r>
              <a:rPr lang="en-US" sz="3200" dirty="0">
                <a:latin typeface="Calibri" charset="0"/>
              </a:rPr>
              <a:t> eluting (Cypher) stent vs. POBA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Yukon</a:t>
            </a:r>
          </a:p>
          <a:p>
            <a:pPr lvl="1" eaLnBrk="1" hangingPunct="1"/>
            <a:r>
              <a:rPr lang="en-US" sz="3200" dirty="0" err="1">
                <a:latin typeface="Calibri" charset="0"/>
              </a:rPr>
              <a:t>Sirolimus</a:t>
            </a:r>
            <a:r>
              <a:rPr lang="en-US" sz="3200" dirty="0">
                <a:latin typeface="Calibri" charset="0"/>
              </a:rPr>
              <a:t> eluting (Yukon/no polymer) stent vs. BMS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Destiny</a:t>
            </a:r>
          </a:p>
          <a:p>
            <a:pPr lvl="1" eaLnBrk="1" hangingPunct="1"/>
            <a:r>
              <a:rPr lang="en-US" sz="3200" dirty="0" err="1" smtClean="0">
                <a:latin typeface="Calibri" charset="0"/>
              </a:rPr>
              <a:t>Everolimus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dirty="0">
                <a:latin typeface="Calibri" charset="0"/>
              </a:rPr>
              <a:t>eluting stent (</a:t>
            </a:r>
            <a:r>
              <a:rPr lang="en-US" sz="3200" dirty="0" err="1">
                <a:latin typeface="Calibri" charset="0"/>
              </a:rPr>
              <a:t>Xience</a:t>
            </a:r>
            <a:r>
              <a:rPr lang="en-US" sz="3200" dirty="0">
                <a:latin typeface="Calibri" charset="0"/>
              </a:rPr>
              <a:t>) vs. BMS (Multilink Vision)</a:t>
            </a:r>
          </a:p>
          <a:p>
            <a:pPr lvl="1" eaLnBrk="1" hangingPunct="1"/>
            <a:endParaRPr lang="en-US" sz="2400" dirty="0"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5812" y="6272473"/>
            <a:ext cx="2526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NexusSans"/>
              </a:rPr>
              <a:t>JACC 2012, 60: 2290-2295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NexusSans"/>
              </a:rPr>
              <a:t>JACC 2012, 60: 587-91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JVS 2012, 55: 390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14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a typeface="+mj-ea"/>
                <a:cs typeface="+mj-cs"/>
              </a:rPr>
              <a:t>Summary of DES-BTK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smtClean="0">
                <a:ea typeface="+mj-ea"/>
                <a:cs typeface="+mj-cs"/>
              </a:rPr>
              <a:t>randomized trials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12 month Patency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3010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en-US" sz="3600" i="1" u="sng" dirty="0">
                <a:latin typeface="Calibri" charset="0"/>
              </a:rPr>
              <a:t>Trial		DES		PTA/BMS	Lesion length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r>
              <a:rPr lang="en-US" sz="3600" dirty="0">
                <a:latin typeface="Calibri" charset="0"/>
              </a:rPr>
              <a:t>Achilles	80.6%		58.1%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25-27mm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r>
              <a:rPr lang="en-US" sz="3600" dirty="0">
                <a:latin typeface="Calibri" charset="0"/>
              </a:rPr>
              <a:t>Yukon	</a:t>
            </a:r>
            <a:r>
              <a:rPr lang="en-US" sz="3600" dirty="0" smtClean="0">
                <a:latin typeface="Calibri" charset="0"/>
              </a:rPr>
              <a:t>80.6</a:t>
            </a:r>
            <a:r>
              <a:rPr lang="en-US" sz="3600" dirty="0">
                <a:latin typeface="Calibri" charset="0"/>
              </a:rPr>
              <a:t>%		55.6%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31mm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r>
              <a:rPr lang="en-US" sz="3600" dirty="0">
                <a:latin typeface="Calibri" charset="0"/>
              </a:rPr>
              <a:t>Destiny	85.2%		54.4%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16-19mm</a:t>
            </a:r>
            <a:endParaRPr lang="en-US" sz="24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9162" y="6287591"/>
            <a:ext cx="2526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NexusSans"/>
              </a:rPr>
              <a:t>JACC 2012, 60: 2290-2295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NexusSans"/>
              </a:rPr>
              <a:t>JACC 2012, 60: 587-91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JVS 2012, 55: 390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90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56" y="1706"/>
            <a:ext cx="6891688" cy="2001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8684" y="6525031"/>
            <a:ext cx="20742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JACC </a:t>
            </a:r>
            <a:r>
              <a:rPr lang="en-US" sz="9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interv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en-US" sz="900" dirty="0" smtClean="0">
                <a:latin typeface="arial" panose="020B0604020202020204" pitchFamily="34" charset="0"/>
              </a:rPr>
              <a:t>2013;6(12</a:t>
            </a:r>
            <a:r>
              <a:rPr lang="en-US" sz="900" dirty="0">
                <a:latin typeface="arial" panose="020B0604020202020204" pitchFamily="34" charset="0"/>
              </a:rPr>
              <a:t>):1284-93.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3" y="2051897"/>
            <a:ext cx="4627544" cy="4168217"/>
          </a:xfrm>
          <a:prstGeom prst="rect">
            <a:avLst/>
          </a:prstGeom>
        </p:spPr>
      </p:pic>
      <p:sp>
        <p:nvSpPr>
          <p:cNvPr id="8" name="Rechteck 2"/>
          <p:cNvSpPr/>
          <p:nvPr/>
        </p:nvSpPr>
        <p:spPr>
          <a:xfrm>
            <a:off x="5320185" y="2551327"/>
            <a:ext cx="568860" cy="3437089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9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86" y="154000"/>
            <a:ext cx="6035040" cy="2071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01" y="2367815"/>
            <a:ext cx="5536575" cy="43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94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Role of vessel Preparation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1208" y="1078991"/>
            <a:ext cx="7891272" cy="371439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sz="2800" i="1" dirty="0" smtClean="0"/>
              <a:t>Modification or debulking of plaque facilitating passage of devices</a:t>
            </a:r>
          </a:p>
          <a:p>
            <a:pPr marL="0" indent="0">
              <a:buNone/>
            </a:pPr>
            <a:endParaRPr lang="nl-BE" sz="28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Reducing bail-out </a:t>
            </a:r>
            <a:r>
              <a:rPr lang="nl-BE" sz="2800" i="1" dirty="0" smtClean="0"/>
              <a:t>stenting</a:t>
            </a:r>
          </a:p>
          <a:p>
            <a:pPr marL="0" indent="0">
              <a:buNone/>
            </a:pPr>
            <a:endParaRPr lang="nl-BE" sz="2800" b="1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i="1" dirty="0"/>
              <a:t>Improving clinical </a:t>
            </a:r>
            <a:r>
              <a:rPr lang="nl-BE" sz="2800" i="1" dirty="0" smtClean="0"/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4681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78" y="2153065"/>
            <a:ext cx="3212101" cy="34730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Atherectomy Devices </a:t>
            </a:r>
            <a:r>
              <a:rPr lang="nl-BE" dirty="0"/>
              <a:t>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8308" y="1078991"/>
            <a:ext cx="7891272" cy="4352546"/>
          </a:xfrm>
        </p:spPr>
        <p:txBody>
          <a:bodyPr/>
          <a:lstStyle/>
          <a:p>
            <a:r>
              <a:rPr lang="nl-BE" sz="2800" dirty="0">
                <a:solidFill>
                  <a:srgbClr val="FF0000"/>
                </a:solidFill>
              </a:rPr>
              <a:t>CVX-300 </a:t>
            </a:r>
            <a:r>
              <a:rPr lang="nl-BE" sz="2800" dirty="0" err="1">
                <a:solidFill>
                  <a:srgbClr val="FF0000"/>
                </a:solidFill>
              </a:rPr>
              <a:t>Excimer</a:t>
            </a:r>
            <a:r>
              <a:rPr lang="nl-BE" sz="2800" dirty="0">
                <a:solidFill>
                  <a:srgbClr val="FF0000"/>
                </a:solidFill>
              </a:rPr>
              <a:t> laser (</a:t>
            </a:r>
            <a:r>
              <a:rPr lang="nl-BE" sz="2800" dirty="0" err="1">
                <a:solidFill>
                  <a:srgbClr val="FF0000"/>
                </a:solidFill>
              </a:rPr>
              <a:t>Spectranetics</a:t>
            </a:r>
            <a:r>
              <a:rPr lang="nl-BE" sz="2800" dirty="0">
                <a:solidFill>
                  <a:srgbClr val="FF0000"/>
                </a:solidFill>
              </a:rPr>
              <a:t>)</a:t>
            </a:r>
          </a:p>
          <a:p>
            <a:r>
              <a:rPr lang="nl-BE" sz="3200" dirty="0"/>
              <a:t>LACI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Multicenter, </a:t>
            </a:r>
            <a:r>
              <a:rPr lang="nl-BE" sz="2400" i="1" dirty="0" err="1"/>
              <a:t>prospective</a:t>
            </a:r>
            <a:r>
              <a:rPr lang="nl-BE" sz="2400" i="1" dirty="0"/>
              <a:t>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145 </a:t>
            </a:r>
            <a:r>
              <a:rPr lang="nl-BE" sz="2400" i="1" dirty="0" err="1"/>
              <a:t>patients</a:t>
            </a:r>
            <a:r>
              <a:rPr lang="nl-BE" sz="2400" i="1" dirty="0"/>
              <a:t>, 155 CLI-</a:t>
            </a:r>
            <a:r>
              <a:rPr lang="nl-BE" sz="2400" i="1" dirty="0" err="1"/>
              <a:t>limbs</a:t>
            </a:r>
            <a:endParaRPr lang="nl-BE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Laser + POBA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41% in BTK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45% </a:t>
            </a:r>
            <a:r>
              <a:rPr lang="nl-BE" sz="2400" i="1" dirty="0" err="1"/>
              <a:t>bailout</a:t>
            </a:r>
            <a:r>
              <a:rPr lang="nl-BE" sz="2400" i="1" dirty="0"/>
              <a:t> </a:t>
            </a:r>
            <a:r>
              <a:rPr lang="nl-BE" sz="2400" i="1" dirty="0" err="1"/>
              <a:t>stenting</a:t>
            </a:r>
            <a:r>
              <a:rPr lang="nl-BE" sz="2400" i="1" dirty="0"/>
              <a:t> in toto, 16% BTK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Procedural</a:t>
            </a:r>
            <a:r>
              <a:rPr lang="nl-BE" sz="2400" i="1" dirty="0"/>
              <a:t> </a:t>
            </a:r>
            <a:r>
              <a:rPr lang="nl-BE" sz="2400" i="1" dirty="0" err="1"/>
              <a:t>success</a:t>
            </a:r>
            <a:r>
              <a:rPr lang="nl-BE" sz="2400" i="1" dirty="0"/>
              <a:t> </a:t>
            </a:r>
            <a:r>
              <a:rPr lang="nl-BE" sz="2400" i="1" dirty="0" err="1"/>
              <a:t>rate</a:t>
            </a:r>
            <a:r>
              <a:rPr lang="nl-BE" sz="2400" i="1" dirty="0"/>
              <a:t> 86%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LSR @6m : 93%</a:t>
            </a:r>
          </a:p>
          <a:p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1274936" y="6469342"/>
            <a:ext cx="4589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Laird</a:t>
            </a:r>
            <a:r>
              <a:rPr lang="nl-BE" sz="900" dirty="0"/>
              <a:t> JR et al, </a:t>
            </a:r>
            <a:r>
              <a:rPr lang="en-US" sz="900" dirty="0"/>
              <a:t>J </a:t>
            </a:r>
            <a:r>
              <a:rPr lang="en-US" sz="900" dirty="0" err="1"/>
              <a:t>Endovasc</a:t>
            </a:r>
            <a:r>
              <a:rPr lang="en-US" sz="900" dirty="0"/>
              <a:t> </a:t>
            </a:r>
            <a:r>
              <a:rPr lang="en-US" sz="900" dirty="0" err="1"/>
              <a:t>Ther</a:t>
            </a:r>
            <a:r>
              <a:rPr lang="en-US" sz="900" dirty="0"/>
              <a:t> 2006 Feb;13(1):1-11.</a:t>
            </a:r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41893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759125"/>
            <a:ext cx="7772400" cy="4835225"/>
          </a:xfrm>
        </p:spPr>
        <p:txBody>
          <a:bodyPr>
            <a:normAutofit/>
          </a:bodyPr>
          <a:lstStyle/>
          <a:p>
            <a:r>
              <a:rPr lang="nl-BE" sz="2400" dirty="0">
                <a:solidFill>
                  <a:srgbClr val="FF0000"/>
                </a:solidFill>
              </a:rPr>
              <a:t>Excisional Atherectomy (</a:t>
            </a:r>
            <a:r>
              <a:rPr lang="nl-BE" sz="2400" dirty="0" smtClean="0">
                <a:solidFill>
                  <a:srgbClr val="FF0000"/>
                </a:solidFill>
              </a:rPr>
              <a:t>SilverHawk/TurboHawk; </a:t>
            </a:r>
            <a:r>
              <a:rPr lang="nl-BE" sz="2400" dirty="0">
                <a:solidFill>
                  <a:srgbClr val="FF0000"/>
                </a:solidFill>
              </a:rPr>
              <a:t>Covidien-Medtronic)</a:t>
            </a:r>
          </a:p>
          <a:p>
            <a:r>
              <a:rPr lang="nl-BE" sz="3200" dirty="0"/>
              <a:t>DEFINITIVE LE trial</a:t>
            </a:r>
          </a:p>
          <a:p>
            <a:endParaRPr lang="nl-BE" dirty="0"/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19143" y="3144236"/>
            <a:ext cx="2704613" cy="1722911"/>
          </a:xfrm>
          <a:prstGeom prst="rect">
            <a:avLst/>
          </a:prstGeom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055451"/>
              </p:ext>
            </p:extLst>
          </p:nvPr>
        </p:nvGraphicFramePr>
        <p:xfrm>
          <a:off x="116585" y="2916705"/>
          <a:ext cx="433577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97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8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81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Effra"/>
                        </a:rPr>
                        <a:t>Claudication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Effra"/>
                        </a:rPr>
                        <a:t>598 Patients*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Critical Limb Ischemia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201 Patients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rgbClr val="004B87"/>
                          </a:solidFill>
                          <a:latin typeface="+mn-lt"/>
                        </a:rPr>
                        <a:t>Primary Patency</a:t>
                      </a: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 by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rgbClr val="004B87"/>
                          </a:solidFill>
                          <a:latin typeface="+mn-lt"/>
                        </a:rPr>
                        <a:t>Duplex US at 12 months</a:t>
                      </a:r>
                      <a:endParaRPr lang="en-US" sz="12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B3B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dirty="0">
                        <a:solidFill>
                          <a:srgbClr val="004B87"/>
                        </a:solidFill>
                        <a:latin typeface="Effra"/>
                      </a:endParaRP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Freedom From Major Unplanned Amputation at 12 months</a:t>
                      </a:r>
                    </a:p>
                  </a:txBody>
                  <a:tcPr marL="182880" marR="182880" marT="137160" marB="13716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765782"/>
              </p:ext>
            </p:extLst>
          </p:nvPr>
        </p:nvGraphicFramePr>
        <p:xfrm>
          <a:off x="769169" y="2394305"/>
          <a:ext cx="340379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800 Patients |</a:t>
                      </a:r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Effra Light"/>
                          <a:cs typeface="Effra Light"/>
                        </a:rPr>
                        <a:t> 47 Centers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Effra Light"/>
                        <a:cs typeface="Effra Light"/>
                      </a:endParaRPr>
                    </a:p>
                  </a:txBody>
                  <a:tcPr marL="182880" marR="18288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Group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340180"/>
              </p:ext>
            </p:extLst>
          </p:nvPr>
        </p:nvGraphicFramePr>
        <p:xfrm>
          <a:off x="4562524" y="2499787"/>
          <a:ext cx="2731784" cy="3011808"/>
        </p:xfrm>
        <a:graphic>
          <a:graphicData uri="http://schemas.openxmlformats.org/drawingml/2006/table">
            <a:tbl>
              <a:tblPr/>
              <a:tblGrid>
                <a:gridCol w="1569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2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5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   </a:t>
                      </a:r>
                      <a:r>
                        <a:rPr kumimoji="0" lang="en-US" sz="105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 </a:t>
                      </a: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Characteristics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Effra"/>
                        <a:cs typeface="Effra"/>
                      </a:endParaRP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CLI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sm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(RCC 4-6)</a:t>
                      </a:r>
                    </a:p>
                  </a:txBody>
                  <a:tcPr marL="143064" marR="143064" marT="65024" marB="65024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Patients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201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Number of Lesions       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279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Mean Length (cm)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7.2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Baseline Stenosis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76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ea typeface="SimSun" pitchFamily="2" charset="-122"/>
                          <a:cs typeface="Effra"/>
                        </a:rPr>
                        <a:t>Occlusions (%)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30</a:t>
                      </a:r>
                    </a:p>
                  </a:txBody>
                  <a:tcPr marL="143064" marR="143064" marT="65024" marB="650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568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SFA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48% (135)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901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Popliteal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17% (48)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5744">
                <a:tc>
                  <a:txBody>
                    <a:bodyPr/>
                    <a:lstStyle/>
                    <a:p>
                      <a:pPr marL="0" marR="0" lvl="0" indent="1206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ffra"/>
                          <a:cs typeface="Effra"/>
                        </a:rPr>
                        <a:t>Infrapopliteal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ffra"/>
                        <a:cs typeface="Effra"/>
                      </a:endParaRP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ffra"/>
                          <a:cs typeface="Effra"/>
                        </a:rPr>
                        <a:t>34% (96)</a:t>
                      </a:r>
                    </a:p>
                  </a:txBody>
                  <a:tcPr marL="59610" marR="5961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8" name="Rechthoek 17"/>
          <p:cNvSpPr/>
          <p:nvPr/>
        </p:nvSpPr>
        <p:spPr>
          <a:xfrm>
            <a:off x="4562524" y="5240531"/>
            <a:ext cx="2747470" cy="314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458673" y="5428829"/>
            <a:ext cx="37518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33% post-</a:t>
            </a:r>
            <a:r>
              <a:rPr lang="nl-BE" dirty="0" err="1"/>
              <a:t>atherectomy</a:t>
            </a:r>
            <a:r>
              <a:rPr lang="nl-BE" dirty="0"/>
              <a:t> POBA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347047" y="6455263"/>
            <a:ext cx="5651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dirty="0"/>
              <a:t>MC </a:t>
            </a:r>
            <a:r>
              <a:rPr lang="nl-BE" sz="800" dirty="0" err="1"/>
              <a:t>Kinsey</a:t>
            </a:r>
            <a:r>
              <a:rPr lang="nl-BE" sz="800" dirty="0"/>
              <a:t> JM et al. JACC </a:t>
            </a:r>
            <a:r>
              <a:rPr lang="nl-BE" sz="800" dirty="0" err="1"/>
              <a:t>CardioVasc</a:t>
            </a:r>
            <a:r>
              <a:rPr lang="nl-BE" sz="800" dirty="0"/>
              <a:t> Int, 2014 Aug;7(8):923-33.</a:t>
            </a:r>
          </a:p>
        </p:txBody>
      </p:sp>
    </p:spTree>
    <p:extLst>
      <p:ext uri="{BB962C8B-B14F-4D97-AF65-F5344CB8AC3E}">
        <p14:creationId xmlns:p14="http://schemas.microsoft.com/office/powerpoint/2010/main" val="26625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err="1">
                <a:solidFill>
                  <a:srgbClr val="FF0000"/>
                </a:solidFill>
              </a:rPr>
              <a:t>Excisional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Atherectomy</a:t>
            </a:r>
            <a:r>
              <a:rPr lang="nl-BE" dirty="0">
                <a:solidFill>
                  <a:srgbClr val="FF0000"/>
                </a:solidFill>
              </a:rPr>
              <a:t> (</a:t>
            </a:r>
            <a:r>
              <a:rPr lang="nl-BE" dirty="0" err="1">
                <a:solidFill>
                  <a:srgbClr val="FF0000"/>
                </a:solidFill>
              </a:rPr>
              <a:t>SilverHawk</a:t>
            </a:r>
            <a:r>
              <a:rPr lang="nl-BE" dirty="0">
                <a:solidFill>
                  <a:srgbClr val="FF0000"/>
                </a:solidFill>
              </a:rPr>
              <a:t>/</a:t>
            </a:r>
            <a:r>
              <a:rPr lang="nl-BE" dirty="0" err="1">
                <a:solidFill>
                  <a:srgbClr val="FF0000"/>
                </a:solidFill>
              </a:rPr>
              <a:t>TurboHawk</a:t>
            </a:r>
            <a:r>
              <a:rPr lang="nl-BE" dirty="0">
                <a:solidFill>
                  <a:srgbClr val="FF0000"/>
                </a:solidFill>
              </a:rPr>
              <a:t> ; </a:t>
            </a:r>
            <a:r>
              <a:rPr lang="nl-BE" dirty="0" err="1">
                <a:solidFill>
                  <a:srgbClr val="FF0000"/>
                </a:solidFill>
              </a:rPr>
              <a:t>Covidien</a:t>
            </a:r>
            <a:r>
              <a:rPr lang="nl-BE" dirty="0">
                <a:solidFill>
                  <a:srgbClr val="FF0000"/>
                </a:solidFill>
              </a:rPr>
              <a:t>-Medtronic)</a:t>
            </a:r>
          </a:p>
          <a:p>
            <a:r>
              <a:rPr lang="nl-BE" sz="3200" dirty="0"/>
              <a:t>DEFINITIVE LE trial</a:t>
            </a:r>
          </a:p>
          <a:p>
            <a:endParaRPr lang="nl-BE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Primary</a:t>
            </a:r>
            <a:r>
              <a:rPr lang="nl-BE" sz="2400" i="1" dirty="0"/>
              <a:t> </a:t>
            </a:r>
            <a:r>
              <a:rPr lang="nl-BE" sz="2400" i="1" dirty="0" err="1"/>
              <a:t>patency</a:t>
            </a:r>
            <a:r>
              <a:rPr lang="nl-BE" sz="2400" i="1" dirty="0"/>
              <a:t> (PSVR &lt; 2.4) : 71%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Wound</a:t>
            </a:r>
            <a:r>
              <a:rPr lang="nl-BE" sz="2400" i="1" dirty="0"/>
              <a:t> </a:t>
            </a:r>
            <a:r>
              <a:rPr lang="nl-BE" sz="2400" i="1" dirty="0" err="1"/>
              <a:t>healing</a:t>
            </a:r>
            <a:r>
              <a:rPr lang="nl-BE" sz="2400" i="1" dirty="0"/>
              <a:t> % @ 3-6-12 m : 52%-61%-72%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Limb</a:t>
            </a:r>
            <a:r>
              <a:rPr lang="nl-BE" sz="2400" i="1" dirty="0"/>
              <a:t> </a:t>
            </a:r>
            <a:r>
              <a:rPr lang="nl-BE" sz="2400" i="1" dirty="0" err="1"/>
              <a:t>Salvage</a:t>
            </a:r>
            <a:r>
              <a:rPr lang="nl-BE" sz="2400" i="1" dirty="0"/>
              <a:t> @12m : 95%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 err="1"/>
              <a:t>Especially</a:t>
            </a:r>
            <a:r>
              <a:rPr lang="nl-BE" sz="2400" i="1" dirty="0"/>
              <a:t> in </a:t>
            </a:r>
            <a:r>
              <a:rPr lang="nl-BE" sz="2400" i="1" dirty="0" err="1"/>
              <a:t>diabetics</a:t>
            </a:r>
            <a:r>
              <a:rPr lang="nl-BE" sz="2400" i="1" dirty="0"/>
              <a:t> </a:t>
            </a:r>
            <a:r>
              <a:rPr lang="nl-BE" sz="2400" i="1" dirty="0" err="1"/>
              <a:t>promising</a:t>
            </a:r>
            <a:r>
              <a:rPr lang="nl-BE" sz="2400" i="1" dirty="0"/>
              <a:t> </a:t>
            </a:r>
            <a:r>
              <a:rPr lang="nl-BE" sz="2400" i="1" dirty="0" err="1"/>
              <a:t>results</a:t>
            </a:r>
            <a:endParaRPr lang="nl-BE" sz="2400" i="1" dirty="0"/>
          </a:p>
          <a:p>
            <a:endParaRPr lang="nl-BE" sz="2400" dirty="0"/>
          </a:p>
        </p:txBody>
      </p:sp>
      <p:sp>
        <p:nvSpPr>
          <p:cNvPr id="10" name="Tekstvak 9"/>
          <p:cNvSpPr txBox="1"/>
          <p:nvPr/>
        </p:nvSpPr>
        <p:spPr>
          <a:xfrm>
            <a:off x="1345721" y="6447569"/>
            <a:ext cx="5651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MC </a:t>
            </a:r>
            <a:r>
              <a:rPr lang="nl-BE" sz="900" dirty="0" err="1"/>
              <a:t>Kinsey</a:t>
            </a:r>
            <a:r>
              <a:rPr lang="nl-BE" sz="900" dirty="0"/>
              <a:t> JM et al. JACC </a:t>
            </a:r>
            <a:r>
              <a:rPr lang="nl-BE" sz="900" dirty="0" err="1"/>
              <a:t>CardioVasc</a:t>
            </a:r>
            <a:r>
              <a:rPr lang="nl-BE" sz="900" dirty="0"/>
              <a:t> Int, 2014 Aug;7(8):923-33.</a:t>
            </a:r>
          </a:p>
        </p:txBody>
      </p:sp>
    </p:spTree>
    <p:extLst>
      <p:ext uri="{BB962C8B-B14F-4D97-AF65-F5344CB8AC3E}">
        <p14:creationId xmlns:p14="http://schemas.microsoft.com/office/powerpoint/2010/main" val="19268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1208" y="1586991"/>
            <a:ext cx="7891272" cy="4352546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Orbital </a:t>
            </a:r>
            <a:r>
              <a:rPr lang="nl-BE" dirty="0" err="1">
                <a:solidFill>
                  <a:srgbClr val="FF0000"/>
                </a:solidFill>
              </a:rPr>
              <a:t>atherectomy</a:t>
            </a:r>
            <a:r>
              <a:rPr lang="nl-BE" dirty="0">
                <a:solidFill>
                  <a:srgbClr val="FF0000"/>
                </a:solidFill>
              </a:rPr>
              <a:t> (</a:t>
            </a:r>
            <a:r>
              <a:rPr lang="nl-BE" dirty="0" err="1">
                <a:solidFill>
                  <a:srgbClr val="FF0000"/>
                </a:solidFill>
              </a:rPr>
              <a:t>Diamondback</a:t>
            </a:r>
            <a:r>
              <a:rPr lang="nl-BE" dirty="0">
                <a:solidFill>
                  <a:srgbClr val="FF0000"/>
                </a:solidFill>
              </a:rPr>
              <a:t> 360° ; </a:t>
            </a:r>
            <a:r>
              <a:rPr lang="nl-BE" dirty="0" err="1">
                <a:solidFill>
                  <a:srgbClr val="FF0000"/>
                </a:solidFill>
              </a:rPr>
              <a:t>Cardiovascular</a:t>
            </a:r>
            <a:r>
              <a:rPr lang="nl-BE" dirty="0">
                <a:solidFill>
                  <a:srgbClr val="FF0000"/>
                </a:solidFill>
              </a:rPr>
              <a:t> Systems)</a:t>
            </a:r>
          </a:p>
          <a:p>
            <a:r>
              <a:rPr lang="nl-BE" sz="3200" dirty="0"/>
              <a:t>Calcium 360 </a:t>
            </a:r>
            <a:r>
              <a:rPr lang="nl-BE" sz="3200" dirty="0" err="1"/>
              <a:t>randomized</a:t>
            </a:r>
            <a:r>
              <a:rPr lang="nl-BE" sz="3200" dirty="0"/>
              <a:t> pilot trial</a:t>
            </a:r>
          </a:p>
          <a:p>
            <a:endParaRPr lang="nl-BE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Multicenter, </a:t>
            </a:r>
            <a:r>
              <a:rPr lang="nl-BE" sz="2400" i="1" dirty="0" err="1"/>
              <a:t>randomized</a:t>
            </a:r>
            <a:r>
              <a:rPr lang="nl-BE" sz="2400" i="1" dirty="0"/>
              <a:t>, </a:t>
            </a:r>
            <a:r>
              <a:rPr lang="nl-BE" sz="2400" i="1" dirty="0" err="1"/>
              <a:t>prospective</a:t>
            </a:r>
            <a:r>
              <a:rPr lang="nl-BE" sz="2400" i="1" dirty="0"/>
              <a:t> trial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50 </a:t>
            </a:r>
            <a:r>
              <a:rPr lang="nl-BE" sz="2400" i="1" dirty="0" err="1"/>
              <a:t>patients</a:t>
            </a:r>
            <a:r>
              <a:rPr lang="nl-BE" sz="2400" i="1" dirty="0"/>
              <a:t>, PA + BTK </a:t>
            </a:r>
            <a:r>
              <a:rPr lang="nl-BE" sz="2400" i="1" dirty="0" err="1"/>
              <a:t>lesions</a:t>
            </a:r>
            <a:endParaRPr lang="nl-BE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RB </a:t>
            </a:r>
            <a:r>
              <a:rPr lang="nl-BE" sz="2400" i="1" dirty="0" err="1"/>
              <a:t>classification</a:t>
            </a:r>
            <a:r>
              <a:rPr lang="nl-BE" sz="2400" i="1" dirty="0"/>
              <a:t> 4-6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400" i="1" dirty="0"/>
              <a:t>Orbital </a:t>
            </a:r>
            <a:r>
              <a:rPr lang="nl-BE" sz="2400" i="1" dirty="0" err="1"/>
              <a:t>atherectomy</a:t>
            </a:r>
            <a:r>
              <a:rPr lang="nl-BE" sz="2400" i="1" dirty="0"/>
              <a:t> + POBA </a:t>
            </a:r>
            <a:r>
              <a:rPr lang="nl-BE" sz="2400" i="1" dirty="0" err="1"/>
              <a:t>vs</a:t>
            </a:r>
            <a:r>
              <a:rPr lang="nl-BE" sz="2400" i="1" dirty="0"/>
              <a:t> POBA</a:t>
            </a:r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4292" y="3022050"/>
            <a:ext cx="3451552" cy="226069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89640" y="6447569"/>
            <a:ext cx="4674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Shammas</a:t>
            </a:r>
            <a:r>
              <a:rPr lang="nl-BE" sz="900" dirty="0"/>
              <a:t> NW et al. J </a:t>
            </a:r>
            <a:r>
              <a:rPr lang="nl-BE" sz="900" dirty="0" err="1"/>
              <a:t>Endovasc</a:t>
            </a:r>
            <a:r>
              <a:rPr lang="nl-BE" sz="900" dirty="0"/>
              <a:t> </a:t>
            </a:r>
            <a:r>
              <a:rPr lang="nl-BE" sz="900" dirty="0" err="1"/>
              <a:t>Ther</a:t>
            </a:r>
            <a:r>
              <a:rPr lang="nl-BE" sz="900" dirty="0"/>
              <a:t> 2012, Aug;19(4):480-8</a:t>
            </a:r>
          </a:p>
        </p:txBody>
      </p:sp>
    </p:spTree>
    <p:extLst>
      <p:ext uri="{BB962C8B-B14F-4D97-AF65-F5344CB8AC3E}">
        <p14:creationId xmlns:p14="http://schemas.microsoft.com/office/powerpoint/2010/main" val="29242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Non-invasive Imaging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400" dirty="0" smtClean="0"/>
              <a:t>ABI: </a:t>
            </a:r>
          </a:p>
          <a:p>
            <a:pPr lvl="1"/>
            <a:r>
              <a:rPr lang="de-DE" sz="2200" dirty="0" smtClean="0"/>
              <a:t>R 0.53 abd L 0.61</a:t>
            </a:r>
          </a:p>
          <a:p>
            <a:endParaRPr lang="de-DE" sz="2400" dirty="0" smtClean="0"/>
          </a:p>
          <a:p>
            <a:r>
              <a:rPr lang="de-DE" sz="2400" dirty="0" smtClean="0"/>
              <a:t>Vascular US</a:t>
            </a:r>
          </a:p>
          <a:p>
            <a:pPr lvl="1"/>
            <a:r>
              <a:rPr lang="de-DE" sz="2200" dirty="0" smtClean="0"/>
              <a:t>Severe atherosclerotic plaque in the AT</a:t>
            </a:r>
          </a:p>
        </p:txBody>
      </p:sp>
    </p:spTree>
    <p:extLst>
      <p:ext uri="{BB962C8B-B14F-4D97-AF65-F5344CB8AC3E}">
        <p14:creationId xmlns:p14="http://schemas.microsoft.com/office/powerpoint/2010/main" val="30829128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Atherectomy Devices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1038" y="911225"/>
            <a:ext cx="7772400" cy="4114800"/>
          </a:xfrm>
        </p:spPr>
        <p:txBody>
          <a:bodyPr>
            <a:normAutofit/>
          </a:bodyPr>
          <a:lstStyle/>
          <a:p>
            <a:r>
              <a:rPr lang="nl-BE" sz="2800" dirty="0">
                <a:solidFill>
                  <a:srgbClr val="FF0000"/>
                </a:solidFill>
              </a:rPr>
              <a:t>Orbital atherectomy (Diamondback 360</a:t>
            </a:r>
            <a:r>
              <a:rPr lang="nl-BE" sz="2800" dirty="0" smtClean="0">
                <a:solidFill>
                  <a:srgbClr val="FF0000"/>
                </a:solidFill>
              </a:rPr>
              <a:t>°; </a:t>
            </a:r>
            <a:r>
              <a:rPr lang="nl-BE" sz="2800" dirty="0">
                <a:solidFill>
                  <a:srgbClr val="FF0000"/>
                </a:solidFill>
              </a:rPr>
              <a:t>Cardiovascular Systems)</a:t>
            </a:r>
          </a:p>
          <a:p>
            <a:r>
              <a:rPr lang="nl-BE" sz="2800" dirty="0"/>
              <a:t>Calcium 360 </a:t>
            </a:r>
            <a:r>
              <a:rPr lang="nl-BE" sz="2800" dirty="0" err="1"/>
              <a:t>randomized</a:t>
            </a:r>
            <a:r>
              <a:rPr lang="nl-BE" sz="2800" dirty="0"/>
              <a:t> pilot trial</a:t>
            </a:r>
          </a:p>
          <a:p>
            <a:endParaRPr lang="nl-BE" sz="2800" dirty="0"/>
          </a:p>
          <a:p>
            <a:endParaRPr lang="nl-BE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1155134" y="6473049"/>
            <a:ext cx="4674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 err="1"/>
              <a:t>Shammas</a:t>
            </a:r>
            <a:r>
              <a:rPr lang="nl-BE" sz="900" dirty="0"/>
              <a:t> NW et al. J </a:t>
            </a:r>
            <a:r>
              <a:rPr lang="nl-BE" sz="900" dirty="0" err="1"/>
              <a:t>Endovasc</a:t>
            </a:r>
            <a:r>
              <a:rPr lang="nl-BE" sz="900" dirty="0"/>
              <a:t> </a:t>
            </a:r>
            <a:r>
              <a:rPr lang="nl-BE" sz="900" dirty="0" err="1"/>
              <a:t>Ther</a:t>
            </a:r>
            <a:r>
              <a:rPr lang="nl-BE" sz="900" dirty="0"/>
              <a:t> 2012, Aug;19(4):480-8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8" y="2358249"/>
            <a:ext cx="7645400" cy="38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1208" y="196354"/>
            <a:ext cx="7498082" cy="704088"/>
          </a:xfrm>
        </p:spPr>
        <p:txBody>
          <a:bodyPr/>
          <a:lstStyle/>
          <a:p>
            <a:r>
              <a:rPr lang="nl-BE" dirty="0"/>
              <a:t>Debulking </a:t>
            </a:r>
            <a:r>
              <a:rPr lang="nl-BE" dirty="0" err="1"/>
              <a:t>Devices</a:t>
            </a:r>
            <a:r>
              <a:rPr lang="nl-BE" dirty="0"/>
              <a:t> BTK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5538" y="1166624"/>
            <a:ext cx="8045331" cy="4609681"/>
          </a:xfrm>
        </p:spPr>
        <p:txBody>
          <a:bodyPr>
            <a:normAutofit/>
          </a:bodyPr>
          <a:lstStyle/>
          <a:p>
            <a:r>
              <a:rPr lang="nl-BE" sz="2000" dirty="0" err="1">
                <a:solidFill>
                  <a:srgbClr val="FF0000"/>
                </a:solidFill>
              </a:rPr>
              <a:t>Rotational</a:t>
            </a:r>
            <a:r>
              <a:rPr lang="nl-BE" sz="2000" dirty="0">
                <a:solidFill>
                  <a:srgbClr val="FF0000"/>
                </a:solidFill>
              </a:rPr>
              <a:t> </a:t>
            </a:r>
            <a:r>
              <a:rPr lang="nl-BE" sz="2000" dirty="0" err="1">
                <a:solidFill>
                  <a:srgbClr val="FF0000"/>
                </a:solidFill>
              </a:rPr>
              <a:t>atherectomy</a:t>
            </a:r>
            <a:r>
              <a:rPr lang="nl-BE" sz="2000" dirty="0">
                <a:solidFill>
                  <a:srgbClr val="FF0000"/>
                </a:solidFill>
              </a:rPr>
              <a:t> (</a:t>
            </a:r>
            <a:r>
              <a:rPr lang="nl-BE" sz="2000" dirty="0" err="1">
                <a:solidFill>
                  <a:srgbClr val="FF0000"/>
                </a:solidFill>
              </a:rPr>
              <a:t>JETstream</a:t>
            </a:r>
            <a:r>
              <a:rPr lang="nl-BE" sz="2000" dirty="0">
                <a:solidFill>
                  <a:srgbClr val="FF0000"/>
                </a:solidFill>
              </a:rPr>
              <a:t>, Boston </a:t>
            </a:r>
            <a:r>
              <a:rPr lang="nl-BE" sz="2000" dirty="0" err="1">
                <a:solidFill>
                  <a:srgbClr val="FF0000"/>
                </a:solidFill>
              </a:rPr>
              <a:t>Scientific</a:t>
            </a:r>
            <a:r>
              <a:rPr lang="nl-BE" sz="2000" dirty="0">
                <a:solidFill>
                  <a:srgbClr val="FF0000"/>
                </a:solidFill>
              </a:rPr>
              <a:t> ; Phoenix </a:t>
            </a:r>
            <a:r>
              <a:rPr lang="nl-BE" sz="2000" dirty="0" err="1">
                <a:solidFill>
                  <a:srgbClr val="FF0000"/>
                </a:solidFill>
              </a:rPr>
              <a:t>atherectomy</a:t>
            </a:r>
            <a:r>
              <a:rPr lang="nl-BE" sz="2000" dirty="0">
                <a:solidFill>
                  <a:srgbClr val="FF0000"/>
                </a:solidFill>
              </a:rPr>
              <a:t> </a:t>
            </a:r>
            <a:r>
              <a:rPr lang="nl-BE" sz="2000" dirty="0" err="1">
                <a:solidFill>
                  <a:srgbClr val="FF0000"/>
                </a:solidFill>
              </a:rPr>
              <a:t>cath</a:t>
            </a:r>
            <a:r>
              <a:rPr lang="nl-BE" sz="2000" dirty="0">
                <a:solidFill>
                  <a:srgbClr val="FF0000"/>
                </a:solidFill>
              </a:rPr>
              <a:t>, Volcano </a:t>
            </a:r>
            <a:r>
              <a:rPr lang="nl-BE" sz="2000" dirty="0" err="1">
                <a:solidFill>
                  <a:srgbClr val="FF0000"/>
                </a:solidFill>
              </a:rPr>
              <a:t>corp</a:t>
            </a:r>
            <a:r>
              <a:rPr lang="nl-BE" sz="2000" dirty="0">
                <a:solidFill>
                  <a:srgbClr val="FF0000"/>
                </a:solidFill>
              </a:rPr>
              <a:t>)</a:t>
            </a:r>
          </a:p>
          <a:p>
            <a:endParaRPr lang="nl-BE" sz="2400" dirty="0">
              <a:solidFill>
                <a:srgbClr val="FF0000"/>
              </a:solidFill>
            </a:endParaRPr>
          </a:p>
          <a:p>
            <a:r>
              <a:rPr lang="nl-BE" sz="2400" dirty="0"/>
              <a:t>No </a:t>
            </a:r>
            <a:r>
              <a:rPr lang="nl-BE" sz="2400" dirty="0" err="1"/>
              <a:t>specific</a:t>
            </a:r>
            <a:r>
              <a:rPr lang="nl-BE" sz="2400" dirty="0"/>
              <a:t> data </a:t>
            </a:r>
            <a:r>
              <a:rPr lang="nl-BE" sz="2400" dirty="0" err="1"/>
              <a:t>related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specific</a:t>
            </a:r>
            <a:r>
              <a:rPr lang="nl-BE" sz="2400" dirty="0"/>
              <a:t> BTK </a:t>
            </a:r>
            <a:r>
              <a:rPr lang="nl-BE" sz="2400" dirty="0" err="1"/>
              <a:t>use</a:t>
            </a:r>
            <a:endParaRPr lang="nl-BE" sz="2400" dirty="0"/>
          </a:p>
          <a:p>
            <a:pPr marL="0" indent="0">
              <a:buNone/>
            </a:pPr>
            <a:r>
              <a:rPr lang="nl-BE" sz="2400" dirty="0"/>
              <a:t>  </a:t>
            </a:r>
            <a:r>
              <a:rPr lang="nl-BE" sz="1800" dirty="0"/>
              <a:t> (JET </a:t>
            </a:r>
            <a:r>
              <a:rPr lang="nl-BE" sz="1800" dirty="0" err="1"/>
              <a:t>registry</a:t>
            </a:r>
            <a:r>
              <a:rPr lang="nl-BE" sz="1800" dirty="0"/>
              <a:t> ; EASE </a:t>
            </a:r>
            <a:r>
              <a:rPr lang="nl-BE" sz="1800" dirty="0" err="1"/>
              <a:t>registry</a:t>
            </a:r>
            <a:r>
              <a:rPr lang="nl-BE" sz="1800" dirty="0"/>
              <a:t>)</a:t>
            </a:r>
          </a:p>
          <a:p>
            <a:endParaRPr lang="nl-BE" sz="2400" dirty="0"/>
          </a:p>
          <a:p>
            <a:endParaRPr lang="nl-BE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401">
            <a:off x="1057530" y="3143184"/>
            <a:ext cx="3035368" cy="27005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93" y="3869929"/>
            <a:ext cx="3785787" cy="17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Atherotomy</a:t>
            </a:r>
            <a:r>
              <a:rPr lang="en-US" dirty="0" smtClean="0"/>
              <a:t>: </a:t>
            </a:r>
            <a:r>
              <a:rPr lang="en-US" dirty="0" err="1" smtClean="0"/>
              <a:t>Angiosculpt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8" y="1092757"/>
            <a:ext cx="5097030" cy="259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948" y="3689662"/>
            <a:ext cx="4360434" cy="28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940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Athrotomy</a:t>
            </a:r>
            <a:r>
              <a:rPr lang="en-US" dirty="0"/>
              <a:t>: </a:t>
            </a:r>
            <a:r>
              <a:rPr lang="en-US" dirty="0" smtClean="0"/>
              <a:t>Chocolate</a:t>
            </a:r>
            <a:r>
              <a:rPr lang="en-US" dirty="0"/>
              <a:t>™ PTA Balloon Catheter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1" t="1484" r="1086"/>
          <a:stretch/>
        </p:blipFill>
        <p:spPr>
          <a:xfrm>
            <a:off x="511776" y="1479550"/>
            <a:ext cx="8114097" cy="45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6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Athrotomy</a:t>
            </a:r>
            <a:r>
              <a:rPr lang="en-US" dirty="0"/>
              <a:t>: Chocolate™ PTA Balloon Catheter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82" y="1422051"/>
            <a:ext cx="6827085" cy="4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71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Athrotomy</a:t>
            </a:r>
            <a:r>
              <a:rPr lang="en-US" dirty="0"/>
              <a:t>: Chocolate™ PTA Balloon Catheter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24"/>
          <a:stretch/>
        </p:blipFill>
        <p:spPr>
          <a:xfrm>
            <a:off x="1014492" y="1259957"/>
            <a:ext cx="7438946" cy="50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10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172862">
            <a:off x="220756" y="3403241"/>
            <a:ext cx="7891272" cy="6016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 smtClean="0"/>
              <a:t>Thank you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565204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Previous </a:t>
            </a:r>
            <a:r>
              <a:rPr lang="de-DE" dirty="0"/>
              <a:t>a</a:t>
            </a:r>
            <a:r>
              <a:rPr lang="de-DE" dirty="0" smtClean="0"/>
              <a:t>ngiogram</a:t>
            </a:r>
            <a:endParaRPr lang="de-DE" dirty="0"/>
          </a:p>
        </p:txBody>
      </p:sp>
      <p:pic>
        <p:nvPicPr>
          <p:cNvPr id="5" name="WS_runoff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457" r="16876" b="1785"/>
          <a:stretch/>
        </p:blipFill>
        <p:spPr>
          <a:xfrm>
            <a:off x="552091" y="1462297"/>
            <a:ext cx="2743200" cy="4041356"/>
          </a:xfrm>
        </p:spPr>
      </p:pic>
      <p:pic>
        <p:nvPicPr>
          <p:cNvPr id="7" name="WS_runoff_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17985" y="1462297"/>
            <a:ext cx="1949570" cy="4041356"/>
          </a:xfrm>
          <a:prstGeom prst="rect">
            <a:avLst/>
          </a:prstGeom>
        </p:spPr>
      </p:pic>
      <p:pic>
        <p:nvPicPr>
          <p:cNvPr id="8" name="WS_runoff_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0249" y="1462297"/>
            <a:ext cx="1949570" cy="40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51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7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22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xfrm>
            <a:off x="457200" y="110026"/>
            <a:ext cx="8229600" cy="685266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r>
              <a:rPr lang="en-US" dirty="0" smtClean="0"/>
              <a:t>CLI</a:t>
            </a:r>
            <a:endParaRPr dirty="0"/>
          </a:p>
        </p:txBody>
      </p:sp>
      <p:sp>
        <p:nvSpPr>
          <p:cNvPr id="226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728898" y="2253983"/>
            <a:ext cx="2702804" cy="4050564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/>
          <a:p>
            <a:pPr marL="280736" indent="-280736">
              <a:buFontTx/>
              <a:defRPr sz="2400">
                <a:solidFill>
                  <a:srgbClr val="2A3B8E"/>
                </a:solidFill>
              </a:defRPr>
            </a:pPr>
            <a:r>
              <a:rPr sz="2000" dirty="0">
                <a:solidFill>
                  <a:schemeClr val="tx1">
                    <a:lumMod val="95000"/>
                  </a:schemeClr>
                </a:solidFill>
              </a:rPr>
              <a:t>Approximately 120,000 amputations 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are </a:t>
            </a:r>
            <a:r>
              <a:rPr sz="2000" dirty="0">
                <a:solidFill>
                  <a:schemeClr val="tx1">
                    <a:lumMod val="95000"/>
                  </a:schemeClr>
                </a:solidFill>
              </a:rPr>
              <a:t>performed annually</a:t>
            </a:r>
          </a:p>
          <a:p>
            <a:pPr marL="280736" indent="-280736">
              <a:buFontTx/>
              <a:defRPr sz="2400">
                <a:solidFill>
                  <a:srgbClr val="2A3B8E"/>
                </a:solidFill>
              </a:defRPr>
            </a:pPr>
            <a:r>
              <a:rPr sz="2000" dirty="0">
                <a:solidFill>
                  <a:schemeClr val="tx1">
                    <a:lumMod val="95000"/>
                  </a:schemeClr>
                </a:solidFill>
              </a:rPr>
              <a:t>The estimated lifetime direct healthcare cost for an amputee patient is $794,027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  <a:p>
            <a:pPr marL="280736" indent="-280736">
              <a:buFontTx/>
              <a:defRPr sz="2400">
                <a:solidFill>
                  <a:srgbClr val="2A3B8E"/>
                </a:solidFill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When aggregated for the total number of  lower extremity amputation patients annually, the expected lifetime cost is estimated at roughly $95.2 billion USD</a:t>
            </a:r>
            <a:endParaRPr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27" name="Text Placeholder 2"/>
          <p:cNvSpPr txBox="1"/>
          <p:nvPr/>
        </p:nvSpPr>
        <p:spPr>
          <a:xfrm>
            <a:off x="172384" y="3055777"/>
            <a:ext cx="2247499" cy="112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normAutofit fontScale="92500"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/>
            </a:lvl1pPr>
          </a:lstStyle>
          <a:p>
            <a:r>
              <a:rPr dirty="0"/>
              <a:t>1 year after primary treatment for CLI</a:t>
            </a:r>
          </a:p>
        </p:txBody>
      </p:sp>
      <p:graphicFrame>
        <p:nvGraphicFramePr>
          <p:cNvPr id="228" name="2D Pie Chart"/>
          <p:cNvGraphicFramePr/>
          <p:nvPr>
            <p:extLst/>
          </p:nvPr>
        </p:nvGraphicFramePr>
        <p:xfrm>
          <a:off x="2153692" y="2164021"/>
          <a:ext cx="3427757" cy="4570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81567" y="6365054"/>
            <a:ext cx="2885042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r>
              <a:rPr lang="de-DE" sz="900" dirty="0" err="1" smtClean="0"/>
              <a:t>Eur</a:t>
            </a:r>
            <a:r>
              <a:rPr lang="de-DE" sz="900" dirty="0" smtClean="0"/>
              <a:t>. J. </a:t>
            </a:r>
            <a:r>
              <a:rPr lang="de-DE" sz="900" dirty="0" err="1" smtClean="0"/>
              <a:t>Vasc</a:t>
            </a:r>
            <a:r>
              <a:rPr lang="de-DE" sz="900" dirty="0" smtClean="0"/>
              <a:t>. Surg. 6 (Suppl. A), 1–32 (1992)</a:t>
            </a:r>
            <a:endParaRPr lang="en-US" sz="900" dirty="0" smtClean="0"/>
          </a:p>
          <a:p>
            <a:r>
              <a:rPr lang="en-US" sz="900" dirty="0" err="1" smtClean="0"/>
              <a:t>Norgren</a:t>
            </a:r>
            <a:r>
              <a:rPr lang="en-US" sz="900" dirty="0" smtClean="0"/>
              <a:t>.</a:t>
            </a:r>
            <a:r>
              <a:rPr lang="en-US" altLang="en-US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900" dirty="0">
                <a:latin typeface="Times New Roman" pitchFamily="18" charset="0"/>
                <a:cs typeface="Times New Roman" pitchFamily="18" charset="0"/>
              </a:rPr>
              <a:t>(2008).</a:t>
            </a:r>
            <a:r>
              <a:rPr lang="en-US" altLang="en-US" sz="900" dirty="0" smtClean="0">
                <a:latin typeface="Times New Roman" pitchFamily="18" charset="0"/>
                <a:cs typeface="Times New Roman" pitchFamily="18" charset="0"/>
              </a:rPr>
              <a:t> JVS; 45,1</a:t>
            </a:r>
            <a:r>
              <a:rPr lang="en-US" altLang="en-US" sz="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900" dirty="0" err="1" smtClean="0">
                <a:latin typeface="Times New Roman" pitchFamily="18" charset="0"/>
                <a:cs typeface="Times New Roman" pitchFamily="18" charset="0"/>
              </a:rPr>
              <a:t>Suppl</a:t>
            </a:r>
            <a:r>
              <a:rPr lang="en-US" altLang="en-US" sz="900" dirty="0" smtClean="0">
                <a:latin typeface="Times New Roman" pitchFamily="18" charset="0"/>
                <a:cs typeface="Times New Roman" pitchFamily="18" charset="0"/>
              </a:rPr>
              <a:t> S</a:t>
            </a:r>
          </a:p>
        </p:txBody>
      </p:sp>
      <p:sp>
        <p:nvSpPr>
          <p:cNvPr id="7" name="Rechteck 6"/>
          <p:cNvSpPr/>
          <p:nvPr/>
        </p:nvSpPr>
        <p:spPr>
          <a:xfrm>
            <a:off x="310508" y="832140"/>
            <a:ext cx="81211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chemeClr val="tx1"/>
                </a:solidFill>
              </a:rPr>
              <a:t>It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is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defined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by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the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presence</a:t>
            </a:r>
            <a:r>
              <a:rPr lang="de-DE" sz="2800" dirty="0" smtClean="0">
                <a:solidFill>
                  <a:schemeClr val="tx1"/>
                </a:solidFill>
              </a:rPr>
              <a:t> of </a:t>
            </a:r>
            <a:r>
              <a:rPr lang="de-DE" sz="2800" dirty="0" err="1" smtClean="0">
                <a:solidFill>
                  <a:schemeClr val="tx1"/>
                </a:solidFill>
              </a:rPr>
              <a:t>rest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pain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and/or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tissue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loss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for</a:t>
            </a:r>
            <a:r>
              <a:rPr lang="de-DE" sz="2800" dirty="0" smtClean="0">
                <a:solidFill>
                  <a:schemeClr val="tx1"/>
                </a:solidFill>
              </a:rPr>
              <a:t> at least 2 to 4 </a:t>
            </a:r>
            <a:r>
              <a:rPr lang="de-DE" sz="2800" dirty="0" err="1" smtClean="0">
                <a:solidFill>
                  <a:schemeClr val="tx1"/>
                </a:solidFill>
              </a:rPr>
              <a:t>weeks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that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can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be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attributed</a:t>
            </a:r>
            <a:r>
              <a:rPr lang="de-DE" sz="2800" dirty="0" smtClean="0">
                <a:solidFill>
                  <a:schemeClr val="tx1"/>
                </a:solidFill>
              </a:rPr>
              <a:t> to </a:t>
            </a:r>
            <a:r>
              <a:rPr lang="de-DE" sz="2800" dirty="0" err="1" smtClean="0">
                <a:solidFill>
                  <a:schemeClr val="tx1"/>
                </a:solidFill>
              </a:rPr>
              <a:t>occlusive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arterial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disease</a:t>
            </a:r>
            <a:r>
              <a:rPr lang="de-DE" sz="2800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207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Diagnostic approach </a:t>
            </a:r>
            <a:r>
              <a:rPr lang="de-DE" dirty="0"/>
              <a:t>f</a:t>
            </a:r>
            <a:r>
              <a:rPr lang="de-DE" dirty="0" smtClean="0"/>
              <a:t>or CLI</a:t>
            </a:r>
            <a:endParaRPr lang="de-DE" dirty="0"/>
          </a:p>
        </p:txBody>
      </p:sp>
      <p:pic>
        <p:nvPicPr>
          <p:cNvPr id="5" name="Inhaltsplatzhalter 4" descr="CLI_diagnosis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33105" r="-33105"/>
          <a:stretch>
            <a:fillRect/>
          </a:stretch>
        </p:blipFill>
        <p:spPr>
          <a:xfrm>
            <a:off x="34068" y="1239152"/>
            <a:ext cx="9052560" cy="4978559"/>
          </a:xfrm>
        </p:spPr>
      </p:pic>
      <p:sp>
        <p:nvSpPr>
          <p:cNvPr id="6" name="Textfeld 5"/>
          <p:cNvSpPr txBox="1"/>
          <p:nvPr/>
        </p:nvSpPr>
        <p:spPr>
          <a:xfrm>
            <a:off x="1512873" y="6422641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Circulation</a:t>
            </a:r>
            <a:r>
              <a:rPr lang="de-DE" sz="900" dirty="0" smtClean="0"/>
              <a:t>. 2017;135:e726–e779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1804653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6477"/>
            <a:ext cx="8229600" cy="1143000"/>
          </a:xfrm>
        </p:spPr>
        <p:txBody>
          <a:bodyPr>
            <a:noAutofit/>
          </a:bodyPr>
          <a:lstStyle/>
          <a:p>
            <a:r>
              <a:rPr lang="de-DE" sz="2800" dirty="0" err="1" smtClean="0"/>
              <a:t>Therapy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CLI: </a:t>
            </a:r>
            <a:r>
              <a:rPr lang="de-DE" sz="2800" dirty="0" err="1" smtClean="0"/>
              <a:t>Findings</a:t>
            </a:r>
            <a:r>
              <a:rPr lang="de-DE" sz="2800" dirty="0" smtClean="0"/>
              <a:t> </a:t>
            </a:r>
            <a:r>
              <a:rPr lang="de-DE" sz="2800" dirty="0" err="1" smtClean="0"/>
              <a:t>That</a:t>
            </a:r>
            <a:r>
              <a:rPr lang="de-DE" sz="2800" dirty="0" smtClean="0"/>
              <a:t> Prompt </a:t>
            </a:r>
            <a:r>
              <a:rPr lang="de-DE" sz="2800" dirty="0" err="1" smtClean="0"/>
              <a:t>Consideration</a:t>
            </a:r>
            <a:r>
              <a:rPr lang="de-DE" sz="2800" dirty="0" smtClean="0"/>
              <a:t> of </a:t>
            </a:r>
            <a:r>
              <a:rPr lang="de-DE" sz="2800" dirty="0" err="1" smtClean="0"/>
              <a:t>Surgical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Endovascular</a:t>
            </a:r>
            <a:r>
              <a:rPr lang="de-DE" sz="2800" dirty="0" smtClean="0"/>
              <a:t> </a:t>
            </a:r>
            <a:r>
              <a:rPr lang="de-DE" sz="2800" dirty="0" err="1" smtClean="0"/>
              <a:t>Revascularization</a:t>
            </a:r>
            <a:endParaRPr lang="de-DE" sz="2800" dirty="0"/>
          </a:p>
        </p:txBody>
      </p:sp>
      <p:pic>
        <p:nvPicPr>
          <p:cNvPr id="4" name="Bild 3" descr="Guidelince_surg_end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8" y="1132272"/>
            <a:ext cx="8203092" cy="478972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15460" y="3413708"/>
            <a:ext cx="3877389" cy="244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04732" y="3682618"/>
            <a:ext cx="3877389" cy="768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05656" y="4462288"/>
            <a:ext cx="3877389" cy="641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501501" y="6426845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Circulation</a:t>
            </a:r>
            <a:r>
              <a:rPr lang="de-DE" sz="900" dirty="0" smtClean="0"/>
              <a:t>. 2017;135:e726–e779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3887952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300" y="123064"/>
            <a:ext cx="8623300" cy="680734"/>
          </a:xfrm>
        </p:spPr>
        <p:txBody>
          <a:bodyPr>
            <a:noAutofit/>
          </a:bodyPr>
          <a:lstStyle/>
          <a:p>
            <a:r>
              <a:rPr lang="de-DE" sz="2800" dirty="0" smtClean="0"/>
              <a:t>ACC/AHA </a:t>
            </a:r>
            <a:r>
              <a:rPr lang="de-DE" sz="2800" dirty="0" err="1" smtClean="0"/>
              <a:t>guideline</a:t>
            </a:r>
            <a:r>
              <a:rPr lang="de-DE" sz="2800" dirty="0" smtClean="0"/>
              <a:t> </a:t>
            </a:r>
            <a:r>
              <a:rPr lang="de-DE" sz="2800" dirty="0" err="1" smtClean="0"/>
              <a:t>recommendation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treatment</a:t>
            </a:r>
            <a:r>
              <a:rPr lang="de-DE" sz="2800" dirty="0" smtClean="0"/>
              <a:t> of PAD </a:t>
            </a:r>
            <a:endParaRPr lang="de-DE" sz="2800" dirty="0"/>
          </a:p>
        </p:txBody>
      </p:sp>
      <p:pic>
        <p:nvPicPr>
          <p:cNvPr id="4" name="Bild 3" descr="guidelince_CLI_endo_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2" y="1027844"/>
            <a:ext cx="8811455" cy="52895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92213" y="6541399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Circulation</a:t>
            </a:r>
            <a:r>
              <a:rPr lang="de-DE" sz="900" dirty="0" smtClean="0"/>
              <a:t>. 2017;135:e726–e779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8800753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guidelince_CLI_endo_2.jpeg"/>
          <p:cNvPicPr>
            <a:picLocks noGrp="1" noChangeAspect="1"/>
          </p:cNvPicPr>
          <p:nvPr>
            <p:ph idx="1"/>
          </p:nvPr>
        </p:nvPicPr>
        <p:blipFill>
          <a:blip r:embed="rId2"/>
          <a:srcRect t="-19879" b="-19879"/>
          <a:stretch>
            <a:fillRect/>
          </a:stretch>
        </p:blipFill>
        <p:spPr>
          <a:xfrm>
            <a:off x="457200" y="640795"/>
            <a:ext cx="8229600" cy="3120236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39700" y="97664"/>
            <a:ext cx="8229600" cy="680734"/>
          </a:xfrm>
        </p:spPr>
        <p:txBody>
          <a:bodyPr>
            <a:noAutofit/>
          </a:bodyPr>
          <a:lstStyle/>
          <a:p>
            <a:r>
              <a:rPr lang="de-DE" sz="2800" dirty="0" smtClean="0"/>
              <a:t>ACC/AHA </a:t>
            </a:r>
            <a:r>
              <a:rPr lang="de-DE" sz="2800" dirty="0" err="1" smtClean="0"/>
              <a:t>guideline</a:t>
            </a:r>
            <a:r>
              <a:rPr lang="de-DE" sz="2800" dirty="0" smtClean="0"/>
              <a:t> </a:t>
            </a:r>
            <a:r>
              <a:rPr lang="de-DE" sz="2800" dirty="0" err="1" smtClean="0"/>
              <a:t>recommendation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treatment</a:t>
            </a:r>
            <a:r>
              <a:rPr lang="de-DE" sz="2800" dirty="0" smtClean="0"/>
              <a:t> of PAD </a:t>
            </a:r>
            <a:endParaRPr lang="de-DE" sz="2800" dirty="0"/>
          </a:p>
        </p:txBody>
      </p:sp>
      <p:pic>
        <p:nvPicPr>
          <p:cNvPr id="6" name="Bild 5" descr="angiosome_pi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83" y="3585839"/>
            <a:ext cx="3456907" cy="25885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73609" y="666390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Circulation</a:t>
            </a:r>
            <a:r>
              <a:rPr lang="de-DE" sz="900" dirty="0" smtClean="0"/>
              <a:t>. 2017;135:e726–e779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4375921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5459</TotalTime>
  <Words>976</Words>
  <Application>Microsoft Office PowerPoint</Application>
  <PresentationFormat>On-screen Show (4:3)</PresentationFormat>
  <Paragraphs>185</Paragraphs>
  <Slides>36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CRF_2006_background</vt:lpstr>
      <vt:lpstr>1_CRF_2006_background</vt:lpstr>
      <vt:lpstr>think-cell Slide</vt:lpstr>
      <vt:lpstr>Division of Endovascular Interventions  Mount Sinai Hospital New York 06/19/2019 </vt:lpstr>
      <vt:lpstr>Patient history</vt:lpstr>
      <vt:lpstr>Non-invasive Imaging </vt:lpstr>
      <vt:lpstr>Previous angiogram</vt:lpstr>
      <vt:lpstr>CLI</vt:lpstr>
      <vt:lpstr>Diagnostic approach for CLI</vt:lpstr>
      <vt:lpstr>Therapy for CLI: Findings That Prompt Consideration of Surgical or Endovascular Revascularization</vt:lpstr>
      <vt:lpstr>ACC/AHA guideline recommendation for treatment of PAD </vt:lpstr>
      <vt:lpstr>ACC/AHA guideline recommendation for treatment of PAD </vt:lpstr>
      <vt:lpstr>ACC/AHA/SCAI/SIR/SVM 2018 Appropriate Use Criteria for Peripheral Artery Intervention</vt:lpstr>
      <vt:lpstr>Access: CFA ante- vs. retro-grade</vt:lpstr>
      <vt:lpstr>Tibiopedal access</vt:lpstr>
      <vt:lpstr>Patient selection for tibiopedal access</vt:lpstr>
      <vt:lpstr>Important steps to consider for tibiopedal access</vt:lpstr>
      <vt:lpstr>BTK Clinical Challenges</vt:lpstr>
      <vt:lpstr>Treatment options</vt:lpstr>
      <vt:lpstr>PowerPoint Presentation</vt:lpstr>
      <vt:lpstr>PowerPoint Presentation</vt:lpstr>
      <vt:lpstr>PowerPoint Presentation</vt:lpstr>
      <vt:lpstr>PowerPoint Presentation</vt:lpstr>
      <vt:lpstr>Randomized trials for DES-BTK</vt:lpstr>
      <vt:lpstr>Summary of DES-BTK randomized trials 12 month Patency</vt:lpstr>
      <vt:lpstr>PowerPoint Presentation</vt:lpstr>
      <vt:lpstr>PowerPoint Presentation</vt:lpstr>
      <vt:lpstr>Role of vessel Preparation</vt:lpstr>
      <vt:lpstr>Atherectomy Devices BTK</vt:lpstr>
      <vt:lpstr>Atherectomy Devices BTK</vt:lpstr>
      <vt:lpstr>Atherectomy Devices BTK</vt:lpstr>
      <vt:lpstr>Atherectomy Devices BTK</vt:lpstr>
      <vt:lpstr>Atherectomy Devices BTK</vt:lpstr>
      <vt:lpstr>Debulking Devices BTK</vt:lpstr>
      <vt:lpstr>Atherotomy: Angiosculpt</vt:lpstr>
      <vt:lpstr>Athrotomy: Chocolate™ PTA Balloon Catheter</vt:lpstr>
      <vt:lpstr>Athrotomy: Chocolate™ PTA Balloon Catheter</vt:lpstr>
      <vt:lpstr>Athrotomy: Chocolate™ PTA Balloon Catheter</vt:lpstr>
      <vt:lpstr>PowerPoint Presentation</vt:lpstr>
    </vt:vector>
  </TitlesOfParts>
  <Company>Philips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Cath-labs and PCI</dc:title>
  <dc:creator>Foin, Nicolas</dc:creator>
  <cp:lastModifiedBy>Puglisi, Guy</cp:lastModifiedBy>
  <cp:revision>95</cp:revision>
  <cp:lastPrinted>2017-10-26T11:57:59Z</cp:lastPrinted>
  <dcterms:created xsi:type="dcterms:W3CDTF">2017-10-24T17:20:19Z</dcterms:created>
  <dcterms:modified xsi:type="dcterms:W3CDTF">2019-06-19T11:03:01Z</dcterms:modified>
</cp:coreProperties>
</file>