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841" r:id="rId2"/>
    <p:sldMasterId id="2147484073" r:id="rId3"/>
    <p:sldMasterId id="2147484156" r:id="rId4"/>
    <p:sldMasterId id="2147484208" r:id="rId5"/>
    <p:sldMasterId id="2147484247" r:id="rId6"/>
    <p:sldMasterId id="2147484261" r:id="rId7"/>
  </p:sldMasterIdLst>
  <p:notesMasterIdLst>
    <p:notesMasterId r:id="rId53"/>
  </p:notesMasterIdLst>
  <p:sldIdLst>
    <p:sldId id="1234" r:id="rId8"/>
    <p:sldId id="1235" r:id="rId9"/>
    <p:sldId id="1236" r:id="rId10"/>
    <p:sldId id="1237" r:id="rId11"/>
    <p:sldId id="1238" r:id="rId12"/>
    <p:sldId id="1239" r:id="rId13"/>
    <p:sldId id="1240" r:id="rId14"/>
    <p:sldId id="1241" r:id="rId15"/>
    <p:sldId id="1242" r:id="rId16"/>
    <p:sldId id="1243" r:id="rId17"/>
    <p:sldId id="1273" r:id="rId18"/>
    <p:sldId id="1274" r:id="rId19"/>
    <p:sldId id="1275" r:id="rId20"/>
    <p:sldId id="1244" r:id="rId21"/>
    <p:sldId id="1040" r:id="rId22"/>
    <p:sldId id="1187" r:id="rId23"/>
    <p:sldId id="1200" r:id="rId24"/>
    <p:sldId id="1189" r:id="rId25"/>
    <p:sldId id="1194" r:id="rId26"/>
    <p:sldId id="1245" r:id="rId27"/>
    <p:sldId id="1247" r:id="rId28"/>
    <p:sldId id="1248" r:id="rId29"/>
    <p:sldId id="1249" r:id="rId30"/>
    <p:sldId id="1250" r:id="rId31"/>
    <p:sldId id="1251" r:id="rId32"/>
    <p:sldId id="1252" r:id="rId33"/>
    <p:sldId id="1246" r:id="rId34"/>
    <p:sldId id="1272" r:id="rId35"/>
    <p:sldId id="1253" r:id="rId36"/>
    <p:sldId id="1254" r:id="rId37"/>
    <p:sldId id="1256" r:id="rId38"/>
    <p:sldId id="1215" r:id="rId39"/>
    <p:sldId id="1277" r:id="rId40"/>
    <p:sldId id="1278" r:id="rId41"/>
    <p:sldId id="1279" r:id="rId42"/>
    <p:sldId id="1261" r:id="rId43"/>
    <p:sldId id="1263" r:id="rId44"/>
    <p:sldId id="1264" r:id="rId45"/>
    <p:sldId id="1265" r:id="rId46"/>
    <p:sldId id="1266" r:id="rId47"/>
    <p:sldId id="1262" r:id="rId48"/>
    <p:sldId id="1063" r:id="rId49"/>
    <p:sldId id="984" r:id="rId50"/>
    <p:sldId id="985" r:id="rId51"/>
    <p:sldId id="1112" r:id="rId5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0AEBB84-1060-43DE-8E22-967D94B5C46C}">
          <p14:sldIdLst>
            <p14:sldId id="1234"/>
            <p14:sldId id="1235"/>
            <p14:sldId id="1236"/>
            <p14:sldId id="1237"/>
            <p14:sldId id="1238"/>
            <p14:sldId id="1239"/>
            <p14:sldId id="1240"/>
            <p14:sldId id="1241"/>
            <p14:sldId id="1242"/>
            <p14:sldId id="1243"/>
            <p14:sldId id="1273"/>
            <p14:sldId id="1274"/>
            <p14:sldId id="1275"/>
            <p14:sldId id="1244"/>
            <p14:sldId id="1040"/>
            <p14:sldId id="1187"/>
            <p14:sldId id="1200"/>
            <p14:sldId id="1189"/>
            <p14:sldId id="1194"/>
            <p14:sldId id="1245"/>
            <p14:sldId id="1247"/>
            <p14:sldId id="1248"/>
            <p14:sldId id="1249"/>
            <p14:sldId id="1250"/>
            <p14:sldId id="1251"/>
            <p14:sldId id="1252"/>
            <p14:sldId id="1246"/>
            <p14:sldId id="1272"/>
            <p14:sldId id="1253"/>
            <p14:sldId id="1254"/>
            <p14:sldId id="1256"/>
            <p14:sldId id="1215"/>
            <p14:sldId id="1277"/>
            <p14:sldId id="1278"/>
            <p14:sldId id="1279"/>
            <p14:sldId id="1261"/>
            <p14:sldId id="1263"/>
            <p14:sldId id="1264"/>
            <p14:sldId id="1265"/>
            <p14:sldId id="1266"/>
            <p14:sldId id="1262"/>
            <p14:sldId id="1063"/>
            <p14:sldId id="984"/>
            <p14:sldId id="985"/>
            <p14:sldId id="11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  <a:srgbClr val="0039AC"/>
    <a:srgbClr val="3BCCFF"/>
    <a:srgbClr val="A7E8FF"/>
    <a:srgbClr val="79DCFF"/>
    <a:srgbClr val="FF7575"/>
    <a:srgbClr val="FFE593"/>
    <a:srgbClr val="002D86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1" autoAdjust="0"/>
    <p:restoredTop sz="94676" autoAdjust="0"/>
  </p:normalViewPr>
  <p:slideViewPr>
    <p:cSldViewPr>
      <p:cViewPr varScale="1">
        <p:scale>
          <a:sx n="108" d="100"/>
          <a:sy n="108" d="100"/>
        </p:scale>
        <p:origin x="20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5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SAVR (n=135)</c:v>
                </c:pt>
              </c:strCache>
            </c:strRef>
          </c:tx>
          <c:spPr>
            <a:solidFill>
              <a:srgbClr val="00FFFF"/>
            </a:solidFill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24.0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ED-48B2-B583-5C0CC8189A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Valve failure</c:v>
                </c:pt>
                <c:pt idx="1">
                  <c:v>Valve dysfunction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6.7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ED-48B2-B583-5C0CC8189A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TAVR (n=139)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Valve failure</c:v>
                </c:pt>
                <c:pt idx="1">
                  <c:v>Valve dysfunction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7.5</c:v>
                </c:pt>
                <c:pt idx="1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ED-48B2-B583-5C0CC8189A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903424"/>
        <c:axId val="106904960"/>
        <c:axId val="0"/>
      </c:bar3DChart>
      <c:catAx>
        <c:axId val="106903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2225">
            <a:solidFill>
              <a:schemeClr val="bg1"/>
            </a:solidFill>
          </a:ln>
        </c:spPr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06904960"/>
        <c:crosses val="autoZero"/>
        <c:auto val="1"/>
        <c:lblAlgn val="ctr"/>
        <c:lblOffset val="10"/>
        <c:noMultiLvlLbl val="0"/>
      </c:catAx>
      <c:valAx>
        <c:axId val="106904960"/>
        <c:scaling>
          <c:orientation val="minMax"/>
          <c:max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2225">
            <a:solidFill>
              <a:schemeClr val="bg1"/>
            </a:solidFill>
          </a:ln>
        </c:spPr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06903424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AD82B7-810B-49B0-9602-F8F6819EBAEA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5E59096-98FA-4D2B-9793-6BFFCAE1E90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0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fld id="{277CA431-D06D-4545-9B64-F839F81A0B4D}" type="slidenum">
              <a:rPr lang="en-US" altLang="en-US">
                <a:solidFill>
                  <a:srgbClr val="FFFFFF"/>
                </a:solidFill>
                <a:latin typeface="Times New Roman" pitchFamily="18" charset="0"/>
              </a:rPr>
              <a:pPr eaLnBrk="0" hangingPunct="0"/>
              <a:t>3</a:t>
            </a:fld>
            <a:endParaRPr lang="en-US" alt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BB2ACA-779C-4595-89B4-CDCA1644CCD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3/12/2019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8285"/>
            <a:ext cx="7772400" cy="6155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00914"/>
            <a:ext cx="6400800" cy="523174"/>
          </a:xfrm>
        </p:spPr>
        <p:txBody>
          <a:bodyPr/>
          <a:lstStyle>
            <a:lvl1pPr marL="0" indent="0" algn="ctr">
              <a:buNone/>
              <a:defRPr/>
            </a:lvl1pPr>
            <a:lvl2pPr marL="456963" indent="0" algn="ctr">
              <a:buNone/>
              <a:defRPr/>
            </a:lvl2pPr>
            <a:lvl3pPr marL="913926" indent="0" algn="ctr">
              <a:buNone/>
              <a:defRPr/>
            </a:lvl3pPr>
            <a:lvl4pPr marL="1370890" indent="0" algn="ctr">
              <a:buNone/>
              <a:defRPr/>
            </a:lvl4pPr>
            <a:lvl5pPr marL="1827852" indent="0" algn="ctr">
              <a:buNone/>
              <a:defRPr/>
            </a:lvl5pPr>
            <a:lvl6pPr marL="2284815" indent="0" algn="ctr">
              <a:buNone/>
              <a:defRPr/>
            </a:lvl6pPr>
            <a:lvl7pPr marL="2741778" indent="0" algn="ctr">
              <a:buNone/>
              <a:defRPr/>
            </a:lvl7pPr>
            <a:lvl8pPr marL="3198740" indent="0" algn="ctr">
              <a:buNone/>
              <a:defRPr/>
            </a:lvl8pPr>
            <a:lvl9pPr marL="36557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6561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9053" y="2265793"/>
            <a:ext cx="4924324" cy="31217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2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880" y="455619"/>
            <a:ext cx="1231005" cy="4913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884" y="455619"/>
            <a:ext cx="3631662" cy="4913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324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8475" y="373379"/>
            <a:ext cx="8381999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8475" y="625903"/>
            <a:ext cx="8381999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61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78474" y="371683"/>
            <a:ext cx="8382001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8474" y="624847"/>
            <a:ext cx="8382001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58" y="1330859"/>
            <a:ext cx="4192323" cy="4573324"/>
          </a:xfrm>
        </p:spPr>
        <p:txBody>
          <a:bodyPr rIns="15239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570872" y="1330859"/>
            <a:ext cx="4189677" cy="4573324"/>
          </a:xfrm>
        </p:spPr>
        <p:txBody>
          <a:bodyPr rIns="15239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99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Intr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78475" y="373387"/>
            <a:ext cx="8381999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78475" y="624847"/>
            <a:ext cx="8381999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54" y="1330855"/>
            <a:ext cx="8382000" cy="6858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Aft>
                <a:spcPts val="667"/>
              </a:spcAft>
              <a:buFontTx/>
              <a:buNone/>
              <a:defRPr sz="1800" baseline="0">
                <a:solidFill>
                  <a:schemeClr val="tx1"/>
                </a:solidFill>
                <a:latin typeface="Effra"/>
              </a:defRPr>
            </a:lvl1pPr>
            <a:lvl2pPr marL="0" indent="0">
              <a:lnSpc>
                <a:spcPts val="2000"/>
              </a:lnSpc>
              <a:spcAft>
                <a:spcPts val="667"/>
              </a:spcAft>
              <a:buFontTx/>
              <a:buNone/>
              <a:defRPr sz="1800">
                <a:solidFill>
                  <a:schemeClr val="tx1"/>
                </a:solidFill>
                <a:latin typeface="Effra"/>
              </a:defRPr>
            </a:lvl2pPr>
            <a:lvl3pPr marL="0" indent="0">
              <a:lnSpc>
                <a:spcPts val="2000"/>
              </a:lnSpc>
              <a:spcAft>
                <a:spcPts val="667"/>
              </a:spcAft>
              <a:buFontTx/>
              <a:buNone/>
              <a:defRPr sz="1800">
                <a:solidFill>
                  <a:schemeClr val="tx1"/>
                </a:solidFill>
                <a:latin typeface="Effra"/>
              </a:defRPr>
            </a:lvl3pPr>
            <a:lvl4pPr marL="0" indent="0">
              <a:lnSpc>
                <a:spcPts val="2000"/>
              </a:lnSpc>
              <a:spcAft>
                <a:spcPts val="667"/>
              </a:spcAft>
              <a:buFontTx/>
              <a:buNone/>
              <a:defRPr sz="1800">
                <a:solidFill>
                  <a:schemeClr val="tx1"/>
                </a:solidFill>
                <a:latin typeface="Effra"/>
              </a:defRPr>
            </a:lvl4pPr>
            <a:lvl5pPr marL="0" indent="0">
              <a:lnSpc>
                <a:spcPts val="2000"/>
              </a:lnSpc>
              <a:spcAft>
                <a:spcPts val="667"/>
              </a:spcAft>
              <a:buFontTx/>
              <a:buNone/>
              <a:defRPr sz="1800">
                <a:solidFill>
                  <a:schemeClr val="tx1"/>
                </a:solidFill>
                <a:latin typeface="Effra"/>
              </a:defRPr>
            </a:lvl5pPr>
            <a:lvl6pPr marL="0" indent="0">
              <a:lnSpc>
                <a:spcPts val="2167"/>
              </a:lnSpc>
              <a:buFontTx/>
              <a:buNone/>
              <a:defRPr sz="1900">
                <a:solidFill>
                  <a:schemeClr val="tx1"/>
                </a:solidFill>
              </a:defRPr>
            </a:lvl6pPr>
            <a:lvl7pPr marL="0" indent="0">
              <a:lnSpc>
                <a:spcPts val="2167"/>
              </a:lnSpc>
              <a:buFontTx/>
              <a:buNone/>
              <a:defRPr sz="190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78358" y="2024116"/>
            <a:ext cx="4192323" cy="3880127"/>
          </a:xfrm>
        </p:spPr>
        <p:txBody>
          <a:bodyPr rIns="152394"/>
          <a:lstStyle>
            <a:lvl1pPr marL="380985" indent="-190492" algn="l">
              <a:lnSpc>
                <a:spcPts val="1833"/>
              </a:lnSpc>
              <a:spcAft>
                <a:spcPts val="500"/>
              </a:spcAft>
              <a:buFont typeface="Wingdings" charset="2"/>
              <a:buChar char="§"/>
              <a:defRPr sz="1700">
                <a:solidFill>
                  <a:schemeClr val="accent3"/>
                </a:solidFill>
              </a:defRPr>
            </a:lvl1pPr>
            <a:lvl2pPr marL="571477" indent="-190492">
              <a:defRPr/>
            </a:lvl2pPr>
            <a:lvl3pPr marL="765939" indent="-190492">
              <a:defRPr/>
            </a:lvl3pPr>
            <a:lvl4pPr marL="955108" indent="-190492">
              <a:defRPr/>
            </a:lvl4pPr>
            <a:lvl5pPr marL="1146923" indent="-189170">
              <a:defRPr/>
            </a:lvl5pPr>
            <a:lvl6pPr marL="1334770" indent="-187847">
              <a:defRPr/>
            </a:lvl6pPr>
            <a:lvl7pPr marL="1523939" indent="-189170" defTabSz="416702"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0872" y="2024116"/>
            <a:ext cx="4189677" cy="3880127"/>
          </a:xfrm>
        </p:spPr>
        <p:txBody>
          <a:bodyPr rIns="152394"/>
          <a:lstStyle>
            <a:lvl1pPr marL="380985" indent="-190492" algn="l">
              <a:lnSpc>
                <a:spcPts val="1833"/>
              </a:lnSpc>
              <a:spcAft>
                <a:spcPts val="500"/>
              </a:spcAft>
              <a:buFont typeface="Wingdings" charset="2"/>
              <a:buChar char="§"/>
              <a:defRPr sz="1700">
                <a:solidFill>
                  <a:schemeClr val="accent3"/>
                </a:solidFill>
              </a:defRPr>
            </a:lvl1pPr>
            <a:lvl2pPr marL="571477" indent="-190492">
              <a:defRPr/>
            </a:lvl2pPr>
            <a:lvl3pPr marL="765939" indent="-190492">
              <a:defRPr/>
            </a:lvl3pPr>
            <a:lvl4pPr marL="955108" indent="-190492">
              <a:defRPr/>
            </a:lvl4pPr>
            <a:lvl5pPr marL="1146923" indent="-189170">
              <a:defRPr/>
            </a:lvl5pPr>
            <a:lvl6pPr marL="1334770" indent="-187847">
              <a:defRPr/>
            </a:lvl6pPr>
            <a:lvl7pPr marL="1523939" indent="-189170" defTabSz="416702"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78354" y="373387"/>
            <a:ext cx="5087930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8354" y="624847"/>
            <a:ext cx="5087930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54" y="1338801"/>
            <a:ext cx="5087930" cy="4565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611821" y="7"/>
            <a:ext cx="3532187" cy="6286500"/>
          </a:xfrm>
        </p:spPr>
        <p:txBody>
          <a:bodyPr lIns="76197" tIns="38098" rIns="76197" bIns="38098">
            <a:normAutofit/>
          </a:bodyPr>
          <a:lstStyle>
            <a:lvl1pPr marL="0" indent="0">
              <a:lnSpc>
                <a:spcPts val="1500"/>
              </a:lnSpc>
              <a:buNone/>
              <a:defRPr sz="1500" cap="all" baseline="0">
                <a:latin typeface="Effra Light"/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045126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475" y="373387"/>
            <a:ext cx="8381999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8354" y="624847"/>
            <a:ext cx="8382000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293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77067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774458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971845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169234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366626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9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7564018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86293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1577067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2774458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3971845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5169234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366626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7564018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7" name="Text Placeholder 27"/>
          <p:cNvSpPr>
            <a:spLocks noGrp="1"/>
          </p:cNvSpPr>
          <p:nvPr>
            <p:ph type="body" sz="quarter" idx="34"/>
          </p:nvPr>
        </p:nvSpPr>
        <p:spPr>
          <a:xfrm>
            <a:off x="386293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8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1577067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9" name="Text Placeholder 27"/>
          <p:cNvSpPr>
            <a:spLocks noGrp="1"/>
          </p:cNvSpPr>
          <p:nvPr>
            <p:ph type="body" sz="quarter" idx="36"/>
          </p:nvPr>
        </p:nvSpPr>
        <p:spPr>
          <a:xfrm>
            <a:off x="2774458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0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3971845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1" name="Text Placeholder 27"/>
          <p:cNvSpPr>
            <a:spLocks noGrp="1"/>
          </p:cNvSpPr>
          <p:nvPr>
            <p:ph type="body" sz="quarter" idx="38"/>
          </p:nvPr>
        </p:nvSpPr>
        <p:spPr>
          <a:xfrm>
            <a:off x="5169234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2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366626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3" name="Text Placeholder 27"/>
          <p:cNvSpPr>
            <a:spLocks noGrp="1"/>
          </p:cNvSpPr>
          <p:nvPr>
            <p:ph type="body" sz="quarter" idx="40"/>
          </p:nvPr>
        </p:nvSpPr>
        <p:spPr>
          <a:xfrm>
            <a:off x="7564018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386293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45"/>
          </p:nvPr>
        </p:nvSpPr>
        <p:spPr>
          <a:xfrm>
            <a:off x="1577067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2774458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3971845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5169234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6366626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564018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1" name="Text Placeholder 27"/>
          <p:cNvSpPr>
            <a:spLocks noGrp="1"/>
          </p:cNvSpPr>
          <p:nvPr>
            <p:ph type="body" sz="quarter" idx="54"/>
          </p:nvPr>
        </p:nvSpPr>
        <p:spPr>
          <a:xfrm>
            <a:off x="386293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2" name="Text Placeholder 27"/>
          <p:cNvSpPr>
            <a:spLocks noGrp="1"/>
          </p:cNvSpPr>
          <p:nvPr>
            <p:ph type="body" sz="quarter" idx="55"/>
          </p:nvPr>
        </p:nvSpPr>
        <p:spPr>
          <a:xfrm>
            <a:off x="1577067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3" name="Text Placeholder 27"/>
          <p:cNvSpPr>
            <a:spLocks noGrp="1"/>
          </p:cNvSpPr>
          <p:nvPr>
            <p:ph type="body" sz="quarter" idx="56"/>
          </p:nvPr>
        </p:nvSpPr>
        <p:spPr>
          <a:xfrm>
            <a:off x="2774458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4" name="Text Placeholder 27"/>
          <p:cNvSpPr>
            <a:spLocks noGrp="1"/>
          </p:cNvSpPr>
          <p:nvPr>
            <p:ph type="body" sz="quarter" idx="57"/>
          </p:nvPr>
        </p:nvSpPr>
        <p:spPr>
          <a:xfrm>
            <a:off x="3971845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5" name="Text Placeholder 27"/>
          <p:cNvSpPr>
            <a:spLocks noGrp="1"/>
          </p:cNvSpPr>
          <p:nvPr>
            <p:ph type="body" sz="quarter" idx="58"/>
          </p:nvPr>
        </p:nvSpPr>
        <p:spPr>
          <a:xfrm>
            <a:off x="5169234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6" name="Text Placeholder 27"/>
          <p:cNvSpPr>
            <a:spLocks noGrp="1"/>
          </p:cNvSpPr>
          <p:nvPr>
            <p:ph type="body" sz="quarter" idx="59"/>
          </p:nvPr>
        </p:nvSpPr>
        <p:spPr>
          <a:xfrm>
            <a:off x="6366626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7" name="Text Placeholder 27"/>
          <p:cNvSpPr>
            <a:spLocks noGrp="1"/>
          </p:cNvSpPr>
          <p:nvPr>
            <p:ph type="body" sz="quarter" idx="60"/>
          </p:nvPr>
        </p:nvSpPr>
        <p:spPr>
          <a:xfrm>
            <a:off x="7564018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362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475" y="373387"/>
            <a:ext cx="8381999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8354" y="624847"/>
            <a:ext cx="8382000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45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4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295400"/>
            <a:ext cx="7772400" cy="114300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191000"/>
            <a:ext cx="6400800" cy="5334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9516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047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81000" y="6561143"/>
            <a:ext cx="381000" cy="190500"/>
          </a:xfrm>
        </p:spPr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088586" y="6561143"/>
            <a:ext cx="5524500" cy="1905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2015 TCT Analyst Briefing</a:t>
            </a:r>
          </a:p>
        </p:txBody>
      </p:sp>
    </p:spTree>
    <p:extLst>
      <p:ext uri="{BB962C8B-B14F-4D97-AF65-F5344CB8AC3E}">
        <p14:creationId xmlns:p14="http://schemas.microsoft.com/office/powerpoint/2010/main" val="9858317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1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3745" indent="0" algn="ctr">
              <a:buNone/>
              <a:defRPr/>
            </a:lvl2pPr>
            <a:lvl3pPr marL="907483" indent="0" algn="ctr">
              <a:buNone/>
              <a:defRPr/>
            </a:lvl3pPr>
            <a:lvl4pPr marL="1361215" indent="0" algn="ctr">
              <a:buNone/>
              <a:defRPr/>
            </a:lvl4pPr>
            <a:lvl5pPr marL="1814954" indent="0" algn="ctr">
              <a:buNone/>
              <a:defRPr/>
            </a:lvl5pPr>
            <a:lvl6pPr marL="2268692" indent="0" algn="ctr">
              <a:buNone/>
              <a:defRPr/>
            </a:lvl6pPr>
            <a:lvl7pPr marL="2722429" indent="0" algn="ctr">
              <a:buNone/>
              <a:defRPr/>
            </a:lvl7pPr>
            <a:lvl8pPr marL="3176161" indent="0" algn="ctr">
              <a:buNone/>
              <a:defRPr/>
            </a:lvl8pPr>
            <a:lvl9pPr marL="362990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5978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96391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07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745" indent="0">
              <a:buNone/>
              <a:defRPr sz="1800"/>
            </a:lvl2pPr>
            <a:lvl3pPr marL="907483" indent="0">
              <a:buNone/>
              <a:defRPr sz="1600"/>
            </a:lvl3pPr>
            <a:lvl4pPr marL="1361215" indent="0">
              <a:buNone/>
              <a:defRPr sz="1400"/>
            </a:lvl4pPr>
            <a:lvl5pPr marL="1814954" indent="0">
              <a:buNone/>
              <a:defRPr sz="1400"/>
            </a:lvl5pPr>
            <a:lvl6pPr marL="2268692" indent="0">
              <a:buNone/>
              <a:defRPr sz="1400"/>
            </a:lvl6pPr>
            <a:lvl7pPr marL="2722429" indent="0">
              <a:buNone/>
              <a:defRPr sz="1400"/>
            </a:lvl7pPr>
            <a:lvl8pPr marL="3176161" indent="0">
              <a:buNone/>
              <a:defRPr sz="1400"/>
            </a:lvl8pPr>
            <a:lvl9pPr marL="362990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2411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99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859841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01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45" indent="0">
              <a:buNone/>
              <a:defRPr sz="2000" b="1"/>
            </a:lvl2pPr>
            <a:lvl3pPr marL="907483" indent="0">
              <a:buNone/>
              <a:defRPr sz="1800" b="1"/>
            </a:lvl3pPr>
            <a:lvl4pPr marL="1361215" indent="0">
              <a:buNone/>
              <a:defRPr sz="1600" b="1"/>
            </a:lvl4pPr>
            <a:lvl5pPr marL="1814954" indent="0">
              <a:buNone/>
              <a:defRPr sz="1600" b="1"/>
            </a:lvl5pPr>
            <a:lvl6pPr marL="2268692" indent="0">
              <a:buNone/>
              <a:defRPr sz="1600" b="1"/>
            </a:lvl6pPr>
            <a:lvl7pPr marL="2722429" indent="0">
              <a:buNone/>
              <a:defRPr sz="1600" b="1"/>
            </a:lvl7pPr>
            <a:lvl8pPr marL="3176161" indent="0">
              <a:buNone/>
              <a:defRPr sz="1600" b="1"/>
            </a:lvl8pPr>
            <a:lvl9pPr marL="36299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7"/>
            <a:ext cx="404142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45" indent="0">
              <a:buNone/>
              <a:defRPr sz="2000" b="1"/>
            </a:lvl2pPr>
            <a:lvl3pPr marL="907483" indent="0">
              <a:buNone/>
              <a:defRPr sz="1800" b="1"/>
            </a:lvl3pPr>
            <a:lvl4pPr marL="1361215" indent="0">
              <a:buNone/>
              <a:defRPr sz="1600" b="1"/>
            </a:lvl4pPr>
            <a:lvl5pPr marL="1814954" indent="0">
              <a:buNone/>
              <a:defRPr sz="1600" b="1"/>
            </a:lvl5pPr>
            <a:lvl6pPr marL="2268692" indent="0">
              <a:buNone/>
              <a:defRPr sz="1600" b="1"/>
            </a:lvl6pPr>
            <a:lvl7pPr marL="2722429" indent="0">
              <a:buNone/>
              <a:defRPr sz="1600" b="1"/>
            </a:lvl7pPr>
            <a:lvl8pPr marL="3176161" indent="0">
              <a:buNone/>
              <a:defRPr sz="1600" b="1"/>
            </a:lvl8pPr>
            <a:lvl9pPr marL="36299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300676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016042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63333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73061"/>
            <a:ext cx="300848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435104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745" indent="0">
              <a:buNone/>
              <a:defRPr sz="1200"/>
            </a:lvl2pPr>
            <a:lvl3pPr marL="907483" indent="0">
              <a:buNone/>
              <a:defRPr sz="1000"/>
            </a:lvl3pPr>
            <a:lvl4pPr marL="1361215" indent="0">
              <a:buNone/>
              <a:defRPr sz="900"/>
            </a:lvl4pPr>
            <a:lvl5pPr marL="1814954" indent="0">
              <a:buNone/>
              <a:defRPr sz="900"/>
            </a:lvl5pPr>
            <a:lvl6pPr marL="2268692" indent="0">
              <a:buNone/>
              <a:defRPr sz="900"/>
            </a:lvl6pPr>
            <a:lvl7pPr marL="2722429" indent="0">
              <a:buNone/>
              <a:defRPr sz="900"/>
            </a:lvl7pPr>
            <a:lvl8pPr marL="3176161" indent="0">
              <a:buNone/>
              <a:defRPr sz="900"/>
            </a:lvl8pPr>
            <a:lvl9pPr marL="36299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6356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6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745" indent="0">
              <a:buNone/>
              <a:defRPr sz="2800"/>
            </a:lvl2pPr>
            <a:lvl3pPr marL="907483" indent="0">
              <a:buNone/>
              <a:defRPr sz="2400"/>
            </a:lvl3pPr>
            <a:lvl4pPr marL="1361215" indent="0">
              <a:buNone/>
              <a:defRPr sz="2000"/>
            </a:lvl4pPr>
            <a:lvl5pPr marL="1814954" indent="0">
              <a:buNone/>
              <a:defRPr sz="2000"/>
            </a:lvl5pPr>
            <a:lvl6pPr marL="2268692" indent="0">
              <a:buNone/>
              <a:defRPr sz="2000"/>
            </a:lvl6pPr>
            <a:lvl7pPr marL="2722429" indent="0">
              <a:buNone/>
              <a:defRPr sz="2000"/>
            </a:lvl7pPr>
            <a:lvl8pPr marL="3176161" indent="0">
              <a:buNone/>
              <a:defRPr sz="2000"/>
            </a:lvl8pPr>
            <a:lvl9pPr marL="362990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4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3745" indent="0">
              <a:buNone/>
              <a:defRPr sz="1200"/>
            </a:lvl2pPr>
            <a:lvl3pPr marL="907483" indent="0">
              <a:buNone/>
              <a:defRPr sz="1000"/>
            </a:lvl3pPr>
            <a:lvl4pPr marL="1361215" indent="0">
              <a:buNone/>
              <a:defRPr sz="900"/>
            </a:lvl4pPr>
            <a:lvl5pPr marL="1814954" indent="0">
              <a:buNone/>
              <a:defRPr sz="900"/>
            </a:lvl5pPr>
            <a:lvl6pPr marL="2268692" indent="0">
              <a:buNone/>
              <a:defRPr sz="900"/>
            </a:lvl6pPr>
            <a:lvl7pPr marL="2722429" indent="0">
              <a:buNone/>
              <a:defRPr sz="900"/>
            </a:lvl7pPr>
            <a:lvl8pPr marL="3176161" indent="0">
              <a:buNone/>
              <a:defRPr sz="900"/>
            </a:lvl8pPr>
            <a:lvl9pPr marL="36299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26866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431"/>
            <a:ext cx="7772400" cy="132339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07049"/>
            <a:ext cx="7772400" cy="40006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3" indent="0">
              <a:buNone/>
              <a:defRPr sz="1800"/>
            </a:lvl2pPr>
            <a:lvl3pPr marL="913926" indent="0">
              <a:buNone/>
              <a:defRPr sz="1600"/>
            </a:lvl3pPr>
            <a:lvl4pPr marL="1370890" indent="0">
              <a:buNone/>
              <a:defRPr sz="1400"/>
            </a:lvl4pPr>
            <a:lvl5pPr marL="1827852" indent="0">
              <a:buNone/>
              <a:defRPr sz="1400"/>
            </a:lvl5pPr>
            <a:lvl6pPr marL="2284815" indent="0">
              <a:buNone/>
              <a:defRPr sz="1400"/>
            </a:lvl6pPr>
            <a:lvl7pPr marL="2741778" indent="0">
              <a:buNone/>
              <a:defRPr sz="1400"/>
            </a:lvl7pPr>
            <a:lvl8pPr marL="3198740" indent="0">
              <a:buNone/>
              <a:defRPr sz="1400"/>
            </a:lvl8pPr>
            <a:lvl9pPr marL="36557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644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7551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202241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472444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61975" y="3946660"/>
            <a:ext cx="8185150" cy="946151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defRPr/>
            </a:pPr>
            <a:endParaRPr lang="en-US" altLang="en-US" sz="2600">
              <a:solidFill>
                <a:srgbClr val="DDDDDD"/>
              </a:solidFill>
              <a:latin typeface="Arial" pitchFamily="34" charset="0"/>
            </a:endParaRPr>
          </a:p>
          <a:p>
            <a:pPr algn="ctr" defTabSz="45720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defRPr/>
            </a:pPr>
            <a:endParaRPr lang="en-US" altLang="en-US" sz="2600">
              <a:solidFill>
                <a:srgbClr val="DDDDDD"/>
              </a:solidFill>
              <a:latin typeface="Arial" pitchFamily="34" charset="0"/>
            </a:endParaRPr>
          </a:p>
        </p:txBody>
      </p:sp>
      <p:pic>
        <p:nvPicPr>
          <p:cNvPr id="5" name="Picture 2" descr="C:\Users\aronsd02\AppData\Local\Temp\7jf3jhfs.tmp\MS_Heart_Horztl_RGB Web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2168" y="1110263"/>
            <a:ext cx="7589837" cy="1243417"/>
          </a:xfrm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224213"/>
            <a:ext cx="8185150" cy="889000"/>
          </a:xfrm>
        </p:spPr>
        <p:txBody>
          <a:bodyPr anchorCtr="1"/>
          <a:lstStyle>
            <a:lvl1pPr marL="0" indent="0" algn="ctr">
              <a:buSzTx/>
              <a:buFontTx/>
              <a:buNone/>
              <a:defRPr sz="3400" i="1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87570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17132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864641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79551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9551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6251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89735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73142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671243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9400" y="2426309"/>
            <a:ext cx="3344863" cy="28007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426309"/>
            <a:ext cx="3346450" cy="28007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1095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06434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6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47891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0286678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6250" y="155579"/>
            <a:ext cx="2224088" cy="5438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988" y="155579"/>
            <a:ext cx="6519862" cy="5438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3698967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907313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14688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5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707513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9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62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042307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01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7"/>
            <a:ext cx="404142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924103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05306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982"/>
            <a:ext cx="8229600" cy="61550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3934"/>
            <a:ext cx="4040188" cy="830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27131"/>
            <a:ext cx="4040188" cy="24467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343934"/>
            <a:ext cx="4041775" cy="830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2927131"/>
            <a:ext cx="4041775" cy="24467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3966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24916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73061"/>
            <a:ext cx="300848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1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435104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71687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6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4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566867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604159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39412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47588509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62749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0385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75711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9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62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60648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91089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61599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355068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12653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73061"/>
            <a:ext cx="300848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0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435104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060712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6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4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015849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124485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851786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640678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21915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577" indent="0" algn="ctr">
              <a:buNone/>
              <a:defRPr/>
            </a:lvl2pPr>
            <a:lvl3pPr marL="913153" indent="0" algn="ctr">
              <a:buNone/>
              <a:defRPr/>
            </a:lvl3pPr>
            <a:lvl4pPr marL="1369730" indent="0" algn="ctr">
              <a:buNone/>
              <a:defRPr/>
            </a:lvl4pPr>
            <a:lvl5pPr marL="1826318" indent="0" algn="ctr">
              <a:buNone/>
              <a:defRPr/>
            </a:lvl5pPr>
            <a:lvl6pPr marL="2282898" indent="0" algn="ctr">
              <a:buNone/>
              <a:defRPr/>
            </a:lvl6pPr>
            <a:lvl7pPr marL="2739460" indent="0" algn="ctr">
              <a:buNone/>
              <a:defRPr/>
            </a:lvl7pPr>
            <a:lvl8pPr marL="3196048" indent="0" algn="ctr">
              <a:buNone/>
              <a:defRPr/>
            </a:lvl8pPr>
            <a:lvl9pPr marL="365263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9465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157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055785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9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77" indent="0">
              <a:buNone/>
              <a:defRPr sz="1800"/>
            </a:lvl2pPr>
            <a:lvl3pPr marL="913153" indent="0">
              <a:buNone/>
              <a:defRPr sz="1600"/>
            </a:lvl3pPr>
            <a:lvl4pPr marL="1369730" indent="0">
              <a:buNone/>
              <a:defRPr sz="1400"/>
            </a:lvl4pPr>
            <a:lvl5pPr marL="1826318" indent="0">
              <a:buNone/>
              <a:defRPr sz="1400"/>
            </a:lvl5pPr>
            <a:lvl6pPr marL="2282898" indent="0">
              <a:buNone/>
              <a:defRPr sz="1400"/>
            </a:lvl6pPr>
            <a:lvl7pPr marL="2739460" indent="0">
              <a:buNone/>
              <a:defRPr sz="1400"/>
            </a:lvl7pPr>
            <a:lvl8pPr marL="3196048" indent="0">
              <a:buNone/>
              <a:defRPr sz="1400"/>
            </a:lvl8pPr>
            <a:lvl9pPr marL="365263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30255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21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935587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7" indent="0">
              <a:buNone/>
              <a:defRPr sz="2000" b="1"/>
            </a:lvl2pPr>
            <a:lvl3pPr marL="913153" indent="0">
              <a:buNone/>
              <a:defRPr sz="1800" b="1"/>
            </a:lvl3pPr>
            <a:lvl4pPr marL="1369730" indent="0">
              <a:buNone/>
              <a:defRPr sz="1600" b="1"/>
            </a:lvl4pPr>
            <a:lvl5pPr marL="1826318" indent="0">
              <a:buNone/>
              <a:defRPr sz="1600" b="1"/>
            </a:lvl5pPr>
            <a:lvl6pPr marL="2282898" indent="0">
              <a:buNone/>
              <a:defRPr sz="1600" b="1"/>
            </a:lvl6pPr>
            <a:lvl7pPr marL="2739460" indent="0">
              <a:buNone/>
              <a:defRPr sz="1600" b="1"/>
            </a:lvl7pPr>
            <a:lvl8pPr marL="3196048" indent="0">
              <a:buNone/>
              <a:defRPr sz="1600" b="1"/>
            </a:lvl8pPr>
            <a:lvl9pPr marL="36526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7" indent="0">
              <a:buNone/>
              <a:defRPr sz="2000" b="1"/>
            </a:lvl2pPr>
            <a:lvl3pPr marL="913153" indent="0">
              <a:buNone/>
              <a:defRPr sz="1800" b="1"/>
            </a:lvl3pPr>
            <a:lvl4pPr marL="1369730" indent="0">
              <a:buNone/>
              <a:defRPr sz="1600" b="1"/>
            </a:lvl4pPr>
            <a:lvl5pPr marL="1826318" indent="0">
              <a:buNone/>
              <a:defRPr sz="1600" b="1"/>
            </a:lvl5pPr>
            <a:lvl6pPr marL="2282898" indent="0">
              <a:buNone/>
              <a:defRPr sz="1600" b="1"/>
            </a:lvl6pPr>
            <a:lvl7pPr marL="2739460" indent="0">
              <a:buNone/>
              <a:defRPr sz="1600" b="1"/>
            </a:lvl7pPr>
            <a:lvl8pPr marL="3196048" indent="0">
              <a:buNone/>
              <a:defRPr sz="1600" b="1"/>
            </a:lvl8pPr>
            <a:lvl9pPr marL="36526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7223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65735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3846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73057"/>
            <a:ext cx="300848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435104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77" indent="0">
              <a:buNone/>
              <a:defRPr sz="1200"/>
            </a:lvl2pPr>
            <a:lvl3pPr marL="913153" indent="0">
              <a:buNone/>
              <a:defRPr sz="1000"/>
            </a:lvl3pPr>
            <a:lvl4pPr marL="1369730" indent="0">
              <a:buNone/>
              <a:defRPr sz="900"/>
            </a:lvl4pPr>
            <a:lvl5pPr marL="1826318" indent="0">
              <a:buNone/>
              <a:defRPr sz="900"/>
            </a:lvl5pPr>
            <a:lvl6pPr marL="2282898" indent="0">
              <a:buNone/>
              <a:defRPr sz="900"/>
            </a:lvl6pPr>
            <a:lvl7pPr marL="2739460" indent="0">
              <a:buNone/>
              <a:defRPr sz="900"/>
            </a:lvl7pPr>
            <a:lvl8pPr marL="3196048" indent="0">
              <a:buNone/>
              <a:defRPr sz="900"/>
            </a:lvl8pPr>
            <a:lvl9pPr marL="36526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790594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3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77" indent="0">
              <a:buNone/>
              <a:defRPr sz="2800"/>
            </a:lvl2pPr>
            <a:lvl3pPr marL="913153" indent="0">
              <a:buNone/>
              <a:defRPr sz="2400"/>
            </a:lvl3pPr>
            <a:lvl4pPr marL="1369730" indent="0">
              <a:buNone/>
              <a:defRPr sz="2000"/>
            </a:lvl4pPr>
            <a:lvl5pPr marL="1826318" indent="0">
              <a:buNone/>
              <a:defRPr sz="2000"/>
            </a:lvl5pPr>
            <a:lvl6pPr marL="2282898" indent="0">
              <a:buNone/>
              <a:defRPr sz="2000"/>
            </a:lvl6pPr>
            <a:lvl7pPr marL="2739460" indent="0">
              <a:buNone/>
              <a:defRPr sz="2000"/>
            </a:lvl7pPr>
            <a:lvl8pPr marL="3196048" indent="0">
              <a:buNone/>
              <a:defRPr sz="2000"/>
            </a:lvl8pPr>
            <a:lvl9pPr marL="365263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5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577" indent="0">
              <a:buNone/>
              <a:defRPr sz="1200"/>
            </a:lvl2pPr>
            <a:lvl3pPr marL="913153" indent="0">
              <a:buNone/>
              <a:defRPr sz="1000"/>
            </a:lvl3pPr>
            <a:lvl4pPr marL="1369730" indent="0">
              <a:buNone/>
              <a:defRPr sz="900"/>
            </a:lvl4pPr>
            <a:lvl5pPr marL="1826318" indent="0">
              <a:buNone/>
              <a:defRPr sz="900"/>
            </a:lvl5pPr>
            <a:lvl6pPr marL="2282898" indent="0">
              <a:buNone/>
              <a:defRPr sz="900"/>
            </a:lvl6pPr>
            <a:lvl7pPr marL="2739460" indent="0">
              <a:buNone/>
              <a:defRPr sz="900"/>
            </a:lvl7pPr>
            <a:lvl8pPr marL="3196048" indent="0">
              <a:buNone/>
              <a:defRPr sz="900"/>
            </a:lvl8pPr>
            <a:lvl9pPr marL="36526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91835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47319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842663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727260"/>
            <a:ext cx="3008313" cy="7078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1599207"/>
            <a:ext cx="5111750" cy="3200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3626769"/>
            <a:ext cx="3008313" cy="307730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0449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5472818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76" y="-9133"/>
            <a:ext cx="9139125" cy="6867136"/>
          </a:xfrm>
          <a:prstGeom prst="rect">
            <a:avLst/>
          </a:prstGeom>
        </p:spPr>
      </p:pic>
      <p:sp>
        <p:nvSpPr>
          <p:cNvPr id="3" name="Slide Number Placeholder 6"/>
          <p:cNvSpPr txBox="1">
            <a:spLocks/>
          </p:cNvSpPr>
          <p:nvPr userDrawn="1"/>
        </p:nvSpPr>
        <p:spPr>
          <a:xfrm>
            <a:off x="8571127" y="-31052"/>
            <a:ext cx="577610" cy="369277"/>
          </a:xfrm>
          <a:prstGeom prst="rect">
            <a:avLst/>
          </a:prstGeom>
          <a:noFill/>
        </p:spPr>
        <p:txBody>
          <a:bodyPr lIns="91312" tIns="45663" rIns="91312" bIns="45663"/>
          <a:lstStyle>
            <a:lvl1pPr algn="r">
              <a:defRPr/>
            </a:lvl1pPr>
          </a:lstStyle>
          <a:p>
            <a:pPr defTabSz="913153" fontAlgn="base">
              <a:spcBef>
                <a:spcPct val="0"/>
              </a:spcBef>
              <a:spcAft>
                <a:spcPct val="0"/>
              </a:spcAft>
              <a:defRPr/>
            </a:pPr>
            <a:fld id="{CFDB4C24-AF86-4570-89B5-45F4BCA33779}" type="slidenum">
              <a:rPr lang="en-US" sz="1000" smtClean="0">
                <a:solidFill>
                  <a:srgbClr val="000000"/>
                </a:solidFill>
                <a:cs typeface="Arial" charset="0"/>
              </a:rPr>
              <a:pPr defTabSz="91315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US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3051774"/>
            <a:ext cx="7043024" cy="736271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8"/>
          <p:cNvSpPr>
            <a:spLocks noChangeArrowheads="1"/>
          </p:cNvSpPr>
          <p:nvPr userDrawn="1"/>
        </p:nvSpPr>
        <p:spPr bwMode="auto">
          <a:xfrm>
            <a:off x="93273" y="6631913"/>
            <a:ext cx="662102" cy="18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2" tIns="45663" rIns="91312" bIns="45663">
            <a:spAutoFit/>
          </a:bodyPr>
          <a:lstStyle/>
          <a:p>
            <a:pPr algn="r" defTabSz="913153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IMP-521-17 v6</a:t>
            </a:r>
            <a:endParaRPr lang="it-IT" sz="600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95333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078" y="47524"/>
            <a:ext cx="8628595" cy="736271"/>
          </a:xfrm>
          <a:prstGeom prst="rect">
            <a:avLst/>
          </a:prstGeom>
        </p:spPr>
        <p:txBody>
          <a:bodyPr/>
          <a:lstStyle>
            <a:lvl1pPr>
              <a:defRPr sz="280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374535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02261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9" y="0"/>
            <a:ext cx="9139125" cy="686713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3051774"/>
            <a:ext cx="7043024" cy="736271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8571127" y="-31052"/>
            <a:ext cx="577610" cy="369277"/>
          </a:xfrm>
          <a:prstGeom prst="rect">
            <a:avLst/>
          </a:prstGeom>
          <a:noFill/>
        </p:spPr>
        <p:txBody>
          <a:bodyPr lIns="91312" tIns="45663" rIns="91312" bIns="45663"/>
          <a:lstStyle>
            <a:lvl1pPr algn="r">
              <a:defRPr/>
            </a:lvl1pPr>
          </a:lstStyle>
          <a:p>
            <a:pPr defTabSz="913153" fontAlgn="base">
              <a:spcBef>
                <a:spcPct val="0"/>
              </a:spcBef>
              <a:spcAft>
                <a:spcPct val="0"/>
              </a:spcAft>
              <a:defRPr/>
            </a:pPr>
            <a:fld id="{CFDB4C24-AF86-4570-89B5-45F4BCA33779}" type="slidenum">
              <a:rPr lang="en-US" sz="1000" smtClean="0">
                <a:solidFill>
                  <a:srgbClr val="000000"/>
                </a:solidFill>
                <a:cs typeface="Arial" charset="0"/>
              </a:rPr>
              <a:pPr defTabSz="91315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US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178"/>
          <p:cNvSpPr>
            <a:spLocks noChangeArrowheads="1"/>
          </p:cNvSpPr>
          <p:nvPr userDrawn="1"/>
        </p:nvSpPr>
        <p:spPr bwMode="auto">
          <a:xfrm>
            <a:off x="74030" y="6631913"/>
            <a:ext cx="681338" cy="18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2" tIns="45663" rIns="91312" bIns="45663">
            <a:spAutoFit/>
          </a:bodyPr>
          <a:lstStyle/>
          <a:p>
            <a:pPr algn="r" defTabSz="913153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IMP-521-17 .v4</a:t>
            </a:r>
            <a:endParaRPr lang="it-IT" sz="600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1171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5268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884"/>
            <a:ext cx="5486400" cy="4000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378550"/>
            <a:ext cx="5486400" cy="584729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6" indent="0">
              <a:buNone/>
              <a:defRPr sz="2400"/>
            </a:lvl3pPr>
            <a:lvl4pPr marL="1370890" indent="0">
              <a:buNone/>
              <a:defRPr sz="2000"/>
            </a:lvl4pPr>
            <a:lvl5pPr marL="1827852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0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15905"/>
            <a:ext cx="5486400" cy="307730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5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2"/>
            </a:gs>
            <a:gs pos="50000">
              <a:srgbClr val="0000A6"/>
            </a:gs>
            <a:gs pos="100000">
              <a:srgbClr val="00004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2590" y="452858"/>
            <a:ext cx="8634588" cy="61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7" rIns="91390" bIns="45697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0179" y="2272563"/>
            <a:ext cx="6842477" cy="310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7" rIns="91390" bIns="45697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80158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5pPr>
      <a:lvl6pPr marL="456963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6pPr>
      <a:lvl7pPr marL="913926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7pPr>
      <a:lvl8pPr marL="137089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8pPr>
      <a:lvl9pPr marL="1827852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SzPct val="145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5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5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5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5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3297" indent="-228482" algn="l" rtl="0" eaLnBrk="0" fontAlgn="base" hangingPunct="0">
        <a:spcBef>
          <a:spcPct val="5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0260" indent="-228482" algn="l" rtl="0" eaLnBrk="0" fontAlgn="base" hangingPunct="0">
        <a:spcBef>
          <a:spcPct val="5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7223" indent="-228482" algn="l" rtl="0" eaLnBrk="0" fontAlgn="base" hangingPunct="0">
        <a:spcBef>
          <a:spcPct val="5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4186" indent="-228482" algn="l" rtl="0" eaLnBrk="0" fontAlgn="base" hangingPunct="0">
        <a:spcBef>
          <a:spcPct val="5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6286507"/>
            <a:ext cx="6667500" cy="571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197" tIns="38098" rIns="76197" bIns="3809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67503" y="6286507"/>
            <a:ext cx="2475178" cy="571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197" tIns="38098" rIns="76197" bIns="3809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6" name="Picture 25" descr="med_logo_rgb_rev_REG_OL.em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042" y="6264347"/>
            <a:ext cx="1550458" cy="70742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" y="6561143"/>
            <a:ext cx="381000" cy="190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>
                <a:solidFill>
                  <a:schemeClr val="tx1">
                    <a:tint val="75000"/>
                  </a:schemeClr>
                </a:solidFill>
                <a:latin typeface="Effra"/>
              </a:defRPr>
            </a:lvl1pPr>
          </a:lstStyle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  <a:cs typeface="Arial" pitchFamily="34" charset="0"/>
              </a:rPr>
              <a:pPr/>
              <a:t>‹N°›</a:t>
            </a:fld>
            <a:endParaRPr lang="en-US" dirty="0">
              <a:solidFill>
                <a:srgbClr val="FFFFFF">
                  <a:tint val="75000"/>
                </a:srgb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2" y="6561143"/>
            <a:ext cx="5524500" cy="190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>
                <a:solidFill>
                  <a:schemeClr val="tx1"/>
                </a:solidFill>
                <a:latin typeface="Effra"/>
                <a:cs typeface="Effra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475" y="370944"/>
            <a:ext cx="8381999" cy="76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354" y="1330859"/>
            <a:ext cx="8382000" cy="45733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81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</p:sldLayoutIdLst>
  <p:hf sldNum="0" hdr="0" dt="0"/>
  <p:txStyles>
    <p:titleStyle>
      <a:lvl1pPr algn="l" defTabSz="457029" rtl="0" eaLnBrk="1" latinLnBrk="0" hangingPunct="1">
        <a:lnSpc>
          <a:spcPts val="2000"/>
        </a:lnSpc>
        <a:spcBef>
          <a:spcPct val="0"/>
        </a:spcBef>
        <a:buNone/>
        <a:defRPr sz="2300" b="1" i="0" kern="1200" cap="all">
          <a:solidFill>
            <a:schemeClr val="tx1"/>
          </a:solidFill>
          <a:latin typeface="Effra"/>
          <a:ea typeface="+mj-ea"/>
          <a:cs typeface="+mj-cs"/>
        </a:defRPr>
      </a:lvl1pPr>
    </p:titleStyle>
    <p:bodyStyle>
      <a:lvl1pPr marL="190492" indent="-190492" algn="l" defTabSz="457029" rtl="0" eaLnBrk="1" latinLnBrk="0" hangingPunct="1">
        <a:lnSpc>
          <a:spcPts val="2000"/>
        </a:lnSpc>
        <a:spcBef>
          <a:spcPts val="0"/>
        </a:spcBef>
        <a:spcAft>
          <a:spcPts val="667"/>
        </a:spcAft>
        <a:buFont typeface="Wingdings" charset="2"/>
        <a:buChar char="§"/>
        <a:defRPr sz="1800" kern="1200">
          <a:solidFill>
            <a:schemeClr val="tx1"/>
          </a:solidFill>
          <a:latin typeface="Effra"/>
          <a:ea typeface="+mn-ea"/>
          <a:cs typeface="+mn-cs"/>
        </a:defRPr>
      </a:lvl1pPr>
      <a:lvl2pPr marL="378339" indent="-190492" algn="l" defTabSz="457029" rtl="0" eaLnBrk="1" latinLnBrk="0" hangingPunct="1">
        <a:lnSpc>
          <a:spcPts val="1833"/>
        </a:lnSpc>
        <a:spcBef>
          <a:spcPts val="0"/>
        </a:spcBef>
        <a:spcAft>
          <a:spcPts val="667"/>
        </a:spcAft>
        <a:buFont typeface="Wingdings" charset="2"/>
        <a:buChar char="§"/>
        <a:defRPr sz="1700" kern="1200">
          <a:solidFill>
            <a:schemeClr val="accent3"/>
          </a:solidFill>
          <a:latin typeface="Effra"/>
          <a:ea typeface="+mn-ea"/>
          <a:cs typeface="+mn-cs"/>
        </a:defRPr>
      </a:lvl2pPr>
      <a:lvl3pPr marL="571477" indent="-190492" algn="l" defTabSz="457029" rtl="0" eaLnBrk="1" latinLnBrk="0" hangingPunct="1">
        <a:lnSpc>
          <a:spcPts val="1667"/>
        </a:lnSpc>
        <a:spcBef>
          <a:spcPts val="0"/>
        </a:spcBef>
        <a:spcAft>
          <a:spcPts val="667"/>
        </a:spcAft>
        <a:buFont typeface="Wingdings" charset="2"/>
        <a:buChar char="§"/>
        <a:defRPr sz="1500" kern="1200" baseline="0">
          <a:solidFill>
            <a:schemeClr val="accent3"/>
          </a:solidFill>
          <a:latin typeface="Effra"/>
          <a:ea typeface="+mn-ea"/>
          <a:cs typeface="+mn-cs"/>
        </a:defRPr>
      </a:lvl3pPr>
      <a:lvl4pPr marL="761970" indent="-190492" algn="l" defTabSz="457029" rtl="0" eaLnBrk="1" latinLnBrk="0" hangingPunct="1">
        <a:lnSpc>
          <a:spcPts val="1667"/>
        </a:lnSpc>
        <a:spcBef>
          <a:spcPts val="0"/>
        </a:spcBef>
        <a:spcAft>
          <a:spcPts val="667"/>
        </a:spcAft>
        <a:buFont typeface="Wingdings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953785" indent="-189170" algn="l" defTabSz="457029" rtl="0" eaLnBrk="1" latinLnBrk="0" hangingPunct="1">
        <a:lnSpc>
          <a:spcPts val="1500"/>
        </a:lnSpc>
        <a:spcBef>
          <a:spcPts val="0"/>
        </a:spcBef>
        <a:spcAft>
          <a:spcPts val="667"/>
        </a:spcAft>
        <a:buFont typeface="Lucida Grande"/>
        <a:buChar char="-"/>
        <a:defRPr sz="1300" kern="1200" baseline="0">
          <a:solidFill>
            <a:schemeClr val="tx2"/>
          </a:solidFill>
          <a:latin typeface="Effra"/>
          <a:ea typeface="+mn-ea"/>
          <a:cs typeface="+mn-cs"/>
        </a:defRPr>
      </a:lvl5pPr>
      <a:lvl6pPr marL="1141632" indent="-187847" algn="l" defTabSz="457029" rtl="0" eaLnBrk="1" latinLnBrk="0" hangingPunct="1">
        <a:lnSpc>
          <a:spcPts val="1500"/>
        </a:lnSpc>
        <a:spcBef>
          <a:spcPts val="0"/>
        </a:spcBef>
        <a:spcAft>
          <a:spcPts val="667"/>
        </a:spcAft>
        <a:buFont typeface="Lucida Grande"/>
        <a:buChar char="-"/>
        <a:defRPr sz="1300" kern="1200">
          <a:solidFill>
            <a:schemeClr val="tx2"/>
          </a:solidFill>
          <a:latin typeface="Effra"/>
          <a:ea typeface="+mn-ea"/>
          <a:cs typeface="+mn-cs"/>
        </a:defRPr>
      </a:lvl6pPr>
      <a:lvl7pPr marL="1330801" indent="-189170" algn="l" defTabSz="457029" rtl="0" eaLnBrk="1" latinLnBrk="0" hangingPunct="1">
        <a:lnSpc>
          <a:spcPts val="1500"/>
        </a:lnSpc>
        <a:spcBef>
          <a:spcPts val="0"/>
        </a:spcBef>
        <a:spcAft>
          <a:spcPts val="667"/>
        </a:spcAft>
        <a:buFont typeface="Lucida Grande"/>
        <a:buChar char="-"/>
        <a:defRPr sz="1300" kern="1200">
          <a:solidFill>
            <a:schemeClr val="tx2"/>
          </a:solidFill>
          <a:latin typeface="Effra"/>
          <a:ea typeface="+mn-ea"/>
          <a:cs typeface="+mn-cs"/>
        </a:defRPr>
      </a:lvl7pPr>
      <a:lvl8pPr marL="3427720" indent="-228515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0" indent="-228515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9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7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7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6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5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35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9" tIns="45360" rIns="90739" bIns="4536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9" tIns="45360" rIns="90739" bIns="453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5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3745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07483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1215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1495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34963" indent="-33496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33425" indent="-27781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30300" indent="-2206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84325" indent="-2206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36763" indent="-2222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495569" indent="-22845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49309" indent="-22845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03040" indent="-22845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56776" indent="-22845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745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483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215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954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692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429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161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9902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155593"/>
            <a:ext cx="8896350" cy="7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79551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172200" y="64167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Arial"/>
                <a:ea typeface="+mn-ea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pic>
        <p:nvPicPr>
          <p:cNvPr id="2053" name="Picture 2" descr="C:\Users\aronsd02\AppData\Local\Temp\7jf3jhfs.tmp\MS_Heart_Horztl_RGB Web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6859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110000"/>
        <a:buChar char="•"/>
        <a:defRPr sz="3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 2" pitchFamily="18" charset="2"/>
        <a:buChar char="¡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33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  <p:sldLayoutId id="214748422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37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7" tIns="45658" rIns="91307" bIns="4565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7" tIns="45658" rIns="91307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11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  <p:sldLayoutId id="2147484273" r:id="rId12"/>
    <p:sldLayoutId id="2147484274" r:id="rId13"/>
    <p:sldLayoutId id="2147484275" r:id="rId14"/>
    <p:sldLayoutId id="2147484276" r:id="rId15"/>
    <p:sldLayoutId id="2147484277" r:id="rId16"/>
    <p:sldLayoutId id="2147484278" r:id="rId17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6577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3153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973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6318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432" indent="-34243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930" indent="-285368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1468" indent="-2282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8024" indent="-2282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4597" indent="-22985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1199" indent="-22985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67760" indent="-22985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4342" indent="-22985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0930" indent="-22985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3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77" algn="l" defTabSz="913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53" algn="l" defTabSz="913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0" algn="l" defTabSz="913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8" algn="l" defTabSz="913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8" algn="l" defTabSz="913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60" algn="l" defTabSz="913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48" algn="l" defTabSz="913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0" algn="l" defTabSz="913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9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57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8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9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06363"/>
            <a:ext cx="7772400" cy="1143000"/>
          </a:xfrm>
        </p:spPr>
        <p:txBody>
          <a:bodyPr/>
          <a:lstStyle/>
          <a:p>
            <a:r>
              <a:rPr lang="en-US" altLang="en-US">
                <a:latin typeface="Arial" pitchFamily="34" charset="0"/>
                <a:cs typeface="Arial" pitchFamily="34" charset="0"/>
              </a:rPr>
              <a:t>Structural Heart Live Cases</a:t>
            </a:r>
          </a:p>
        </p:txBody>
      </p:sp>
      <p:sp>
        <p:nvSpPr>
          <p:cNvPr id="24579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1143004" y="1782763"/>
            <a:ext cx="6899285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 dirty="0">
                <a:latin typeface="Arial" pitchFamily="34" charset="0"/>
                <a:cs typeface="Arial" pitchFamily="34" charset="0"/>
              </a:rPr>
              <a:t>Supported by:</a:t>
            </a:r>
            <a:endParaRPr lang="en-US" altLang="en-US" sz="5400" b="1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en-US" alt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>
                <a:latin typeface="Arial" pitchFamily="34" charset="0"/>
                <a:cs typeface="Arial" pitchFamily="34" charset="0"/>
              </a:rPr>
              <a:t>Edwards Lifesciences</a:t>
            </a:r>
            <a:endParaRPr lang="en-US" altLang="en-US" sz="5400" b="1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en-US" altLang="en-US" sz="4000" b="1" dirty="0">
                <a:latin typeface="Arial" pitchFamily="34" charset="0"/>
                <a:cs typeface="Arial" pitchFamily="34" charset="0"/>
              </a:rPr>
              <a:t>  Bard Inc</a:t>
            </a:r>
          </a:p>
          <a:p>
            <a:pPr marL="0" indent="0"/>
            <a:r>
              <a:rPr lang="en-US" altLang="en-US" sz="4000" b="1" dirty="0">
                <a:latin typeface="Arial" pitchFamily="34" charset="0"/>
                <a:cs typeface="Arial" pitchFamily="34" charset="0"/>
              </a:rPr>
              <a:t>  Terumo Medical Corp</a:t>
            </a:r>
          </a:p>
          <a:p>
            <a:pPr marL="0" indent="0">
              <a:buFontTx/>
              <a:buNone/>
            </a:pPr>
            <a:endParaRPr lang="en-US" altLang="en-US" sz="4400" b="1" dirty="0">
              <a:latin typeface="Arial" pitchFamily="34" charset="0"/>
              <a:cs typeface="Arial" pitchFamily="34" charset="0"/>
            </a:endParaRPr>
          </a:p>
          <a:p>
            <a:pPr marL="0" indent="0"/>
            <a:endParaRPr lang="en-US" altLang="en-US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24"/>
            <a:ext cx="374650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31485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2006600"/>
            <a:ext cx="3352800" cy="36576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5565" y="1600200"/>
            <a:ext cx="1981200" cy="4836160"/>
          </a:xfrm>
          <a:prstGeom prst="rect">
            <a:avLst/>
          </a:prstGeom>
        </p:spPr>
      </p:pic>
      <p:sp>
        <p:nvSpPr>
          <p:cNvPr id="11" name="Text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382000" cy="64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FFFF00"/>
                </a:solidFill>
                <a:cs typeface="Arial" pitchFamily="34" charset="0"/>
              </a:rPr>
              <a:t>Sapien-3 Valve selection of </a:t>
            </a:r>
            <a:r>
              <a:rPr lang="en-US" altLang="en-US" sz="3600" dirty="0" err="1">
                <a:solidFill>
                  <a:srgbClr val="FFFF00"/>
                </a:solidFill>
                <a:cs typeface="Arial" pitchFamily="34" charset="0"/>
              </a:rPr>
              <a:t>ViV</a:t>
            </a:r>
            <a:r>
              <a:rPr lang="en-US" altLang="en-US" sz="3600" dirty="0">
                <a:solidFill>
                  <a:srgbClr val="FFFF00"/>
                </a:solidFill>
                <a:cs typeface="Arial" pitchFamily="34" charset="0"/>
              </a:rPr>
              <a:t> TAVR</a:t>
            </a:r>
            <a:endParaRPr lang="en-US" altLang="en-US" sz="3600" b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330" y="2006601"/>
            <a:ext cx="3624470" cy="361453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3657600" y="2108200"/>
            <a:ext cx="533400" cy="711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8" name="image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3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9043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7800"/>
            <a:ext cx="7772400" cy="1143000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Biometrics and Indexed Effective Orifice area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iEOA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to predict PPM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Biometrics</a:t>
            </a:r>
          </a:p>
          <a:p>
            <a:pPr marL="0" indent="0">
              <a:buNone/>
            </a:pPr>
            <a:endParaRPr lang="en-US" sz="2000" b="1" u="sng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000" b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Height = 180 cm</a:t>
            </a:r>
          </a:p>
          <a:p>
            <a:pPr marL="0" indent="0">
              <a:buNone/>
            </a:pPr>
            <a:r>
              <a:rPr lang="en-US" sz="2000" b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Weight = 87.1 Kg</a:t>
            </a:r>
          </a:p>
          <a:p>
            <a:pPr marL="0" indent="0">
              <a:buNone/>
            </a:pPr>
            <a:r>
              <a:rPr lang="en-US" sz="2000" b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BMI = 26.88 Kg/m²</a:t>
            </a:r>
          </a:p>
          <a:p>
            <a:pPr marL="0" indent="0">
              <a:buNone/>
            </a:pPr>
            <a:r>
              <a:rPr lang="en-US" sz="2000" b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BSA = 2.07 m²</a:t>
            </a:r>
          </a:p>
          <a:p>
            <a:pPr marL="0" indent="0">
              <a:buNone/>
            </a:pPr>
            <a:endParaRPr lang="en-US" sz="2000" b="1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000" b="1" u="sng" kern="1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iEOA</a:t>
            </a:r>
            <a:r>
              <a:rPr lang="en-US" sz="2000" b="1" u="sng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(calculated) for 26 mm Sapien-3 Valve</a:t>
            </a:r>
          </a:p>
          <a:p>
            <a:pPr marL="0" indent="0">
              <a:buNone/>
            </a:pPr>
            <a:endParaRPr lang="en-US" sz="2000" b="1" u="sng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000" b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In-Vitro </a:t>
            </a:r>
            <a:r>
              <a:rPr lang="en-US" sz="2000" b="1" kern="1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iEOA</a:t>
            </a:r>
            <a:r>
              <a:rPr lang="en-US" sz="2000" b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= 1.1 cm²/m²</a:t>
            </a:r>
          </a:p>
          <a:p>
            <a:pPr marL="0" indent="0">
              <a:buNone/>
            </a:pPr>
            <a:r>
              <a:rPr lang="en-US" sz="2000" b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In-Vivo </a:t>
            </a:r>
            <a:r>
              <a:rPr lang="en-US" sz="2000" b="1" kern="1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iEOA</a:t>
            </a:r>
            <a:r>
              <a:rPr lang="en-US" sz="2000" b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= 0.82 cm²/m²</a:t>
            </a:r>
          </a:p>
          <a:p>
            <a:pPr marL="0" indent="0">
              <a:buNone/>
            </a:pPr>
            <a:endParaRPr lang="en-US" sz="2000" b="1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u="sng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8154" y="6096006"/>
            <a:ext cx="5718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Hahn RT et al. JACC </a:t>
            </a:r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Imaging. 2019;12(1):25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4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8138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53"/>
            <a:ext cx="375356" cy="55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193" y="41103"/>
            <a:ext cx="8991601" cy="523105"/>
          </a:xfrm>
          <a:prstGeom prst="rect">
            <a:avLst/>
          </a:prstGeom>
          <a:noFill/>
        </p:spPr>
        <p:txBody>
          <a:bodyPr wrap="square" lIns="91312" tIns="45663" rIns="91312" bIns="45663" rtlCol="0">
            <a:spAutoFit/>
          </a:bodyPr>
          <a:lstStyle/>
          <a:p>
            <a:pPr algn="ctr" defTabSz="913153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Valve-in-Valve TAVR vs Native Valve TAVR for 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0" y="6477000"/>
            <a:ext cx="5486392" cy="399994"/>
          </a:xfrm>
          <a:prstGeom prst="rect">
            <a:avLst/>
          </a:prstGeom>
          <a:noFill/>
        </p:spPr>
        <p:txBody>
          <a:bodyPr wrap="square" lIns="91312" tIns="45663" rIns="91312" bIns="45663" rtlCol="0">
            <a:spAutoFit/>
          </a:bodyPr>
          <a:lstStyle/>
          <a:p>
            <a:pPr defTabSz="913153"/>
            <a:r>
              <a:rPr lang="en-US" sz="20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Tuzcu</a:t>
            </a:r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2018;72:370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7"/>
            <a:ext cx="7086600" cy="572460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33080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53"/>
            <a:ext cx="375356" cy="55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382"/>
            <a:ext cx="9144002" cy="953992"/>
          </a:xfrm>
          <a:prstGeom prst="rect">
            <a:avLst/>
          </a:prstGeom>
          <a:noFill/>
        </p:spPr>
        <p:txBody>
          <a:bodyPr wrap="square" lIns="91312" tIns="45663" rIns="91312" bIns="45663" rtlCol="0">
            <a:spAutoFit/>
          </a:bodyPr>
          <a:lstStyle/>
          <a:p>
            <a:pPr algn="ctr" defTabSz="913153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Gradients at Baseline and Discharge </a:t>
            </a:r>
          </a:p>
          <a:p>
            <a:pPr algn="ctr" defTabSz="913153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ViV-TAVR by Transcatheter Heart Valve (THV) Type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8" y="6458006"/>
            <a:ext cx="5867392" cy="399994"/>
          </a:xfrm>
          <a:prstGeom prst="rect">
            <a:avLst/>
          </a:prstGeom>
          <a:noFill/>
        </p:spPr>
        <p:txBody>
          <a:bodyPr wrap="square" lIns="91312" tIns="45663" rIns="91312" bIns="45663" rtlCol="0">
            <a:spAutoFit/>
          </a:bodyPr>
          <a:lstStyle/>
          <a:p>
            <a:pPr defTabSz="913153"/>
            <a:r>
              <a:rPr lang="en-US" sz="20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Tuzcu</a:t>
            </a:r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2018;72:370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93856"/>
            <a:ext cx="7391400" cy="52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575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3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7891" name="Shape 117"/>
          <p:cNvSpPr>
            <a:spLocks noChangeArrowheads="1"/>
          </p:cNvSpPr>
          <p:nvPr/>
        </p:nvSpPr>
        <p:spPr bwMode="auto">
          <a:xfrm>
            <a:off x="228605" y="716803"/>
            <a:ext cx="8686797" cy="598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  <a:sym typeface="Arial" pitchFamily="34" charset="0"/>
              </a:rPr>
              <a:t>Presentation: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 79 year old male with NYHA Class III DOE and HF admissions</a:t>
            </a:r>
            <a:endParaRPr lang="en-US" altLang="en-US" sz="2000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endParaRPr lang="en-US" altLang="en-US" sz="20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  <a:sym typeface="Arial" pitchFamily="34" charset="0"/>
              </a:rPr>
              <a:t>TTE: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EF 35%, severe trans-</a:t>
            </a:r>
            <a:r>
              <a:rPr lang="en-US" altLang="en-US" sz="2000" b="1" dirty="0" err="1">
                <a:solidFill>
                  <a:srgbClr val="FFFFFF"/>
                </a:solidFill>
                <a:cs typeface="Arial" pitchFamily="34" charset="0"/>
              </a:rPr>
              <a:t>valvular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 aortic regurgitation due to degenerative bio-prosthetic leaflets</a:t>
            </a:r>
          </a:p>
          <a:p>
            <a:endParaRPr lang="en-US" altLang="en-US" sz="20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spcBef>
                <a:spcPts val="500"/>
              </a:spcBef>
            </a:pPr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STS risk mortality:                  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  8.3 % </a:t>
            </a:r>
          </a:p>
          <a:p>
            <a:pPr>
              <a:spcBef>
                <a:spcPts val="500"/>
              </a:spcBef>
            </a:pPr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EuroScore II risk:                     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 6.10% 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spcBef>
                <a:spcPts val="500"/>
              </a:spcBef>
            </a:pPr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Logistic Euroscore mortality:  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19.37%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spcBef>
                <a:spcPts val="500"/>
              </a:spcBef>
            </a:pPr>
            <a:endParaRPr lang="en-US" altLang="en-US" sz="2000" dirty="0">
              <a:solidFill>
                <a:srgbClr val="FFFF00"/>
              </a:solidFill>
              <a:cs typeface="Arial" pitchFamily="34" charset="0"/>
            </a:endParaRPr>
          </a:p>
          <a:p>
            <a:pPr>
              <a:spcBef>
                <a:spcPts val="500"/>
              </a:spcBef>
            </a:pPr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Course: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Patient was evaluated by Heart Team and due to co-morbidities and frailty status, the patient was determined to be </a:t>
            </a:r>
            <a:r>
              <a:rPr lang="en-US" altLang="en-US" sz="2000" b="1" dirty="0">
                <a:solidFill>
                  <a:srgbClr val="FF0000"/>
                </a:solidFill>
                <a:cs typeface="Arial" pitchFamily="34" charset="0"/>
              </a:rPr>
              <a:t>High Risk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for reop SAVR.</a:t>
            </a:r>
          </a:p>
          <a:p>
            <a:pPr>
              <a:spcBef>
                <a:spcPts val="500"/>
              </a:spcBef>
            </a:pPr>
            <a:endParaRPr lang="en-US" altLang="en-US" sz="20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spcBef>
                <a:spcPts val="500"/>
              </a:spcBef>
            </a:pPr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Plan: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The patient is referred here for </a:t>
            </a:r>
            <a:r>
              <a:rPr lang="en-US" sz="2000" b="1" dirty="0">
                <a:solidFill>
                  <a:srgbClr val="FFFFFF"/>
                </a:solidFill>
                <a:cs typeface="Arial" pitchFamily="34" charset="0"/>
              </a:rPr>
              <a:t>Valve-in-Valve TAVR with 26 mm Sapien-3 Valve +/- bio-prosthetic valve fracture technique via left percutaneous femoral approach with Sentinel cerebral protection device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37892" name="Rectangle 1"/>
          <p:cNvSpPr>
            <a:spLocks noChangeArrowheads="1"/>
          </p:cNvSpPr>
          <p:nvPr/>
        </p:nvSpPr>
        <p:spPr bwMode="auto">
          <a:xfrm>
            <a:off x="2667003" y="-10509"/>
            <a:ext cx="3646809" cy="58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6" tIns="45230" rIns="90476" bIns="4523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FF00"/>
                </a:solidFill>
                <a:cs typeface="Arial" pitchFamily="34" charset="0"/>
              </a:rPr>
              <a:t>Summary of Case</a:t>
            </a:r>
          </a:p>
        </p:txBody>
      </p:sp>
    </p:spTree>
    <p:extLst>
      <p:ext uri="{BB962C8B-B14F-4D97-AF65-F5344CB8AC3E}">
        <p14:creationId xmlns:p14="http://schemas.microsoft.com/office/powerpoint/2010/main" val="424338968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7319" y="457200"/>
            <a:ext cx="8314267" cy="533400"/>
          </a:xfrm>
        </p:spPr>
        <p:txBody>
          <a:bodyPr/>
          <a:lstStyle/>
          <a:p>
            <a:r>
              <a:rPr lang="en-US" altLang="en-US" sz="4800" dirty="0">
                <a:latin typeface="Arial" charset="0"/>
              </a:rPr>
              <a:t>Issues Related To The Case</a:t>
            </a:r>
            <a:endParaRPr lang="en-US" altLang="en-US" sz="4800" i="1" dirty="0">
              <a:latin typeface="Arial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49391" y="1909324"/>
            <a:ext cx="9039578" cy="219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Arial" charset="0"/>
              </a:rPr>
              <a:t> TAVR vs SAVR valve durability</a:t>
            </a:r>
          </a:p>
          <a:p>
            <a:pPr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Arial" charset="0"/>
              </a:rPr>
              <a:t> Bio-prosthetic Valve Fracture (BVF)</a:t>
            </a:r>
          </a:p>
        </p:txBody>
      </p:sp>
      <p:pic>
        <p:nvPicPr>
          <p:cNvPr id="266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4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09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99" y="25405"/>
            <a:ext cx="422275" cy="4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45689"/>
            <a:ext cx="9144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General Classification of Bioprosthetic Valves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9" y="6460523"/>
            <a:ext cx="631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Rodriguez-</a:t>
            </a:r>
            <a:r>
              <a:rPr lang="en-US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Gabella</a:t>
            </a:r>
            <a:r>
              <a:rPr lang="en-US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J Am Coll Cardiol 2017;70:1013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381000" y="411481"/>
            <a:ext cx="8382000" cy="6228091"/>
            <a:chOff x="381000" y="378359"/>
            <a:chExt cx="8382000" cy="4974034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4306420" y="952500"/>
              <a:ext cx="12011" cy="289560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017058" y="1080247"/>
              <a:ext cx="4688542" cy="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017058" y="1080247"/>
              <a:ext cx="0" cy="53788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295400" y="1618129"/>
              <a:ext cx="1371600" cy="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295400" y="1618129"/>
              <a:ext cx="0" cy="199465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2667000" y="1618128"/>
              <a:ext cx="0" cy="199465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6705600" y="1080247"/>
              <a:ext cx="0" cy="53788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5728447" y="1618129"/>
              <a:ext cx="1828800" cy="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5715000" y="1618129"/>
              <a:ext cx="0" cy="199465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7543800" y="1618127"/>
              <a:ext cx="0" cy="199465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1981200" y="3238500"/>
              <a:ext cx="4038600" cy="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6019800" y="3238500"/>
              <a:ext cx="0" cy="60960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1990164" y="3238500"/>
              <a:ext cx="0" cy="68580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1219200" y="3924300"/>
              <a:ext cx="1447800" cy="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2667000" y="3924300"/>
              <a:ext cx="0" cy="22860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1219200" y="3924300"/>
              <a:ext cx="0" cy="22860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4306420" y="3839135"/>
              <a:ext cx="875180" cy="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5181600" y="3839135"/>
              <a:ext cx="0" cy="123265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4430245" y="3980330"/>
              <a:ext cx="1447800" cy="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4439210" y="3980330"/>
              <a:ext cx="0" cy="17257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5867400" y="3980330"/>
              <a:ext cx="0" cy="17257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6019800" y="3848100"/>
              <a:ext cx="1828800" cy="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73"/>
            <p:cNvCxnSpPr/>
            <p:nvPr/>
          </p:nvCxnSpPr>
          <p:spPr bwMode="auto">
            <a:xfrm>
              <a:off x="7848600" y="38481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378359"/>
              <a:ext cx="8382000" cy="4974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38017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99" y="25405"/>
            <a:ext cx="422275" cy="4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9" y="21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Structural Valve Degeneration Following Surgical</a:t>
            </a:r>
          </a:p>
          <a:p>
            <a:pPr algn="ctr"/>
            <a:r>
              <a:rPr lang="en-US" sz="27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or Transcatheter Aortic Bio-prosthesis Implantation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30221" y="1965963"/>
            <a:ext cx="8682037" cy="4074796"/>
            <a:chOff x="230188" y="1595437"/>
            <a:chExt cx="8682037" cy="3395663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188" y="1595437"/>
              <a:ext cx="8682037" cy="339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398929" y="2418797"/>
              <a:ext cx="1238250" cy="1774825"/>
              <a:chOff x="3952875" y="1971675"/>
              <a:chExt cx="1238250" cy="1774825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875" y="1971675"/>
                <a:ext cx="1238250" cy="177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962400" y="2062601"/>
                <a:ext cx="1219200" cy="1154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Aortic Bioprosthetic Valve Replacement</a:t>
                </a:r>
              </a:p>
              <a:p>
                <a:pPr algn="ctr"/>
                <a:endPara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Surgical/</a:t>
                </a:r>
              </a:p>
              <a:p>
                <a:pPr algn="ctr"/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Transcatheter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783416" y="2418798"/>
              <a:ext cx="1238250" cy="1774825"/>
              <a:chOff x="3952875" y="1971675"/>
              <a:chExt cx="1238250" cy="1774825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875" y="1971675"/>
                <a:ext cx="1238250" cy="177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3962400" y="2048055"/>
                <a:ext cx="1219200" cy="1308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Younger Age</a:t>
                </a:r>
              </a:p>
              <a:p>
                <a:pPr algn="ctr"/>
                <a:endPara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200" b="1" spc="-4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Cardiovascular</a:t>
                </a:r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Risk Factors</a:t>
                </a:r>
              </a:p>
              <a:p>
                <a:pPr algn="ctr"/>
                <a:endPara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Bioprosthetic Valve-Related Factors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129118" y="2418796"/>
              <a:ext cx="1235923" cy="1774825"/>
              <a:chOff x="3959225" y="1971675"/>
              <a:chExt cx="1235923" cy="1774825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9225" y="1971675"/>
                <a:ext cx="1225550" cy="177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3990124" y="2427287"/>
                <a:ext cx="1205024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Valve Calcification/ Leaflet Degradation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472922" y="2427287"/>
              <a:ext cx="1243016" cy="1774825"/>
              <a:chOff x="3949697" y="1971675"/>
              <a:chExt cx="1243016" cy="1774825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9700" y="1971675"/>
                <a:ext cx="1243013" cy="177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3949697" y="2454307"/>
                <a:ext cx="1226399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Valve Stenosis and/or Regurgitation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899147" y="2438400"/>
              <a:ext cx="1238250" cy="1774825"/>
              <a:chOff x="3952875" y="1971675"/>
              <a:chExt cx="1238250" cy="1774825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875" y="1971675"/>
                <a:ext cx="1238250" cy="177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3962400" y="2171700"/>
                <a:ext cx="1219200" cy="1384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Clinically Relevant Structural Valve Degeneration</a:t>
                </a:r>
              </a:p>
              <a:p>
                <a:pPr algn="ctr"/>
                <a:endPara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(&lt;15% at 10 Years Post-SAVR)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7391399" y="2126608"/>
              <a:ext cx="1158875" cy="744537"/>
              <a:chOff x="3992563" y="2487613"/>
              <a:chExt cx="1158875" cy="744537"/>
            </a:xfrm>
          </p:grpSpPr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2563" y="2487613"/>
                <a:ext cx="1158875" cy="744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4008438" y="2628899"/>
                <a:ext cx="1143000" cy="436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Redo </a:t>
                </a:r>
              </a:p>
              <a:p>
                <a:pPr algn="ctr"/>
                <a:r>
                  <a:rPr lang="en-US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Surgery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7231427" y="3636963"/>
              <a:ext cx="1494693" cy="744537"/>
              <a:chOff x="7231427" y="2809393"/>
              <a:chExt cx="1494693" cy="744537"/>
            </a:xfrm>
          </p:grpSpPr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9336" y="2809393"/>
                <a:ext cx="1158875" cy="744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7231427" y="2950828"/>
                <a:ext cx="1494693" cy="436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Valve-in-Valve</a:t>
                </a:r>
              </a:p>
              <a:p>
                <a:pPr algn="ctr"/>
                <a:r>
                  <a:rPr lang="en-US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TAVR</a:t>
                </a:r>
              </a:p>
            </p:txBody>
          </p:sp>
        </p:grp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10" y="1198343"/>
            <a:ext cx="1467412" cy="149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6783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99" y="25405"/>
            <a:ext cx="422275" cy="4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79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Definitions of Structural Valve Degeneration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" y="1066811"/>
            <a:ext cx="4495800" cy="5638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71" y="1066811"/>
            <a:ext cx="4495800" cy="56388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9306" y="5486400"/>
            <a:ext cx="4495800" cy="9144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1197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99" y="25405"/>
            <a:ext cx="422275" cy="4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3" y="101061"/>
            <a:ext cx="480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CoreValve 5-Yr F/U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3387" y="6460559"/>
            <a:ext cx="6315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Rodriguez-</a:t>
            </a:r>
            <a:r>
              <a:rPr lang="en-US" sz="12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Gabella</a:t>
            </a:r>
            <a:r>
              <a:rPr lang="en-US" sz="1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J Am Coll Cardiol 2017;70:1013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18" y="1325882"/>
            <a:ext cx="4589482" cy="50041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21" y="685847"/>
            <a:ext cx="4665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Echo evaluation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381" y="6460559"/>
            <a:ext cx="6315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Rodriguez-</a:t>
            </a:r>
            <a:r>
              <a:rPr lang="en-US" sz="12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Gabella</a:t>
            </a:r>
            <a:r>
              <a:rPr lang="en-US" sz="1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J Am Coll Cardiol 2017;70:1013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4140" y="819092"/>
            <a:ext cx="4325471" cy="5510957"/>
            <a:chOff x="4606093" y="1306954"/>
            <a:chExt cx="4554071" cy="33227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249" y="1638299"/>
              <a:ext cx="4534915" cy="299137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606093" y="1306954"/>
              <a:ext cx="4488601" cy="24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Echo Evaluation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" y="177261"/>
            <a:ext cx="480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Partner 5-Yr F/U</a:t>
            </a:r>
          </a:p>
        </p:txBody>
      </p:sp>
    </p:spTree>
    <p:extLst>
      <p:ext uri="{BB962C8B-B14F-4D97-AF65-F5344CB8AC3E}">
        <p14:creationId xmlns:p14="http://schemas.microsoft.com/office/powerpoint/2010/main" val="399647391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3812"/>
            <a:ext cx="7772400" cy="971551"/>
          </a:xfrm>
        </p:spPr>
        <p:txBody>
          <a:bodyPr/>
          <a:lstStyle/>
          <a:p>
            <a:r>
              <a:rPr lang="en-US" altLang="en-US" sz="3800" dirty="0">
                <a:latin typeface="Arial" pitchFamily="34" charset="0"/>
                <a:cs typeface="Arial" pitchFamily="34" charset="0"/>
              </a:rPr>
              <a:t>Disclosures</a:t>
            </a:r>
          </a:p>
        </p:txBody>
      </p:sp>
      <p:sp>
        <p:nvSpPr>
          <p:cNvPr id="27650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76200" y="914401"/>
            <a:ext cx="9158288" cy="4895851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Samin K. Sharma, MD, FACC</a:t>
            </a:r>
            <a:endParaRPr lang="en-US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800" b="1" i="1" dirty="0">
                <a:latin typeface="Arial" pitchFamily="34" charset="0"/>
                <a:cs typeface="Arial" pitchFamily="34" charset="0"/>
              </a:rPr>
              <a:t>Speaker’s Bureau – Boston Scientific Corp., 	Abbott Vascular Inc, ABIOMED, CSI</a:t>
            </a:r>
          </a:p>
          <a:p>
            <a:pPr marL="0" indent="0">
              <a:buFontTx/>
              <a:buNone/>
            </a:pPr>
            <a:endParaRPr lang="en-US" altLang="en-US" sz="1400" b="1" i="1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Annapoorna S. Kini, MD, FACC</a:t>
            </a:r>
          </a:p>
          <a:p>
            <a:pPr marL="0" indent="0">
              <a:buFontTx/>
              <a:buNone/>
            </a:pP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800" b="1" i="1" dirty="0">
                <a:latin typeface="Arial" pitchFamily="34" charset="0"/>
                <a:cs typeface="Arial" pitchFamily="34" charset="0"/>
              </a:rPr>
              <a:t>Nothing to disclose </a:t>
            </a:r>
          </a:p>
          <a:p>
            <a:pPr marL="0" indent="0">
              <a:buFontTx/>
              <a:buNone/>
            </a:pPr>
            <a:endParaRPr lang="en-US" altLang="en-US" sz="2800" b="1" i="1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2800" b="1" dirty="0" err="1">
                <a:latin typeface="Arial" pitchFamily="34" charset="0"/>
                <a:cs typeface="Arial" pitchFamily="34" charset="0"/>
              </a:rPr>
              <a:t>Farzan</a:t>
            </a: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latin typeface="Arial" pitchFamily="34" charset="0"/>
                <a:cs typeface="Arial" pitchFamily="34" charset="0"/>
              </a:rPr>
              <a:t>Filsoufi</a:t>
            </a: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, MD, CT Surgeon</a:t>
            </a:r>
          </a:p>
          <a:p>
            <a:pPr marL="0" indent="0">
              <a:buFontTx/>
              <a:buNone/>
            </a:pP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800" b="1" i="1" dirty="0">
                <a:latin typeface="Arial" pitchFamily="34" charset="0"/>
                <a:cs typeface="Arial" pitchFamily="34" charset="0"/>
              </a:rPr>
              <a:t>Nothing to disclose</a:t>
            </a:r>
          </a:p>
          <a:p>
            <a:pPr marL="0" indent="0">
              <a:buFontTx/>
              <a:buNone/>
            </a:pPr>
            <a:endParaRPr lang="en-US" altLang="en-US" sz="14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Gilbert Tang, MD: </a:t>
            </a:r>
            <a:r>
              <a:rPr lang="en-US" alt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Moderator</a:t>
            </a:r>
          </a:p>
          <a:p>
            <a:pPr marL="0" indent="0">
              <a:buFontTx/>
              <a:buNone/>
            </a:pPr>
            <a:r>
              <a:rPr lang="en-US" altLang="en-US" sz="2800" b="1" i="1" dirty="0">
                <a:latin typeface="Arial" pitchFamily="34" charset="0"/>
                <a:cs typeface="Arial" pitchFamily="34" charset="0"/>
              </a:rPr>
              <a:t>	 Physician proctor for Edwards Lifesciences</a:t>
            </a:r>
          </a:p>
          <a:p>
            <a:pPr marL="0" indent="0">
              <a:buFontTx/>
              <a:buNone/>
            </a:pPr>
            <a:endParaRPr lang="en-US" altLang="en-US" sz="2800" b="1" i="1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</a:pPr>
            <a:endParaRPr lang="en-US" altLang="en-US" sz="1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3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24832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5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840075"/>
            <a:ext cx="9144000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 as Mean Gradient of ≥20 mmHg and an Increase in Mean Gradient ≥10 mmHg After 3 Months Post-Procedure</a:t>
            </a:r>
          </a:p>
        </p:txBody>
      </p:sp>
    </p:spTree>
    <p:extLst>
      <p:ext uri="{BB962C8B-B14F-4D97-AF65-F5344CB8AC3E}">
        <p14:creationId xmlns:p14="http://schemas.microsoft.com/office/powerpoint/2010/main" val="138798986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80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NOTION Trial: Mean Gradient and Effective Orifice </a:t>
            </a:r>
          </a:p>
          <a:p>
            <a:pPr algn="ctr"/>
            <a:r>
              <a:rPr lang="en-US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of Transcatheter and Surgical Bioprosthetic Aortic Valves Annually Through 6 Years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6390957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Søndergaard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2019;73:546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01800"/>
            <a:ext cx="5486400" cy="47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7090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38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NOTION Trial: Cumulative Incidence of Structural Valve Deterioration Through 6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6390957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Søndergaard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2019;73:546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088685"/>
            <a:ext cx="5562600" cy="4370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7620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cumulative incidence of SVD was significantly lower after TAVR compared with SAVR through 6 years follow-up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1447807"/>
            <a:ext cx="8839200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 as Mean Gradient of ≥20 mmHg and an Increase in Mean Gradient ≥10 mmHg After 3 Months Post-Procedure</a:t>
            </a:r>
          </a:p>
        </p:txBody>
      </p:sp>
    </p:spTree>
    <p:extLst>
      <p:ext uri="{BB962C8B-B14F-4D97-AF65-F5344CB8AC3E}">
        <p14:creationId xmlns:p14="http://schemas.microsoft.com/office/powerpoint/2010/main" val="255466537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38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NOTION Trial: Structural Valve Deterioration and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Components Through 6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6390957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Søndergaard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2019;73:546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46747"/>
            <a:ext cx="5638800" cy="5027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6221680"/>
            <a:ext cx="5943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*The 3-month echo measurements are the first post-procedure measurements in NOTION</a:t>
            </a:r>
          </a:p>
        </p:txBody>
      </p:sp>
    </p:spTree>
    <p:extLst>
      <p:ext uri="{BB962C8B-B14F-4D97-AF65-F5344CB8AC3E}">
        <p14:creationId xmlns:p14="http://schemas.microsoft.com/office/powerpoint/2010/main" val="115040999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38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NOTION Trial: Cumulative Incidence of SVD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6390957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Søndergaard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2019;73:546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498601"/>
            <a:ext cx="6172200" cy="4116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" y="5615237"/>
            <a:ext cx="91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of SVD by this definition is lower for SAVR but remains significantly greater than the SVD rate for TAVR through 6 years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67786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 as Mean Gradient of ≥20 mmHg and an Increase in Mean Gradient ≥10 mmHg After 3 Months Post-Procedure</a:t>
            </a:r>
          </a:p>
        </p:txBody>
      </p:sp>
    </p:spTree>
    <p:extLst>
      <p:ext uri="{BB962C8B-B14F-4D97-AF65-F5344CB8AC3E}">
        <p14:creationId xmlns:p14="http://schemas.microsoft.com/office/powerpoint/2010/main" val="117749478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649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NOTION Trial: Cumulative Incidence of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Bioprosthetic Valve Failure Through 6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6390957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Søndergaard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2019;73:546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193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significant difference in BVF between TAVR and SAVR through 6 years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613" y="1600207"/>
            <a:ext cx="5684774" cy="477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8917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390"/>
            <a:ext cx="9144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NOTION Trial: Aortic Valve Durability at 6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6390957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Søndergaard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2019;73:546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603567207"/>
              </p:ext>
            </p:extLst>
          </p:nvPr>
        </p:nvGraphicFramePr>
        <p:xfrm>
          <a:off x="1524000" y="719668"/>
          <a:ext cx="6096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90600" y="33274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98811611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280"/>
            <a:ext cx="9144000" cy="585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7334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lbow Connector 8"/>
          <p:cNvCxnSpPr/>
          <p:nvPr/>
        </p:nvCxnSpPr>
        <p:spPr>
          <a:xfrm rot="5400000">
            <a:off x="1935252" y="2645638"/>
            <a:ext cx="396699" cy="1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FFFFFF"/>
            </a:solidFill>
            <a:prstDash val="solid"/>
            <a:tailEnd type="triangle"/>
          </a:ln>
          <a:effectLst/>
        </p:spPr>
      </p:cxnSp>
      <p:sp>
        <p:nvSpPr>
          <p:cNvPr id="10" name="Title 3"/>
          <p:cNvSpPr txBox="1">
            <a:spLocks/>
          </p:cNvSpPr>
          <p:nvPr/>
        </p:nvSpPr>
        <p:spPr>
          <a:xfrm>
            <a:off x="-304798" y="76200"/>
            <a:ext cx="4689231" cy="990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r>
              <a:rPr lang="en-US" sz="2800" kern="0" dirty="0"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The PARTNER 3 Trial</a:t>
            </a:r>
            <a:endParaRPr lang="en-US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0"/>
          <p:cNvSpPr>
            <a:spLocks noChangeArrowheads="1"/>
          </p:cNvSpPr>
          <p:nvPr/>
        </p:nvSpPr>
        <p:spPr bwMode="auto">
          <a:xfrm>
            <a:off x="457201" y="2930135"/>
            <a:ext cx="2786179" cy="340519"/>
          </a:xfrm>
          <a:prstGeom prst="round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1:1 Randomization (n=1228)</a:t>
            </a:r>
          </a:p>
        </p:txBody>
      </p:sp>
      <p:sp>
        <p:nvSpPr>
          <p:cNvPr id="12" name="Rounded Rectangle 28"/>
          <p:cNvSpPr>
            <a:spLocks noChangeArrowheads="1"/>
          </p:cNvSpPr>
          <p:nvPr/>
        </p:nvSpPr>
        <p:spPr bwMode="auto">
          <a:xfrm>
            <a:off x="76200" y="3663595"/>
            <a:ext cx="1717431" cy="543353"/>
          </a:xfrm>
          <a:prstGeom prst="roundRect">
            <a:avLst/>
          </a:prstGeom>
          <a:gradFill rotWithShape="1">
            <a:gsLst>
              <a:gs pos="0">
                <a:srgbClr val="AAA04E"/>
              </a:gs>
              <a:gs pos="100000">
                <a:srgbClr val="CEC793"/>
              </a:gs>
            </a:gsLst>
            <a:lin ang="16200000" scaled="0"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TF - TAVR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(SAPIEN 3)</a:t>
            </a:r>
          </a:p>
        </p:txBody>
      </p:sp>
      <p:cxnSp>
        <p:nvCxnSpPr>
          <p:cNvPr id="13" name="Shape 112"/>
          <p:cNvCxnSpPr>
            <a:cxnSpLocks noChangeShapeType="1"/>
          </p:cNvCxnSpPr>
          <p:nvPr/>
        </p:nvCxnSpPr>
        <p:spPr bwMode="auto">
          <a:xfrm rot="10800000" flipV="1">
            <a:off x="3255939" y="3018086"/>
            <a:ext cx="581001" cy="239561"/>
          </a:xfrm>
          <a:prstGeom prst="bentConnector2">
            <a:avLst/>
          </a:prstGeom>
          <a:noFill/>
          <a:ln w="28575">
            <a:noFill/>
            <a:miter lim="800000"/>
            <a:headEnd/>
            <a:tailEnd type="triangle" w="med" len="med"/>
          </a:ln>
          <a:effectLst/>
        </p:spPr>
      </p:cxnSp>
      <p:sp>
        <p:nvSpPr>
          <p:cNvPr id="14" name="Rounded Rectangle 28"/>
          <p:cNvSpPr>
            <a:spLocks noChangeArrowheads="1"/>
          </p:cNvSpPr>
          <p:nvPr/>
        </p:nvSpPr>
        <p:spPr bwMode="auto">
          <a:xfrm>
            <a:off x="1905000" y="3663572"/>
            <a:ext cx="2131156" cy="550327"/>
          </a:xfrm>
          <a:prstGeom prst="roundRect">
            <a:avLst/>
          </a:prstGeom>
          <a:gradFill rotWithShape="1">
            <a:gsLst>
              <a:gs pos="0">
                <a:srgbClr val="AAA04E"/>
              </a:gs>
              <a:gs pos="100000">
                <a:srgbClr val="CEC793"/>
              </a:gs>
            </a:gsLst>
            <a:lin ang="16200000" scaled="0"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Surgery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(Bioprosthetic Valve)</a:t>
            </a:r>
          </a:p>
        </p:txBody>
      </p:sp>
      <p:sp>
        <p:nvSpPr>
          <p:cNvPr id="15" name="Text Box 40"/>
          <p:cNvSpPr>
            <a:spLocks noChangeArrowheads="1"/>
          </p:cNvSpPr>
          <p:nvPr/>
        </p:nvSpPr>
        <p:spPr bwMode="auto">
          <a:xfrm>
            <a:off x="561868" y="6341911"/>
            <a:ext cx="7423634" cy="408623"/>
          </a:xfrm>
          <a:prstGeom prst="roundRect">
            <a:avLst/>
          </a:prstGeom>
          <a:solidFill>
            <a:srgbClr val="FFFFFF">
              <a:lumMod val="75000"/>
            </a:srgbClr>
          </a:soli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Follow-up: 30 days, 6 mos, 1 year and annually through 10 years</a:t>
            </a:r>
            <a:endParaRPr lang="en-US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64" charset="-128"/>
              <a:cs typeface="Arial" panose="020B0604020202020204" pitchFamily="34" charset="0"/>
            </a:endParaRPr>
          </a:p>
        </p:txBody>
      </p:sp>
      <p:sp>
        <p:nvSpPr>
          <p:cNvPr id="16" name="Rounded Rectangle 28"/>
          <p:cNvSpPr>
            <a:spLocks noChangeArrowheads="1"/>
          </p:cNvSpPr>
          <p:nvPr/>
        </p:nvSpPr>
        <p:spPr bwMode="auto">
          <a:xfrm>
            <a:off x="76200" y="4320357"/>
            <a:ext cx="1717431" cy="3278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CT Imaging Sub-Study (n=200) </a:t>
            </a:r>
          </a:p>
        </p:txBody>
      </p:sp>
      <p:sp>
        <p:nvSpPr>
          <p:cNvPr id="17" name="Rounded Rectangle 28"/>
          <p:cNvSpPr>
            <a:spLocks noChangeArrowheads="1"/>
          </p:cNvSpPr>
          <p:nvPr/>
        </p:nvSpPr>
        <p:spPr bwMode="auto">
          <a:xfrm>
            <a:off x="228600" y="1922648"/>
            <a:ext cx="3666537" cy="665031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sz="1400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Low Risk ASSESSMENT by Heart Team</a:t>
            </a:r>
          </a:p>
          <a:p>
            <a:pPr algn="ctr"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(STS </a:t>
            </a:r>
            <a:r>
              <a:rPr lang="en-US" sz="1200" b="1" u="sng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&lt;</a:t>
            </a:r>
            <a:r>
              <a:rPr lang="en-US" sz="1200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 3%, TF only)</a:t>
            </a:r>
          </a:p>
        </p:txBody>
      </p:sp>
      <p:sp>
        <p:nvSpPr>
          <p:cNvPr id="18" name="Text Box 4"/>
          <p:cNvSpPr>
            <a:spLocks noChangeArrowheads="1"/>
          </p:cNvSpPr>
          <p:nvPr/>
        </p:nvSpPr>
        <p:spPr bwMode="auto">
          <a:xfrm>
            <a:off x="152400" y="817560"/>
            <a:ext cx="3883756" cy="976141"/>
          </a:xfrm>
          <a:prstGeom prst="roundRect">
            <a:avLst/>
          </a:prstGeom>
          <a:gradFill rotWithShape="1">
            <a:gsLst>
              <a:gs pos="0">
                <a:srgbClr val="A3A3A3">
                  <a:tint val="100000"/>
                  <a:shade val="100000"/>
                  <a:satMod val="130000"/>
                </a:srgbClr>
              </a:gs>
              <a:gs pos="100000">
                <a:srgbClr val="A3A3A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A3A3A3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Symptomatic Severe Calcific AS</a:t>
            </a:r>
          </a:p>
        </p:txBody>
      </p:sp>
      <p:sp>
        <p:nvSpPr>
          <p:cNvPr id="20" name="Text Box 40"/>
          <p:cNvSpPr>
            <a:spLocks noChangeArrowheads="1"/>
          </p:cNvSpPr>
          <p:nvPr/>
        </p:nvSpPr>
        <p:spPr bwMode="auto">
          <a:xfrm>
            <a:off x="76200" y="5278762"/>
            <a:ext cx="3834227" cy="817245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kern="0" cap="all" dirty="0">
                <a:solidFill>
                  <a:srgbClr val="FFFF5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Primary Endpoint: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Composite of all-cause mortality, all strokes, </a:t>
            </a:r>
            <a:r>
              <a:rPr lang="en-US" sz="1400" b="1" u="sng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re-hospitalization </a:t>
            </a:r>
            <a:r>
              <a:rPr lang="en-US" sz="1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1 year</a:t>
            </a:r>
            <a:endParaRPr lang="en-US" sz="14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pitchFamily="64" charset="-128"/>
              <a:cs typeface="Arial" panose="020B0604020202020204" pitchFamily="34" charset="0"/>
            </a:endParaRPr>
          </a:p>
        </p:txBody>
      </p:sp>
      <p:sp>
        <p:nvSpPr>
          <p:cNvPr id="28" name="Rounded Rectangle 28"/>
          <p:cNvSpPr>
            <a:spLocks noChangeArrowheads="1"/>
          </p:cNvSpPr>
          <p:nvPr/>
        </p:nvSpPr>
        <p:spPr bwMode="auto">
          <a:xfrm>
            <a:off x="2133600" y="4320357"/>
            <a:ext cx="1606080" cy="3278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CT Imaging Sub-Study (n=200)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75938" y="3022608"/>
            <a:ext cx="316766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defTabSz="913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in ACC 2019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1143000" y="3327400"/>
            <a:ext cx="228600" cy="30480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>
            <a:off x="2352580" y="3327400"/>
            <a:ext cx="162020" cy="30480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1447800" y="4603195"/>
            <a:ext cx="11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40"/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 Data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3" y="817557"/>
            <a:ext cx="3962399" cy="444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4038698" y="76214"/>
            <a:ext cx="4952902" cy="71119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Evolut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Low Risk Trial</a:t>
            </a:r>
          </a:p>
        </p:txBody>
      </p:sp>
      <p:sp>
        <p:nvSpPr>
          <p:cNvPr id="21" name="Text Box 40"/>
          <p:cNvSpPr>
            <a:spLocks noChangeArrowheads="1"/>
          </p:cNvSpPr>
          <p:nvPr/>
        </p:nvSpPr>
        <p:spPr bwMode="auto">
          <a:xfrm>
            <a:off x="4776383" y="5257806"/>
            <a:ext cx="3834227" cy="817245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kern="0" cap="all" dirty="0">
                <a:solidFill>
                  <a:srgbClr val="FFFF5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Primary Endpoint: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Composite of all-cause mortality and strokes at 2 year</a:t>
            </a:r>
            <a:endParaRPr lang="en-US" sz="14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pitchFamily="6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83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210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-168275"/>
            <a:ext cx="9144000" cy="930275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March 12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2019- Structural Heart Live Case #28: KS, 79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78322" y="843019"/>
            <a:ext cx="8861425" cy="593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82" tIns="45086" rIns="90182" bIns="4508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Presentation: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 Severe dyspnea on exertion NYHA Class III x 3 months</a:t>
            </a:r>
          </a:p>
          <a:p>
            <a:endParaRPr lang="en-US" altLang="en-US" sz="2000" b="1" dirty="0">
              <a:solidFill>
                <a:srgbClr val="FFFFFF"/>
              </a:solidFill>
              <a:cs typeface="Arial" pitchFamily="34" charset="0"/>
            </a:endParaRPr>
          </a:p>
          <a:p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PMH: </a:t>
            </a:r>
            <a:r>
              <a:rPr lang="en-US" sz="2000" b="1" dirty="0">
                <a:solidFill>
                  <a:srgbClr val="FFFFFF"/>
                </a:solidFill>
                <a:cs typeface="Arial" pitchFamily="34" charset="0"/>
              </a:rPr>
              <a:t>Bentall procedure (2011) with 25 mm </a:t>
            </a:r>
            <a:r>
              <a:rPr lang="en-US" sz="2000" b="1" dirty="0" err="1">
                <a:solidFill>
                  <a:srgbClr val="FFFFFF"/>
                </a:solidFill>
                <a:cs typeface="Arial" pitchFamily="34" charset="0"/>
              </a:rPr>
              <a:t>Carpentier</a:t>
            </a:r>
            <a:r>
              <a:rPr lang="en-US" sz="2000" b="1" dirty="0">
                <a:solidFill>
                  <a:srgbClr val="FFFFFF"/>
                </a:solidFill>
                <a:cs typeface="Arial" pitchFamily="34" charset="0"/>
              </a:rPr>
              <a:t>-Edwards pericardial valve (</a:t>
            </a:r>
            <a:r>
              <a:rPr lang="en-US" sz="2000" b="1" dirty="0" err="1">
                <a:solidFill>
                  <a:srgbClr val="FFFFFF"/>
                </a:solidFill>
                <a:cs typeface="Arial" pitchFamily="34" charset="0"/>
              </a:rPr>
              <a:t>Perimount</a:t>
            </a:r>
            <a:r>
              <a:rPr lang="en-US" sz="2000" b="1" dirty="0">
                <a:solidFill>
                  <a:srgbClr val="FFFFFF"/>
                </a:solidFill>
                <a:cs typeface="Arial" pitchFamily="34" charset="0"/>
              </a:rPr>
              <a:t> 2700) inside 30 mm </a:t>
            </a:r>
            <a:r>
              <a:rPr lang="en-US" sz="2000" b="1" dirty="0" err="1">
                <a:solidFill>
                  <a:srgbClr val="FFFFFF"/>
                </a:solidFill>
                <a:cs typeface="Arial" pitchFamily="34" charset="0"/>
              </a:rPr>
              <a:t>Hemashield</a:t>
            </a:r>
            <a:r>
              <a:rPr lang="en-US" sz="2000" b="1" dirty="0">
                <a:solidFill>
                  <a:srgbClr val="FFFFFF"/>
                </a:solidFill>
                <a:cs typeface="Arial" pitchFamily="34" charset="0"/>
              </a:rPr>
              <a:t> tube for symptomatic bicuspid aortic stenosis and dilated ascending aorta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, Atrial Fibrillation, Hypertension, Dyslipidemia</a:t>
            </a:r>
          </a:p>
          <a:p>
            <a:endParaRPr lang="en-US" altLang="en-US" sz="2000" b="1" dirty="0">
              <a:solidFill>
                <a:srgbClr val="FFFFFF"/>
              </a:solidFill>
              <a:cs typeface="Arial" pitchFamily="34" charset="0"/>
            </a:endParaRPr>
          </a:p>
          <a:p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Medications: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Warfarin, Digoxin, Carvedilol, Simvastatin, Furosemide, Pantoprazole, Doxepin, Lisinopril</a:t>
            </a:r>
          </a:p>
          <a:p>
            <a:endParaRPr lang="en-US" altLang="en-US" sz="2000" b="1" dirty="0">
              <a:solidFill>
                <a:srgbClr val="FFFFFF"/>
              </a:solidFill>
              <a:cs typeface="Arial" pitchFamily="34" charset="0"/>
            </a:endParaRPr>
          </a:p>
          <a:p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Labs: </a:t>
            </a:r>
            <a:r>
              <a:rPr lang="en-US" altLang="en-US" sz="2000" b="1" dirty="0" err="1">
                <a:solidFill>
                  <a:srgbClr val="FFFFFF"/>
                </a:solidFill>
                <a:cs typeface="Arial" pitchFamily="34" charset="0"/>
              </a:rPr>
              <a:t>Hgb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 10.1, PLT 275, K 4.7, Cr 1.1, INR 1.9</a:t>
            </a:r>
          </a:p>
          <a:p>
            <a:endParaRPr lang="en-US" altLang="en-US" sz="2000" b="1" dirty="0">
              <a:solidFill>
                <a:srgbClr val="FFFFFF"/>
              </a:solidFill>
              <a:cs typeface="Arial" pitchFamily="34" charset="0"/>
            </a:endParaRPr>
          </a:p>
          <a:p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EKG (3/04/19):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 AF, LBBB </a:t>
            </a:r>
          </a:p>
          <a:p>
            <a:endParaRPr lang="en-US" altLang="en-US" sz="2000" b="1" dirty="0">
              <a:solidFill>
                <a:srgbClr val="FFFFFF"/>
              </a:solidFill>
              <a:cs typeface="Arial" pitchFamily="34" charset="0"/>
            </a:endParaRPr>
          </a:p>
          <a:p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Cath (12/31/18):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Non-obstructive coronaries</a:t>
            </a:r>
          </a:p>
          <a:p>
            <a:endParaRPr lang="en-US" altLang="en-US" sz="2000" b="1" dirty="0">
              <a:solidFill>
                <a:srgbClr val="FFFFFF"/>
              </a:solidFill>
              <a:cs typeface="Arial" pitchFamily="34" charset="0"/>
            </a:endParaRPr>
          </a:p>
          <a:p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TEE (01/10/19):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EF 35%, moderate to severe trans-</a:t>
            </a:r>
            <a:r>
              <a:rPr lang="en-US" altLang="en-US" sz="2000" b="1" dirty="0" err="1">
                <a:solidFill>
                  <a:srgbClr val="FFFFFF"/>
                </a:solidFill>
                <a:cs typeface="Arial" pitchFamily="34" charset="0"/>
              </a:rPr>
              <a:t>valvular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 aortic regurgitation with degenerative leaflets, m</a:t>
            </a:r>
            <a:r>
              <a:rPr lang="en-US" sz="2000" b="1" dirty="0">
                <a:solidFill>
                  <a:srgbClr val="FFFFFF"/>
                </a:solidFill>
                <a:cs typeface="Arial" pitchFamily="34" charset="0"/>
              </a:rPr>
              <a:t>ild MR, mild TR, possible small  thrombus in LAA</a:t>
            </a:r>
            <a:endParaRPr lang="en-US" altLang="en-US" sz="2400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3399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76209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Bioprosthetic Surgical Valves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" y="2177402"/>
            <a:ext cx="4494451" cy="3182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6390957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Dvir et al., Circ J 2015;79:695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" y="1331082"/>
            <a:ext cx="4488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Common Bioprosthetic Surgical Valves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7538" y="1331082"/>
            <a:ext cx="4488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Fluoroscopic Images of Common     Stented Bioprosthetic Valves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78929" y="2177392"/>
            <a:ext cx="4717473" cy="3182007"/>
            <a:chOff x="4578927" y="1252044"/>
            <a:chExt cx="4717473" cy="23865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927" y="1252044"/>
              <a:ext cx="4548430" cy="238650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22719" y="2220421"/>
              <a:ext cx="467368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Perimount                   Mosaic                    Mitroflow        </a:t>
              </a:r>
              <a:r>
                <a:rPr lang="en-US" sz="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Carpentier-Edwards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7525" y="3363798"/>
              <a:ext cx="446084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Epic                       Trifecta                     Hancock II               Freestyle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9082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29209"/>
            <a:ext cx="91440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Post-Procedure Gradients After VIV Procedures According to Surgical Bioprosthesis Size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1200" y="6390957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Dvir et al., Circ J 2015;79:695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5461000"/>
            <a:ext cx="8915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(internal diameter &lt;20 mm), Intermediate (≥20 mm and &lt;23 mm) and Large (≥23 mm)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28"/>
          <a:stretch/>
        </p:blipFill>
        <p:spPr>
          <a:xfrm>
            <a:off x="37088" y="1637429"/>
            <a:ext cx="4458712" cy="3721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73"/>
          <a:stretch/>
        </p:blipFill>
        <p:spPr>
          <a:xfrm>
            <a:off x="4648200" y="1636532"/>
            <a:ext cx="4419600" cy="372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361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8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400"/>
            <a:ext cx="91440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Echocardiographic Outcomes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10" y="6390957"/>
            <a:ext cx="487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Tuzcu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2018;72:370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13264"/>
            <a:ext cx="5486400" cy="57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1614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495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2539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Bench Testing in High Pressure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Balloon Inflation to Fracture the Valve Frame of Surgical Tissue Valves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0" y="639095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Allen et al., Ann Thorac Surg 2017;104:1501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74930"/>
            <a:ext cx="7620000" cy="521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1286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39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Bio-prosthetic Valve Fracture after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XT 20mm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1135"/>
            <a:ext cx="6934200" cy="600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5486400" y="2133600"/>
            <a:ext cx="533400" cy="60960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2209800" y="5105400"/>
            <a:ext cx="381000" cy="60960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5463896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547"/>
            <a:ext cx="8572946" cy="67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3473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8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Vivo Bench Testing Methodology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4200" y="63754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Sathananthan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Intv 2019;12:65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3" y="1498600"/>
            <a:ext cx="4650852" cy="3657600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60919" y="1498600"/>
            <a:ext cx="4114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 CT used to scan THVs</a:t>
            </a:r>
          </a:p>
          <a:p>
            <a:pPr marL="342900" indent="-342900">
              <a:buFontTx/>
              <a:buAutoNum type="alphaU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 CT image of Sapien 3 THV (arrows indicate measurement made at inflow, middle and outflow of valve)</a:t>
            </a:r>
          </a:p>
          <a:p>
            <a:pPr marL="342900" indent="-342900">
              <a:buFontTx/>
              <a:buAutoNum type="alphaU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ACURATE neo THV (arrows indicate measurements made at inflow, leaflet nadir, and leaflet </a:t>
            </a:r>
            <a:r>
              <a:rPr lang="en-US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coaptation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 of the valve)</a:t>
            </a:r>
          </a:p>
          <a:p>
            <a:pPr marL="342900" indent="-342900">
              <a:buFontTx/>
              <a:buAutoNum type="alphaU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duplicator used for hydrodynamic testing</a:t>
            </a:r>
          </a:p>
          <a:p>
            <a:pPr marL="342900" indent="-342900">
              <a:buFontTx/>
              <a:buAutoNum type="alphaU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THV silicon holder</a:t>
            </a:r>
          </a:p>
          <a:p>
            <a:pPr marL="342900" indent="-342900">
              <a:buFontTx/>
              <a:buAutoNum type="alphaU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Mid-strut measurements of THV</a:t>
            </a:r>
          </a:p>
          <a:p>
            <a:pPr marL="342900" indent="-342900">
              <a:buFontTx/>
              <a:buAutoNum type="alphaUcPeriod"/>
            </a:pP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34952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39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Vivo Bench Study: Multimodality Imaging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 and Post-BVF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63754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Sathananthan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Intv 2019;12:65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13840"/>
            <a:ext cx="4387338" cy="477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65" y="1525392"/>
            <a:ext cx="4385710" cy="47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9414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39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Vivo Bench Study: Hydrodynamic Function at Baseline Following VIV TAVR and With Sequential Post-Dilatation and BVF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63754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Sathananthan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Intv 2019;12:65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6600"/>
            <a:ext cx="4220109" cy="41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4" y="2019076"/>
            <a:ext cx="4197625" cy="41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59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12800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Trans-Esophageal Echo (TEE)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3" y="5486422"/>
            <a:ext cx="3428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Severe trans-</a:t>
            </a:r>
            <a:r>
              <a:rPr 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valvular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AR with eccentric jet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3977" y="5499125"/>
            <a:ext cx="382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Severe trans-</a:t>
            </a:r>
            <a:r>
              <a:rPr 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valvular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AR</a:t>
            </a:r>
          </a:p>
        </p:txBody>
      </p:sp>
      <p:pic>
        <p:nvPicPr>
          <p:cNvPr id="4" name="SK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0180" t="10977" r="-150" b="6221"/>
          <a:stretch>
            <a:fillRect/>
          </a:stretch>
        </p:blipFill>
        <p:spPr>
          <a:xfrm>
            <a:off x="152400" y="1295407"/>
            <a:ext cx="4325035" cy="3980497"/>
          </a:xfrm>
          <a:prstGeom prst="rect">
            <a:avLst/>
          </a:prstGeom>
        </p:spPr>
      </p:pic>
      <p:pic>
        <p:nvPicPr>
          <p:cNvPr id="5" name="SK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9760" t="10090" b="8033"/>
          <a:stretch>
            <a:fillRect/>
          </a:stretch>
        </p:blipFill>
        <p:spPr>
          <a:xfrm>
            <a:off x="4604528" y="1295401"/>
            <a:ext cx="4387085" cy="3980496"/>
          </a:xfrm>
          <a:prstGeom prst="rect">
            <a:avLst/>
          </a:prstGeom>
        </p:spPr>
      </p:pic>
      <p:pic>
        <p:nvPicPr>
          <p:cNvPr id="7" name="image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3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949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39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Vivo Bench Study: Pin-Wheeling Index (%)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 and Post-Fracture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63754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Sathananthan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Am Coll Cardiol Intv 2019;12:65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8" y="1751535"/>
            <a:ext cx="7591004" cy="2998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098" y="4904034"/>
            <a:ext cx="7834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Pin-wheeling, as defined by the International Standards Organization guideline for THV testing, refers to twisting of the leaflet redundancy.</a:t>
            </a:r>
          </a:p>
        </p:txBody>
      </p:sp>
    </p:spTree>
    <p:extLst>
      <p:ext uri="{BB962C8B-B14F-4D97-AF65-F5344CB8AC3E}">
        <p14:creationId xmlns:p14="http://schemas.microsoft.com/office/powerpoint/2010/main" val="44942839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50800"/>
            <a:ext cx="375356" cy="5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4" y="43296"/>
            <a:ext cx="8496746" cy="67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3954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4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04800" y="16258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Take Home Messages for TAVR vs SAVR valve durability and Valve fracture technique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94" y="1371600"/>
            <a:ext cx="892104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FF"/>
              </a:buClr>
              <a:buFont typeface="Arial" pitchFamily="34" charset="0"/>
              <a:buChar char="•"/>
            </a:pPr>
            <a:r>
              <a:rPr lang="en-US" sz="2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First RCT data on comparative outcomes of valve durability at 6yrs have shown lower structural valve deterioration with TAVR valve vs SAVR valve. Overall valve failure (degeneration) rate is 5-7% at 6yrs and is similar between 2 approaches. These data are very reassuring when we start implanting TAVR in younger lower risk AS patients.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199" y="4460326"/>
            <a:ext cx="92964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FF"/>
              </a:buClr>
              <a:buFont typeface="Arial" pitchFamily="34" charset="0"/>
              <a:buChar char="•"/>
            </a:pPr>
            <a:r>
              <a:rPr lang="en-US" sz="2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Selected degenerated bio-prosthetic valves can safely undergo valve fracture technique to reduce residual gradient at the time of TAVR implantation (before or after TAVR). Long-term results on the TAVR valve durability are awaited after valve fracture technique.</a:t>
            </a:r>
          </a:p>
        </p:txBody>
      </p:sp>
    </p:spTree>
    <p:extLst>
      <p:ext uri="{BB962C8B-B14F-4D97-AF65-F5344CB8AC3E}">
        <p14:creationId xmlns:p14="http://schemas.microsoft.com/office/powerpoint/2010/main" val="1270702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5523" y="14478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Following is the true statement regarding comparative long-term durability of TAVR vs SAVR valve: 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alt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  TAVR valve  has lower structural valve deterioration 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  SAVR valve has lower structural valve deterioration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  TAVR valve has lower valve failure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  SAVR valve has lower valve failure</a:t>
            </a:r>
          </a:p>
          <a:p>
            <a:pPr marL="455497" lvl="1" indent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>
                <a:latin typeface="Arial" charset="0"/>
                <a:cs typeface="Arial" charset="0"/>
              </a:rPr>
              <a:t>Question # 1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271508" y="6489983"/>
            <a:ext cx="4834467" cy="31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eaLnBrk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1800" b="1" i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3789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3"/>
            <a:ext cx="375356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562664" y="5964239"/>
            <a:ext cx="4580376" cy="7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06" tIns="44186" rIns="88306" bIns="4418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Correct answer: A</a:t>
            </a:r>
          </a:p>
        </p:txBody>
      </p:sp>
    </p:spTree>
    <p:extLst>
      <p:ext uri="{BB962C8B-B14F-4D97-AF65-F5344CB8AC3E}">
        <p14:creationId xmlns:p14="http://schemas.microsoft.com/office/powerpoint/2010/main" val="139082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430" y="1219200"/>
            <a:ext cx="914257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Following is the incidence of aortic valve failure/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degenaration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after TAVR/SAVR in the NOTION trial at 6yrs :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&lt;5%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6-8%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9-10%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&gt;10%</a:t>
            </a:r>
          </a:p>
          <a:p>
            <a:pPr marL="455497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3745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charset="0"/>
                <a:cs typeface="Arial" charset="0"/>
              </a:rPr>
              <a:t>Question # 2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271508" y="6315359"/>
            <a:ext cx="4834467" cy="31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eaLnBrk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1800" b="1" i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3891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3"/>
            <a:ext cx="375356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562664" y="5964239"/>
            <a:ext cx="4599419" cy="7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06" tIns="44186" rIns="88306" bIns="4418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Correct answer: B</a:t>
            </a:r>
          </a:p>
        </p:txBody>
      </p:sp>
    </p:spTree>
    <p:extLst>
      <p:ext uri="{BB962C8B-B14F-4D97-AF65-F5344CB8AC3E}">
        <p14:creationId xmlns:p14="http://schemas.microsoft.com/office/powerpoint/2010/main" val="193067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9634" y="9906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Following are the true statements regarding bio-prosthetic valve fracture (BVF) technique except: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A. BVF cause significant decrease in the residual gradient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B. BVF can be done with all types of bio-SAVR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C. BVF is associated with low complication rates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D. BVF usually does not cause injury to the TAVR valve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charset="0"/>
                <a:cs typeface="Arial" charset="0"/>
              </a:rPr>
              <a:t>Question # 3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271508" y="6489983"/>
            <a:ext cx="4834467" cy="31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eaLnBrk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1800" b="1" i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3994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3"/>
            <a:ext cx="375356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562664" y="5964239"/>
            <a:ext cx="4599419" cy="7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06" tIns="44186" rIns="88306" bIns="4418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Correct answer: B</a:t>
            </a:r>
          </a:p>
        </p:txBody>
      </p:sp>
    </p:spTree>
    <p:extLst>
      <p:ext uri="{BB962C8B-B14F-4D97-AF65-F5344CB8AC3E}">
        <p14:creationId xmlns:p14="http://schemas.microsoft.com/office/powerpoint/2010/main" val="358518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hape 62"/>
          <p:cNvSpPr>
            <a:spLocks noChangeArrowheads="1"/>
          </p:cNvSpPr>
          <p:nvPr/>
        </p:nvSpPr>
        <p:spPr bwMode="auto">
          <a:xfrm>
            <a:off x="398917" y="924886"/>
            <a:ext cx="4003675" cy="636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227" tIns="45227" rIns="45227" bIns="4522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b="1" u="sng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Aortic Annulus</a:t>
            </a:r>
          </a:p>
          <a:p>
            <a:endParaRPr lang="en-US" altLang="en-US" sz="2400" b="1" u="sng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Max: 25.7 mm</a:t>
            </a: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Min: 22.1 mm</a:t>
            </a: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Mean: 23.9 mm</a:t>
            </a: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Perimeter = 76 mm</a:t>
            </a: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Area = 454.8 mm</a:t>
            </a:r>
            <a:r>
              <a:rPr lang="en-US" altLang="en-US" sz="2400" b="1" baseline="30000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2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 </a:t>
            </a:r>
          </a:p>
          <a:p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sz="2400" b="1" u="sng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LVOT</a:t>
            </a:r>
          </a:p>
          <a:p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Max: 25.6 mm</a:t>
            </a: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Min: 31.1 mm</a:t>
            </a: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Mean: 28.3 mm</a:t>
            </a: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Perimeter = 88.9 mm</a:t>
            </a: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Area = 611 mm</a:t>
            </a:r>
            <a:r>
              <a:rPr lang="en-US" altLang="en-US" sz="2400" b="1" baseline="30000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2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 </a:t>
            </a:r>
          </a:p>
          <a:p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</p:txBody>
      </p:sp>
      <p:pic>
        <p:nvPicPr>
          <p:cNvPr id="29700" name="image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1287837" y="11170"/>
            <a:ext cx="6169871" cy="58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6" tIns="45230" rIns="90476" bIns="4523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FF00"/>
                </a:solidFill>
                <a:cs typeface="Arial" pitchFamily="34" charset="0"/>
              </a:rPr>
              <a:t>CTA: Aortic Annulus and LVOT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1616" y="651385"/>
            <a:ext cx="33014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Annulus and LVOT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81618" y="3297558"/>
            <a:ext cx="33313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Annulus: 22.1x25.7 mm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Area: 454.8 mm2  Perimeter: 76 mm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18" y="1078095"/>
            <a:ext cx="3331339" cy="223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3907137"/>
            <a:ext cx="3352800" cy="24804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81600" y="6243958"/>
            <a:ext cx="3352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LVOT: 25.6X31.1 mm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Area: 611 mm2  Perimeter: 88.9 mm</a:t>
            </a:r>
          </a:p>
        </p:txBody>
      </p:sp>
    </p:spTree>
    <p:extLst>
      <p:ext uri="{BB962C8B-B14F-4D97-AF65-F5344CB8AC3E}">
        <p14:creationId xmlns:p14="http://schemas.microsoft.com/office/powerpoint/2010/main" val="4536055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116" y="3530601"/>
            <a:ext cx="3202084" cy="3020851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600" y="93410"/>
            <a:ext cx="4953000" cy="58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76" tIns="45230" rIns="90476" bIns="4523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FF00"/>
                </a:solidFill>
                <a:cs typeface="Arial" pitchFamily="34" charset="0"/>
              </a:rPr>
              <a:t>CTA: SOV, VTC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116" y="381002"/>
            <a:ext cx="3202084" cy="30983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6117" y="345447"/>
            <a:ext cx="16669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RCC: 33.3 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6890" y="3074440"/>
            <a:ext cx="1535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LCC: 35 mm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6117" y="3069034"/>
            <a:ext cx="1535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NCC: 32 mm</a:t>
            </a:r>
          </a:p>
        </p:txBody>
      </p:sp>
      <p:sp>
        <p:nvSpPr>
          <p:cNvPr id="13" name="Shape 78"/>
          <p:cNvSpPr>
            <a:spLocks noChangeArrowheads="1"/>
          </p:cNvSpPr>
          <p:nvPr/>
        </p:nvSpPr>
        <p:spPr bwMode="auto">
          <a:xfrm>
            <a:off x="57154" y="1384120"/>
            <a:ext cx="4895849" cy="378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227" tIns="45227" rIns="45227" bIns="4522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000" b="1" u="sng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Sinus of Valsalva </a:t>
            </a:r>
          </a:p>
          <a:p>
            <a:endParaRPr lang="en-US" altLang="en-US" sz="2000" b="1" u="sng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RCC = 33.3 mm</a:t>
            </a:r>
          </a:p>
          <a:p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LCC = 35 mm</a:t>
            </a:r>
          </a:p>
          <a:p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NCC = 32 mm</a:t>
            </a:r>
          </a:p>
          <a:p>
            <a:endParaRPr lang="en-US" altLang="en-US" sz="20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sz="2400" b="1" u="sng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Virtual THV-coronary (VTC) distance</a:t>
            </a:r>
          </a:p>
          <a:p>
            <a:endParaRPr lang="en-US" altLang="en-US" sz="2400" b="1" u="sng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VTC = 7.0 mm</a:t>
            </a:r>
          </a:p>
          <a:p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2792" y="6141105"/>
            <a:ext cx="1535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VTC: 7.0 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2925" y="3933054"/>
            <a:ext cx="1535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26 mm THV</a:t>
            </a:r>
          </a:p>
        </p:txBody>
      </p:sp>
      <p:pic>
        <p:nvPicPr>
          <p:cNvPr id="16" name="image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3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8165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hape 78"/>
          <p:cNvSpPr>
            <a:spLocks noChangeArrowheads="1"/>
          </p:cNvSpPr>
          <p:nvPr/>
        </p:nvSpPr>
        <p:spPr bwMode="auto">
          <a:xfrm>
            <a:off x="57154" y="1332412"/>
            <a:ext cx="5176223" cy="403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227" tIns="45227" rIns="45227" bIns="4522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b="1" u="sng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Coronary heights</a:t>
            </a:r>
          </a:p>
          <a:p>
            <a:endParaRPr lang="en-US" altLang="en-US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LCA = 16.5 mm</a:t>
            </a:r>
          </a:p>
          <a:p>
            <a:r>
              <a:rPr lang="en-US" altLang="en-US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RCA = 25.5 mm</a:t>
            </a:r>
          </a:p>
          <a:p>
            <a:endParaRPr lang="en-US" altLang="en-US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STJ height (above annulus) = 32 mm</a:t>
            </a:r>
          </a:p>
          <a:p>
            <a:endParaRPr lang="en-US" altLang="en-US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STJ = 31.7 x 32.8 mm (mean 31.8)</a:t>
            </a:r>
          </a:p>
          <a:p>
            <a:endParaRPr lang="en-US" altLang="en-US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Root angle = 43 deg</a:t>
            </a:r>
          </a:p>
          <a:p>
            <a:endParaRPr lang="en-US" altLang="en-US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Ascending aorta = 33 x 32.1 mm</a:t>
            </a:r>
          </a:p>
          <a:p>
            <a:endParaRPr lang="en-US" altLang="en-US" sz="20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endParaRPr lang="en-US" altLang="en-US" sz="20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30725" name="Rectangle 1"/>
          <p:cNvSpPr>
            <a:spLocks noChangeArrowheads="1"/>
          </p:cNvSpPr>
          <p:nvPr/>
        </p:nvSpPr>
        <p:spPr bwMode="auto">
          <a:xfrm>
            <a:off x="1439078" y="93412"/>
            <a:ext cx="5816697" cy="64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6" tIns="45230" rIns="90476" bIns="4523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FFFF00"/>
                </a:solidFill>
                <a:cs typeface="Arial" pitchFamily="34" charset="0"/>
              </a:rPr>
              <a:t>CTA: STJ, Coronary Ostia</a:t>
            </a:r>
          </a:p>
        </p:txBody>
      </p:sp>
      <p:pic>
        <p:nvPicPr>
          <p:cNvPr id="3072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8488" y="1149950"/>
            <a:ext cx="2434785" cy="25838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18464" y="1169037"/>
            <a:ext cx="19875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STJ: 31.7x32.8 mm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5295" y="3823736"/>
            <a:ext cx="2467909" cy="27548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90159" y="3833438"/>
            <a:ext cx="16637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LCA: 16.5mm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8464" y="3823737"/>
            <a:ext cx="2449336" cy="27548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18476" y="3823759"/>
            <a:ext cx="16763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RCA: 25.5mm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5295" y="1141500"/>
            <a:ext cx="2467909" cy="25923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074093" y="1141522"/>
            <a:ext cx="17933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Root angle: 43 deg</a:t>
            </a:r>
          </a:p>
        </p:txBody>
      </p:sp>
    </p:spTree>
    <p:extLst>
      <p:ext uri="{BB962C8B-B14F-4D97-AF65-F5344CB8AC3E}">
        <p14:creationId xmlns:p14="http://schemas.microsoft.com/office/powerpoint/2010/main" val="15181238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-76200"/>
            <a:ext cx="7772400" cy="685800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Femoral Arterial Access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5" y="6453507"/>
            <a:ext cx="227988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View RFA and RIA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0548" y="6400800"/>
            <a:ext cx="1881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Access 3D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82" y="685802"/>
            <a:ext cx="3989358" cy="572597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66800" y="5026733"/>
            <a:ext cx="990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7.8x9.1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11168" y="5008763"/>
            <a:ext cx="990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7.5x8.8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9482" y="3210921"/>
            <a:ext cx="990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8.1x8.6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65209" y="3241033"/>
            <a:ext cx="990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8.3x7.5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9947" y="1942888"/>
            <a:ext cx="990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10x11.6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9464" y="1942888"/>
            <a:ext cx="990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9.4x11.4</a:t>
            </a:r>
          </a:p>
        </p:txBody>
      </p:sp>
      <p:sp>
        <p:nvSpPr>
          <p:cNvPr id="30" name="Flowchart: Connector 29"/>
          <p:cNvSpPr/>
          <p:nvPr/>
        </p:nvSpPr>
        <p:spPr bwMode="auto">
          <a:xfrm>
            <a:off x="2876625" y="2271181"/>
            <a:ext cx="1450303" cy="3711515"/>
          </a:xfrm>
          <a:prstGeom prst="flowChartConnector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3" y="685802"/>
            <a:ext cx="1681063" cy="572597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431" y="685802"/>
            <a:ext cx="1684865" cy="572597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864135" y="6453507"/>
            <a:ext cx="227988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View LFA and LIA</a:t>
            </a:r>
          </a:p>
        </p:txBody>
      </p:sp>
      <p:pic>
        <p:nvPicPr>
          <p:cNvPr id="16" name="image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3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16379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085244"/>
            <a:ext cx="3810000" cy="5696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287" y="6084173"/>
            <a:ext cx="1066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LAO: 40°</a:t>
            </a:r>
          </a:p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Caudal: 0°</a:t>
            </a: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4282" y="1092204"/>
            <a:ext cx="3813313" cy="56895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47603" y="6084173"/>
            <a:ext cx="11960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RAO: 30°</a:t>
            </a:r>
          </a:p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Caudal: 10°</a:t>
            </a:r>
          </a:p>
        </p:txBody>
      </p:sp>
      <p:sp>
        <p:nvSpPr>
          <p:cNvPr id="12" name="Title 1"/>
          <p:cNvSpPr txBox="1">
            <a:spLocks noChangeArrowheads="1"/>
          </p:cNvSpPr>
          <p:nvPr/>
        </p:nvSpPr>
        <p:spPr bwMode="auto">
          <a:xfrm>
            <a:off x="200025" y="76200"/>
            <a:ext cx="8861778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Great Vessel Anatomy for Cerebral Protection Device </a:t>
            </a:r>
          </a:p>
        </p:txBody>
      </p:sp>
      <p:pic>
        <p:nvPicPr>
          <p:cNvPr id="7" name="image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3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43724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FF00"/>
      </a:accent1>
      <a:accent2>
        <a:srgbClr val="FF33CC"/>
      </a:accent2>
      <a:accent3>
        <a:srgbClr val="AAAAFF"/>
      </a:accent3>
      <a:accent4>
        <a:srgbClr val="DADADA"/>
      </a:accent4>
      <a:accent5>
        <a:srgbClr val="FFFFAA"/>
      </a:accent5>
      <a:accent6>
        <a:srgbClr val="E72DB9"/>
      </a:accent6>
      <a:hlink>
        <a:srgbClr val="00FFCC"/>
      </a:hlink>
      <a:folHlink>
        <a:srgbClr val="C0C0C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template_powerpoint_dark_4x3_ppt">
  <a:themeElements>
    <a:clrScheme name="Medtronic Dark">
      <a:dk1>
        <a:srgbClr val="001E46"/>
      </a:dk1>
      <a:lt1>
        <a:srgbClr val="FFFFFF"/>
      </a:lt1>
      <a:dk2>
        <a:srgbClr val="004B87"/>
      </a:dk2>
      <a:lt2>
        <a:srgbClr val="71C5E8"/>
      </a:lt2>
      <a:accent1>
        <a:srgbClr val="0085CA"/>
      </a:accent1>
      <a:accent2>
        <a:srgbClr val="00A9E0"/>
      </a:accent2>
      <a:accent3>
        <a:srgbClr val="B9D9EB"/>
      </a:accent3>
      <a:accent4>
        <a:srgbClr val="5B7F95"/>
      </a:accent4>
      <a:accent5>
        <a:srgbClr val="888B8D"/>
      </a:accent5>
      <a:accent6>
        <a:srgbClr val="B1B3B3"/>
      </a:accent6>
      <a:hlink>
        <a:srgbClr val="77BC1F"/>
      </a:hlink>
      <a:folHlink>
        <a:srgbClr val="00C4B3"/>
      </a:folHlink>
    </a:clrScheme>
    <a:fontScheme name="Medtronic Font Theme">
      <a:majorFont>
        <a:latin typeface="Effra"/>
        <a:ea typeface=""/>
        <a:cs typeface=""/>
      </a:majorFont>
      <a:minorFont>
        <a:latin typeface="Effra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t" anchorCtr="0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115888" indent="-115888">
          <a:lnSpc>
            <a:spcPts val="1900"/>
          </a:lnSpc>
          <a:buFont typeface="Wingdings" charset="2"/>
          <a:buChar char="§"/>
          <a:defRPr sz="1600" dirty="0" smtClean="0">
            <a:latin typeface="Effra"/>
            <a:cs typeface="Effra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inai Cardio Master PPT Template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SHARMA BLUE</Template>
  <TotalTime>4073</TotalTime>
  <Words>1730</Words>
  <Application>Microsoft Office PowerPoint</Application>
  <PresentationFormat>Affichage à l'écran (4:3)</PresentationFormat>
  <Paragraphs>326</Paragraphs>
  <Slides>45</Slides>
  <Notes>24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45</vt:i4>
      </vt:variant>
    </vt:vector>
  </HeadingPairs>
  <TitlesOfParts>
    <vt:vector size="61" baseType="lpstr">
      <vt:lpstr>Arial</vt:lpstr>
      <vt:lpstr>Calibri</vt:lpstr>
      <vt:lpstr>Effra</vt:lpstr>
      <vt:lpstr>Effra Light</vt:lpstr>
      <vt:lpstr>Lucida Grande</vt:lpstr>
      <vt:lpstr>StarSymbol</vt:lpstr>
      <vt:lpstr>Times New Roman</vt:lpstr>
      <vt:lpstr>Wingdings</vt:lpstr>
      <vt:lpstr>Wingdings 2</vt:lpstr>
      <vt:lpstr>5_Default Design</vt:lpstr>
      <vt:lpstr>3_template_powerpoint_dark_4x3_ppt</vt:lpstr>
      <vt:lpstr>1_Default Design</vt:lpstr>
      <vt:lpstr>Sinai Cardio Master PPT Template</vt:lpstr>
      <vt:lpstr>2_Default Design</vt:lpstr>
      <vt:lpstr>BASIC SHARMA BLUE</vt:lpstr>
      <vt:lpstr>6_BASIC SHARMA BLUE</vt:lpstr>
      <vt:lpstr>Structural Heart Live Cases</vt:lpstr>
      <vt:lpstr>Disclosures</vt:lpstr>
      <vt:lpstr>March 12th 2019- Structural Heart Live Case #28: KS, 79 yo M</vt:lpstr>
      <vt:lpstr>Trans-Esophageal Echo (TEE)</vt:lpstr>
      <vt:lpstr>Présentation PowerPoint</vt:lpstr>
      <vt:lpstr>Présentation PowerPoint</vt:lpstr>
      <vt:lpstr>Présentation PowerPoint</vt:lpstr>
      <vt:lpstr>Femoral Arterial Access</vt:lpstr>
      <vt:lpstr>Présentation PowerPoint</vt:lpstr>
      <vt:lpstr>Sapien-3 Valve selection of ViV TAVR</vt:lpstr>
      <vt:lpstr>Biometrics and Indexed Effective Orifice area (iEOA) to predict PPM</vt:lpstr>
      <vt:lpstr>Présentation PowerPoint</vt:lpstr>
      <vt:lpstr>Présentation PowerPoint</vt:lpstr>
      <vt:lpstr>Présentation PowerPoint</vt:lpstr>
      <vt:lpstr>Issues Related To The Case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Question # 1</vt:lpstr>
      <vt:lpstr>Question # 2</vt:lpstr>
      <vt:lpstr>Question #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Dwyer, Denise</dc:creator>
  <cp:lastModifiedBy>Mélanie Dubé</cp:lastModifiedBy>
  <cp:revision>558</cp:revision>
  <cp:lastPrinted>2013-12-14T01:05:00Z</cp:lastPrinted>
  <dcterms:created xsi:type="dcterms:W3CDTF">2012-05-14T23:33:18Z</dcterms:created>
  <dcterms:modified xsi:type="dcterms:W3CDTF">2019-03-12T14:10:29Z</dcterms:modified>
</cp:coreProperties>
</file>