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841" r:id="rId2"/>
    <p:sldMasterId id="2147484073" r:id="rId3"/>
    <p:sldMasterId id="2147484156" r:id="rId4"/>
    <p:sldMasterId id="2147484208" r:id="rId5"/>
    <p:sldMasterId id="2147484247" r:id="rId6"/>
    <p:sldMasterId id="2147484261" r:id="rId7"/>
    <p:sldMasterId id="2147484279" r:id="rId8"/>
  </p:sldMasterIdLst>
  <p:notesMasterIdLst>
    <p:notesMasterId r:id="rId61"/>
  </p:notesMasterIdLst>
  <p:sldIdLst>
    <p:sldId id="1113" r:id="rId9"/>
    <p:sldId id="1114" r:id="rId10"/>
    <p:sldId id="1115" r:id="rId11"/>
    <p:sldId id="1201" r:id="rId12"/>
    <p:sldId id="1202" r:id="rId13"/>
    <p:sldId id="1203" r:id="rId14"/>
    <p:sldId id="1204" r:id="rId15"/>
    <p:sldId id="1205" r:id="rId16"/>
    <p:sldId id="1206" r:id="rId17"/>
    <p:sldId id="1207" r:id="rId18"/>
    <p:sldId id="1208" r:id="rId19"/>
    <p:sldId id="1040" r:id="rId20"/>
    <p:sldId id="1182" r:id="rId21"/>
    <p:sldId id="1200" r:id="rId22"/>
    <p:sldId id="1189" r:id="rId23"/>
    <p:sldId id="1209" r:id="rId24"/>
    <p:sldId id="1186" r:id="rId25"/>
    <p:sldId id="1187" r:id="rId26"/>
    <p:sldId id="1188" r:id="rId27"/>
    <p:sldId id="1191" r:id="rId28"/>
    <p:sldId id="1195" r:id="rId29"/>
    <p:sldId id="1196" r:id="rId30"/>
    <p:sldId id="1199" r:id="rId31"/>
    <p:sldId id="1192" r:id="rId32"/>
    <p:sldId id="1194" r:id="rId33"/>
    <p:sldId id="1197" r:id="rId34"/>
    <p:sldId id="1198" r:id="rId35"/>
    <p:sldId id="1232" r:id="rId36"/>
    <p:sldId id="1233" r:id="rId37"/>
    <p:sldId id="1183" r:id="rId38"/>
    <p:sldId id="1184" r:id="rId39"/>
    <p:sldId id="1230" r:id="rId40"/>
    <p:sldId id="1231" r:id="rId41"/>
    <p:sldId id="1178" r:id="rId42"/>
    <p:sldId id="1217" r:id="rId43"/>
    <p:sldId id="1218" r:id="rId44"/>
    <p:sldId id="1214" r:id="rId45"/>
    <p:sldId id="1211" r:id="rId46"/>
    <p:sldId id="1212" r:id="rId47"/>
    <p:sldId id="1179" r:id="rId48"/>
    <p:sldId id="1213" r:id="rId49"/>
    <p:sldId id="1215" r:id="rId50"/>
    <p:sldId id="1181" r:id="rId51"/>
    <p:sldId id="1219" r:id="rId52"/>
    <p:sldId id="1220" r:id="rId53"/>
    <p:sldId id="1227" r:id="rId54"/>
    <p:sldId id="1229" r:id="rId55"/>
    <p:sldId id="1228" r:id="rId56"/>
    <p:sldId id="1063" r:id="rId57"/>
    <p:sldId id="984" r:id="rId58"/>
    <p:sldId id="985" r:id="rId59"/>
    <p:sldId id="1112"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0AEBB84-1060-43DE-8E22-967D94B5C46C}">
          <p14:sldIdLst>
            <p14:sldId id="1113"/>
            <p14:sldId id="1114"/>
            <p14:sldId id="1115"/>
            <p14:sldId id="1201"/>
            <p14:sldId id="1202"/>
            <p14:sldId id="1203"/>
            <p14:sldId id="1204"/>
            <p14:sldId id="1205"/>
            <p14:sldId id="1206"/>
            <p14:sldId id="1207"/>
            <p14:sldId id="1208"/>
            <p14:sldId id="1040"/>
            <p14:sldId id="1182"/>
            <p14:sldId id="1200"/>
            <p14:sldId id="1189"/>
            <p14:sldId id="1209"/>
            <p14:sldId id="1186"/>
            <p14:sldId id="1187"/>
            <p14:sldId id="1188"/>
            <p14:sldId id="1191"/>
            <p14:sldId id="1195"/>
            <p14:sldId id="1196"/>
            <p14:sldId id="1199"/>
            <p14:sldId id="1192"/>
            <p14:sldId id="1194"/>
            <p14:sldId id="1197"/>
            <p14:sldId id="1198"/>
            <p14:sldId id="1232"/>
            <p14:sldId id="1233"/>
            <p14:sldId id="1183"/>
            <p14:sldId id="1184"/>
            <p14:sldId id="1230"/>
            <p14:sldId id="1231"/>
            <p14:sldId id="1178"/>
            <p14:sldId id="1217"/>
            <p14:sldId id="1218"/>
            <p14:sldId id="1214"/>
            <p14:sldId id="1211"/>
            <p14:sldId id="1212"/>
            <p14:sldId id="1179"/>
            <p14:sldId id="1213"/>
            <p14:sldId id="1215"/>
            <p14:sldId id="1181"/>
            <p14:sldId id="1219"/>
            <p14:sldId id="1220"/>
            <p14:sldId id="1227"/>
            <p14:sldId id="1229"/>
            <p14:sldId id="1228"/>
            <p14:sldId id="1063"/>
            <p14:sldId id="984"/>
            <p14:sldId id="985"/>
            <p14:sldId id="111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00"/>
    <a:srgbClr val="0039AC"/>
    <a:srgbClr val="3BCCFF"/>
    <a:srgbClr val="A7E8FF"/>
    <a:srgbClr val="79DCFF"/>
    <a:srgbClr val="FF7575"/>
    <a:srgbClr val="FFE593"/>
    <a:srgbClr val="002D86"/>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021" autoAdjust="0"/>
    <p:restoredTop sz="94676" autoAdjust="0"/>
  </p:normalViewPr>
  <p:slideViewPr>
    <p:cSldViewPr>
      <p:cViewPr varScale="1">
        <p:scale>
          <a:sx n="66" d="100"/>
          <a:sy n="66" d="100"/>
        </p:scale>
        <p:origin x="-168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9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8AD82B7-810B-49B0-9602-F8F6819EBAEA}" type="datetimeFigureOut">
              <a:rPr lang="en-US" smtClean="0"/>
              <a:pPr/>
              <a:t>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5E59096-98FA-4D2B-9793-6BFFCAE1E902}" type="slidenum">
              <a:rPr lang="en-US" smtClean="0"/>
              <a:pPr/>
              <a:t>‹#›</a:t>
            </a:fld>
            <a:endParaRPr lang="en-US"/>
          </a:p>
        </p:txBody>
      </p:sp>
    </p:spTree>
    <p:extLst>
      <p:ext uri="{BB962C8B-B14F-4D97-AF65-F5344CB8AC3E}">
        <p14:creationId xmlns:p14="http://schemas.microsoft.com/office/powerpoint/2010/main" val="266560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eaLnBrk="0" hangingPunct="0"/>
            <a:fld id="{277CA431-D06D-4545-9B64-F839F81A0B4D}" type="slidenum">
              <a:rPr lang="en-US" altLang="en-US">
                <a:solidFill>
                  <a:srgbClr val="FFFFFF"/>
                </a:solidFill>
                <a:latin typeface="Times New Roman" pitchFamily="18" charset="0"/>
              </a:rPr>
              <a:pPr eaLnBrk="0" hangingPunct="0"/>
              <a:t>3</a:t>
            </a:fld>
            <a:endParaRPr lang="en-US" altLang="en-US" dirty="0">
              <a:solidFill>
                <a:srgbClr val="FFFFFF"/>
              </a:solidFill>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712C4B-876A-4CCD-B31C-82DB0E1EC1D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808841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a:defRPr/>
            </a:pPr>
            <a:fld id="{9DBB2ACA-779C-4595-89B4-CDCA1644CCD5}" type="datetime1">
              <a:rPr lang="en-US" smtClean="0">
                <a:solidFill>
                  <a:prstClr val="black"/>
                </a:solidFill>
              </a:rPr>
              <a:pPr>
                <a:defRPr/>
              </a:pPr>
              <a:t>1/8/2019</a:t>
            </a:fld>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FAE678BB-763C-40DF-B781-F9D40CCA79A2}"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387015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58257"/>
            <a:ext cx="7772400" cy="61550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4500914"/>
            <a:ext cx="6400800" cy="523174"/>
          </a:xfrm>
        </p:spPr>
        <p:txBody>
          <a:bodyPr/>
          <a:lstStyle>
            <a:lvl1pPr marL="0" indent="0" algn="ctr">
              <a:buNone/>
              <a:defRPr/>
            </a:lvl1pPr>
            <a:lvl2pPr marL="456963" indent="0" algn="ctr">
              <a:buNone/>
              <a:defRPr/>
            </a:lvl2pPr>
            <a:lvl3pPr marL="913926" indent="0" algn="ctr">
              <a:buNone/>
              <a:defRPr/>
            </a:lvl3pPr>
            <a:lvl4pPr marL="1370890" indent="0" algn="ctr">
              <a:buNone/>
              <a:defRPr/>
            </a:lvl4pPr>
            <a:lvl5pPr marL="1827852" indent="0" algn="ctr">
              <a:buNone/>
              <a:defRPr/>
            </a:lvl5pPr>
            <a:lvl6pPr marL="2284815" indent="0" algn="ctr">
              <a:buNone/>
              <a:defRPr/>
            </a:lvl6pPr>
            <a:lvl7pPr marL="2741778" indent="0" algn="ctr">
              <a:buNone/>
              <a:defRPr/>
            </a:lvl7pPr>
            <a:lvl8pPr marL="3198740" indent="0" algn="ctr">
              <a:buNone/>
              <a:defRPr/>
            </a:lvl8pPr>
            <a:lvl9pPr marL="365570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5612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109053" y="2265793"/>
            <a:ext cx="4924324" cy="31217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422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2880" y="455619"/>
            <a:ext cx="1231005" cy="4913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98884" y="455619"/>
            <a:ext cx="3631662" cy="4913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1324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10" name="Footer Placeholder 9"/>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6" name="Title 5"/>
          <p:cNvSpPr>
            <a:spLocks noGrp="1"/>
          </p:cNvSpPr>
          <p:nvPr>
            <p:ph type="title"/>
          </p:nvPr>
        </p:nvSpPr>
        <p:spPr>
          <a:xfrm>
            <a:off x="378462" y="373379"/>
            <a:ext cx="8381999" cy="266700"/>
          </a:xfrm>
        </p:spPr>
        <p:txBody>
          <a:bodyPr>
            <a:noAutofit/>
          </a:bodyPr>
          <a:lstStyle/>
          <a:p>
            <a:r>
              <a:rPr lang="en-US" smtClean="0"/>
              <a:t>Click to edit Master title style</a:t>
            </a:r>
            <a:endParaRPr lang="en-US" dirty="0"/>
          </a:p>
        </p:txBody>
      </p:sp>
      <p:sp>
        <p:nvSpPr>
          <p:cNvPr id="4" name="Text Placeholder 3"/>
          <p:cNvSpPr>
            <a:spLocks noGrp="1"/>
          </p:cNvSpPr>
          <p:nvPr>
            <p:ph type="body" sz="quarter" idx="12"/>
          </p:nvPr>
        </p:nvSpPr>
        <p:spPr>
          <a:xfrm>
            <a:off x="378462" y="625903"/>
            <a:ext cx="8381999" cy="266700"/>
          </a:xfrm>
        </p:spPr>
        <p:txBody>
          <a:bodyPr>
            <a:noAutofit/>
          </a:bodyPr>
          <a:lstStyle>
            <a:lvl1pPr marL="0">
              <a:lnSpc>
                <a:spcPts val="2000"/>
              </a:lnSpc>
              <a:spcAft>
                <a:spcPts val="0"/>
              </a:spcAft>
              <a:buFontTx/>
              <a:buNone/>
              <a:defRPr sz="2300" cap="all">
                <a:solidFill>
                  <a:schemeClr val="tx2"/>
                </a:solidFill>
                <a:latin typeface="Effra Light"/>
              </a:defRPr>
            </a:lvl1pPr>
            <a:lvl2pPr marL="0" indent="0">
              <a:lnSpc>
                <a:spcPts val="2000"/>
              </a:lnSpc>
              <a:spcAft>
                <a:spcPts val="0"/>
              </a:spcAft>
              <a:buFontTx/>
              <a:buNone/>
              <a:defRPr sz="2300" b="0" i="0" cap="all">
                <a:solidFill>
                  <a:schemeClr val="tx2"/>
                </a:solidFill>
                <a:latin typeface="Effra Light"/>
              </a:defRPr>
            </a:lvl2pPr>
            <a:lvl3pPr marL="0" indent="0">
              <a:lnSpc>
                <a:spcPts val="2000"/>
              </a:lnSpc>
              <a:spcAft>
                <a:spcPts val="0"/>
              </a:spcAft>
              <a:buFontTx/>
              <a:buNone/>
              <a:defRPr sz="2300" b="0" i="0" cap="all">
                <a:solidFill>
                  <a:schemeClr val="tx2"/>
                </a:solidFill>
                <a:latin typeface="Effra Light"/>
              </a:defRPr>
            </a:lvl3pPr>
            <a:lvl4pPr marL="0" indent="0">
              <a:lnSpc>
                <a:spcPts val="2000"/>
              </a:lnSpc>
              <a:spcAft>
                <a:spcPts val="0"/>
              </a:spcAft>
              <a:buFontTx/>
              <a:buNone/>
              <a:defRPr sz="2300" b="0" i="0" cap="all">
                <a:solidFill>
                  <a:schemeClr val="tx2"/>
                </a:solidFill>
                <a:latin typeface="Effra Light"/>
              </a:defRPr>
            </a:lvl4pPr>
            <a:lvl5pPr marL="0" indent="0">
              <a:lnSpc>
                <a:spcPts val="2000"/>
              </a:lnSpc>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2361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10" name="Footer Placeholder 9"/>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9" name="Title 8"/>
          <p:cNvSpPr>
            <a:spLocks noGrp="1"/>
          </p:cNvSpPr>
          <p:nvPr>
            <p:ph type="title"/>
          </p:nvPr>
        </p:nvSpPr>
        <p:spPr>
          <a:xfrm>
            <a:off x="378461" y="371683"/>
            <a:ext cx="8382001"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7" name="Text Placeholder 3"/>
          <p:cNvSpPr>
            <a:spLocks noGrp="1"/>
          </p:cNvSpPr>
          <p:nvPr>
            <p:ph type="body" sz="quarter" idx="13"/>
          </p:nvPr>
        </p:nvSpPr>
        <p:spPr>
          <a:xfrm>
            <a:off x="378461" y="624847"/>
            <a:ext cx="8382001"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a:xfrm>
            <a:off x="378358" y="1330859"/>
            <a:ext cx="4192323" cy="4573324"/>
          </a:xfrm>
        </p:spPr>
        <p:txBody>
          <a:bodyPr rIns="1523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4570872" y="1330859"/>
            <a:ext cx="4189677" cy="4573324"/>
          </a:xfrm>
        </p:spPr>
        <p:txBody>
          <a:bodyPr rIns="1523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3999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Col Intro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10" name="Footer Placeholder 9"/>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9" name="Title 8"/>
          <p:cNvSpPr>
            <a:spLocks noGrp="1"/>
          </p:cNvSpPr>
          <p:nvPr>
            <p:ph type="title"/>
          </p:nvPr>
        </p:nvSpPr>
        <p:spPr>
          <a:xfrm>
            <a:off x="378462" y="373387"/>
            <a:ext cx="8381999"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13" name="Text Placeholder 3"/>
          <p:cNvSpPr>
            <a:spLocks noGrp="1"/>
          </p:cNvSpPr>
          <p:nvPr>
            <p:ph type="body" sz="quarter" idx="14"/>
          </p:nvPr>
        </p:nvSpPr>
        <p:spPr>
          <a:xfrm>
            <a:off x="378462" y="624847"/>
            <a:ext cx="8381999"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a:xfrm>
            <a:off x="378354" y="1330855"/>
            <a:ext cx="8382000" cy="685800"/>
          </a:xfrm>
        </p:spPr>
        <p:txBody>
          <a:bodyPr>
            <a:noAutofit/>
          </a:bodyPr>
          <a:lstStyle>
            <a:lvl1pPr marL="0" indent="0">
              <a:lnSpc>
                <a:spcPts val="2000"/>
              </a:lnSpc>
              <a:spcAft>
                <a:spcPts val="667"/>
              </a:spcAft>
              <a:buFontTx/>
              <a:buNone/>
              <a:defRPr sz="1800" baseline="0">
                <a:solidFill>
                  <a:schemeClr val="tx1"/>
                </a:solidFill>
                <a:latin typeface="Effra"/>
              </a:defRPr>
            </a:lvl1pPr>
            <a:lvl2pPr marL="0" indent="0">
              <a:lnSpc>
                <a:spcPts val="2000"/>
              </a:lnSpc>
              <a:spcAft>
                <a:spcPts val="667"/>
              </a:spcAft>
              <a:buFontTx/>
              <a:buNone/>
              <a:defRPr sz="1800">
                <a:solidFill>
                  <a:schemeClr val="tx1"/>
                </a:solidFill>
                <a:latin typeface="Effra"/>
              </a:defRPr>
            </a:lvl2pPr>
            <a:lvl3pPr marL="0" indent="0">
              <a:lnSpc>
                <a:spcPts val="2000"/>
              </a:lnSpc>
              <a:spcAft>
                <a:spcPts val="667"/>
              </a:spcAft>
              <a:buFontTx/>
              <a:buNone/>
              <a:defRPr sz="1800">
                <a:solidFill>
                  <a:schemeClr val="tx1"/>
                </a:solidFill>
                <a:latin typeface="Effra"/>
              </a:defRPr>
            </a:lvl3pPr>
            <a:lvl4pPr marL="0" indent="0">
              <a:lnSpc>
                <a:spcPts val="2000"/>
              </a:lnSpc>
              <a:spcAft>
                <a:spcPts val="667"/>
              </a:spcAft>
              <a:buFontTx/>
              <a:buNone/>
              <a:defRPr sz="1800">
                <a:solidFill>
                  <a:schemeClr val="tx1"/>
                </a:solidFill>
                <a:latin typeface="Effra"/>
              </a:defRPr>
            </a:lvl4pPr>
            <a:lvl5pPr marL="0" indent="0">
              <a:lnSpc>
                <a:spcPts val="2000"/>
              </a:lnSpc>
              <a:spcAft>
                <a:spcPts val="667"/>
              </a:spcAft>
              <a:buFontTx/>
              <a:buNone/>
              <a:defRPr sz="1800">
                <a:solidFill>
                  <a:schemeClr val="tx1"/>
                </a:solidFill>
                <a:latin typeface="Effra"/>
              </a:defRPr>
            </a:lvl5pPr>
            <a:lvl6pPr marL="0" indent="0">
              <a:lnSpc>
                <a:spcPts val="2167"/>
              </a:lnSpc>
              <a:buFontTx/>
              <a:buNone/>
              <a:defRPr sz="1900">
                <a:solidFill>
                  <a:schemeClr val="tx1"/>
                </a:solidFill>
              </a:defRPr>
            </a:lvl6pPr>
            <a:lvl7pPr marL="0" indent="0">
              <a:lnSpc>
                <a:spcPts val="2167"/>
              </a:lnSpc>
              <a:buFontTx/>
              <a:buNone/>
              <a:defRPr sz="1900">
                <a:solidFill>
                  <a:schemeClr val="tx1"/>
                </a:solidFill>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2"/>
          </p:nvPr>
        </p:nvSpPr>
        <p:spPr>
          <a:xfrm>
            <a:off x="378358" y="2024096"/>
            <a:ext cx="4192323" cy="3880127"/>
          </a:xfrm>
        </p:spPr>
        <p:txBody>
          <a:bodyPr rIns="152394"/>
          <a:lstStyle>
            <a:lvl1pPr marL="380985" indent="-190492" algn="l">
              <a:lnSpc>
                <a:spcPts val="1833"/>
              </a:lnSpc>
              <a:spcAft>
                <a:spcPts val="500"/>
              </a:spcAft>
              <a:buFont typeface="Wingdings" charset="2"/>
              <a:buChar char="§"/>
              <a:defRPr sz="1700">
                <a:solidFill>
                  <a:schemeClr val="accent3"/>
                </a:solidFill>
              </a:defRPr>
            </a:lvl1pPr>
            <a:lvl2pPr marL="571477" indent="-190492">
              <a:defRPr/>
            </a:lvl2pPr>
            <a:lvl3pPr marL="765939" indent="-190492">
              <a:defRPr/>
            </a:lvl3pPr>
            <a:lvl4pPr marL="955108" indent="-190492">
              <a:defRPr/>
            </a:lvl4pPr>
            <a:lvl5pPr marL="1146923" indent="-189170">
              <a:defRPr/>
            </a:lvl5pPr>
            <a:lvl6pPr marL="1334770" indent="-187847">
              <a:defRPr/>
            </a:lvl6pPr>
            <a:lvl7pPr marL="1523939" indent="-189170" defTabSz="416702">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2"/>
          <p:cNvSpPr>
            <a:spLocks noGrp="1"/>
          </p:cNvSpPr>
          <p:nvPr>
            <p:ph idx="15"/>
          </p:nvPr>
        </p:nvSpPr>
        <p:spPr>
          <a:xfrm>
            <a:off x="4570872" y="2024096"/>
            <a:ext cx="4189677" cy="3880127"/>
          </a:xfrm>
        </p:spPr>
        <p:txBody>
          <a:bodyPr rIns="152394"/>
          <a:lstStyle>
            <a:lvl1pPr marL="380985" indent="-190492" algn="l">
              <a:lnSpc>
                <a:spcPts val="1833"/>
              </a:lnSpc>
              <a:spcAft>
                <a:spcPts val="500"/>
              </a:spcAft>
              <a:buFont typeface="Wingdings" charset="2"/>
              <a:buChar char="§"/>
              <a:defRPr sz="1700">
                <a:solidFill>
                  <a:schemeClr val="accent3"/>
                </a:solidFill>
              </a:defRPr>
            </a:lvl1pPr>
            <a:lvl2pPr marL="571477" indent="-190492">
              <a:defRPr/>
            </a:lvl2pPr>
            <a:lvl3pPr marL="765939" indent="-190492">
              <a:defRPr/>
            </a:lvl3pPr>
            <a:lvl4pPr marL="955108" indent="-190492">
              <a:defRPr/>
            </a:lvl4pPr>
            <a:lvl5pPr marL="1146923" indent="-189170">
              <a:defRPr/>
            </a:lvl5pPr>
            <a:lvl6pPr marL="1334770" indent="-187847">
              <a:defRPr/>
            </a:lvl6pPr>
            <a:lvl7pPr marL="1523939" indent="-189170" defTabSz="416702">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31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Photo">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10" name="Footer Placeholder 9"/>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9" name="Title 8"/>
          <p:cNvSpPr>
            <a:spLocks noGrp="1"/>
          </p:cNvSpPr>
          <p:nvPr>
            <p:ph type="title"/>
          </p:nvPr>
        </p:nvSpPr>
        <p:spPr>
          <a:xfrm>
            <a:off x="378354" y="373387"/>
            <a:ext cx="5087930"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7" name="Text Placeholder 3"/>
          <p:cNvSpPr>
            <a:spLocks noGrp="1"/>
          </p:cNvSpPr>
          <p:nvPr>
            <p:ph type="body" sz="quarter" idx="13"/>
          </p:nvPr>
        </p:nvSpPr>
        <p:spPr>
          <a:xfrm>
            <a:off x="378354" y="624847"/>
            <a:ext cx="508793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idx="1"/>
          </p:nvPr>
        </p:nvSpPr>
        <p:spPr>
          <a:xfrm>
            <a:off x="378354" y="1338801"/>
            <a:ext cx="5087930" cy="4565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Picture Placeholder 3"/>
          <p:cNvSpPr>
            <a:spLocks noGrp="1"/>
          </p:cNvSpPr>
          <p:nvPr>
            <p:ph type="pic" sz="quarter" idx="12" hasCustomPrompt="1"/>
          </p:nvPr>
        </p:nvSpPr>
        <p:spPr>
          <a:xfrm>
            <a:off x="5611821" y="7"/>
            <a:ext cx="3532187" cy="6286500"/>
          </a:xfrm>
        </p:spPr>
        <p:txBody>
          <a:bodyPr lIns="76197" tIns="38098" rIns="76197" bIns="38098">
            <a:normAutofit/>
          </a:bodyPr>
          <a:lstStyle>
            <a:lvl1pPr marL="0" indent="0">
              <a:lnSpc>
                <a:spcPts val="1500"/>
              </a:lnSpc>
              <a:buNone/>
              <a:defRPr sz="1500" cap="all" baseline="0">
                <a:latin typeface="Effra Light"/>
              </a:defRPr>
            </a:lvl1pPr>
          </a:lstStyle>
          <a:p>
            <a:r>
              <a:rPr lang="en-US" dirty="0" smtClean="0"/>
              <a:t>Drag picture to placeholder </a:t>
            </a:r>
            <a:br>
              <a:rPr lang="en-US" dirty="0" smtClean="0"/>
            </a:br>
            <a:r>
              <a:rPr lang="en-US" dirty="0" smtClean="0"/>
              <a:t>or click icon to add</a:t>
            </a:r>
            <a:endParaRPr lang="en-US" dirty="0"/>
          </a:p>
        </p:txBody>
      </p:sp>
    </p:spTree>
    <p:extLst>
      <p:ext uri="{BB962C8B-B14F-4D97-AF65-F5344CB8AC3E}">
        <p14:creationId xmlns:p14="http://schemas.microsoft.com/office/powerpoint/2010/main" val="204512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oduc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8" name="Footer Placeholder 7"/>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2" name="Title 1"/>
          <p:cNvSpPr>
            <a:spLocks noGrp="1"/>
          </p:cNvSpPr>
          <p:nvPr>
            <p:ph type="title"/>
          </p:nvPr>
        </p:nvSpPr>
        <p:spPr>
          <a:xfrm>
            <a:off x="378462" y="373387"/>
            <a:ext cx="8381999"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58" name="Text Placeholder 3"/>
          <p:cNvSpPr>
            <a:spLocks noGrp="1"/>
          </p:cNvSpPr>
          <p:nvPr>
            <p:ph type="body" sz="quarter" idx="13"/>
          </p:nvPr>
        </p:nvSpPr>
        <p:spPr>
          <a:xfrm>
            <a:off x="378354" y="624847"/>
            <a:ext cx="838200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5" name="Picture Placeholder 3"/>
          <p:cNvSpPr>
            <a:spLocks noGrp="1"/>
          </p:cNvSpPr>
          <p:nvPr>
            <p:ph type="pic" sz="quarter" idx="14"/>
          </p:nvPr>
        </p:nvSpPr>
        <p:spPr>
          <a:xfrm>
            <a:off x="386293"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dirty="0"/>
          </a:p>
        </p:txBody>
      </p:sp>
      <p:sp>
        <p:nvSpPr>
          <p:cNvPr id="46" name="Picture Placeholder 3"/>
          <p:cNvSpPr>
            <a:spLocks noGrp="1"/>
          </p:cNvSpPr>
          <p:nvPr>
            <p:ph type="pic" sz="quarter" idx="15"/>
          </p:nvPr>
        </p:nvSpPr>
        <p:spPr>
          <a:xfrm>
            <a:off x="1577067"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47" name="Picture Placeholder 3"/>
          <p:cNvSpPr>
            <a:spLocks noGrp="1"/>
          </p:cNvSpPr>
          <p:nvPr>
            <p:ph type="pic" sz="quarter" idx="16"/>
          </p:nvPr>
        </p:nvSpPr>
        <p:spPr>
          <a:xfrm>
            <a:off x="2774458"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dirty="0"/>
          </a:p>
        </p:txBody>
      </p:sp>
      <p:sp>
        <p:nvSpPr>
          <p:cNvPr id="55" name="Picture Placeholder 3"/>
          <p:cNvSpPr>
            <a:spLocks noGrp="1"/>
          </p:cNvSpPr>
          <p:nvPr>
            <p:ph type="pic" sz="quarter" idx="17"/>
          </p:nvPr>
        </p:nvSpPr>
        <p:spPr>
          <a:xfrm>
            <a:off x="3971845"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56" name="Picture Placeholder 3"/>
          <p:cNvSpPr>
            <a:spLocks noGrp="1"/>
          </p:cNvSpPr>
          <p:nvPr>
            <p:ph type="pic" sz="quarter" idx="18"/>
          </p:nvPr>
        </p:nvSpPr>
        <p:spPr>
          <a:xfrm>
            <a:off x="5169234"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57" name="Picture Placeholder 3"/>
          <p:cNvSpPr>
            <a:spLocks noGrp="1"/>
          </p:cNvSpPr>
          <p:nvPr>
            <p:ph type="pic" sz="quarter" idx="19"/>
          </p:nvPr>
        </p:nvSpPr>
        <p:spPr>
          <a:xfrm>
            <a:off x="6366626"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59" name="Picture Placeholder 3"/>
          <p:cNvSpPr>
            <a:spLocks noGrp="1"/>
          </p:cNvSpPr>
          <p:nvPr>
            <p:ph type="pic" sz="quarter" idx="20"/>
          </p:nvPr>
        </p:nvSpPr>
        <p:spPr>
          <a:xfrm>
            <a:off x="7564018" y="2909975"/>
            <a:ext cx="1196340" cy="1196340"/>
          </a:xfrm>
        </p:spPr>
        <p:txBody>
          <a:bodyPr>
            <a:normAutofit/>
          </a:bodyPr>
          <a:lstStyle>
            <a:lvl1pPr>
              <a:lnSpc>
                <a:spcPts val="1167"/>
              </a:lnSpc>
              <a:spcAft>
                <a:spcPts val="0"/>
              </a:spcAft>
              <a:defRPr sz="1000">
                <a:latin typeface="+mn-lt"/>
              </a:defRPr>
            </a:lvl1pPr>
          </a:lstStyle>
          <a:p>
            <a:r>
              <a:rPr lang="en-US" smtClean="0"/>
              <a:t>Click icon to add picture</a:t>
            </a:r>
            <a:endParaRPr lang="en-US"/>
          </a:p>
        </p:txBody>
      </p:sp>
      <p:sp>
        <p:nvSpPr>
          <p:cNvPr id="60" name="Text Placeholder 3"/>
          <p:cNvSpPr>
            <a:spLocks noGrp="1"/>
          </p:cNvSpPr>
          <p:nvPr>
            <p:ph type="body" sz="quarter" idx="24"/>
          </p:nvPr>
        </p:nvSpPr>
        <p:spPr>
          <a:xfrm>
            <a:off x="386293"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Text Placeholder 3"/>
          <p:cNvSpPr>
            <a:spLocks noGrp="1"/>
          </p:cNvSpPr>
          <p:nvPr>
            <p:ph type="body" sz="quarter" idx="25"/>
          </p:nvPr>
        </p:nvSpPr>
        <p:spPr>
          <a:xfrm>
            <a:off x="1577067"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2" name="Text Placeholder 3"/>
          <p:cNvSpPr>
            <a:spLocks noGrp="1"/>
          </p:cNvSpPr>
          <p:nvPr>
            <p:ph type="body" sz="quarter" idx="26"/>
          </p:nvPr>
        </p:nvSpPr>
        <p:spPr>
          <a:xfrm>
            <a:off x="2774458"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3" name="Text Placeholder 3"/>
          <p:cNvSpPr>
            <a:spLocks noGrp="1"/>
          </p:cNvSpPr>
          <p:nvPr>
            <p:ph type="body" sz="quarter" idx="27"/>
          </p:nvPr>
        </p:nvSpPr>
        <p:spPr>
          <a:xfrm>
            <a:off x="3971845"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4" name="Text Placeholder 3"/>
          <p:cNvSpPr>
            <a:spLocks noGrp="1"/>
          </p:cNvSpPr>
          <p:nvPr>
            <p:ph type="body" sz="quarter" idx="28"/>
          </p:nvPr>
        </p:nvSpPr>
        <p:spPr>
          <a:xfrm>
            <a:off x="5169234"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5" name="Text Placeholder 3"/>
          <p:cNvSpPr>
            <a:spLocks noGrp="1"/>
          </p:cNvSpPr>
          <p:nvPr>
            <p:ph type="body" sz="quarter" idx="29"/>
          </p:nvPr>
        </p:nvSpPr>
        <p:spPr>
          <a:xfrm>
            <a:off x="6366626"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6" name="Text Placeholder 3"/>
          <p:cNvSpPr>
            <a:spLocks noGrp="1"/>
          </p:cNvSpPr>
          <p:nvPr>
            <p:ph type="body" sz="quarter" idx="30"/>
          </p:nvPr>
        </p:nvSpPr>
        <p:spPr>
          <a:xfrm>
            <a:off x="7564018" y="1710727"/>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7" name="Text Placeholder 27"/>
          <p:cNvSpPr>
            <a:spLocks noGrp="1"/>
          </p:cNvSpPr>
          <p:nvPr>
            <p:ph type="body" sz="quarter" idx="34"/>
          </p:nvPr>
        </p:nvSpPr>
        <p:spPr>
          <a:xfrm>
            <a:off x="386293" y="1710727"/>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8" name="Text Placeholder 27"/>
          <p:cNvSpPr>
            <a:spLocks noGrp="1"/>
          </p:cNvSpPr>
          <p:nvPr>
            <p:ph type="body" sz="quarter" idx="35"/>
          </p:nvPr>
        </p:nvSpPr>
        <p:spPr>
          <a:xfrm>
            <a:off x="1577067" y="1710727"/>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9" name="Text Placeholder 27"/>
          <p:cNvSpPr>
            <a:spLocks noGrp="1"/>
          </p:cNvSpPr>
          <p:nvPr>
            <p:ph type="body" sz="quarter" idx="36"/>
          </p:nvPr>
        </p:nvSpPr>
        <p:spPr>
          <a:xfrm>
            <a:off x="2774458" y="1710727"/>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0" name="Text Placeholder 27"/>
          <p:cNvSpPr>
            <a:spLocks noGrp="1"/>
          </p:cNvSpPr>
          <p:nvPr>
            <p:ph type="body" sz="quarter" idx="37"/>
          </p:nvPr>
        </p:nvSpPr>
        <p:spPr>
          <a:xfrm>
            <a:off x="3971845" y="1710727"/>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1" name="Text Placeholder 27"/>
          <p:cNvSpPr>
            <a:spLocks noGrp="1"/>
          </p:cNvSpPr>
          <p:nvPr>
            <p:ph type="body" sz="quarter" idx="38"/>
          </p:nvPr>
        </p:nvSpPr>
        <p:spPr>
          <a:xfrm>
            <a:off x="5169234" y="1710727"/>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2" name="Text Placeholder 27"/>
          <p:cNvSpPr>
            <a:spLocks noGrp="1"/>
          </p:cNvSpPr>
          <p:nvPr>
            <p:ph type="body" sz="quarter" idx="39"/>
          </p:nvPr>
        </p:nvSpPr>
        <p:spPr>
          <a:xfrm>
            <a:off x="6366626" y="1710727"/>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3" name="Text Placeholder 27"/>
          <p:cNvSpPr>
            <a:spLocks noGrp="1"/>
          </p:cNvSpPr>
          <p:nvPr>
            <p:ph type="body" sz="quarter" idx="40"/>
          </p:nvPr>
        </p:nvSpPr>
        <p:spPr>
          <a:xfrm>
            <a:off x="7564018" y="1710727"/>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4" name="Text Placeholder 3"/>
          <p:cNvSpPr>
            <a:spLocks noGrp="1"/>
          </p:cNvSpPr>
          <p:nvPr>
            <p:ph type="body" sz="quarter" idx="44"/>
          </p:nvPr>
        </p:nvSpPr>
        <p:spPr>
          <a:xfrm>
            <a:off x="386293" y="4101571"/>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5" name="Text Placeholder 3"/>
          <p:cNvSpPr>
            <a:spLocks noGrp="1"/>
          </p:cNvSpPr>
          <p:nvPr>
            <p:ph type="body" sz="quarter" idx="45"/>
          </p:nvPr>
        </p:nvSpPr>
        <p:spPr>
          <a:xfrm>
            <a:off x="1577067" y="4101571"/>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6" name="Text Placeholder 3"/>
          <p:cNvSpPr>
            <a:spLocks noGrp="1"/>
          </p:cNvSpPr>
          <p:nvPr>
            <p:ph type="body" sz="quarter" idx="46"/>
          </p:nvPr>
        </p:nvSpPr>
        <p:spPr>
          <a:xfrm>
            <a:off x="2774458" y="4101571"/>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7" name="Text Placeholder 3"/>
          <p:cNvSpPr>
            <a:spLocks noGrp="1"/>
          </p:cNvSpPr>
          <p:nvPr>
            <p:ph type="body" sz="quarter" idx="47"/>
          </p:nvPr>
        </p:nvSpPr>
        <p:spPr>
          <a:xfrm>
            <a:off x="3971845" y="4101571"/>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8" name="Text Placeholder 3"/>
          <p:cNvSpPr>
            <a:spLocks noGrp="1"/>
          </p:cNvSpPr>
          <p:nvPr>
            <p:ph type="body" sz="quarter" idx="48"/>
          </p:nvPr>
        </p:nvSpPr>
        <p:spPr>
          <a:xfrm>
            <a:off x="5169234" y="4101571"/>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9" name="Text Placeholder 3"/>
          <p:cNvSpPr>
            <a:spLocks noGrp="1"/>
          </p:cNvSpPr>
          <p:nvPr>
            <p:ph type="body" sz="quarter" idx="49"/>
          </p:nvPr>
        </p:nvSpPr>
        <p:spPr>
          <a:xfrm>
            <a:off x="6366626" y="4101571"/>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0" name="Text Placeholder 3"/>
          <p:cNvSpPr>
            <a:spLocks noGrp="1"/>
          </p:cNvSpPr>
          <p:nvPr>
            <p:ph type="body" sz="quarter" idx="50"/>
          </p:nvPr>
        </p:nvSpPr>
        <p:spPr>
          <a:xfrm>
            <a:off x="7564018" y="4101571"/>
            <a:ext cx="1196340"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tx1"/>
                </a:solidFill>
                <a:latin typeface="+mn-lt"/>
              </a:defRPr>
            </a:lvl1pPr>
            <a:lvl2pPr marL="0" indent="0">
              <a:lnSpc>
                <a:spcPts val="1167"/>
              </a:lnSpc>
              <a:spcAft>
                <a:spcPts val="0"/>
              </a:spcAft>
              <a:buFontTx/>
              <a:buNone/>
              <a:defRPr sz="1200" cap="all" baseline="0">
                <a:solidFill>
                  <a:schemeClr val="tx1"/>
                </a:solidFill>
                <a:latin typeface="+mn-lt"/>
              </a:defRPr>
            </a:lvl2pPr>
            <a:lvl3pPr marL="0" indent="0">
              <a:lnSpc>
                <a:spcPts val="1167"/>
              </a:lnSpc>
              <a:spcAft>
                <a:spcPts val="0"/>
              </a:spcAft>
              <a:buFontTx/>
              <a:buNone/>
              <a:defRPr sz="1200" cap="all" baseline="0">
                <a:solidFill>
                  <a:schemeClr val="tx1"/>
                </a:solidFill>
                <a:latin typeface="+mn-lt"/>
              </a:defRPr>
            </a:lvl3pPr>
            <a:lvl4pPr marL="0" indent="0">
              <a:lnSpc>
                <a:spcPts val="1167"/>
              </a:lnSpc>
              <a:spcAft>
                <a:spcPts val="0"/>
              </a:spcAft>
              <a:buFontTx/>
              <a:buNone/>
              <a:defRPr sz="1200" cap="all" baseline="0">
                <a:solidFill>
                  <a:schemeClr val="tx1"/>
                </a:solidFill>
                <a:latin typeface="+mn-lt"/>
              </a:defRPr>
            </a:lvl4pPr>
            <a:lvl5pPr marL="0" indent="0">
              <a:lnSpc>
                <a:spcPts val="1167"/>
              </a:lnSpc>
              <a:spcAft>
                <a:spcPts val="0"/>
              </a:spcAft>
              <a:buFontTx/>
              <a:buNone/>
              <a:defRPr sz="120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1" name="Text Placeholder 27"/>
          <p:cNvSpPr>
            <a:spLocks noGrp="1"/>
          </p:cNvSpPr>
          <p:nvPr>
            <p:ph type="body" sz="quarter" idx="54"/>
          </p:nvPr>
        </p:nvSpPr>
        <p:spPr>
          <a:xfrm>
            <a:off x="386293"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2" name="Text Placeholder 27"/>
          <p:cNvSpPr>
            <a:spLocks noGrp="1"/>
          </p:cNvSpPr>
          <p:nvPr>
            <p:ph type="body" sz="quarter" idx="55"/>
          </p:nvPr>
        </p:nvSpPr>
        <p:spPr>
          <a:xfrm>
            <a:off x="1577067"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3" name="Text Placeholder 27"/>
          <p:cNvSpPr>
            <a:spLocks noGrp="1"/>
          </p:cNvSpPr>
          <p:nvPr>
            <p:ph type="body" sz="quarter" idx="56"/>
          </p:nvPr>
        </p:nvSpPr>
        <p:spPr>
          <a:xfrm>
            <a:off x="2774458"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4" name="Text Placeholder 27"/>
          <p:cNvSpPr>
            <a:spLocks noGrp="1"/>
          </p:cNvSpPr>
          <p:nvPr>
            <p:ph type="body" sz="quarter" idx="57"/>
          </p:nvPr>
        </p:nvSpPr>
        <p:spPr>
          <a:xfrm>
            <a:off x="3971845"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5" name="Text Placeholder 27"/>
          <p:cNvSpPr>
            <a:spLocks noGrp="1"/>
          </p:cNvSpPr>
          <p:nvPr>
            <p:ph type="body" sz="quarter" idx="58"/>
          </p:nvPr>
        </p:nvSpPr>
        <p:spPr>
          <a:xfrm>
            <a:off x="5169234"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6" name="Text Placeholder 27"/>
          <p:cNvSpPr>
            <a:spLocks noGrp="1"/>
          </p:cNvSpPr>
          <p:nvPr>
            <p:ph type="body" sz="quarter" idx="59"/>
          </p:nvPr>
        </p:nvSpPr>
        <p:spPr>
          <a:xfrm>
            <a:off x="6366626"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7" name="Text Placeholder 27"/>
          <p:cNvSpPr>
            <a:spLocks noGrp="1"/>
          </p:cNvSpPr>
          <p:nvPr>
            <p:ph type="body" sz="quarter" idx="60"/>
          </p:nvPr>
        </p:nvSpPr>
        <p:spPr>
          <a:xfrm>
            <a:off x="7564018" y="4101568"/>
            <a:ext cx="1196340" cy="304800"/>
          </a:xfrm>
        </p:spPr>
        <p:txBody>
          <a:bodyPr lIns="76197" tIns="76197" rIns="76197">
            <a:noAutofit/>
          </a:bodyPr>
          <a:lstStyle>
            <a:lvl1pPr marL="0">
              <a:lnSpc>
                <a:spcPts val="1500"/>
              </a:lnSpc>
              <a:spcAft>
                <a:spcPts val="0"/>
              </a:spcAft>
              <a:buFontTx/>
              <a:buNone/>
              <a:defRPr sz="1500" b="1" i="0" cap="all" baseline="0">
                <a:solidFill>
                  <a:schemeClr val="tx1"/>
                </a:solidFill>
                <a:latin typeface="+mn-lt"/>
              </a:defRPr>
            </a:lvl1pPr>
            <a:lvl2pPr marL="0" indent="0">
              <a:lnSpc>
                <a:spcPts val="1500"/>
              </a:lnSpc>
              <a:spcAft>
                <a:spcPts val="0"/>
              </a:spcAft>
              <a:buFontTx/>
              <a:buNone/>
              <a:defRPr sz="1500" b="1" i="0" cap="all" baseline="0">
                <a:solidFill>
                  <a:schemeClr val="tx1"/>
                </a:solidFill>
                <a:latin typeface="+mn-lt"/>
              </a:defRPr>
            </a:lvl2pPr>
            <a:lvl3pPr marL="0" indent="0">
              <a:lnSpc>
                <a:spcPts val="1500"/>
              </a:lnSpc>
              <a:spcAft>
                <a:spcPts val="0"/>
              </a:spcAft>
              <a:buFontTx/>
              <a:buNone/>
              <a:defRPr sz="1500" b="1" i="0" cap="all" baseline="0">
                <a:solidFill>
                  <a:schemeClr val="tx1"/>
                </a:solidFill>
                <a:latin typeface="+mn-lt"/>
              </a:defRPr>
            </a:lvl3pPr>
            <a:lvl4pPr marL="0" indent="0">
              <a:lnSpc>
                <a:spcPts val="1500"/>
              </a:lnSpc>
              <a:spcAft>
                <a:spcPts val="0"/>
              </a:spcAft>
              <a:buFontTx/>
              <a:buNone/>
              <a:defRPr sz="1500" b="1" i="0" cap="all" baseline="0">
                <a:solidFill>
                  <a:schemeClr val="tx1"/>
                </a:solidFill>
                <a:latin typeface="+mn-lt"/>
              </a:defRPr>
            </a:lvl4pPr>
            <a:lvl5pPr marL="0" indent="0">
              <a:lnSpc>
                <a:spcPts val="1500"/>
              </a:lnSpc>
              <a:spcAft>
                <a:spcPts val="0"/>
              </a:spcAft>
              <a:buFontTx/>
              <a:buNone/>
              <a:defRPr sz="1500" b="1" i="0" cap="all" baseline="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1362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8" name="Footer Placeholder 7"/>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
        <p:nvSpPr>
          <p:cNvPr id="2" name="Title 1"/>
          <p:cNvSpPr>
            <a:spLocks noGrp="1"/>
          </p:cNvSpPr>
          <p:nvPr>
            <p:ph type="title"/>
          </p:nvPr>
        </p:nvSpPr>
        <p:spPr>
          <a:xfrm>
            <a:off x="378462" y="373387"/>
            <a:ext cx="8381999" cy="266700"/>
          </a:xfrm>
        </p:spPr>
        <p:txBody>
          <a:bodyPr/>
          <a:lstStyle>
            <a:lvl1pPr>
              <a:lnSpc>
                <a:spcPts val="2000"/>
              </a:lnSpc>
              <a:spcBef>
                <a:spcPts val="0"/>
              </a:spcBef>
              <a:spcAft>
                <a:spcPts val="0"/>
              </a:spcAft>
              <a:defRPr/>
            </a:lvl1pPr>
          </a:lstStyle>
          <a:p>
            <a:r>
              <a:rPr lang="en-US" smtClean="0"/>
              <a:t>Click to edit Master title style</a:t>
            </a:r>
            <a:endParaRPr lang="en-US" dirty="0"/>
          </a:p>
        </p:txBody>
      </p:sp>
      <p:sp>
        <p:nvSpPr>
          <p:cNvPr id="5" name="Text Placeholder 3"/>
          <p:cNvSpPr>
            <a:spLocks noGrp="1"/>
          </p:cNvSpPr>
          <p:nvPr>
            <p:ph type="body" sz="quarter" idx="13"/>
          </p:nvPr>
        </p:nvSpPr>
        <p:spPr>
          <a:xfrm>
            <a:off x="378354" y="624847"/>
            <a:ext cx="838200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8445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5" name="Footer Placeholder 4"/>
          <p:cNvSpPr>
            <a:spLocks noGrp="1"/>
          </p:cNvSpPr>
          <p:nvPr>
            <p:ph type="ftr" sz="quarter" idx="10"/>
          </p:nvPr>
        </p:nvSpPr>
        <p:spPr/>
        <p:txBody>
          <a:bodyPr/>
          <a:lstStyle/>
          <a:p>
            <a:r>
              <a:rPr lang="en-US" smtClean="0">
                <a:solidFill>
                  <a:srgbClr val="FFFFFF"/>
                </a:solidFill>
              </a:rPr>
              <a:t>DFS Exec Committee Mtng  |   Oct 15, 2015   |   Confidential</a:t>
            </a:r>
            <a:endParaRPr lang="en-US" dirty="0">
              <a:solidFill>
                <a:srgbClr val="FFFFFF"/>
              </a:solidFill>
            </a:endParaRPr>
          </a:p>
        </p:txBody>
      </p:sp>
    </p:spTree>
    <p:extLst>
      <p:ext uri="{BB962C8B-B14F-4D97-AF65-F5344CB8AC3E}">
        <p14:creationId xmlns:p14="http://schemas.microsoft.com/office/powerpoint/2010/main" val="395344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1295400"/>
            <a:ext cx="7772400" cy="1143000"/>
          </a:xfrm>
        </p:spPr>
        <p:txBody>
          <a:bodyPr anchor="t"/>
          <a:lstStyle>
            <a:lvl1pPr>
              <a:defRPr sz="36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990600" y="4191000"/>
            <a:ext cx="6400800" cy="533400"/>
          </a:xfrm>
        </p:spPr>
        <p:txBody>
          <a:bodyPr/>
          <a:lstStyle>
            <a:lvl1pPr marL="0" indent="0">
              <a:buFontTx/>
              <a:buNone/>
              <a:defRPr sz="2400">
                <a:solidFill>
                  <a:schemeClr val="bg1"/>
                </a:solidFill>
              </a:defRPr>
            </a:lvl1pPr>
          </a:lstStyle>
          <a:p>
            <a:r>
              <a:rPr lang="en-US" smtClean="0"/>
              <a:t>Click to edit Master subtitle style</a:t>
            </a:r>
            <a:endParaRPr lang="en-US"/>
          </a:p>
        </p:txBody>
      </p:sp>
    </p:spTree>
    <p:extLst>
      <p:ext uri="{BB962C8B-B14F-4D97-AF65-F5344CB8AC3E}">
        <p14:creationId xmlns:p14="http://schemas.microsoft.com/office/powerpoint/2010/main" val="24895167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047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1"/>
          </p:nvPr>
        </p:nvSpPr>
        <p:spPr>
          <a:xfrm>
            <a:off x="381000" y="6561143"/>
            <a:ext cx="381000" cy="190500"/>
          </a:xfrm>
        </p:spPr>
        <p:txBody>
          <a:bodyPr/>
          <a:lstStyle/>
          <a:p>
            <a:fld id="{A3032E39-2DD7-6341-87B9-9AB98FE36691}" type="slidenum">
              <a:rPr lang="en-US" smtClean="0">
                <a:solidFill>
                  <a:srgbClr val="FFFFFF">
                    <a:tint val="75000"/>
                  </a:srgbClr>
                </a:solidFill>
              </a:rPr>
              <a:pPr/>
              <a:t>‹#›</a:t>
            </a:fld>
            <a:endParaRPr lang="en-US" dirty="0">
              <a:solidFill>
                <a:srgbClr val="FFFFFF">
                  <a:tint val="75000"/>
                </a:srgbClr>
              </a:solidFill>
            </a:endParaRPr>
          </a:p>
        </p:txBody>
      </p:sp>
      <p:sp>
        <p:nvSpPr>
          <p:cNvPr id="7" name="Footer Placeholder 2"/>
          <p:cNvSpPr>
            <a:spLocks noGrp="1"/>
          </p:cNvSpPr>
          <p:nvPr>
            <p:ph type="ftr" sz="quarter" idx="10"/>
          </p:nvPr>
        </p:nvSpPr>
        <p:spPr>
          <a:xfrm>
            <a:off x="1088586" y="6561143"/>
            <a:ext cx="5524500" cy="190500"/>
          </a:xfrm>
        </p:spPr>
        <p:txBody>
          <a:bodyPr/>
          <a:lstStyle/>
          <a:p>
            <a:r>
              <a:rPr lang="en-US" dirty="0" smtClean="0">
                <a:solidFill>
                  <a:srgbClr val="FFFFFF"/>
                </a:solidFill>
              </a:rPr>
              <a:t>2015 TCT Analyst Briefing</a:t>
            </a:r>
            <a:endParaRPr lang="en-US" dirty="0">
              <a:solidFill>
                <a:srgbClr val="FFFFFF"/>
              </a:solidFill>
            </a:endParaRPr>
          </a:p>
        </p:txBody>
      </p:sp>
    </p:spTree>
    <p:extLst>
      <p:ext uri="{BB962C8B-B14F-4D97-AF65-F5344CB8AC3E}">
        <p14:creationId xmlns:p14="http://schemas.microsoft.com/office/powerpoint/2010/main" val="985831778"/>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11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3745" indent="0" algn="ctr">
              <a:buNone/>
              <a:defRPr/>
            </a:lvl2pPr>
            <a:lvl3pPr marL="907483" indent="0" algn="ctr">
              <a:buNone/>
              <a:defRPr/>
            </a:lvl3pPr>
            <a:lvl4pPr marL="1361215" indent="0" algn="ctr">
              <a:buNone/>
              <a:defRPr/>
            </a:lvl4pPr>
            <a:lvl5pPr marL="1814954" indent="0" algn="ctr">
              <a:buNone/>
              <a:defRPr/>
            </a:lvl5pPr>
            <a:lvl6pPr marL="2268692" indent="0" algn="ctr">
              <a:buNone/>
              <a:defRPr/>
            </a:lvl6pPr>
            <a:lvl7pPr marL="2722429" indent="0" algn="ctr">
              <a:buNone/>
              <a:defRPr/>
            </a:lvl7pPr>
            <a:lvl8pPr marL="3176161" indent="0" algn="ctr">
              <a:buNone/>
              <a:defRPr/>
            </a:lvl8pPr>
            <a:lvl9pPr marL="362990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05978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79639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07"/>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3745" indent="0">
              <a:buNone/>
              <a:defRPr sz="1800"/>
            </a:lvl2pPr>
            <a:lvl3pPr marL="907483" indent="0">
              <a:buNone/>
              <a:defRPr sz="1600"/>
            </a:lvl3pPr>
            <a:lvl4pPr marL="1361215" indent="0">
              <a:buNone/>
              <a:defRPr sz="1400"/>
            </a:lvl4pPr>
            <a:lvl5pPr marL="1814954" indent="0">
              <a:buNone/>
              <a:defRPr sz="1400"/>
            </a:lvl5pPr>
            <a:lvl6pPr marL="2268692" indent="0">
              <a:buNone/>
              <a:defRPr sz="1400"/>
            </a:lvl6pPr>
            <a:lvl7pPr marL="2722429" indent="0">
              <a:buNone/>
              <a:defRPr sz="1400"/>
            </a:lvl7pPr>
            <a:lvl8pPr marL="3176161" indent="0">
              <a:buNone/>
              <a:defRPr sz="1400"/>
            </a:lvl8pPr>
            <a:lvl9pPr marL="3629902" indent="0">
              <a:buNone/>
              <a:defRPr sz="1400"/>
            </a:lvl9pPr>
          </a:lstStyle>
          <a:p>
            <a:pPr lvl="0"/>
            <a:r>
              <a:rPr lang="en-US" smtClean="0"/>
              <a:t>Click to edit Master text styles</a:t>
            </a:r>
          </a:p>
        </p:txBody>
      </p:sp>
    </p:spTree>
    <p:extLst>
      <p:ext uri="{BB962C8B-B14F-4D97-AF65-F5344CB8AC3E}">
        <p14:creationId xmlns:p14="http://schemas.microsoft.com/office/powerpoint/2010/main" val="162724111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85984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400" b="1"/>
            </a:lvl1pPr>
            <a:lvl2pPr marL="453745" indent="0">
              <a:buNone/>
              <a:defRPr sz="2000" b="1"/>
            </a:lvl2pPr>
            <a:lvl3pPr marL="907483" indent="0">
              <a:buNone/>
              <a:defRPr sz="1800" b="1"/>
            </a:lvl3pPr>
            <a:lvl4pPr marL="1361215" indent="0">
              <a:buNone/>
              <a:defRPr sz="1600" b="1"/>
            </a:lvl4pPr>
            <a:lvl5pPr marL="1814954" indent="0">
              <a:buNone/>
              <a:defRPr sz="1600" b="1"/>
            </a:lvl5pPr>
            <a:lvl6pPr marL="2268692" indent="0">
              <a:buNone/>
              <a:defRPr sz="1600" b="1"/>
            </a:lvl6pPr>
            <a:lvl7pPr marL="2722429" indent="0">
              <a:buNone/>
              <a:defRPr sz="1600" b="1"/>
            </a:lvl7pPr>
            <a:lvl8pPr marL="3176161" indent="0">
              <a:buNone/>
              <a:defRPr sz="1600" b="1"/>
            </a:lvl8pPr>
            <a:lvl9pPr marL="362990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7"/>
            <a:ext cx="4041422" cy="639763"/>
          </a:xfrm>
        </p:spPr>
        <p:txBody>
          <a:bodyPr anchor="b"/>
          <a:lstStyle>
            <a:lvl1pPr marL="0" indent="0">
              <a:buNone/>
              <a:defRPr sz="2400" b="1"/>
            </a:lvl1pPr>
            <a:lvl2pPr marL="453745" indent="0">
              <a:buNone/>
              <a:defRPr sz="2000" b="1"/>
            </a:lvl2pPr>
            <a:lvl3pPr marL="907483" indent="0">
              <a:buNone/>
              <a:defRPr sz="1800" b="1"/>
            </a:lvl3pPr>
            <a:lvl4pPr marL="1361215" indent="0">
              <a:buNone/>
              <a:defRPr sz="1600" b="1"/>
            </a:lvl4pPr>
            <a:lvl5pPr marL="1814954" indent="0">
              <a:buNone/>
              <a:defRPr sz="1600" b="1"/>
            </a:lvl5pPr>
            <a:lvl6pPr marL="2268692" indent="0">
              <a:buNone/>
              <a:defRPr sz="1600" b="1"/>
            </a:lvl6pPr>
            <a:lvl7pPr marL="2722429" indent="0">
              <a:buNone/>
              <a:defRPr sz="1600" b="1"/>
            </a:lvl7pPr>
            <a:lvl8pPr marL="3176161" indent="0">
              <a:buNone/>
              <a:defRPr sz="1600" b="1"/>
            </a:lvl8pPr>
            <a:lvl9pPr marL="362990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30067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01604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63333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61"/>
            <a:ext cx="3008489"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29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435104"/>
            <a:ext cx="3008489" cy="4691063"/>
          </a:xfrm>
        </p:spPr>
        <p:txBody>
          <a:bodyPr/>
          <a:lstStyle>
            <a:lvl1pPr marL="0" indent="0">
              <a:buNone/>
              <a:defRPr sz="1400"/>
            </a:lvl1pPr>
            <a:lvl2pPr marL="453745" indent="0">
              <a:buNone/>
              <a:defRPr sz="1200"/>
            </a:lvl2pPr>
            <a:lvl3pPr marL="907483" indent="0">
              <a:buNone/>
              <a:defRPr sz="1000"/>
            </a:lvl3pPr>
            <a:lvl4pPr marL="1361215" indent="0">
              <a:buNone/>
              <a:defRPr sz="900"/>
            </a:lvl4pPr>
            <a:lvl5pPr marL="1814954" indent="0">
              <a:buNone/>
              <a:defRPr sz="900"/>
            </a:lvl5pPr>
            <a:lvl6pPr marL="2268692" indent="0">
              <a:buNone/>
              <a:defRPr sz="900"/>
            </a:lvl6pPr>
            <a:lvl7pPr marL="2722429" indent="0">
              <a:buNone/>
              <a:defRPr sz="900"/>
            </a:lvl7pPr>
            <a:lvl8pPr marL="3176161" indent="0">
              <a:buNone/>
              <a:defRPr sz="900"/>
            </a:lvl8pPr>
            <a:lvl9pPr marL="3629902" indent="0">
              <a:buNone/>
              <a:defRPr sz="900"/>
            </a:lvl9pPr>
          </a:lstStyle>
          <a:p>
            <a:pPr lvl="0"/>
            <a:r>
              <a:rPr lang="en-US" smtClean="0"/>
              <a:t>Click to edit Master text styles</a:t>
            </a:r>
          </a:p>
        </p:txBody>
      </p:sp>
    </p:spTree>
    <p:extLst>
      <p:ext uri="{BB962C8B-B14F-4D97-AF65-F5344CB8AC3E}">
        <p14:creationId xmlns:p14="http://schemas.microsoft.com/office/powerpoint/2010/main" val="31326356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6"/>
            <a:ext cx="5486400" cy="56674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3745" indent="0">
              <a:buNone/>
              <a:defRPr sz="2800"/>
            </a:lvl2pPr>
            <a:lvl3pPr marL="907483" indent="0">
              <a:buNone/>
              <a:defRPr sz="2400"/>
            </a:lvl3pPr>
            <a:lvl4pPr marL="1361215" indent="0">
              <a:buNone/>
              <a:defRPr sz="2000"/>
            </a:lvl4pPr>
            <a:lvl5pPr marL="1814954" indent="0">
              <a:buNone/>
              <a:defRPr sz="2000"/>
            </a:lvl5pPr>
            <a:lvl6pPr marL="2268692" indent="0">
              <a:buNone/>
              <a:defRPr sz="2000"/>
            </a:lvl6pPr>
            <a:lvl7pPr marL="2722429" indent="0">
              <a:buNone/>
              <a:defRPr sz="2000"/>
            </a:lvl7pPr>
            <a:lvl8pPr marL="3176161" indent="0">
              <a:buNone/>
              <a:defRPr sz="2000"/>
            </a:lvl8pPr>
            <a:lvl9pPr marL="3629902" indent="0">
              <a:buNone/>
              <a:defRPr sz="2000"/>
            </a:lvl9pPr>
          </a:lstStyle>
          <a:p>
            <a:pPr lvl="0"/>
            <a:endParaRPr lang="en-US" noProof="0"/>
          </a:p>
        </p:txBody>
      </p:sp>
      <p:sp>
        <p:nvSpPr>
          <p:cNvPr id="4" name="Text Placeholder 3"/>
          <p:cNvSpPr>
            <a:spLocks noGrp="1"/>
          </p:cNvSpPr>
          <p:nvPr>
            <p:ph type="body" sz="half" idx="2"/>
          </p:nvPr>
        </p:nvSpPr>
        <p:spPr>
          <a:xfrm>
            <a:off x="1792111" y="5367459"/>
            <a:ext cx="5486400" cy="804863"/>
          </a:xfrm>
        </p:spPr>
        <p:txBody>
          <a:bodyPr/>
          <a:lstStyle>
            <a:lvl1pPr marL="0" indent="0">
              <a:buNone/>
              <a:defRPr sz="1400"/>
            </a:lvl1pPr>
            <a:lvl2pPr marL="453745" indent="0">
              <a:buNone/>
              <a:defRPr sz="1200"/>
            </a:lvl2pPr>
            <a:lvl3pPr marL="907483" indent="0">
              <a:buNone/>
              <a:defRPr sz="1000"/>
            </a:lvl3pPr>
            <a:lvl4pPr marL="1361215" indent="0">
              <a:buNone/>
              <a:defRPr sz="900"/>
            </a:lvl4pPr>
            <a:lvl5pPr marL="1814954" indent="0">
              <a:buNone/>
              <a:defRPr sz="900"/>
            </a:lvl5pPr>
            <a:lvl6pPr marL="2268692" indent="0">
              <a:buNone/>
              <a:defRPr sz="900"/>
            </a:lvl6pPr>
            <a:lvl7pPr marL="2722429" indent="0">
              <a:buNone/>
              <a:defRPr sz="900"/>
            </a:lvl7pPr>
            <a:lvl8pPr marL="3176161" indent="0">
              <a:buNone/>
              <a:defRPr sz="900"/>
            </a:lvl8pPr>
            <a:lvl9pPr marL="3629902" indent="0">
              <a:buNone/>
              <a:defRPr sz="900"/>
            </a:lvl9pPr>
          </a:lstStyle>
          <a:p>
            <a:pPr lvl="0"/>
            <a:r>
              <a:rPr lang="en-US" smtClean="0"/>
              <a:t>Click to edit Master text styles</a:t>
            </a:r>
          </a:p>
        </p:txBody>
      </p:sp>
    </p:spTree>
    <p:extLst>
      <p:ext uri="{BB962C8B-B14F-4D97-AF65-F5344CB8AC3E}">
        <p14:creationId xmlns:p14="http://schemas.microsoft.com/office/powerpoint/2010/main" val="2852686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31"/>
            <a:ext cx="7772400" cy="132339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07049"/>
            <a:ext cx="7772400" cy="400063"/>
          </a:xfrm>
        </p:spPr>
        <p:txBody>
          <a:bodyPr anchor="b"/>
          <a:lstStyle>
            <a:lvl1pPr marL="0" indent="0">
              <a:buNone/>
              <a:defRPr sz="2000"/>
            </a:lvl1pPr>
            <a:lvl2pPr marL="456963" indent="0">
              <a:buNone/>
              <a:defRPr sz="1800"/>
            </a:lvl2pPr>
            <a:lvl3pPr marL="913926" indent="0">
              <a:buNone/>
              <a:defRPr sz="1600"/>
            </a:lvl3pPr>
            <a:lvl4pPr marL="1370890" indent="0">
              <a:buNone/>
              <a:defRPr sz="1400"/>
            </a:lvl4pPr>
            <a:lvl5pPr marL="1827852" indent="0">
              <a:buNone/>
              <a:defRPr sz="1400"/>
            </a:lvl5pPr>
            <a:lvl6pPr marL="2284815" indent="0">
              <a:buNone/>
              <a:defRPr sz="1400"/>
            </a:lvl6pPr>
            <a:lvl7pPr marL="2741778" indent="0">
              <a:buNone/>
              <a:defRPr sz="1400"/>
            </a:lvl7pPr>
            <a:lvl8pPr marL="3198740" indent="0">
              <a:buNone/>
              <a:defRPr sz="1400"/>
            </a:lvl8pPr>
            <a:lvl9pPr marL="3655704" indent="0">
              <a:buNone/>
              <a:defRPr sz="1400"/>
            </a:lvl9pPr>
          </a:lstStyle>
          <a:p>
            <a:pPr lvl="0"/>
            <a:r>
              <a:rPr lang="en-US" smtClean="0"/>
              <a:t>Click to edit Master text styles</a:t>
            </a:r>
          </a:p>
        </p:txBody>
      </p:sp>
    </p:spTree>
    <p:extLst>
      <p:ext uri="{BB962C8B-B14F-4D97-AF65-F5344CB8AC3E}">
        <p14:creationId xmlns:p14="http://schemas.microsoft.com/office/powerpoint/2010/main" val="1509644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17551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20224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168472444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561975" y="3946640"/>
            <a:ext cx="8185150" cy="946151"/>
          </a:xfrm>
          <a:prstGeom prst="rect">
            <a:avLst/>
          </a:prstGeom>
          <a:noFill/>
          <a:ln>
            <a:noFill/>
          </a:ln>
          <a:effectLst>
            <a:outerShdw dist="45791" dir="87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defTabSz="457200" eaLnBrk="1" fontAlgn="base" hangingPunct="1">
              <a:lnSpc>
                <a:spcPct val="95000"/>
              </a:lnSpc>
              <a:spcBef>
                <a:spcPct val="0"/>
              </a:spcBef>
              <a:spcAft>
                <a:spcPct val="0"/>
              </a:spcAft>
              <a:buClr>
                <a:srgbClr val="FDE25E"/>
              </a:buClr>
              <a:defRPr/>
            </a:pPr>
            <a:endParaRPr lang="en-US" altLang="en-US" sz="2600" smtClean="0">
              <a:solidFill>
                <a:srgbClr val="DDDDDD"/>
              </a:solidFill>
              <a:latin typeface="Arial" pitchFamily="34" charset="0"/>
            </a:endParaRPr>
          </a:p>
          <a:p>
            <a:pPr algn="ctr" defTabSz="457200" eaLnBrk="1" fontAlgn="base" hangingPunct="1">
              <a:lnSpc>
                <a:spcPct val="95000"/>
              </a:lnSpc>
              <a:spcBef>
                <a:spcPct val="0"/>
              </a:spcBef>
              <a:spcAft>
                <a:spcPct val="0"/>
              </a:spcAft>
              <a:buClr>
                <a:srgbClr val="FDE25E"/>
              </a:buClr>
              <a:defRPr/>
            </a:pPr>
            <a:endParaRPr lang="en-US" altLang="en-US" sz="2600" smtClean="0">
              <a:solidFill>
                <a:srgbClr val="DDDDDD"/>
              </a:solidFill>
              <a:latin typeface="Arial" pitchFamily="34" charset="0"/>
            </a:endParaRPr>
          </a:p>
        </p:txBody>
      </p:sp>
      <p:pic>
        <p:nvPicPr>
          <p:cNvPr id="5" name="Picture 2" descr="C:\Users\aronsd02\AppData\Local\Temp\7jf3jhfs.tmp\MS_Heart_Horztl_RGB We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6324600"/>
            <a:ext cx="914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792168" y="1110263"/>
            <a:ext cx="7589837" cy="1243417"/>
          </a:xfrm>
        </p:spPr>
        <p:txBody>
          <a:bodyPr lIns="0" rIns="0" anchor="ctr">
            <a:spAutoFit/>
          </a:bodyPr>
          <a:lstStyle>
            <a:lvl1pPr>
              <a:lnSpc>
                <a:spcPct val="85000"/>
              </a:lnSpc>
              <a:defRPr sz="4400">
                <a:solidFill>
                  <a:schemeClr val="tx2"/>
                </a:solidFill>
              </a:defRPr>
            </a:lvl1pPr>
          </a:lstStyle>
          <a:p>
            <a:r>
              <a:rPr lang="en-US" smtClean="0"/>
              <a:t>Click to edit Master title style</a:t>
            </a:r>
            <a:endParaRPr lang="en-US" dirty="0"/>
          </a:p>
        </p:txBody>
      </p:sp>
      <p:sp>
        <p:nvSpPr>
          <p:cNvPr id="7171" name="Rectangle 3"/>
          <p:cNvSpPr>
            <a:spLocks noGrp="1" noChangeArrowheads="1"/>
          </p:cNvSpPr>
          <p:nvPr>
            <p:ph type="subTitle" idx="1"/>
          </p:nvPr>
        </p:nvSpPr>
        <p:spPr>
          <a:xfrm>
            <a:off x="457200" y="3224213"/>
            <a:ext cx="8185150" cy="889000"/>
          </a:xfrm>
        </p:spPr>
        <p:txBody>
          <a:bodyPr anchorCtr="1"/>
          <a:lstStyle>
            <a:lvl1pPr marL="0" indent="0" algn="ctr">
              <a:buSzTx/>
              <a:buFontTx/>
              <a:buNone/>
              <a:defRPr sz="3400" i="1"/>
            </a:lvl1pPr>
          </a:lstStyle>
          <a:p>
            <a:r>
              <a:rPr lang="en-US" smtClean="0"/>
              <a:t>Click to edit Master subtitle style</a:t>
            </a:r>
            <a:endParaRPr lang="en-US" dirty="0"/>
          </a:p>
        </p:txBody>
      </p:sp>
      <p:sp>
        <p:nvSpPr>
          <p:cNvPr id="6"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3702087570"/>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541217132"/>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93864641"/>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7955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955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22806251"/>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795989735"/>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1329373142"/>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71243"/>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9400" y="2426309"/>
            <a:ext cx="3344863" cy="2800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2426309"/>
            <a:ext cx="3346450" cy="2800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095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61"/>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504106434"/>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6"/>
            <a:ext cx="5486400" cy="56674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45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
          <p:cNvSpPr>
            <a:spLocks noGrp="1"/>
          </p:cNvSpPr>
          <p:nvPr>
            <p:ph type="ftr" sz="quarter" idx="10"/>
          </p:nvPr>
        </p:nvSpPr>
        <p:spPr/>
        <p:txBody>
          <a:bodyPr/>
          <a:lstStyle>
            <a:lvl1pPr algn="r" fontAlgn="base">
              <a:spcBef>
                <a:spcPct val="0"/>
              </a:spcBef>
              <a:spcAft>
                <a:spcPct val="0"/>
              </a:spcAft>
              <a:defRPr sz="1000" b="0" i="0">
                <a:solidFill>
                  <a:srgbClr val="FFFFFF">
                    <a:tint val="75000"/>
                  </a:srgbClr>
                </a:solidFill>
                <a:effectLst/>
                <a:latin typeface="Calibri" pitchFamily="34" charset="0"/>
                <a:ea typeface="MS PGothic" pitchFamily="34" charset="-128"/>
              </a:defRPr>
            </a:lvl1pPr>
          </a:lstStyle>
          <a:p>
            <a:pPr>
              <a:defRPr/>
            </a:pPr>
            <a:endParaRPr lang="en-US"/>
          </a:p>
        </p:txBody>
      </p:sp>
    </p:spTree>
    <p:extLst>
      <p:ext uri="{BB962C8B-B14F-4D97-AF65-F5344CB8AC3E}">
        <p14:creationId xmlns:p14="http://schemas.microsoft.com/office/powerpoint/2010/main" val="859247891"/>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0286678"/>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6250" y="155579"/>
            <a:ext cx="2224088" cy="54387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988" y="155579"/>
            <a:ext cx="6519862" cy="54387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3698967"/>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9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5907313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14688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5"/>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707513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19"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62"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42307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7"/>
            <a:ext cx="404142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92410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05306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38954"/>
            <a:ext cx="8229600" cy="61550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43934"/>
            <a:ext cx="4040188" cy="830950"/>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27131"/>
            <a:ext cx="4040188" cy="24467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84" y="1343934"/>
            <a:ext cx="4041775" cy="830950"/>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84" y="2927131"/>
            <a:ext cx="4041775" cy="24467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396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2491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61"/>
            <a:ext cx="3008489"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0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435104"/>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171687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6"/>
            <a:ext cx="5486400" cy="56674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45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566867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60415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139412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1947588509"/>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862749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385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757119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19"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62"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6064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910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6159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355068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2653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61"/>
            <a:ext cx="300848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8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4"/>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06071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6"/>
            <a:ext cx="548640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111" y="536745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015849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2448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51786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r>
              <a:rPr lang="en-US" dirty="0"/>
              <a:t>Click icon to add chart</a:t>
            </a:r>
          </a:p>
        </p:txBody>
      </p:sp>
    </p:spTree>
    <p:extLst>
      <p:ext uri="{BB962C8B-B14F-4D97-AF65-F5344CB8AC3E}">
        <p14:creationId xmlns:p14="http://schemas.microsoft.com/office/powerpoint/2010/main" val="24640678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2191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577" indent="0" algn="ctr">
              <a:buNone/>
              <a:defRPr/>
            </a:lvl2pPr>
            <a:lvl3pPr marL="913153" indent="0" algn="ctr">
              <a:buNone/>
              <a:defRPr/>
            </a:lvl3pPr>
            <a:lvl4pPr marL="1369730" indent="0" algn="ctr">
              <a:buNone/>
              <a:defRPr/>
            </a:lvl4pPr>
            <a:lvl5pPr marL="1826318" indent="0" algn="ctr">
              <a:buNone/>
              <a:defRPr/>
            </a:lvl5pPr>
            <a:lvl6pPr marL="2282898" indent="0" algn="ctr">
              <a:buNone/>
              <a:defRPr/>
            </a:lvl6pPr>
            <a:lvl7pPr marL="2739460" indent="0" algn="ctr">
              <a:buNone/>
              <a:defRPr/>
            </a:lvl7pPr>
            <a:lvl8pPr marL="3196048" indent="0" algn="ctr">
              <a:buNone/>
              <a:defRPr/>
            </a:lvl8pPr>
            <a:lvl9pPr marL="365263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209652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157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34276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9"/>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6577" indent="0">
              <a:buNone/>
              <a:defRPr sz="1800"/>
            </a:lvl2pPr>
            <a:lvl3pPr marL="913153" indent="0">
              <a:buNone/>
              <a:defRPr sz="1600"/>
            </a:lvl3pPr>
            <a:lvl4pPr marL="1369730" indent="0">
              <a:buNone/>
              <a:defRPr sz="1400"/>
            </a:lvl4pPr>
            <a:lvl5pPr marL="1826318" indent="0">
              <a:buNone/>
              <a:defRPr sz="1400"/>
            </a:lvl5pPr>
            <a:lvl6pPr marL="2282898" indent="0">
              <a:buNone/>
              <a:defRPr sz="1400"/>
            </a:lvl6pPr>
            <a:lvl7pPr marL="2739460" indent="0">
              <a:buNone/>
              <a:defRPr sz="1400"/>
            </a:lvl7pPr>
            <a:lvl8pPr marL="3196048" indent="0">
              <a:buNone/>
              <a:defRPr sz="1400"/>
            </a:lvl8pPr>
            <a:lvl9pPr marL="3652630" indent="0">
              <a:buNone/>
              <a:defRPr sz="1400"/>
            </a:lvl9pPr>
          </a:lstStyle>
          <a:p>
            <a:pPr lvl="0"/>
            <a:r>
              <a:rPr lang="en-US" smtClean="0"/>
              <a:t>Click to edit Master text styles</a:t>
            </a:r>
          </a:p>
        </p:txBody>
      </p:sp>
    </p:spTree>
    <p:extLst>
      <p:ext uri="{BB962C8B-B14F-4D97-AF65-F5344CB8AC3E}">
        <p14:creationId xmlns:p14="http://schemas.microsoft.com/office/powerpoint/2010/main" val="175294655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821"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354126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3"/>
          </a:xfrm>
        </p:spPr>
        <p:txBody>
          <a:bodyPr anchor="b"/>
          <a:lstStyle>
            <a:lvl1pPr marL="0" indent="0">
              <a:buNone/>
              <a:defRPr sz="2400" b="1"/>
            </a:lvl1pPr>
            <a:lvl2pPr marL="456577" indent="0">
              <a:buNone/>
              <a:defRPr sz="2000" b="1"/>
            </a:lvl2pPr>
            <a:lvl3pPr marL="913153" indent="0">
              <a:buNone/>
              <a:defRPr sz="1800" b="1"/>
            </a:lvl3pPr>
            <a:lvl4pPr marL="1369730" indent="0">
              <a:buNone/>
              <a:defRPr sz="1600" b="1"/>
            </a:lvl4pPr>
            <a:lvl5pPr marL="1826318" indent="0">
              <a:buNone/>
              <a:defRPr sz="1600" b="1"/>
            </a:lvl5pPr>
            <a:lvl6pPr marL="2282898" indent="0">
              <a:buNone/>
              <a:defRPr sz="1600" b="1"/>
            </a:lvl6pPr>
            <a:lvl7pPr marL="2739460" indent="0">
              <a:buNone/>
              <a:defRPr sz="1600" b="1"/>
            </a:lvl7pPr>
            <a:lvl8pPr marL="3196048" indent="0">
              <a:buNone/>
              <a:defRPr sz="1600" b="1"/>
            </a:lvl8pPr>
            <a:lvl9pPr marL="36526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3"/>
          </a:xfrm>
        </p:spPr>
        <p:txBody>
          <a:bodyPr anchor="b"/>
          <a:lstStyle>
            <a:lvl1pPr marL="0" indent="0">
              <a:buNone/>
              <a:defRPr sz="2400" b="1"/>
            </a:lvl1pPr>
            <a:lvl2pPr marL="456577" indent="0">
              <a:buNone/>
              <a:defRPr sz="2000" b="1"/>
            </a:lvl2pPr>
            <a:lvl3pPr marL="913153" indent="0">
              <a:buNone/>
              <a:defRPr sz="1800" b="1"/>
            </a:lvl3pPr>
            <a:lvl4pPr marL="1369730" indent="0">
              <a:buNone/>
              <a:defRPr sz="1600" b="1"/>
            </a:lvl4pPr>
            <a:lvl5pPr marL="1826318" indent="0">
              <a:buNone/>
              <a:defRPr sz="1600" b="1"/>
            </a:lvl5pPr>
            <a:lvl6pPr marL="2282898" indent="0">
              <a:buNone/>
              <a:defRPr sz="1600" b="1"/>
            </a:lvl6pPr>
            <a:lvl7pPr marL="2739460" indent="0">
              <a:buNone/>
              <a:defRPr sz="1600" b="1"/>
            </a:lvl7pPr>
            <a:lvl8pPr marL="3196048" indent="0">
              <a:buNone/>
              <a:defRPr sz="1600" b="1"/>
            </a:lvl8pPr>
            <a:lvl9pPr marL="36526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88512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479654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76761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7"/>
            <a:ext cx="3008489"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6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435104"/>
            <a:ext cx="3008489" cy="4691063"/>
          </a:xfrm>
        </p:spPr>
        <p:txBody>
          <a:bodyPr/>
          <a:lstStyle>
            <a:lvl1pPr marL="0" indent="0">
              <a:buNone/>
              <a:defRPr sz="1400"/>
            </a:lvl1pPr>
            <a:lvl2pPr marL="456577" indent="0">
              <a:buNone/>
              <a:defRPr sz="1200"/>
            </a:lvl2pPr>
            <a:lvl3pPr marL="913153" indent="0">
              <a:buNone/>
              <a:defRPr sz="1000"/>
            </a:lvl3pPr>
            <a:lvl4pPr marL="1369730" indent="0">
              <a:buNone/>
              <a:defRPr sz="900"/>
            </a:lvl4pPr>
            <a:lvl5pPr marL="1826318" indent="0">
              <a:buNone/>
              <a:defRPr sz="900"/>
            </a:lvl5pPr>
            <a:lvl6pPr marL="2282898" indent="0">
              <a:buNone/>
              <a:defRPr sz="900"/>
            </a:lvl6pPr>
            <a:lvl7pPr marL="2739460" indent="0">
              <a:buNone/>
              <a:defRPr sz="900"/>
            </a:lvl7pPr>
            <a:lvl8pPr marL="3196048" indent="0">
              <a:buNone/>
              <a:defRPr sz="900"/>
            </a:lvl8pPr>
            <a:lvl9pPr marL="3652630" indent="0">
              <a:buNone/>
              <a:defRPr sz="900"/>
            </a:lvl9pPr>
          </a:lstStyle>
          <a:p>
            <a:pPr lvl="0"/>
            <a:r>
              <a:rPr lang="en-US" smtClean="0"/>
              <a:t>Click to edit Master text styles</a:t>
            </a:r>
          </a:p>
        </p:txBody>
      </p:sp>
    </p:spTree>
    <p:extLst>
      <p:ext uri="{BB962C8B-B14F-4D97-AF65-F5344CB8AC3E}">
        <p14:creationId xmlns:p14="http://schemas.microsoft.com/office/powerpoint/2010/main" val="6472051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3"/>
            <a:ext cx="5486400" cy="56674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6577" indent="0">
              <a:buNone/>
              <a:defRPr sz="2800"/>
            </a:lvl2pPr>
            <a:lvl3pPr marL="913153" indent="0">
              <a:buNone/>
              <a:defRPr sz="2400"/>
            </a:lvl3pPr>
            <a:lvl4pPr marL="1369730" indent="0">
              <a:buNone/>
              <a:defRPr sz="2000"/>
            </a:lvl4pPr>
            <a:lvl5pPr marL="1826318" indent="0">
              <a:buNone/>
              <a:defRPr sz="2000"/>
            </a:lvl5pPr>
            <a:lvl6pPr marL="2282898" indent="0">
              <a:buNone/>
              <a:defRPr sz="2000"/>
            </a:lvl6pPr>
            <a:lvl7pPr marL="2739460" indent="0">
              <a:buNone/>
              <a:defRPr sz="2000"/>
            </a:lvl7pPr>
            <a:lvl8pPr marL="3196048" indent="0">
              <a:buNone/>
              <a:defRPr sz="2000"/>
            </a:lvl8pPr>
            <a:lvl9pPr marL="365263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111" y="5367525"/>
            <a:ext cx="5486400" cy="804863"/>
          </a:xfrm>
        </p:spPr>
        <p:txBody>
          <a:bodyPr/>
          <a:lstStyle>
            <a:lvl1pPr marL="0" indent="0">
              <a:buNone/>
              <a:defRPr sz="1400"/>
            </a:lvl1pPr>
            <a:lvl2pPr marL="456577" indent="0">
              <a:buNone/>
              <a:defRPr sz="1200"/>
            </a:lvl2pPr>
            <a:lvl3pPr marL="913153" indent="0">
              <a:buNone/>
              <a:defRPr sz="1000"/>
            </a:lvl3pPr>
            <a:lvl4pPr marL="1369730" indent="0">
              <a:buNone/>
              <a:defRPr sz="900"/>
            </a:lvl4pPr>
            <a:lvl5pPr marL="1826318" indent="0">
              <a:buNone/>
              <a:defRPr sz="900"/>
            </a:lvl5pPr>
            <a:lvl6pPr marL="2282898" indent="0">
              <a:buNone/>
              <a:defRPr sz="900"/>
            </a:lvl6pPr>
            <a:lvl7pPr marL="2739460" indent="0">
              <a:buNone/>
              <a:defRPr sz="900"/>
            </a:lvl7pPr>
            <a:lvl8pPr marL="3196048" indent="0">
              <a:buNone/>
              <a:defRPr sz="900"/>
            </a:lvl8pPr>
            <a:lvl9pPr marL="3652630" indent="0">
              <a:buNone/>
              <a:defRPr sz="900"/>
            </a:lvl9pPr>
          </a:lstStyle>
          <a:p>
            <a:pPr lvl="0"/>
            <a:r>
              <a:rPr lang="en-US" smtClean="0"/>
              <a:t>Click to edit Master text styles</a:t>
            </a:r>
          </a:p>
        </p:txBody>
      </p:sp>
    </p:spTree>
    <p:extLst>
      <p:ext uri="{BB962C8B-B14F-4D97-AF65-F5344CB8AC3E}">
        <p14:creationId xmlns:p14="http://schemas.microsoft.com/office/powerpoint/2010/main" val="262671379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261799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93417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727260"/>
            <a:ext cx="3008313" cy="7078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1599207"/>
            <a:ext cx="5111750" cy="32008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3626769"/>
            <a:ext cx="3008313" cy="307730"/>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Tree>
    <p:extLst>
      <p:ext uri="{BB962C8B-B14F-4D97-AF65-F5344CB8AC3E}">
        <p14:creationId xmlns:p14="http://schemas.microsoft.com/office/powerpoint/2010/main" val="42220449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324336236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476" y="-9133"/>
            <a:ext cx="9139125" cy="6867136"/>
          </a:xfrm>
          <a:prstGeom prst="rect">
            <a:avLst/>
          </a:prstGeom>
        </p:spPr>
      </p:pic>
      <p:sp>
        <p:nvSpPr>
          <p:cNvPr id="3" name="Slide Number Placeholder 6"/>
          <p:cNvSpPr txBox="1">
            <a:spLocks/>
          </p:cNvSpPr>
          <p:nvPr userDrawn="1"/>
        </p:nvSpPr>
        <p:spPr>
          <a:xfrm>
            <a:off x="8571127" y="-31052"/>
            <a:ext cx="577610" cy="369277"/>
          </a:xfrm>
          <a:prstGeom prst="rect">
            <a:avLst/>
          </a:prstGeom>
          <a:noFill/>
        </p:spPr>
        <p:txBody>
          <a:bodyPr lIns="91312" tIns="45663" rIns="91312" bIns="45663"/>
          <a:lstStyle>
            <a:lvl1pPr algn="r">
              <a:defRPr/>
            </a:lvl1pPr>
          </a:lstStyle>
          <a:p>
            <a:pPr defTabSz="913153" fontAlgn="base">
              <a:spcBef>
                <a:spcPct val="0"/>
              </a:spcBef>
              <a:spcAft>
                <a:spcPct val="0"/>
              </a:spcAft>
              <a:defRPr/>
            </a:pPr>
            <a:fld id="{CFDB4C24-AF86-4570-89B5-45F4BCA33779}" type="slidenum">
              <a:rPr lang="en-US" sz="1000" smtClean="0">
                <a:solidFill>
                  <a:srgbClr val="000000"/>
                </a:solidFill>
                <a:cs typeface="Arial" charset="0"/>
              </a:rPr>
              <a:pPr defTabSz="913153" fontAlgn="base">
                <a:spcBef>
                  <a:spcPct val="0"/>
                </a:spcBef>
                <a:spcAft>
                  <a:spcPct val="0"/>
                </a:spcAft>
                <a:defRPr/>
              </a:pPr>
              <a:t>‹#›</a:t>
            </a:fld>
            <a:endParaRPr lang="en-US" sz="1000" dirty="0">
              <a:solidFill>
                <a:srgbClr val="000000"/>
              </a:solidFill>
              <a:cs typeface="Arial" charset="0"/>
            </a:endParaRPr>
          </a:p>
        </p:txBody>
      </p:sp>
      <p:sp>
        <p:nvSpPr>
          <p:cNvPr id="6" name="Title 1"/>
          <p:cNvSpPr>
            <a:spLocks noGrp="1"/>
          </p:cNvSpPr>
          <p:nvPr>
            <p:ph type="title" hasCustomPrompt="1"/>
          </p:nvPr>
        </p:nvSpPr>
        <p:spPr>
          <a:xfrm>
            <a:off x="284051" y="3051746"/>
            <a:ext cx="7043024" cy="736271"/>
          </a:xfrm>
          <a:prstGeom prst="rect">
            <a:avLst/>
          </a:prstGeom>
        </p:spPr>
        <p:txBody>
          <a:bodyPr/>
          <a:lstStyle>
            <a:lvl1pPr>
              <a:defRPr sz="3200" cap="small" baseline="0"/>
            </a:lvl1pPr>
          </a:lstStyle>
          <a:p>
            <a:r>
              <a:rPr lang="en-US" dirty="0"/>
              <a:t>Click To Edit Master Title Style</a:t>
            </a:r>
          </a:p>
        </p:txBody>
      </p:sp>
      <p:sp>
        <p:nvSpPr>
          <p:cNvPr id="7" name="Rectangle 178"/>
          <p:cNvSpPr>
            <a:spLocks noChangeArrowheads="1"/>
          </p:cNvSpPr>
          <p:nvPr userDrawn="1"/>
        </p:nvSpPr>
        <p:spPr bwMode="auto">
          <a:xfrm>
            <a:off x="93273" y="6631885"/>
            <a:ext cx="662102" cy="184551"/>
          </a:xfrm>
          <a:prstGeom prst="rect">
            <a:avLst/>
          </a:prstGeom>
          <a:noFill/>
          <a:ln w="9525">
            <a:noFill/>
            <a:miter lim="800000"/>
            <a:headEnd/>
            <a:tailEnd/>
          </a:ln>
        </p:spPr>
        <p:txBody>
          <a:bodyPr wrap="none" lIns="91312" tIns="45663" rIns="91312" bIns="45663">
            <a:spAutoFit/>
          </a:bodyPr>
          <a:lstStyle/>
          <a:p>
            <a:pPr algn="r" defTabSz="913153" fontAlgn="base">
              <a:spcBef>
                <a:spcPct val="0"/>
              </a:spcBef>
              <a:spcAft>
                <a:spcPct val="0"/>
              </a:spcAft>
            </a:pPr>
            <a:r>
              <a:rPr lang="en-US" sz="600" dirty="0">
                <a:solidFill>
                  <a:srgbClr val="FFFFFF">
                    <a:lumMod val="50000"/>
                  </a:srgbClr>
                </a:solidFill>
                <a:cs typeface="Arial" charset="0"/>
              </a:rPr>
              <a:t>IMP-521-17 v6</a:t>
            </a:r>
            <a:endParaRPr lang="it-IT" sz="600" dirty="0">
              <a:solidFill>
                <a:srgbClr val="FFFFFF">
                  <a:lumMod val="50000"/>
                </a:srgbClr>
              </a:solidFill>
              <a:cs typeface="Arial" charset="0"/>
            </a:endParaRPr>
          </a:p>
        </p:txBody>
      </p:sp>
    </p:spTree>
    <p:extLst>
      <p:ext uri="{BB962C8B-B14F-4D97-AF65-F5344CB8AC3E}">
        <p14:creationId xmlns:p14="http://schemas.microsoft.com/office/powerpoint/2010/main" val="366998308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84078" y="47516"/>
            <a:ext cx="8628595" cy="736271"/>
          </a:xfrm>
          <a:prstGeom prst="rect">
            <a:avLst/>
          </a:prstGeom>
        </p:spPr>
        <p:txBody>
          <a:bodyPr/>
          <a:lstStyle>
            <a:lvl1pPr>
              <a:defRPr sz="2800" cap="sm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67005643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92372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96" y="0"/>
            <a:ext cx="9139125" cy="6867136"/>
          </a:xfrm>
          <a:prstGeom prst="rect">
            <a:avLst/>
          </a:prstGeom>
        </p:spPr>
      </p:pic>
      <p:sp>
        <p:nvSpPr>
          <p:cNvPr id="6" name="Title 1"/>
          <p:cNvSpPr>
            <a:spLocks noGrp="1"/>
          </p:cNvSpPr>
          <p:nvPr>
            <p:ph type="title" hasCustomPrompt="1"/>
          </p:nvPr>
        </p:nvSpPr>
        <p:spPr>
          <a:xfrm>
            <a:off x="284051" y="3051746"/>
            <a:ext cx="7043024" cy="736271"/>
          </a:xfrm>
          <a:prstGeom prst="rect">
            <a:avLst/>
          </a:prstGeom>
        </p:spPr>
        <p:txBody>
          <a:bodyPr/>
          <a:lstStyle>
            <a:lvl1pPr>
              <a:defRPr sz="3200" cap="small" baseline="0"/>
            </a:lvl1pPr>
          </a:lstStyle>
          <a:p>
            <a:r>
              <a:rPr lang="en-US" dirty="0"/>
              <a:t>Click To Edit Master Title Style</a:t>
            </a:r>
          </a:p>
        </p:txBody>
      </p:sp>
      <p:sp>
        <p:nvSpPr>
          <p:cNvPr id="5" name="Slide Number Placeholder 6"/>
          <p:cNvSpPr txBox="1">
            <a:spLocks/>
          </p:cNvSpPr>
          <p:nvPr userDrawn="1"/>
        </p:nvSpPr>
        <p:spPr>
          <a:xfrm>
            <a:off x="8571127" y="-31052"/>
            <a:ext cx="577610" cy="369277"/>
          </a:xfrm>
          <a:prstGeom prst="rect">
            <a:avLst/>
          </a:prstGeom>
          <a:noFill/>
        </p:spPr>
        <p:txBody>
          <a:bodyPr lIns="91312" tIns="45663" rIns="91312" bIns="45663"/>
          <a:lstStyle>
            <a:lvl1pPr algn="r">
              <a:defRPr/>
            </a:lvl1pPr>
          </a:lstStyle>
          <a:p>
            <a:pPr defTabSz="913153" fontAlgn="base">
              <a:spcBef>
                <a:spcPct val="0"/>
              </a:spcBef>
              <a:spcAft>
                <a:spcPct val="0"/>
              </a:spcAft>
              <a:defRPr/>
            </a:pPr>
            <a:fld id="{CFDB4C24-AF86-4570-89B5-45F4BCA33779}" type="slidenum">
              <a:rPr lang="en-US" sz="1000" smtClean="0">
                <a:solidFill>
                  <a:srgbClr val="000000"/>
                </a:solidFill>
                <a:cs typeface="Arial" charset="0"/>
              </a:rPr>
              <a:pPr defTabSz="913153" fontAlgn="base">
                <a:spcBef>
                  <a:spcPct val="0"/>
                </a:spcBef>
                <a:spcAft>
                  <a:spcPct val="0"/>
                </a:spcAft>
                <a:defRPr/>
              </a:pPr>
              <a:t>‹#›</a:t>
            </a:fld>
            <a:endParaRPr lang="en-US" sz="1000" dirty="0">
              <a:solidFill>
                <a:srgbClr val="000000"/>
              </a:solidFill>
              <a:cs typeface="Arial" charset="0"/>
            </a:endParaRPr>
          </a:p>
        </p:txBody>
      </p:sp>
      <p:sp>
        <p:nvSpPr>
          <p:cNvPr id="8" name="Rectangle 178"/>
          <p:cNvSpPr>
            <a:spLocks noChangeArrowheads="1"/>
          </p:cNvSpPr>
          <p:nvPr userDrawn="1"/>
        </p:nvSpPr>
        <p:spPr bwMode="auto">
          <a:xfrm>
            <a:off x="74030" y="6631885"/>
            <a:ext cx="681338" cy="184551"/>
          </a:xfrm>
          <a:prstGeom prst="rect">
            <a:avLst/>
          </a:prstGeom>
          <a:noFill/>
          <a:ln w="9525">
            <a:noFill/>
            <a:miter lim="800000"/>
            <a:headEnd/>
            <a:tailEnd/>
          </a:ln>
        </p:spPr>
        <p:txBody>
          <a:bodyPr wrap="none" lIns="91312" tIns="45663" rIns="91312" bIns="45663">
            <a:spAutoFit/>
          </a:bodyPr>
          <a:lstStyle/>
          <a:p>
            <a:pPr algn="r" defTabSz="913153" fontAlgn="base">
              <a:spcBef>
                <a:spcPct val="0"/>
              </a:spcBef>
              <a:spcAft>
                <a:spcPct val="0"/>
              </a:spcAft>
            </a:pPr>
            <a:r>
              <a:rPr lang="en-US" sz="600" dirty="0">
                <a:solidFill>
                  <a:srgbClr val="FFFFFF">
                    <a:lumMod val="50000"/>
                  </a:srgbClr>
                </a:solidFill>
                <a:cs typeface="Arial" charset="0"/>
              </a:rPr>
              <a:t>IMP-521-17 .v4</a:t>
            </a:r>
            <a:endParaRPr lang="it-IT" sz="600" dirty="0">
              <a:solidFill>
                <a:srgbClr val="FFFFFF">
                  <a:lumMod val="50000"/>
                </a:srgbClr>
              </a:solidFill>
              <a:cs typeface="Arial" charset="0"/>
            </a:endParaRPr>
          </a:p>
        </p:txBody>
      </p:sp>
    </p:spTree>
    <p:extLst>
      <p:ext uri="{BB962C8B-B14F-4D97-AF65-F5344CB8AC3E}">
        <p14:creationId xmlns:p14="http://schemas.microsoft.com/office/powerpoint/2010/main" val="202956095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24586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70" indent="0" algn="ctr">
              <a:buNone/>
              <a:defRPr/>
            </a:lvl2pPr>
            <a:lvl3pPr marL="913740" indent="0" algn="ctr">
              <a:buNone/>
              <a:defRPr/>
            </a:lvl3pPr>
            <a:lvl4pPr marL="1370610" indent="0" algn="ctr">
              <a:buNone/>
              <a:defRPr/>
            </a:lvl4pPr>
            <a:lvl5pPr marL="1827486" indent="0" algn="ctr">
              <a:buNone/>
              <a:defRPr/>
            </a:lvl5pPr>
            <a:lvl6pPr marL="2284358" indent="0" algn="ctr">
              <a:buNone/>
              <a:defRPr/>
            </a:lvl6pPr>
            <a:lvl7pPr marL="2741220" indent="0" algn="ctr">
              <a:buNone/>
              <a:defRPr/>
            </a:lvl7pPr>
            <a:lvl8pPr marL="3198096" indent="0" algn="ctr">
              <a:buNone/>
              <a:defRPr/>
            </a:lvl8pPr>
            <a:lvl9pPr marL="36549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343085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333125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9"/>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6870" indent="0">
              <a:buNone/>
              <a:defRPr sz="1800"/>
            </a:lvl2pPr>
            <a:lvl3pPr marL="913740" indent="0">
              <a:buNone/>
              <a:defRPr sz="1600"/>
            </a:lvl3pPr>
            <a:lvl4pPr marL="1370610" indent="0">
              <a:buNone/>
              <a:defRPr sz="1400"/>
            </a:lvl4pPr>
            <a:lvl5pPr marL="1827486" indent="0">
              <a:buNone/>
              <a:defRPr sz="1400"/>
            </a:lvl5pPr>
            <a:lvl6pPr marL="2284358" indent="0">
              <a:buNone/>
              <a:defRPr sz="1400"/>
            </a:lvl6pPr>
            <a:lvl7pPr marL="2741220" indent="0">
              <a:buNone/>
              <a:defRPr sz="1400"/>
            </a:lvl7pPr>
            <a:lvl8pPr marL="3198096" indent="0">
              <a:buNone/>
              <a:defRPr sz="1400"/>
            </a:lvl8pPr>
            <a:lvl9pPr marL="3654968" indent="0">
              <a:buNone/>
              <a:defRPr sz="1400"/>
            </a:lvl9pPr>
          </a:lstStyle>
          <a:p>
            <a:pPr lvl="0"/>
            <a:r>
              <a:rPr lang="en-US" smtClean="0"/>
              <a:t>Click to edit Master text styles</a:t>
            </a:r>
          </a:p>
        </p:txBody>
      </p:sp>
    </p:spTree>
    <p:extLst>
      <p:ext uri="{BB962C8B-B14F-4D97-AF65-F5344CB8AC3E}">
        <p14:creationId xmlns:p14="http://schemas.microsoft.com/office/powerpoint/2010/main" val="298265878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32"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8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772416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884"/>
            <a:ext cx="5486400" cy="40006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2378522"/>
            <a:ext cx="5486400" cy="584729"/>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smtClean="0"/>
          </a:p>
        </p:txBody>
      </p:sp>
      <p:sp>
        <p:nvSpPr>
          <p:cNvPr id="4" name="Text Placeholder 3"/>
          <p:cNvSpPr>
            <a:spLocks noGrp="1"/>
          </p:cNvSpPr>
          <p:nvPr>
            <p:ph type="body" sz="half" idx="2"/>
          </p:nvPr>
        </p:nvSpPr>
        <p:spPr>
          <a:xfrm>
            <a:off x="1792288" y="5615905"/>
            <a:ext cx="5486400" cy="307730"/>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Tree>
    <p:extLst>
      <p:ext uri="{BB962C8B-B14F-4D97-AF65-F5344CB8AC3E}">
        <p14:creationId xmlns:p14="http://schemas.microsoft.com/office/powerpoint/2010/main" val="471501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3"/>
          </a:xfrm>
        </p:spPr>
        <p:txBody>
          <a:bodyPr anchor="b"/>
          <a:lstStyle>
            <a:lvl1pPr marL="0" indent="0">
              <a:buNone/>
              <a:defRPr sz="2400" b="1"/>
            </a:lvl1pPr>
            <a:lvl2pPr marL="456870" indent="0">
              <a:buNone/>
              <a:defRPr sz="2000" b="1"/>
            </a:lvl2pPr>
            <a:lvl3pPr marL="913740" indent="0">
              <a:buNone/>
              <a:defRPr sz="1800" b="1"/>
            </a:lvl3pPr>
            <a:lvl4pPr marL="1370610" indent="0">
              <a:buNone/>
              <a:defRPr sz="1600" b="1"/>
            </a:lvl4pPr>
            <a:lvl5pPr marL="1827486" indent="0">
              <a:buNone/>
              <a:defRPr sz="1600" b="1"/>
            </a:lvl5pPr>
            <a:lvl6pPr marL="2284358" indent="0">
              <a:buNone/>
              <a:defRPr sz="1600" b="1"/>
            </a:lvl6pPr>
            <a:lvl7pPr marL="2741220" indent="0">
              <a:buNone/>
              <a:defRPr sz="1600" b="1"/>
            </a:lvl7pPr>
            <a:lvl8pPr marL="3198096" indent="0">
              <a:buNone/>
              <a:defRPr sz="1600" b="1"/>
            </a:lvl8pPr>
            <a:lvl9pPr marL="36549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3"/>
          </a:xfrm>
        </p:spPr>
        <p:txBody>
          <a:bodyPr anchor="b"/>
          <a:lstStyle>
            <a:lvl1pPr marL="0" indent="0">
              <a:buNone/>
              <a:defRPr sz="2400" b="1"/>
            </a:lvl1pPr>
            <a:lvl2pPr marL="456870" indent="0">
              <a:buNone/>
              <a:defRPr sz="2000" b="1"/>
            </a:lvl2pPr>
            <a:lvl3pPr marL="913740" indent="0">
              <a:buNone/>
              <a:defRPr sz="1800" b="1"/>
            </a:lvl3pPr>
            <a:lvl4pPr marL="1370610" indent="0">
              <a:buNone/>
              <a:defRPr sz="1600" b="1"/>
            </a:lvl4pPr>
            <a:lvl5pPr marL="1827486" indent="0">
              <a:buNone/>
              <a:defRPr sz="1600" b="1"/>
            </a:lvl5pPr>
            <a:lvl6pPr marL="2284358" indent="0">
              <a:buNone/>
              <a:defRPr sz="1600" b="1"/>
            </a:lvl6pPr>
            <a:lvl7pPr marL="2741220" indent="0">
              <a:buNone/>
              <a:defRPr sz="1600" b="1"/>
            </a:lvl7pPr>
            <a:lvl8pPr marL="3198096" indent="0">
              <a:buNone/>
              <a:defRPr sz="1600" b="1"/>
            </a:lvl8pPr>
            <a:lvl9pPr marL="36549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281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0040898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17063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7"/>
            <a:ext cx="3008489"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7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435104"/>
            <a:ext cx="3008489" cy="4691063"/>
          </a:xfrm>
        </p:spPr>
        <p:txBody>
          <a:bodyPr/>
          <a:lstStyle>
            <a:lvl1pPr marL="0" indent="0">
              <a:buNone/>
              <a:defRPr sz="1400"/>
            </a:lvl1pPr>
            <a:lvl2pPr marL="456870" indent="0">
              <a:buNone/>
              <a:defRPr sz="1200"/>
            </a:lvl2pPr>
            <a:lvl3pPr marL="913740" indent="0">
              <a:buNone/>
              <a:defRPr sz="1000"/>
            </a:lvl3pPr>
            <a:lvl4pPr marL="1370610" indent="0">
              <a:buNone/>
              <a:defRPr sz="900"/>
            </a:lvl4pPr>
            <a:lvl5pPr marL="1827486" indent="0">
              <a:buNone/>
              <a:defRPr sz="900"/>
            </a:lvl5pPr>
            <a:lvl6pPr marL="2284358" indent="0">
              <a:buNone/>
              <a:defRPr sz="900"/>
            </a:lvl6pPr>
            <a:lvl7pPr marL="2741220" indent="0">
              <a:buNone/>
              <a:defRPr sz="900"/>
            </a:lvl7pPr>
            <a:lvl8pPr marL="3198096" indent="0">
              <a:buNone/>
              <a:defRPr sz="900"/>
            </a:lvl8pPr>
            <a:lvl9pPr marL="3654968" indent="0">
              <a:buNone/>
              <a:defRPr sz="900"/>
            </a:lvl9pPr>
          </a:lstStyle>
          <a:p>
            <a:pPr lvl="0"/>
            <a:r>
              <a:rPr lang="en-US" smtClean="0"/>
              <a:t>Click to edit Master text styles</a:t>
            </a:r>
          </a:p>
        </p:txBody>
      </p:sp>
    </p:spTree>
    <p:extLst>
      <p:ext uri="{BB962C8B-B14F-4D97-AF65-F5344CB8AC3E}">
        <p14:creationId xmlns:p14="http://schemas.microsoft.com/office/powerpoint/2010/main" val="423402269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3"/>
            <a:ext cx="5486400" cy="56674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6870" indent="0">
              <a:buNone/>
              <a:defRPr sz="2800"/>
            </a:lvl2pPr>
            <a:lvl3pPr marL="913740" indent="0">
              <a:buNone/>
              <a:defRPr sz="2400"/>
            </a:lvl3pPr>
            <a:lvl4pPr marL="1370610" indent="0">
              <a:buNone/>
              <a:defRPr sz="2000"/>
            </a:lvl4pPr>
            <a:lvl5pPr marL="1827486" indent="0">
              <a:buNone/>
              <a:defRPr sz="2000"/>
            </a:lvl5pPr>
            <a:lvl6pPr marL="2284358" indent="0">
              <a:buNone/>
              <a:defRPr sz="2000"/>
            </a:lvl6pPr>
            <a:lvl7pPr marL="2741220" indent="0">
              <a:buNone/>
              <a:defRPr sz="2000"/>
            </a:lvl7pPr>
            <a:lvl8pPr marL="3198096" indent="0">
              <a:buNone/>
              <a:defRPr sz="2000"/>
            </a:lvl8pPr>
            <a:lvl9pPr marL="3654968"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111" y="5367527"/>
            <a:ext cx="5486400" cy="804863"/>
          </a:xfrm>
        </p:spPr>
        <p:txBody>
          <a:bodyPr/>
          <a:lstStyle>
            <a:lvl1pPr marL="0" indent="0">
              <a:buNone/>
              <a:defRPr sz="1400"/>
            </a:lvl1pPr>
            <a:lvl2pPr marL="456870" indent="0">
              <a:buNone/>
              <a:defRPr sz="1200"/>
            </a:lvl2pPr>
            <a:lvl3pPr marL="913740" indent="0">
              <a:buNone/>
              <a:defRPr sz="1000"/>
            </a:lvl3pPr>
            <a:lvl4pPr marL="1370610" indent="0">
              <a:buNone/>
              <a:defRPr sz="900"/>
            </a:lvl4pPr>
            <a:lvl5pPr marL="1827486" indent="0">
              <a:buNone/>
              <a:defRPr sz="900"/>
            </a:lvl5pPr>
            <a:lvl6pPr marL="2284358" indent="0">
              <a:buNone/>
              <a:defRPr sz="900"/>
            </a:lvl6pPr>
            <a:lvl7pPr marL="2741220" indent="0">
              <a:buNone/>
              <a:defRPr sz="900"/>
            </a:lvl7pPr>
            <a:lvl8pPr marL="3198096" indent="0">
              <a:buNone/>
              <a:defRPr sz="900"/>
            </a:lvl8pPr>
            <a:lvl9pPr marL="3654968" indent="0">
              <a:buNone/>
              <a:defRPr sz="900"/>
            </a:lvl9pPr>
          </a:lstStyle>
          <a:p>
            <a:pPr lvl="0"/>
            <a:r>
              <a:rPr lang="en-US" smtClean="0"/>
              <a:t>Click to edit Master text styles</a:t>
            </a:r>
          </a:p>
        </p:txBody>
      </p:sp>
    </p:spTree>
    <p:extLst>
      <p:ext uri="{BB962C8B-B14F-4D97-AF65-F5344CB8AC3E}">
        <p14:creationId xmlns:p14="http://schemas.microsoft.com/office/powerpoint/2010/main" val="21383411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464569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557903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226189960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2"/>
            </a:gs>
            <a:gs pos="50000">
              <a:srgbClr val="0000A6"/>
            </a:gs>
            <a:gs pos="100000">
              <a:srgbClr val="000042"/>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52590" y="452830"/>
            <a:ext cx="8634588" cy="61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7" rIns="91390" bIns="45697" numCol="1" anchor="ctr" anchorCtr="1" compatLnSpc="1">
            <a:prstTxWarp prst="textNoShape">
              <a:avLst/>
            </a:prstTxWarp>
            <a:spAutoFit/>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1150166" y="2272563"/>
            <a:ext cx="6842477" cy="310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7" rIns="91390" bIns="45697" numCol="1" anchor="ctr" anchorCtr="1"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68015816"/>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3400" b="1">
          <a:solidFill>
            <a:schemeClr val="tx2"/>
          </a:solidFill>
          <a:latin typeface="+mj-lt"/>
          <a:ea typeface="+mj-ea"/>
          <a:cs typeface="+mj-cs"/>
        </a:defRPr>
      </a:lvl1pPr>
      <a:lvl2pPr algn="ctr" rtl="0" eaLnBrk="0" fontAlgn="base" hangingPunct="0">
        <a:spcBef>
          <a:spcPct val="0"/>
        </a:spcBef>
        <a:spcAft>
          <a:spcPct val="0"/>
        </a:spcAft>
        <a:defRPr sz="3400" b="1">
          <a:solidFill>
            <a:schemeClr val="tx2"/>
          </a:solidFill>
          <a:latin typeface="Arial" charset="0"/>
        </a:defRPr>
      </a:lvl2pPr>
      <a:lvl3pPr algn="ctr" rtl="0" eaLnBrk="0" fontAlgn="base" hangingPunct="0">
        <a:spcBef>
          <a:spcPct val="0"/>
        </a:spcBef>
        <a:spcAft>
          <a:spcPct val="0"/>
        </a:spcAft>
        <a:defRPr sz="3400" b="1">
          <a:solidFill>
            <a:schemeClr val="tx2"/>
          </a:solidFill>
          <a:latin typeface="Arial" charset="0"/>
        </a:defRPr>
      </a:lvl3pPr>
      <a:lvl4pPr algn="ctr" rtl="0" eaLnBrk="0" fontAlgn="base" hangingPunct="0">
        <a:spcBef>
          <a:spcPct val="0"/>
        </a:spcBef>
        <a:spcAft>
          <a:spcPct val="0"/>
        </a:spcAft>
        <a:defRPr sz="3400" b="1">
          <a:solidFill>
            <a:schemeClr val="tx2"/>
          </a:solidFill>
          <a:latin typeface="Arial" charset="0"/>
        </a:defRPr>
      </a:lvl4pPr>
      <a:lvl5pPr algn="ctr" rtl="0" eaLnBrk="0" fontAlgn="base" hangingPunct="0">
        <a:spcBef>
          <a:spcPct val="0"/>
        </a:spcBef>
        <a:spcAft>
          <a:spcPct val="0"/>
        </a:spcAft>
        <a:defRPr sz="3400" b="1">
          <a:solidFill>
            <a:schemeClr val="tx2"/>
          </a:solidFill>
          <a:latin typeface="Arial" charset="0"/>
        </a:defRPr>
      </a:lvl5pPr>
      <a:lvl6pPr marL="456963" algn="ctr" rtl="0" eaLnBrk="0" fontAlgn="base" hangingPunct="0">
        <a:spcBef>
          <a:spcPct val="0"/>
        </a:spcBef>
        <a:spcAft>
          <a:spcPct val="0"/>
        </a:spcAft>
        <a:defRPr sz="3400" b="1">
          <a:solidFill>
            <a:schemeClr val="tx2"/>
          </a:solidFill>
          <a:latin typeface="Arial" charset="0"/>
        </a:defRPr>
      </a:lvl6pPr>
      <a:lvl7pPr marL="913926" algn="ctr" rtl="0" eaLnBrk="0" fontAlgn="base" hangingPunct="0">
        <a:spcBef>
          <a:spcPct val="0"/>
        </a:spcBef>
        <a:spcAft>
          <a:spcPct val="0"/>
        </a:spcAft>
        <a:defRPr sz="3400" b="1">
          <a:solidFill>
            <a:schemeClr val="tx2"/>
          </a:solidFill>
          <a:latin typeface="Arial" charset="0"/>
        </a:defRPr>
      </a:lvl7pPr>
      <a:lvl8pPr marL="1370890" algn="ctr" rtl="0" eaLnBrk="0" fontAlgn="base" hangingPunct="0">
        <a:spcBef>
          <a:spcPct val="0"/>
        </a:spcBef>
        <a:spcAft>
          <a:spcPct val="0"/>
        </a:spcAft>
        <a:defRPr sz="3400" b="1">
          <a:solidFill>
            <a:schemeClr val="tx2"/>
          </a:solidFill>
          <a:latin typeface="Arial" charset="0"/>
        </a:defRPr>
      </a:lvl8pPr>
      <a:lvl9pPr marL="1827852" algn="ctr" rtl="0" eaLnBrk="0" fontAlgn="base" hangingPunct="0">
        <a:spcBef>
          <a:spcPct val="0"/>
        </a:spcBef>
        <a:spcAft>
          <a:spcPct val="0"/>
        </a:spcAft>
        <a:defRPr sz="3400" b="1">
          <a:solidFill>
            <a:schemeClr val="tx2"/>
          </a:solidFill>
          <a:latin typeface="Arial" charset="0"/>
        </a:defRPr>
      </a:lvl9pPr>
    </p:titleStyle>
    <p:bodyStyle>
      <a:lvl1pPr marL="341313" indent="-341313" algn="l" rtl="0" eaLnBrk="0" fontAlgn="base" hangingPunct="0">
        <a:spcBef>
          <a:spcPct val="50000"/>
        </a:spcBef>
        <a:spcAft>
          <a:spcPct val="0"/>
        </a:spcAft>
        <a:buClr>
          <a:schemeClr val="tx2"/>
        </a:buClr>
        <a:buSzPct val="145000"/>
        <a:buChar char="•"/>
        <a:defRPr sz="2800">
          <a:solidFill>
            <a:schemeClr val="tx1"/>
          </a:solidFill>
          <a:latin typeface="+mn-lt"/>
          <a:ea typeface="+mn-ea"/>
          <a:cs typeface="+mn-cs"/>
        </a:defRPr>
      </a:lvl1pPr>
      <a:lvl2pPr marL="741363" indent="-284163" algn="l" rtl="0" eaLnBrk="0" fontAlgn="base" hangingPunct="0">
        <a:spcBef>
          <a:spcPct val="50000"/>
        </a:spcBef>
        <a:spcAft>
          <a:spcPct val="0"/>
        </a:spcAft>
        <a:buChar char="–"/>
        <a:defRPr sz="2800">
          <a:solidFill>
            <a:schemeClr val="tx1"/>
          </a:solidFill>
          <a:latin typeface="+mn-lt"/>
        </a:defRPr>
      </a:lvl2pPr>
      <a:lvl3pPr marL="1141413" indent="-227013" algn="l" rtl="0" eaLnBrk="0" fontAlgn="base" hangingPunct="0">
        <a:spcBef>
          <a:spcPct val="50000"/>
        </a:spcBef>
        <a:spcAft>
          <a:spcPct val="0"/>
        </a:spcAft>
        <a:buClr>
          <a:srgbClr val="FFCC00"/>
        </a:buClr>
        <a:buSzPct val="75000"/>
        <a:buFont typeface="Wingdings" pitchFamily="2" charset="2"/>
        <a:buChar char="§"/>
        <a:defRPr sz="2800">
          <a:solidFill>
            <a:schemeClr val="tx1"/>
          </a:solidFill>
          <a:latin typeface="+mn-lt"/>
        </a:defRPr>
      </a:lvl3pPr>
      <a:lvl4pPr marL="1598613" indent="-227013" algn="l" rtl="0" eaLnBrk="0" fontAlgn="base" hangingPunct="0">
        <a:spcBef>
          <a:spcPct val="50000"/>
        </a:spcBef>
        <a:spcAft>
          <a:spcPct val="0"/>
        </a:spcAft>
        <a:buChar char="–"/>
        <a:defRPr sz="2800">
          <a:solidFill>
            <a:schemeClr val="tx1"/>
          </a:solidFill>
          <a:latin typeface="+mn-lt"/>
        </a:defRPr>
      </a:lvl4pPr>
      <a:lvl5pPr marL="2055813" indent="-227013" algn="l" rtl="0" eaLnBrk="0" fontAlgn="base" hangingPunct="0">
        <a:spcBef>
          <a:spcPct val="50000"/>
        </a:spcBef>
        <a:spcAft>
          <a:spcPct val="0"/>
        </a:spcAft>
        <a:buChar char="»"/>
        <a:defRPr sz="2800">
          <a:solidFill>
            <a:schemeClr val="tx1"/>
          </a:solidFill>
          <a:latin typeface="+mn-lt"/>
        </a:defRPr>
      </a:lvl5pPr>
      <a:lvl6pPr marL="2513297" indent="-228482" algn="l" rtl="0" eaLnBrk="0" fontAlgn="base" hangingPunct="0">
        <a:spcBef>
          <a:spcPct val="50000"/>
        </a:spcBef>
        <a:spcAft>
          <a:spcPct val="0"/>
        </a:spcAft>
        <a:buChar char="»"/>
        <a:defRPr sz="2800">
          <a:solidFill>
            <a:schemeClr val="tx1"/>
          </a:solidFill>
          <a:latin typeface="+mn-lt"/>
        </a:defRPr>
      </a:lvl6pPr>
      <a:lvl7pPr marL="2970260" indent="-228482" algn="l" rtl="0" eaLnBrk="0" fontAlgn="base" hangingPunct="0">
        <a:spcBef>
          <a:spcPct val="50000"/>
        </a:spcBef>
        <a:spcAft>
          <a:spcPct val="0"/>
        </a:spcAft>
        <a:buChar char="»"/>
        <a:defRPr sz="2800">
          <a:solidFill>
            <a:schemeClr val="tx1"/>
          </a:solidFill>
          <a:latin typeface="+mn-lt"/>
        </a:defRPr>
      </a:lvl7pPr>
      <a:lvl8pPr marL="3427223" indent="-228482" algn="l" rtl="0" eaLnBrk="0" fontAlgn="base" hangingPunct="0">
        <a:spcBef>
          <a:spcPct val="50000"/>
        </a:spcBef>
        <a:spcAft>
          <a:spcPct val="0"/>
        </a:spcAft>
        <a:buChar char="»"/>
        <a:defRPr sz="2800">
          <a:solidFill>
            <a:schemeClr val="tx1"/>
          </a:solidFill>
          <a:latin typeface="+mn-lt"/>
        </a:defRPr>
      </a:lvl8pPr>
      <a:lvl9pPr marL="3884186" indent="-228482" algn="l" rtl="0" eaLnBrk="0" fontAlgn="base" hangingPunct="0">
        <a:spcBef>
          <a:spcPct val="50000"/>
        </a:spcBef>
        <a:spcAft>
          <a:spcPct val="0"/>
        </a:spcAft>
        <a:buChar char="»"/>
        <a:defRPr sz="2800">
          <a:solidFill>
            <a:schemeClr val="tx1"/>
          </a:solidFill>
          <a:latin typeface="+mn-lt"/>
        </a:defRPr>
      </a:lvl9pPr>
    </p:bodyStyle>
    <p:otherStyle>
      <a:defPPr>
        <a:defRPr lang="en-US"/>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p:nvSpPr>
        <p:spPr>
          <a:xfrm>
            <a:off x="1" y="6286507"/>
            <a:ext cx="6667500" cy="571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197" tIns="38098" rIns="76197" bIns="38098" numCol="1" spcCol="0" rtlCol="0" fromWordArt="0" anchor="t" anchorCtr="0" forceAA="0" compatLnSpc="1">
            <a:prstTxWarp prst="textNoShape">
              <a:avLst/>
            </a:prstTxWarp>
            <a:noAutofit/>
          </a:bodyPr>
          <a:lstStyle/>
          <a:p>
            <a:pPr algn="ctr"/>
            <a:endParaRPr lang="en-US" dirty="0" smtClean="0">
              <a:solidFill>
                <a:srgbClr val="FFFFFF"/>
              </a:solidFill>
            </a:endParaRPr>
          </a:p>
        </p:txBody>
      </p:sp>
      <p:sp>
        <p:nvSpPr>
          <p:cNvPr id="25" name="Rectangle 24"/>
          <p:cNvSpPr/>
          <p:nvPr/>
        </p:nvSpPr>
        <p:spPr>
          <a:xfrm>
            <a:off x="6667503" y="6286507"/>
            <a:ext cx="2475178" cy="571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197" tIns="38098" rIns="76197" bIns="38098" numCol="1" spcCol="0" rtlCol="0" fromWordArt="0" anchor="t" anchorCtr="0" forceAA="0" compatLnSpc="1">
            <a:prstTxWarp prst="textNoShape">
              <a:avLst/>
            </a:prstTxWarp>
            <a:noAutofit/>
          </a:bodyPr>
          <a:lstStyle/>
          <a:p>
            <a:pPr algn="ctr"/>
            <a:endParaRPr lang="en-US" dirty="0" smtClean="0">
              <a:solidFill>
                <a:srgbClr val="FFFFFF"/>
              </a:solidFill>
            </a:endParaRPr>
          </a:p>
        </p:txBody>
      </p:sp>
      <p:pic>
        <p:nvPicPr>
          <p:cNvPr id="26" name="Picture 25" descr="med_logo_rgb_rev_REG_OL.em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3042" y="6264347"/>
            <a:ext cx="1550458" cy="707424"/>
          </a:xfrm>
          <a:prstGeom prst="rect">
            <a:avLst/>
          </a:prstGeom>
        </p:spPr>
      </p:pic>
      <p:sp>
        <p:nvSpPr>
          <p:cNvPr id="6" name="Slide Number Placeholder 5"/>
          <p:cNvSpPr>
            <a:spLocks noGrp="1"/>
          </p:cNvSpPr>
          <p:nvPr>
            <p:ph type="sldNum" sz="quarter" idx="4"/>
          </p:nvPr>
        </p:nvSpPr>
        <p:spPr>
          <a:xfrm>
            <a:off x="381000" y="6561143"/>
            <a:ext cx="381000" cy="190500"/>
          </a:xfrm>
          <a:prstGeom prst="rect">
            <a:avLst/>
          </a:prstGeom>
        </p:spPr>
        <p:txBody>
          <a:bodyPr vert="horz" lIns="0" tIns="0" rIns="0" bIns="0" rtlCol="0" anchor="ctr"/>
          <a:lstStyle>
            <a:lvl1pPr algn="l">
              <a:lnSpc>
                <a:spcPts val="1000"/>
              </a:lnSpc>
              <a:defRPr sz="800">
                <a:solidFill>
                  <a:schemeClr val="tx1">
                    <a:tint val="75000"/>
                  </a:schemeClr>
                </a:solidFill>
                <a:latin typeface="Effra"/>
              </a:defRPr>
            </a:lvl1pPr>
          </a:lstStyle>
          <a:p>
            <a:fld id="{A3032E39-2DD7-6341-87B9-9AB98FE36691}" type="slidenum">
              <a:rPr lang="en-US" smtClean="0">
                <a:solidFill>
                  <a:srgbClr val="FFFFFF">
                    <a:tint val="75000"/>
                  </a:srgbClr>
                </a:solidFill>
                <a:cs typeface="Arial" pitchFamily="34" charset="0"/>
              </a:rPr>
              <a:pPr/>
              <a:t>‹#›</a:t>
            </a:fld>
            <a:endParaRPr lang="en-US" dirty="0">
              <a:solidFill>
                <a:srgbClr val="FFFFFF">
                  <a:tint val="75000"/>
                </a:srgbClr>
              </a:solidFill>
              <a:cs typeface="Arial" pitchFamily="34" charset="0"/>
            </a:endParaRPr>
          </a:p>
        </p:txBody>
      </p:sp>
      <p:sp>
        <p:nvSpPr>
          <p:cNvPr id="5" name="Footer Placeholder 4"/>
          <p:cNvSpPr>
            <a:spLocks noGrp="1"/>
          </p:cNvSpPr>
          <p:nvPr>
            <p:ph type="ftr" sz="quarter" idx="3"/>
          </p:nvPr>
        </p:nvSpPr>
        <p:spPr>
          <a:xfrm>
            <a:off x="762002" y="6561143"/>
            <a:ext cx="5524500" cy="190500"/>
          </a:xfrm>
          <a:prstGeom prst="rect">
            <a:avLst/>
          </a:prstGeom>
        </p:spPr>
        <p:txBody>
          <a:bodyPr vert="horz" lIns="0" tIns="0" rIns="0" bIns="0" rtlCol="0" anchor="ctr"/>
          <a:lstStyle>
            <a:lvl1pPr algn="l">
              <a:lnSpc>
                <a:spcPts val="1000"/>
              </a:lnSpc>
              <a:defRPr sz="800">
                <a:solidFill>
                  <a:schemeClr val="tx1"/>
                </a:solidFill>
                <a:latin typeface="Effra"/>
                <a:cs typeface="Effra"/>
              </a:defRPr>
            </a:lvl1pPr>
          </a:lstStyle>
          <a:p>
            <a:r>
              <a:rPr lang="en-US" smtClean="0">
                <a:solidFill>
                  <a:srgbClr val="FFFFFF"/>
                </a:solidFill>
              </a:rPr>
              <a:t>DFS Exec Committee Mtng  |   Oct 15, 2015   |   Confidential</a:t>
            </a:r>
            <a:endParaRPr lang="en-US" dirty="0">
              <a:solidFill>
                <a:srgbClr val="FFFFFF"/>
              </a:solidFill>
            </a:endParaRPr>
          </a:p>
        </p:txBody>
      </p:sp>
      <p:sp>
        <p:nvSpPr>
          <p:cNvPr id="2" name="Title Placeholder 1"/>
          <p:cNvSpPr>
            <a:spLocks noGrp="1"/>
          </p:cNvSpPr>
          <p:nvPr>
            <p:ph type="title"/>
          </p:nvPr>
        </p:nvSpPr>
        <p:spPr>
          <a:xfrm>
            <a:off x="378462" y="370944"/>
            <a:ext cx="8381999" cy="762000"/>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78354" y="1330859"/>
            <a:ext cx="8382000" cy="4573324"/>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9481452"/>
      </p:ext>
    </p:extLst>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Lst>
  <p:hf sldNum="0" hdr="0" dt="0"/>
  <p:txStyles>
    <p:titleStyle>
      <a:lvl1pPr algn="l" defTabSz="457029" rtl="0" eaLnBrk="1" latinLnBrk="0" hangingPunct="1">
        <a:lnSpc>
          <a:spcPts val="2000"/>
        </a:lnSpc>
        <a:spcBef>
          <a:spcPct val="0"/>
        </a:spcBef>
        <a:buNone/>
        <a:defRPr sz="2300" b="1" i="0" kern="1200" cap="all">
          <a:solidFill>
            <a:schemeClr val="tx1"/>
          </a:solidFill>
          <a:latin typeface="Effra"/>
          <a:ea typeface="+mj-ea"/>
          <a:cs typeface="+mj-cs"/>
        </a:defRPr>
      </a:lvl1pPr>
    </p:titleStyle>
    <p:bodyStyle>
      <a:lvl1pPr marL="190492" indent="-190492" algn="l" defTabSz="457029" rtl="0" eaLnBrk="1" latinLnBrk="0" hangingPunct="1">
        <a:lnSpc>
          <a:spcPts val="2000"/>
        </a:lnSpc>
        <a:spcBef>
          <a:spcPts val="0"/>
        </a:spcBef>
        <a:spcAft>
          <a:spcPts val="667"/>
        </a:spcAft>
        <a:buFont typeface="Wingdings" charset="2"/>
        <a:buChar char="§"/>
        <a:defRPr sz="1800" kern="1200">
          <a:solidFill>
            <a:schemeClr val="tx1"/>
          </a:solidFill>
          <a:latin typeface="Effra"/>
          <a:ea typeface="+mn-ea"/>
          <a:cs typeface="+mn-cs"/>
        </a:defRPr>
      </a:lvl1pPr>
      <a:lvl2pPr marL="378339" indent="-190492" algn="l" defTabSz="457029" rtl="0" eaLnBrk="1" latinLnBrk="0" hangingPunct="1">
        <a:lnSpc>
          <a:spcPts val="1833"/>
        </a:lnSpc>
        <a:spcBef>
          <a:spcPts val="0"/>
        </a:spcBef>
        <a:spcAft>
          <a:spcPts val="667"/>
        </a:spcAft>
        <a:buFont typeface="Wingdings" charset="2"/>
        <a:buChar char="§"/>
        <a:defRPr sz="1700" kern="1200">
          <a:solidFill>
            <a:schemeClr val="accent3"/>
          </a:solidFill>
          <a:latin typeface="Effra"/>
          <a:ea typeface="+mn-ea"/>
          <a:cs typeface="+mn-cs"/>
        </a:defRPr>
      </a:lvl2pPr>
      <a:lvl3pPr marL="571477" indent="-190492" algn="l" defTabSz="457029" rtl="0" eaLnBrk="1" latinLnBrk="0" hangingPunct="1">
        <a:lnSpc>
          <a:spcPts val="1667"/>
        </a:lnSpc>
        <a:spcBef>
          <a:spcPts val="0"/>
        </a:spcBef>
        <a:spcAft>
          <a:spcPts val="667"/>
        </a:spcAft>
        <a:buFont typeface="Wingdings" charset="2"/>
        <a:buChar char="§"/>
        <a:defRPr sz="1500" kern="1200" baseline="0">
          <a:solidFill>
            <a:schemeClr val="accent3"/>
          </a:solidFill>
          <a:latin typeface="Effra"/>
          <a:ea typeface="+mn-ea"/>
          <a:cs typeface="+mn-cs"/>
        </a:defRPr>
      </a:lvl3pPr>
      <a:lvl4pPr marL="761970" indent="-190492" algn="l" defTabSz="457029" rtl="0" eaLnBrk="1" latinLnBrk="0" hangingPunct="1">
        <a:lnSpc>
          <a:spcPts val="1667"/>
        </a:lnSpc>
        <a:spcBef>
          <a:spcPts val="0"/>
        </a:spcBef>
        <a:spcAft>
          <a:spcPts val="667"/>
        </a:spcAft>
        <a:buFont typeface="Wingdings" charset="2"/>
        <a:buChar char="§"/>
        <a:defRPr sz="1500" kern="1200">
          <a:solidFill>
            <a:schemeClr val="tx2"/>
          </a:solidFill>
          <a:latin typeface="+mn-lt"/>
          <a:ea typeface="+mn-ea"/>
          <a:cs typeface="+mn-cs"/>
        </a:defRPr>
      </a:lvl4pPr>
      <a:lvl5pPr marL="953785" indent="-189170" algn="l" defTabSz="457029" rtl="0" eaLnBrk="1" latinLnBrk="0" hangingPunct="1">
        <a:lnSpc>
          <a:spcPts val="1500"/>
        </a:lnSpc>
        <a:spcBef>
          <a:spcPts val="0"/>
        </a:spcBef>
        <a:spcAft>
          <a:spcPts val="667"/>
        </a:spcAft>
        <a:buFont typeface="Lucida Grande"/>
        <a:buChar char="-"/>
        <a:defRPr sz="1300" kern="1200" baseline="0">
          <a:solidFill>
            <a:schemeClr val="tx2"/>
          </a:solidFill>
          <a:latin typeface="Effra"/>
          <a:ea typeface="+mn-ea"/>
          <a:cs typeface="+mn-cs"/>
        </a:defRPr>
      </a:lvl5pPr>
      <a:lvl6pPr marL="1141632" indent="-187847" algn="l" defTabSz="457029" rtl="0" eaLnBrk="1" latinLnBrk="0" hangingPunct="1">
        <a:lnSpc>
          <a:spcPts val="1500"/>
        </a:lnSpc>
        <a:spcBef>
          <a:spcPts val="0"/>
        </a:spcBef>
        <a:spcAft>
          <a:spcPts val="667"/>
        </a:spcAft>
        <a:buFont typeface="Lucida Grande"/>
        <a:buChar char="-"/>
        <a:defRPr sz="1300" kern="1200">
          <a:solidFill>
            <a:schemeClr val="tx2"/>
          </a:solidFill>
          <a:latin typeface="Effra"/>
          <a:ea typeface="+mn-ea"/>
          <a:cs typeface="+mn-cs"/>
        </a:defRPr>
      </a:lvl6pPr>
      <a:lvl7pPr marL="1330801" indent="-189170" algn="l" defTabSz="457029" rtl="0" eaLnBrk="1" latinLnBrk="0" hangingPunct="1">
        <a:lnSpc>
          <a:spcPts val="1500"/>
        </a:lnSpc>
        <a:spcBef>
          <a:spcPts val="0"/>
        </a:spcBef>
        <a:spcAft>
          <a:spcPts val="667"/>
        </a:spcAft>
        <a:buFont typeface="Lucida Grande"/>
        <a:buChar char="-"/>
        <a:defRPr sz="1300" kern="1200">
          <a:solidFill>
            <a:schemeClr val="tx2"/>
          </a:solidFill>
          <a:latin typeface="Effra"/>
          <a:ea typeface="+mn-ea"/>
          <a:cs typeface="+mn-cs"/>
        </a:defRPr>
      </a:lvl7pPr>
      <a:lvl8pPr marL="3427720" indent="-228515" algn="l" defTabSz="457029" rtl="0" eaLnBrk="1" latinLnBrk="0" hangingPunct="1">
        <a:spcBef>
          <a:spcPct val="20000"/>
        </a:spcBef>
        <a:buFont typeface="Arial"/>
        <a:buChar char="•"/>
        <a:defRPr sz="2000" kern="1200">
          <a:solidFill>
            <a:schemeClr val="tx1"/>
          </a:solidFill>
          <a:latin typeface="+mn-lt"/>
          <a:ea typeface="+mn-ea"/>
          <a:cs typeface="+mn-cs"/>
        </a:defRPr>
      </a:lvl8pPr>
      <a:lvl9pPr marL="3884750" indent="-228515" algn="l" defTabSz="457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8" algn="l" defTabSz="457029" rtl="0" eaLnBrk="1" latinLnBrk="0" hangingPunct="1">
        <a:defRPr sz="1800" kern="1200">
          <a:solidFill>
            <a:schemeClr val="tx1"/>
          </a:solidFill>
          <a:latin typeface="+mn-lt"/>
          <a:ea typeface="+mn-ea"/>
          <a:cs typeface="+mn-cs"/>
        </a:defRPr>
      </a:lvl3pPr>
      <a:lvl4pPr marL="1371088" algn="l" defTabSz="457029" rtl="0" eaLnBrk="1" latinLnBrk="0" hangingPunct="1">
        <a:defRPr sz="1800" kern="1200">
          <a:solidFill>
            <a:schemeClr val="tx1"/>
          </a:solidFill>
          <a:latin typeface="+mn-lt"/>
          <a:ea typeface="+mn-ea"/>
          <a:cs typeface="+mn-cs"/>
        </a:defRPr>
      </a:lvl4pPr>
      <a:lvl5pPr marL="1828117" algn="l" defTabSz="457029" rtl="0" eaLnBrk="1" latinLnBrk="0" hangingPunct="1">
        <a:defRPr sz="1800" kern="1200">
          <a:solidFill>
            <a:schemeClr val="tx1"/>
          </a:solidFill>
          <a:latin typeface="+mn-lt"/>
          <a:ea typeface="+mn-ea"/>
          <a:cs typeface="+mn-cs"/>
        </a:defRPr>
      </a:lvl5pPr>
      <a:lvl6pPr marL="2285147" algn="l" defTabSz="457029" rtl="0" eaLnBrk="1" latinLnBrk="0" hangingPunct="1">
        <a:defRPr sz="1800" kern="1200">
          <a:solidFill>
            <a:schemeClr val="tx1"/>
          </a:solidFill>
          <a:latin typeface="+mn-lt"/>
          <a:ea typeface="+mn-ea"/>
          <a:cs typeface="+mn-cs"/>
        </a:defRPr>
      </a:lvl6pPr>
      <a:lvl7pPr marL="2742176" algn="l" defTabSz="457029" rtl="0" eaLnBrk="1" latinLnBrk="0" hangingPunct="1">
        <a:defRPr sz="1800" kern="1200">
          <a:solidFill>
            <a:schemeClr val="tx1"/>
          </a:solidFill>
          <a:latin typeface="+mn-lt"/>
          <a:ea typeface="+mn-ea"/>
          <a:cs typeface="+mn-cs"/>
        </a:defRPr>
      </a:lvl7pPr>
      <a:lvl8pPr marL="3199205" algn="l" defTabSz="457029" rtl="0" eaLnBrk="1" latinLnBrk="0" hangingPunct="1">
        <a:defRPr sz="1800" kern="1200">
          <a:solidFill>
            <a:schemeClr val="tx1"/>
          </a:solidFill>
          <a:latin typeface="+mn-lt"/>
          <a:ea typeface="+mn-ea"/>
          <a:cs typeface="+mn-cs"/>
        </a:defRPr>
      </a:lvl8pPr>
      <a:lvl9pPr marL="3656235" algn="l" defTabSz="45702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ctr" anchorCtr="0" compatLnSpc="1">
            <a:prstTxWarp prst="textNoShape">
              <a:avLst/>
            </a:prstTxWarp>
          </a:bodyPr>
          <a:lstStyle/>
          <a:p>
            <a:pPr lvl="0"/>
            <a:endParaRPr lang="en-US" altLang="en-US" smtClean="0"/>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77588582"/>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3745" algn="ctr" rtl="0" eaLnBrk="0" fontAlgn="base" hangingPunct="0">
        <a:spcBef>
          <a:spcPct val="0"/>
        </a:spcBef>
        <a:spcAft>
          <a:spcPct val="0"/>
        </a:spcAft>
        <a:defRPr sz="4200" b="1">
          <a:solidFill>
            <a:srgbClr val="FFFF00"/>
          </a:solidFill>
          <a:latin typeface="Times New Roman" pitchFamily="18" charset="0"/>
        </a:defRPr>
      </a:lvl6pPr>
      <a:lvl7pPr marL="907483" algn="ctr" rtl="0" eaLnBrk="0" fontAlgn="base" hangingPunct="0">
        <a:spcBef>
          <a:spcPct val="0"/>
        </a:spcBef>
        <a:spcAft>
          <a:spcPct val="0"/>
        </a:spcAft>
        <a:defRPr sz="4200" b="1">
          <a:solidFill>
            <a:srgbClr val="FFFF00"/>
          </a:solidFill>
          <a:latin typeface="Times New Roman" pitchFamily="18" charset="0"/>
        </a:defRPr>
      </a:lvl7pPr>
      <a:lvl8pPr marL="1361215" algn="ctr" rtl="0" eaLnBrk="0" fontAlgn="base" hangingPunct="0">
        <a:spcBef>
          <a:spcPct val="0"/>
        </a:spcBef>
        <a:spcAft>
          <a:spcPct val="0"/>
        </a:spcAft>
        <a:defRPr sz="4200" b="1">
          <a:solidFill>
            <a:srgbClr val="FFFF00"/>
          </a:solidFill>
          <a:latin typeface="Times New Roman" pitchFamily="18" charset="0"/>
        </a:defRPr>
      </a:lvl8pPr>
      <a:lvl9pPr marL="1814954" algn="ctr" rtl="0" eaLnBrk="0" fontAlgn="base" hangingPunct="0">
        <a:spcBef>
          <a:spcPct val="0"/>
        </a:spcBef>
        <a:spcAft>
          <a:spcPct val="0"/>
        </a:spcAft>
        <a:defRPr sz="4200" b="1">
          <a:solidFill>
            <a:srgbClr val="FFFF00"/>
          </a:solidFill>
          <a:latin typeface="Times New Roman" pitchFamily="18" charset="0"/>
        </a:defRPr>
      </a:lvl9pPr>
    </p:titleStyle>
    <p:bodyStyle>
      <a:lvl1pPr marL="334963" indent="-334963" algn="l" rtl="0" eaLnBrk="0" fontAlgn="base" hangingPunct="0">
        <a:spcBef>
          <a:spcPct val="20000"/>
        </a:spcBef>
        <a:spcAft>
          <a:spcPct val="0"/>
        </a:spcAft>
        <a:buChar char="•"/>
        <a:defRPr sz="3200">
          <a:solidFill>
            <a:schemeClr val="bg1"/>
          </a:solidFill>
          <a:latin typeface="+mn-lt"/>
          <a:ea typeface="+mn-ea"/>
          <a:cs typeface="+mn-cs"/>
        </a:defRPr>
      </a:lvl1pPr>
      <a:lvl2pPr marL="733425" indent="-277813" algn="l" rtl="0" eaLnBrk="0" fontAlgn="base" hangingPunct="0">
        <a:spcBef>
          <a:spcPct val="20000"/>
        </a:spcBef>
        <a:spcAft>
          <a:spcPct val="0"/>
        </a:spcAft>
        <a:buChar char="–"/>
        <a:defRPr sz="2800">
          <a:solidFill>
            <a:schemeClr val="bg1"/>
          </a:solidFill>
          <a:latin typeface="+mn-lt"/>
        </a:defRPr>
      </a:lvl2pPr>
      <a:lvl3pPr marL="1130300" indent="-220663" algn="l" rtl="0" eaLnBrk="0" fontAlgn="base" hangingPunct="0">
        <a:spcBef>
          <a:spcPct val="20000"/>
        </a:spcBef>
        <a:spcAft>
          <a:spcPct val="0"/>
        </a:spcAft>
        <a:buChar char="•"/>
        <a:defRPr sz="2400">
          <a:solidFill>
            <a:schemeClr val="bg1"/>
          </a:solidFill>
          <a:latin typeface="+mn-lt"/>
        </a:defRPr>
      </a:lvl3pPr>
      <a:lvl4pPr marL="1584325" indent="-220663" algn="l" rtl="0" eaLnBrk="0" fontAlgn="base" hangingPunct="0">
        <a:spcBef>
          <a:spcPct val="20000"/>
        </a:spcBef>
        <a:spcAft>
          <a:spcPct val="0"/>
        </a:spcAft>
        <a:buChar char="–"/>
        <a:defRPr sz="2000">
          <a:solidFill>
            <a:schemeClr val="bg1"/>
          </a:solidFill>
          <a:latin typeface="+mn-lt"/>
        </a:defRPr>
      </a:lvl4pPr>
      <a:lvl5pPr marL="2036763" indent="-222250" algn="l" rtl="0" eaLnBrk="0" fontAlgn="base" hangingPunct="0">
        <a:spcBef>
          <a:spcPct val="20000"/>
        </a:spcBef>
        <a:spcAft>
          <a:spcPct val="0"/>
        </a:spcAft>
        <a:buChar char="»"/>
        <a:defRPr sz="2000">
          <a:solidFill>
            <a:schemeClr val="bg1"/>
          </a:solidFill>
          <a:latin typeface="+mn-lt"/>
        </a:defRPr>
      </a:lvl5pPr>
      <a:lvl6pPr marL="2495569" indent="-228451" algn="l" rtl="0" eaLnBrk="0" fontAlgn="base" hangingPunct="0">
        <a:spcBef>
          <a:spcPct val="20000"/>
        </a:spcBef>
        <a:spcAft>
          <a:spcPct val="0"/>
        </a:spcAft>
        <a:buChar char="»"/>
        <a:defRPr sz="2000">
          <a:solidFill>
            <a:schemeClr val="bg1"/>
          </a:solidFill>
          <a:latin typeface="+mn-lt"/>
        </a:defRPr>
      </a:lvl6pPr>
      <a:lvl7pPr marL="2949309" indent="-228451" algn="l" rtl="0" eaLnBrk="0" fontAlgn="base" hangingPunct="0">
        <a:spcBef>
          <a:spcPct val="20000"/>
        </a:spcBef>
        <a:spcAft>
          <a:spcPct val="0"/>
        </a:spcAft>
        <a:buChar char="»"/>
        <a:defRPr sz="2000">
          <a:solidFill>
            <a:schemeClr val="bg1"/>
          </a:solidFill>
          <a:latin typeface="+mn-lt"/>
        </a:defRPr>
      </a:lvl7pPr>
      <a:lvl8pPr marL="3403040" indent="-228451" algn="l" rtl="0" eaLnBrk="0" fontAlgn="base" hangingPunct="0">
        <a:spcBef>
          <a:spcPct val="20000"/>
        </a:spcBef>
        <a:spcAft>
          <a:spcPct val="0"/>
        </a:spcAft>
        <a:buChar char="»"/>
        <a:defRPr sz="2000">
          <a:solidFill>
            <a:schemeClr val="bg1"/>
          </a:solidFill>
          <a:latin typeface="+mn-lt"/>
        </a:defRPr>
      </a:lvl8pPr>
      <a:lvl9pPr marL="3856776" indent="-228451"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07483" rtl="0" eaLnBrk="1" latinLnBrk="0" hangingPunct="1">
        <a:defRPr sz="1800" kern="1200">
          <a:solidFill>
            <a:schemeClr val="tx1"/>
          </a:solidFill>
          <a:latin typeface="+mn-lt"/>
          <a:ea typeface="+mn-ea"/>
          <a:cs typeface="+mn-cs"/>
        </a:defRPr>
      </a:lvl1pPr>
      <a:lvl2pPr marL="453745" algn="l" defTabSz="907483" rtl="0" eaLnBrk="1" latinLnBrk="0" hangingPunct="1">
        <a:defRPr sz="1800" kern="1200">
          <a:solidFill>
            <a:schemeClr val="tx1"/>
          </a:solidFill>
          <a:latin typeface="+mn-lt"/>
          <a:ea typeface="+mn-ea"/>
          <a:cs typeface="+mn-cs"/>
        </a:defRPr>
      </a:lvl2pPr>
      <a:lvl3pPr marL="907483" algn="l" defTabSz="907483" rtl="0" eaLnBrk="1" latinLnBrk="0" hangingPunct="1">
        <a:defRPr sz="1800" kern="1200">
          <a:solidFill>
            <a:schemeClr val="tx1"/>
          </a:solidFill>
          <a:latin typeface="+mn-lt"/>
          <a:ea typeface="+mn-ea"/>
          <a:cs typeface="+mn-cs"/>
        </a:defRPr>
      </a:lvl3pPr>
      <a:lvl4pPr marL="1361215" algn="l" defTabSz="907483" rtl="0" eaLnBrk="1" latinLnBrk="0" hangingPunct="1">
        <a:defRPr sz="1800" kern="1200">
          <a:solidFill>
            <a:schemeClr val="tx1"/>
          </a:solidFill>
          <a:latin typeface="+mn-lt"/>
          <a:ea typeface="+mn-ea"/>
          <a:cs typeface="+mn-cs"/>
        </a:defRPr>
      </a:lvl4pPr>
      <a:lvl5pPr marL="1814954" algn="l" defTabSz="907483" rtl="0" eaLnBrk="1" latinLnBrk="0" hangingPunct="1">
        <a:defRPr sz="1800" kern="1200">
          <a:solidFill>
            <a:schemeClr val="tx1"/>
          </a:solidFill>
          <a:latin typeface="+mn-lt"/>
          <a:ea typeface="+mn-ea"/>
          <a:cs typeface="+mn-cs"/>
        </a:defRPr>
      </a:lvl5pPr>
      <a:lvl6pPr marL="2268692" algn="l" defTabSz="907483" rtl="0" eaLnBrk="1" latinLnBrk="0" hangingPunct="1">
        <a:defRPr sz="1800" kern="1200">
          <a:solidFill>
            <a:schemeClr val="tx1"/>
          </a:solidFill>
          <a:latin typeface="+mn-lt"/>
          <a:ea typeface="+mn-ea"/>
          <a:cs typeface="+mn-cs"/>
        </a:defRPr>
      </a:lvl6pPr>
      <a:lvl7pPr marL="2722429" algn="l" defTabSz="907483" rtl="0" eaLnBrk="1" latinLnBrk="0" hangingPunct="1">
        <a:defRPr sz="1800" kern="1200">
          <a:solidFill>
            <a:schemeClr val="tx1"/>
          </a:solidFill>
          <a:latin typeface="+mn-lt"/>
          <a:ea typeface="+mn-ea"/>
          <a:cs typeface="+mn-cs"/>
        </a:defRPr>
      </a:lvl7pPr>
      <a:lvl8pPr marL="3176161" algn="l" defTabSz="907483" rtl="0" eaLnBrk="1" latinLnBrk="0" hangingPunct="1">
        <a:defRPr sz="1800" kern="1200">
          <a:solidFill>
            <a:schemeClr val="tx1"/>
          </a:solidFill>
          <a:latin typeface="+mn-lt"/>
          <a:ea typeface="+mn-ea"/>
          <a:cs typeface="+mn-cs"/>
        </a:defRPr>
      </a:lvl8pPr>
      <a:lvl9pPr marL="3629902" algn="l" defTabSz="90748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3988" y="155593"/>
            <a:ext cx="8896350" cy="755651"/>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smtClean="0"/>
              <a:t>Click to edit Master title style</a:t>
            </a:r>
            <a:endParaRPr lang="en-US" dirty="0" smtClean="0"/>
          </a:p>
        </p:txBody>
      </p:sp>
      <p:sp>
        <p:nvSpPr>
          <p:cNvPr id="6147" name="Rectangle 3"/>
          <p:cNvSpPr>
            <a:spLocks noGrp="1" noChangeArrowheads="1"/>
          </p:cNvSpPr>
          <p:nvPr>
            <p:ph type="body" idx="1"/>
          </p:nvPr>
        </p:nvSpPr>
        <p:spPr bwMode="auto">
          <a:xfrm>
            <a:off x="685800" y="1479551"/>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Footer Placeholder 1"/>
          <p:cNvSpPr>
            <a:spLocks noGrp="1"/>
          </p:cNvSpPr>
          <p:nvPr>
            <p:ph type="ftr" sz="quarter" idx="3"/>
          </p:nvPr>
        </p:nvSpPr>
        <p:spPr>
          <a:xfrm>
            <a:off x="6172200" y="6416720"/>
            <a:ext cx="2895600" cy="365125"/>
          </a:xfrm>
          <a:prstGeom prst="rect">
            <a:avLst/>
          </a:prstGeom>
        </p:spPr>
        <p:txBody>
          <a:bodyPr vert="horz" lIns="91440" tIns="45720" rIns="91440" bIns="45720" rtlCol="0" anchor="ctr"/>
          <a:lstStyle>
            <a:lvl1pPr algn="r" fontAlgn="auto">
              <a:spcBef>
                <a:spcPts val="0"/>
              </a:spcBef>
              <a:spcAft>
                <a:spcPts val="0"/>
              </a:spcAft>
              <a:defRPr sz="1000" b="0" i="0">
                <a:solidFill>
                  <a:srgbClr val="FFFFFF">
                    <a:tint val="75000"/>
                  </a:srgbClr>
                </a:solidFill>
                <a:effectLst/>
                <a:latin typeface="Arial"/>
                <a:ea typeface="+mn-ea"/>
              </a:defRPr>
            </a:lvl1pPr>
          </a:lstStyle>
          <a:p>
            <a:pPr defTabSz="457200">
              <a:defRPr/>
            </a:pPr>
            <a:endParaRPr lang="en-US"/>
          </a:p>
        </p:txBody>
      </p:sp>
      <p:pic>
        <p:nvPicPr>
          <p:cNvPr id="2053" name="Picture 2" descr="C:\Users\aronsd02\AppData\Local\Temp\7jf3jhfs.tmp\MS_Heart_Horztl_RGB Web.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6324600"/>
            <a:ext cx="914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685972"/>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b="1">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b="1">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b="1">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b="1">
          <a:solidFill>
            <a:schemeClr val="tx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30000"/>
        </a:spcBef>
        <a:spcAft>
          <a:spcPct val="0"/>
        </a:spcAft>
        <a:buClr>
          <a:schemeClr val="tx2"/>
        </a:buClr>
        <a:buSzPct val="110000"/>
        <a:buChar char="•"/>
        <a:defRPr sz="3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30000"/>
        </a:spcBef>
        <a:spcAft>
          <a:spcPct val="0"/>
        </a:spcAft>
        <a:buClr>
          <a:schemeClr val="tx2"/>
        </a:buClr>
        <a:buSzPct val="70000"/>
        <a:buFont typeface="Wingdings 2" pitchFamily="18" charset="2"/>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3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3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3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3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3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3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97335569"/>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7200" algn="ctr" rtl="0" eaLnBrk="0" fontAlgn="base" hangingPunct="0">
        <a:spcBef>
          <a:spcPct val="0"/>
        </a:spcBef>
        <a:spcAft>
          <a:spcPct val="0"/>
        </a:spcAft>
        <a:defRPr sz="4200" b="1">
          <a:solidFill>
            <a:srgbClr val="FFFF00"/>
          </a:solidFill>
          <a:latin typeface="Times New Roman" pitchFamily="18" charset="0"/>
        </a:defRPr>
      </a:lvl6pPr>
      <a:lvl7pPr marL="914400" algn="ctr" rtl="0" eaLnBrk="0" fontAlgn="base" hangingPunct="0">
        <a:spcBef>
          <a:spcPct val="0"/>
        </a:spcBef>
        <a:spcAft>
          <a:spcPct val="0"/>
        </a:spcAft>
        <a:defRPr sz="4200" b="1">
          <a:solidFill>
            <a:srgbClr val="FFFF00"/>
          </a:solidFill>
          <a:latin typeface="Times New Roman" pitchFamily="18" charset="0"/>
        </a:defRPr>
      </a:lvl7pPr>
      <a:lvl8pPr marL="1371600" algn="ctr" rtl="0" eaLnBrk="0" fontAlgn="base" hangingPunct="0">
        <a:spcBef>
          <a:spcPct val="0"/>
        </a:spcBef>
        <a:spcAft>
          <a:spcPct val="0"/>
        </a:spcAft>
        <a:defRPr sz="4200" b="1">
          <a:solidFill>
            <a:srgbClr val="FFFF00"/>
          </a:solidFill>
          <a:latin typeface="Times New Roman" pitchFamily="18" charset="0"/>
        </a:defRPr>
      </a:lvl8pPr>
      <a:lvl9pPr marL="1828800" algn="ctr" rtl="0" eaLnBrk="0" fontAlgn="base" hangingPunct="0">
        <a:spcBef>
          <a:spcPct val="0"/>
        </a:spcBef>
        <a:spcAft>
          <a:spcPct val="0"/>
        </a:spcAft>
        <a:defRPr sz="4200" b="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30188" algn="l" rtl="0" eaLnBrk="0" fontAlgn="base" hangingPunct="0">
        <a:spcBef>
          <a:spcPct val="20000"/>
        </a:spcBef>
        <a:spcAft>
          <a:spcPct val="0"/>
        </a:spcAft>
        <a:buChar char="»"/>
        <a:defRPr sz="2000">
          <a:solidFill>
            <a:schemeClr val="bg1"/>
          </a:solidFill>
          <a:latin typeface="+mn-lt"/>
        </a:defRPr>
      </a:lvl5pPr>
      <a:lvl6pPr marL="2514600" indent="-230188" algn="l" rtl="0" eaLnBrk="0" fontAlgn="base" hangingPunct="0">
        <a:spcBef>
          <a:spcPct val="20000"/>
        </a:spcBef>
        <a:spcAft>
          <a:spcPct val="0"/>
        </a:spcAft>
        <a:buChar char="»"/>
        <a:defRPr sz="2000">
          <a:solidFill>
            <a:schemeClr val="bg1"/>
          </a:solidFill>
          <a:latin typeface="+mn-lt"/>
        </a:defRPr>
      </a:lvl6pPr>
      <a:lvl7pPr marL="2971800" indent="-230188" algn="l" rtl="0" eaLnBrk="0" fontAlgn="base" hangingPunct="0">
        <a:spcBef>
          <a:spcPct val="20000"/>
        </a:spcBef>
        <a:spcAft>
          <a:spcPct val="0"/>
        </a:spcAft>
        <a:buChar char="»"/>
        <a:defRPr sz="2000">
          <a:solidFill>
            <a:schemeClr val="bg1"/>
          </a:solidFill>
          <a:latin typeface="+mn-lt"/>
        </a:defRPr>
      </a:lvl7pPr>
      <a:lvl8pPr marL="3429000" indent="-230188" algn="l" rtl="0" eaLnBrk="0" fontAlgn="base" hangingPunct="0">
        <a:spcBef>
          <a:spcPct val="20000"/>
        </a:spcBef>
        <a:spcAft>
          <a:spcPct val="0"/>
        </a:spcAft>
        <a:buChar char="»"/>
        <a:defRPr sz="2000">
          <a:solidFill>
            <a:schemeClr val="bg1"/>
          </a:solidFill>
          <a:latin typeface="+mn-lt"/>
        </a:defRPr>
      </a:lvl8pPr>
      <a:lvl9pPr marL="3886200" indent="-230188"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377713"/>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00" algn="ctr" rtl="0" eaLnBrk="1" fontAlgn="base" hangingPunct="1">
        <a:spcBef>
          <a:spcPct val="0"/>
        </a:spcBef>
        <a:spcAft>
          <a:spcPct val="0"/>
        </a:spcAft>
        <a:defRPr sz="4200" b="1">
          <a:solidFill>
            <a:srgbClr val="FFFF00"/>
          </a:solidFill>
          <a:latin typeface="Times New Roman" pitchFamily="18" charset="0"/>
        </a:defRPr>
      </a:lvl6pPr>
      <a:lvl7pPr marL="914400" algn="ctr" rtl="0" eaLnBrk="1" fontAlgn="base" hangingPunct="1">
        <a:spcBef>
          <a:spcPct val="0"/>
        </a:spcBef>
        <a:spcAft>
          <a:spcPct val="0"/>
        </a:spcAft>
        <a:defRPr sz="4200" b="1">
          <a:solidFill>
            <a:srgbClr val="FFFF00"/>
          </a:solidFill>
          <a:latin typeface="Times New Roman" pitchFamily="18" charset="0"/>
        </a:defRPr>
      </a:lvl7pPr>
      <a:lvl8pPr marL="1371600" algn="ctr" rtl="0" eaLnBrk="1" fontAlgn="base" hangingPunct="1">
        <a:spcBef>
          <a:spcPct val="0"/>
        </a:spcBef>
        <a:spcAft>
          <a:spcPct val="0"/>
        </a:spcAft>
        <a:defRPr sz="4200" b="1">
          <a:solidFill>
            <a:srgbClr val="FFFF00"/>
          </a:solidFill>
          <a:latin typeface="Times New Roman" pitchFamily="18" charset="0"/>
        </a:defRPr>
      </a:lvl8pPr>
      <a:lvl9pPr marL="1828800" algn="ctr" rtl="0" eaLnBrk="1" fontAlgn="base" hangingPunct="1">
        <a:spcBef>
          <a:spcPct val="0"/>
        </a:spcBef>
        <a:spcAft>
          <a:spcPct val="0"/>
        </a:spcAft>
        <a:defRPr sz="4200" b="1">
          <a:solidFill>
            <a:srgbClr val="FFFF00"/>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07" tIns="45658" rIns="91307" bIns="45658"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07" tIns="45658" rIns="91307" bIns="4565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45117709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6577" algn="ctr" rtl="0" eaLnBrk="1" fontAlgn="base" hangingPunct="1">
        <a:spcBef>
          <a:spcPct val="0"/>
        </a:spcBef>
        <a:spcAft>
          <a:spcPct val="0"/>
        </a:spcAft>
        <a:defRPr sz="4200" b="1">
          <a:solidFill>
            <a:srgbClr val="FFFF00"/>
          </a:solidFill>
          <a:latin typeface="Times New Roman" pitchFamily="18" charset="0"/>
        </a:defRPr>
      </a:lvl6pPr>
      <a:lvl7pPr marL="913153" algn="ctr" rtl="0" eaLnBrk="1" fontAlgn="base" hangingPunct="1">
        <a:spcBef>
          <a:spcPct val="0"/>
        </a:spcBef>
        <a:spcAft>
          <a:spcPct val="0"/>
        </a:spcAft>
        <a:defRPr sz="4200" b="1">
          <a:solidFill>
            <a:srgbClr val="FFFF00"/>
          </a:solidFill>
          <a:latin typeface="Times New Roman" pitchFamily="18" charset="0"/>
        </a:defRPr>
      </a:lvl7pPr>
      <a:lvl8pPr marL="1369730" algn="ctr" rtl="0" eaLnBrk="1" fontAlgn="base" hangingPunct="1">
        <a:spcBef>
          <a:spcPct val="0"/>
        </a:spcBef>
        <a:spcAft>
          <a:spcPct val="0"/>
        </a:spcAft>
        <a:defRPr sz="4200" b="1">
          <a:solidFill>
            <a:srgbClr val="FFFF00"/>
          </a:solidFill>
          <a:latin typeface="Times New Roman" pitchFamily="18" charset="0"/>
        </a:defRPr>
      </a:lvl8pPr>
      <a:lvl9pPr marL="1826318" algn="ctr" rtl="0" eaLnBrk="1" fontAlgn="base" hangingPunct="1">
        <a:spcBef>
          <a:spcPct val="0"/>
        </a:spcBef>
        <a:spcAft>
          <a:spcPct val="0"/>
        </a:spcAft>
        <a:defRPr sz="4200" b="1">
          <a:solidFill>
            <a:srgbClr val="FFFF00"/>
          </a:solidFill>
          <a:latin typeface="Times New Roman" pitchFamily="18" charset="0"/>
        </a:defRPr>
      </a:lvl9pPr>
    </p:titleStyle>
    <p:bodyStyle>
      <a:lvl1pPr marL="342432" indent="-342432" algn="l" rtl="0" eaLnBrk="1" fontAlgn="base" hangingPunct="1">
        <a:spcBef>
          <a:spcPct val="20000"/>
        </a:spcBef>
        <a:spcAft>
          <a:spcPct val="0"/>
        </a:spcAft>
        <a:buChar char="•"/>
        <a:defRPr sz="3200">
          <a:solidFill>
            <a:schemeClr val="bg1"/>
          </a:solidFill>
          <a:latin typeface="+mn-lt"/>
          <a:ea typeface="+mn-ea"/>
          <a:cs typeface="+mn-cs"/>
        </a:defRPr>
      </a:lvl1pPr>
      <a:lvl2pPr marL="741930" indent="-285368" algn="l" rtl="0" eaLnBrk="1" fontAlgn="base" hangingPunct="1">
        <a:spcBef>
          <a:spcPct val="20000"/>
        </a:spcBef>
        <a:spcAft>
          <a:spcPct val="0"/>
        </a:spcAft>
        <a:buChar char="–"/>
        <a:defRPr sz="2800">
          <a:solidFill>
            <a:schemeClr val="bg1"/>
          </a:solidFill>
          <a:latin typeface="+mn-lt"/>
        </a:defRPr>
      </a:lvl2pPr>
      <a:lvl3pPr marL="1141468" indent="-228294" algn="l" rtl="0" eaLnBrk="1" fontAlgn="base" hangingPunct="1">
        <a:spcBef>
          <a:spcPct val="20000"/>
        </a:spcBef>
        <a:spcAft>
          <a:spcPct val="0"/>
        </a:spcAft>
        <a:buChar char="•"/>
        <a:defRPr sz="2400">
          <a:solidFill>
            <a:schemeClr val="bg1"/>
          </a:solidFill>
          <a:latin typeface="+mn-lt"/>
        </a:defRPr>
      </a:lvl3pPr>
      <a:lvl4pPr marL="1598024" indent="-228294" algn="l" rtl="0" eaLnBrk="1" fontAlgn="base" hangingPunct="1">
        <a:spcBef>
          <a:spcPct val="20000"/>
        </a:spcBef>
        <a:spcAft>
          <a:spcPct val="0"/>
        </a:spcAft>
        <a:buChar char="–"/>
        <a:defRPr sz="2000">
          <a:solidFill>
            <a:schemeClr val="bg1"/>
          </a:solidFill>
          <a:latin typeface="+mn-lt"/>
        </a:defRPr>
      </a:lvl4pPr>
      <a:lvl5pPr marL="2054597" indent="-229852" algn="l" rtl="0" eaLnBrk="1" fontAlgn="base" hangingPunct="1">
        <a:spcBef>
          <a:spcPct val="20000"/>
        </a:spcBef>
        <a:spcAft>
          <a:spcPct val="0"/>
        </a:spcAft>
        <a:buChar char="»"/>
        <a:defRPr sz="2000">
          <a:solidFill>
            <a:schemeClr val="bg1"/>
          </a:solidFill>
          <a:latin typeface="+mn-lt"/>
        </a:defRPr>
      </a:lvl5pPr>
      <a:lvl6pPr marL="2511199" indent="-229852" algn="l" rtl="0" eaLnBrk="1" fontAlgn="base" hangingPunct="1">
        <a:spcBef>
          <a:spcPct val="20000"/>
        </a:spcBef>
        <a:spcAft>
          <a:spcPct val="0"/>
        </a:spcAft>
        <a:buChar char="»"/>
        <a:defRPr sz="2000">
          <a:solidFill>
            <a:schemeClr val="bg1"/>
          </a:solidFill>
          <a:latin typeface="+mn-lt"/>
        </a:defRPr>
      </a:lvl6pPr>
      <a:lvl7pPr marL="2967760" indent="-229852" algn="l" rtl="0" eaLnBrk="1" fontAlgn="base" hangingPunct="1">
        <a:spcBef>
          <a:spcPct val="20000"/>
        </a:spcBef>
        <a:spcAft>
          <a:spcPct val="0"/>
        </a:spcAft>
        <a:buChar char="»"/>
        <a:defRPr sz="2000">
          <a:solidFill>
            <a:schemeClr val="bg1"/>
          </a:solidFill>
          <a:latin typeface="+mn-lt"/>
        </a:defRPr>
      </a:lvl7pPr>
      <a:lvl8pPr marL="3424342" indent="-229852" algn="l" rtl="0" eaLnBrk="1" fontAlgn="base" hangingPunct="1">
        <a:spcBef>
          <a:spcPct val="20000"/>
        </a:spcBef>
        <a:spcAft>
          <a:spcPct val="0"/>
        </a:spcAft>
        <a:buChar char="»"/>
        <a:defRPr sz="2000">
          <a:solidFill>
            <a:schemeClr val="bg1"/>
          </a:solidFill>
          <a:latin typeface="+mn-lt"/>
        </a:defRPr>
      </a:lvl8pPr>
      <a:lvl9pPr marL="3880930" indent="-229852"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3153" rtl="0" eaLnBrk="1" latinLnBrk="0" hangingPunct="1">
        <a:defRPr sz="1800" kern="1200">
          <a:solidFill>
            <a:schemeClr val="tx1"/>
          </a:solidFill>
          <a:latin typeface="+mn-lt"/>
          <a:ea typeface="+mn-ea"/>
          <a:cs typeface="+mn-cs"/>
        </a:defRPr>
      </a:lvl1pPr>
      <a:lvl2pPr marL="456577" algn="l" defTabSz="913153" rtl="0" eaLnBrk="1" latinLnBrk="0" hangingPunct="1">
        <a:defRPr sz="1800" kern="1200">
          <a:solidFill>
            <a:schemeClr val="tx1"/>
          </a:solidFill>
          <a:latin typeface="+mn-lt"/>
          <a:ea typeface="+mn-ea"/>
          <a:cs typeface="+mn-cs"/>
        </a:defRPr>
      </a:lvl2pPr>
      <a:lvl3pPr marL="913153" algn="l" defTabSz="913153" rtl="0" eaLnBrk="1" latinLnBrk="0" hangingPunct="1">
        <a:defRPr sz="1800" kern="1200">
          <a:solidFill>
            <a:schemeClr val="tx1"/>
          </a:solidFill>
          <a:latin typeface="+mn-lt"/>
          <a:ea typeface="+mn-ea"/>
          <a:cs typeface="+mn-cs"/>
        </a:defRPr>
      </a:lvl3pPr>
      <a:lvl4pPr marL="1369730" algn="l" defTabSz="913153" rtl="0" eaLnBrk="1" latinLnBrk="0" hangingPunct="1">
        <a:defRPr sz="1800" kern="1200">
          <a:solidFill>
            <a:schemeClr val="tx1"/>
          </a:solidFill>
          <a:latin typeface="+mn-lt"/>
          <a:ea typeface="+mn-ea"/>
          <a:cs typeface="+mn-cs"/>
        </a:defRPr>
      </a:lvl4pPr>
      <a:lvl5pPr marL="1826318" algn="l" defTabSz="913153" rtl="0" eaLnBrk="1" latinLnBrk="0" hangingPunct="1">
        <a:defRPr sz="1800" kern="1200">
          <a:solidFill>
            <a:schemeClr val="tx1"/>
          </a:solidFill>
          <a:latin typeface="+mn-lt"/>
          <a:ea typeface="+mn-ea"/>
          <a:cs typeface="+mn-cs"/>
        </a:defRPr>
      </a:lvl5pPr>
      <a:lvl6pPr marL="2282898" algn="l" defTabSz="913153" rtl="0" eaLnBrk="1" latinLnBrk="0" hangingPunct="1">
        <a:defRPr sz="1800" kern="1200">
          <a:solidFill>
            <a:schemeClr val="tx1"/>
          </a:solidFill>
          <a:latin typeface="+mn-lt"/>
          <a:ea typeface="+mn-ea"/>
          <a:cs typeface="+mn-cs"/>
        </a:defRPr>
      </a:lvl6pPr>
      <a:lvl7pPr marL="2739460" algn="l" defTabSz="913153" rtl="0" eaLnBrk="1" latinLnBrk="0" hangingPunct="1">
        <a:defRPr sz="1800" kern="1200">
          <a:solidFill>
            <a:schemeClr val="tx1"/>
          </a:solidFill>
          <a:latin typeface="+mn-lt"/>
          <a:ea typeface="+mn-ea"/>
          <a:cs typeface="+mn-cs"/>
        </a:defRPr>
      </a:lvl7pPr>
      <a:lvl8pPr marL="3196048" algn="l" defTabSz="913153" rtl="0" eaLnBrk="1" latinLnBrk="0" hangingPunct="1">
        <a:defRPr sz="1800" kern="1200">
          <a:solidFill>
            <a:schemeClr val="tx1"/>
          </a:solidFill>
          <a:latin typeface="+mn-lt"/>
          <a:ea typeface="+mn-ea"/>
          <a:cs typeface="+mn-cs"/>
        </a:defRPr>
      </a:lvl8pPr>
      <a:lvl9pPr marL="3652630" algn="l" defTabSz="913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7" tIns="45685" rIns="91367" bIns="45685"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7" tIns="45685" rIns="91367" bIns="4568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397891333"/>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6870" algn="ctr" rtl="0" eaLnBrk="1" fontAlgn="base" hangingPunct="1">
        <a:spcBef>
          <a:spcPct val="0"/>
        </a:spcBef>
        <a:spcAft>
          <a:spcPct val="0"/>
        </a:spcAft>
        <a:defRPr sz="4200" b="1">
          <a:solidFill>
            <a:srgbClr val="FFFF00"/>
          </a:solidFill>
          <a:latin typeface="Times New Roman" pitchFamily="18" charset="0"/>
        </a:defRPr>
      </a:lvl6pPr>
      <a:lvl7pPr marL="913740" algn="ctr" rtl="0" eaLnBrk="1" fontAlgn="base" hangingPunct="1">
        <a:spcBef>
          <a:spcPct val="0"/>
        </a:spcBef>
        <a:spcAft>
          <a:spcPct val="0"/>
        </a:spcAft>
        <a:defRPr sz="4200" b="1">
          <a:solidFill>
            <a:srgbClr val="FFFF00"/>
          </a:solidFill>
          <a:latin typeface="Times New Roman" pitchFamily="18" charset="0"/>
        </a:defRPr>
      </a:lvl7pPr>
      <a:lvl8pPr marL="1370610" algn="ctr" rtl="0" eaLnBrk="1" fontAlgn="base" hangingPunct="1">
        <a:spcBef>
          <a:spcPct val="0"/>
        </a:spcBef>
        <a:spcAft>
          <a:spcPct val="0"/>
        </a:spcAft>
        <a:defRPr sz="4200" b="1">
          <a:solidFill>
            <a:srgbClr val="FFFF00"/>
          </a:solidFill>
          <a:latin typeface="Times New Roman" pitchFamily="18" charset="0"/>
        </a:defRPr>
      </a:lvl8pPr>
      <a:lvl9pPr marL="1827486" algn="ctr" rtl="0" eaLnBrk="1" fontAlgn="base" hangingPunct="1">
        <a:spcBef>
          <a:spcPct val="0"/>
        </a:spcBef>
        <a:spcAft>
          <a:spcPct val="0"/>
        </a:spcAft>
        <a:defRPr sz="4200" b="1">
          <a:solidFill>
            <a:srgbClr val="FFFF00"/>
          </a:solidFill>
          <a:latin typeface="Times New Roman" pitchFamily="18" charset="0"/>
        </a:defRPr>
      </a:lvl9pPr>
    </p:titleStyle>
    <p:bodyStyle>
      <a:lvl1pPr marL="342652" indent="-342652" algn="l" rtl="0" eaLnBrk="1" fontAlgn="base" hangingPunct="1">
        <a:spcBef>
          <a:spcPct val="20000"/>
        </a:spcBef>
        <a:spcAft>
          <a:spcPct val="0"/>
        </a:spcAft>
        <a:buChar char="•"/>
        <a:defRPr sz="3200">
          <a:solidFill>
            <a:schemeClr val="bg1"/>
          </a:solidFill>
          <a:latin typeface="+mn-lt"/>
          <a:ea typeface="+mn-ea"/>
          <a:cs typeface="+mn-cs"/>
        </a:defRPr>
      </a:lvl1pPr>
      <a:lvl2pPr marL="742410" indent="-285548" algn="l" rtl="0" eaLnBrk="1" fontAlgn="base" hangingPunct="1">
        <a:spcBef>
          <a:spcPct val="20000"/>
        </a:spcBef>
        <a:spcAft>
          <a:spcPct val="0"/>
        </a:spcAft>
        <a:buChar char="–"/>
        <a:defRPr sz="2800">
          <a:solidFill>
            <a:schemeClr val="bg1"/>
          </a:solidFill>
          <a:latin typeface="+mn-lt"/>
        </a:defRPr>
      </a:lvl2pPr>
      <a:lvl3pPr marL="1142188" indent="-228438" algn="l" rtl="0" eaLnBrk="1" fontAlgn="base" hangingPunct="1">
        <a:spcBef>
          <a:spcPct val="20000"/>
        </a:spcBef>
        <a:spcAft>
          <a:spcPct val="0"/>
        </a:spcAft>
        <a:buChar char="•"/>
        <a:defRPr sz="2400">
          <a:solidFill>
            <a:schemeClr val="bg1"/>
          </a:solidFill>
          <a:latin typeface="+mn-lt"/>
        </a:defRPr>
      </a:lvl3pPr>
      <a:lvl4pPr marL="1599048" indent="-228438" algn="l" rtl="0" eaLnBrk="1" fontAlgn="base" hangingPunct="1">
        <a:spcBef>
          <a:spcPct val="20000"/>
        </a:spcBef>
        <a:spcAft>
          <a:spcPct val="0"/>
        </a:spcAft>
        <a:buChar char="–"/>
        <a:defRPr sz="2000">
          <a:solidFill>
            <a:schemeClr val="bg1"/>
          </a:solidFill>
          <a:latin typeface="+mn-lt"/>
        </a:defRPr>
      </a:lvl4pPr>
      <a:lvl5pPr marL="2055917" indent="-230012" algn="l" rtl="0" eaLnBrk="1" fontAlgn="base" hangingPunct="1">
        <a:spcBef>
          <a:spcPct val="20000"/>
        </a:spcBef>
        <a:spcAft>
          <a:spcPct val="0"/>
        </a:spcAft>
        <a:buChar char="»"/>
        <a:defRPr sz="2000">
          <a:solidFill>
            <a:schemeClr val="bg1"/>
          </a:solidFill>
          <a:latin typeface="+mn-lt"/>
        </a:defRPr>
      </a:lvl5pPr>
      <a:lvl6pPr marL="2512799" indent="-230012" algn="l" rtl="0" eaLnBrk="1" fontAlgn="base" hangingPunct="1">
        <a:spcBef>
          <a:spcPct val="20000"/>
        </a:spcBef>
        <a:spcAft>
          <a:spcPct val="0"/>
        </a:spcAft>
        <a:buChar char="»"/>
        <a:defRPr sz="2000">
          <a:solidFill>
            <a:schemeClr val="bg1"/>
          </a:solidFill>
          <a:latin typeface="+mn-lt"/>
        </a:defRPr>
      </a:lvl6pPr>
      <a:lvl7pPr marL="2969660" indent="-230012" algn="l" rtl="0" eaLnBrk="1" fontAlgn="base" hangingPunct="1">
        <a:spcBef>
          <a:spcPct val="20000"/>
        </a:spcBef>
        <a:spcAft>
          <a:spcPct val="0"/>
        </a:spcAft>
        <a:buChar char="»"/>
        <a:defRPr sz="2000">
          <a:solidFill>
            <a:schemeClr val="bg1"/>
          </a:solidFill>
          <a:latin typeface="+mn-lt"/>
        </a:defRPr>
      </a:lvl7pPr>
      <a:lvl8pPr marL="3426534" indent="-230012" algn="l" rtl="0" eaLnBrk="1" fontAlgn="base" hangingPunct="1">
        <a:spcBef>
          <a:spcPct val="20000"/>
        </a:spcBef>
        <a:spcAft>
          <a:spcPct val="0"/>
        </a:spcAft>
        <a:buChar char="»"/>
        <a:defRPr sz="2000">
          <a:solidFill>
            <a:schemeClr val="bg1"/>
          </a:solidFill>
          <a:latin typeface="+mn-lt"/>
        </a:defRPr>
      </a:lvl8pPr>
      <a:lvl9pPr marL="3883410" indent="-230012"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3740" rtl="0" eaLnBrk="1" latinLnBrk="0" hangingPunct="1">
        <a:defRPr sz="1800" kern="1200">
          <a:solidFill>
            <a:schemeClr val="tx1"/>
          </a:solidFill>
          <a:latin typeface="+mn-lt"/>
          <a:ea typeface="+mn-ea"/>
          <a:cs typeface="+mn-cs"/>
        </a:defRPr>
      </a:lvl1pPr>
      <a:lvl2pPr marL="456870" algn="l" defTabSz="913740" rtl="0" eaLnBrk="1" latinLnBrk="0" hangingPunct="1">
        <a:defRPr sz="1800" kern="1200">
          <a:solidFill>
            <a:schemeClr val="tx1"/>
          </a:solidFill>
          <a:latin typeface="+mn-lt"/>
          <a:ea typeface="+mn-ea"/>
          <a:cs typeface="+mn-cs"/>
        </a:defRPr>
      </a:lvl2pPr>
      <a:lvl3pPr marL="913740" algn="l" defTabSz="913740" rtl="0" eaLnBrk="1" latinLnBrk="0" hangingPunct="1">
        <a:defRPr sz="1800" kern="1200">
          <a:solidFill>
            <a:schemeClr val="tx1"/>
          </a:solidFill>
          <a:latin typeface="+mn-lt"/>
          <a:ea typeface="+mn-ea"/>
          <a:cs typeface="+mn-cs"/>
        </a:defRPr>
      </a:lvl3pPr>
      <a:lvl4pPr marL="1370610" algn="l" defTabSz="913740" rtl="0" eaLnBrk="1" latinLnBrk="0" hangingPunct="1">
        <a:defRPr sz="1800" kern="1200">
          <a:solidFill>
            <a:schemeClr val="tx1"/>
          </a:solidFill>
          <a:latin typeface="+mn-lt"/>
          <a:ea typeface="+mn-ea"/>
          <a:cs typeface="+mn-cs"/>
        </a:defRPr>
      </a:lvl4pPr>
      <a:lvl5pPr marL="1827486" algn="l" defTabSz="913740" rtl="0" eaLnBrk="1" latinLnBrk="0" hangingPunct="1">
        <a:defRPr sz="1800" kern="1200">
          <a:solidFill>
            <a:schemeClr val="tx1"/>
          </a:solidFill>
          <a:latin typeface="+mn-lt"/>
          <a:ea typeface="+mn-ea"/>
          <a:cs typeface="+mn-cs"/>
        </a:defRPr>
      </a:lvl5pPr>
      <a:lvl6pPr marL="2284358" algn="l" defTabSz="913740" rtl="0" eaLnBrk="1" latinLnBrk="0" hangingPunct="1">
        <a:defRPr sz="1800" kern="1200">
          <a:solidFill>
            <a:schemeClr val="tx1"/>
          </a:solidFill>
          <a:latin typeface="+mn-lt"/>
          <a:ea typeface="+mn-ea"/>
          <a:cs typeface="+mn-cs"/>
        </a:defRPr>
      </a:lvl6pPr>
      <a:lvl7pPr marL="2741220" algn="l" defTabSz="913740" rtl="0" eaLnBrk="1" latinLnBrk="0" hangingPunct="1">
        <a:defRPr sz="1800" kern="1200">
          <a:solidFill>
            <a:schemeClr val="tx1"/>
          </a:solidFill>
          <a:latin typeface="+mn-lt"/>
          <a:ea typeface="+mn-ea"/>
          <a:cs typeface="+mn-cs"/>
        </a:defRPr>
      </a:lvl7pPr>
      <a:lvl8pPr marL="3198096" algn="l" defTabSz="913740" rtl="0" eaLnBrk="1" latinLnBrk="0" hangingPunct="1">
        <a:defRPr sz="1800" kern="1200">
          <a:solidFill>
            <a:schemeClr val="tx1"/>
          </a:solidFill>
          <a:latin typeface="+mn-lt"/>
          <a:ea typeface="+mn-ea"/>
          <a:cs typeface="+mn-cs"/>
        </a:defRPr>
      </a:lvl8pPr>
      <a:lvl9pPr marL="3654968" algn="l" defTabSz="9137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7.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6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5.jpeg"/><Relationship Id="rId1" Type="http://schemas.openxmlformats.org/officeDocument/2006/relationships/slideLayout" Target="../slideLayouts/slideLayout62.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6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jpeg"/><Relationship Id="rId1" Type="http://schemas.openxmlformats.org/officeDocument/2006/relationships/slideLayout" Target="../slideLayouts/slideLayout6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5.jpeg"/><Relationship Id="rId1" Type="http://schemas.openxmlformats.org/officeDocument/2006/relationships/slideLayout" Target="../slideLayouts/slideLayout6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5.jpeg"/><Relationship Id="rId1" Type="http://schemas.openxmlformats.org/officeDocument/2006/relationships/slideLayout" Target="../slideLayouts/slideLayout62.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4.xml"/><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1.xml"/><Relationship Id="rId5" Type="http://schemas.openxmlformats.org/officeDocument/2006/relationships/image" Target="../media/image57.jpg"/><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58.jp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1.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1.xm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2.avi"/><Relationship Id="rId7" Type="http://schemas.openxmlformats.org/officeDocument/2006/relationships/image" Target="../media/image8.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png"/><Relationship Id="rId5" Type="http://schemas.openxmlformats.org/officeDocument/2006/relationships/slideLayout" Target="../slideLayouts/slideLayout57.xml"/><Relationship Id="rId4" Type="http://schemas.openxmlformats.org/officeDocument/2006/relationships/video" Target="../media/media2.avi"/></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4.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4.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1.xml"/><Relationship Id="rId4" Type="http://schemas.openxmlformats.org/officeDocument/2006/relationships/image" Target="../media/image65.jpg"/></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61.xml"/><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1.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1.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6.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1.xml"/><Relationship Id="rId5" Type="http://schemas.openxmlformats.org/officeDocument/2006/relationships/image" Target="../media/image6.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idx="4294967295"/>
          </p:nvPr>
        </p:nvSpPr>
        <p:spPr>
          <a:xfrm>
            <a:off x="685800" y="106363"/>
            <a:ext cx="7772400" cy="1143000"/>
          </a:xfrm>
        </p:spPr>
        <p:txBody>
          <a:bodyPr/>
          <a:lstStyle/>
          <a:p>
            <a:r>
              <a:rPr lang="en-US" altLang="en-US" smtClean="0">
                <a:latin typeface="Arial" pitchFamily="34" charset="0"/>
                <a:cs typeface="Arial" pitchFamily="34" charset="0"/>
              </a:rPr>
              <a:t>Structural Heart Live Cases</a:t>
            </a:r>
          </a:p>
        </p:txBody>
      </p:sp>
      <p:sp>
        <p:nvSpPr>
          <p:cNvPr id="24579" name="Content Placeholder 2"/>
          <p:cNvSpPr>
            <a:spLocks noGrp="1" noChangeArrowheads="1"/>
          </p:cNvSpPr>
          <p:nvPr>
            <p:ph idx="4294967295"/>
          </p:nvPr>
        </p:nvSpPr>
        <p:spPr>
          <a:xfrm>
            <a:off x="1568478" y="1782763"/>
            <a:ext cx="6473825" cy="4114800"/>
          </a:xfrm>
        </p:spPr>
        <p:txBody>
          <a:bodyPr/>
          <a:lstStyle/>
          <a:p>
            <a:pPr marL="0" indent="0">
              <a:buFontTx/>
              <a:buNone/>
            </a:pPr>
            <a:r>
              <a:rPr lang="en-US" altLang="en-US" sz="4400" b="1" smtClean="0">
                <a:latin typeface="Arial" pitchFamily="34" charset="0"/>
                <a:cs typeface="Arial" pitchFamily="34" charset="0"/>
              </a:rPr>
              <a:t>Supported by:</a:t>
            </a:r>
            <a:endParaRPr lang="en-US" altLang="en-US" sz="5400" b="1" smtClean="0">
              <a:latin typeface="Arial" pitchFamily="34" charset="0"/>
              <a:cs typeface="Arial" pitchFamily="34" charset="0"/>
            </a:endParaRPr>
          </a:p>
          <a:p>
            <a:pPr marL="0" indent="0"/>
            <a:r>
              <a:rPr lang="en-US" altLang="en-US" sz="5400" b="1" smtClean="0">
                <a:latin typeface="Arial" pitchFamily="34" charset="0"/>
                <a:cs typeface="Arial" pitchFamily="34" charset="0"/>
              </a:rPr>
              <a:t> Medtronic inc</a:t>
            </a:r>
          </a:p>
          <a:p>
            <a:pPr marL="0" indent="0"/>
            <a:r>
              <a:rPr lang="en-US" altLang="en-US" sz="4000" b="1" smtClean="0">
                <a:latin typeface="Arial" pitchFamily="34" charset="0"/>
                <a:cs typeface="Arial" pitchFamily="34" charset="0"/>
              </a:rPr>
              <a:t>  Bard Inc</a:t>
            </a:r>
          </a:p>
          <a:p>
            <a:pPr marL="0" indent="0"/>
            <a:r>
              <a:rPr lang="en-US" altLang="en-US" sz="4000" b="1" smtClean="0">
                <a:latin typeface="Arial" pitchFamily="34" charset="0"/>
                <a:cs typeface="Arial" pitchFamily="34" charset="0"/>
              </a:rPr>
              <a:t>  Terumo Medical Corp</a:t>
            </a:r>
          </a:p>
          <a:p>
            <a:pPr marL="0" indent="0">
              <a:buFontTx/>
              <a:buNone/>
            </a:pPr>
            <a:endParaRPr lang="en-US" altLang="en-US" sz="4400" b="1" smtClean="0">
              <a:latin typeface="Arial" pitchFamily="34" charset="0"/>
              <a:cs typeface="Arial" pitchFamily="34" charset="0"/>
            </a:endParaRPr>
          </a:p>
          <a:p>
            <a:pPr marL="0" indent="0"/>
            <a:endParaRPr lang="en-US" altLang="en-US" sz="4400" b="1" smtClean="0">
              <a:latin typeface="Arial" pitchFamily="34" charset="0"/>
              <a:cs typeface="Arial" pitchFamily="34" charset="0"/>
            </a:endParaRPr>
          </a:p>
        </p:txBody>
      </p:sp>
      <p:pic>
        <p:nvPicPr>
          <p:cNvPr id="2458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9350" y="38148"/>
            <a:ext cx="374650"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64639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noChangeArrowheads="1"/>
          </p:cNvSpPr>
          <p:nvPr>
            <p:ph type="title"/>
          </p:nvPr>
        </p:nvSpPr>
        <p:spPr>
          <a:xfrm>
            <a:off x="200025" y="127000"/>
            <a:ext cx="8861778" cy="711200"/>
          </a:xfrm>
        </p:spPr>
        <p:txBody>
          <a:bodyPr/>
          <a:lstStyle/>
          <a:p>
            <a:r>
              <a:rPr lang="en-US" altLang="en-US" sz="2800" dirty="0">
                <a:latin typeface="Arial" panose="020B0604020202020204" pitchFamily="34" charset="0"/>
                <a:cs typeface="Arial" panose="020B0604020202020204" pitchFamily="34" charset="0"/>
              </a:rPr>
              <a:t>Great Vessel Anatomy for Cerebral Protection Device Consideration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19004"/>
            <a:ext cx="4342254" cy="5443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19003"/>
            <a:ext cx="4191000" cy="5422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876801" y="1701800"/>
            <a:ext cx="1513115" cy="369332"/>
          </a:xfrm>
          <a:prstGeom prst="rect">
            <a:avLst/>
          </a:prstGeom>
          <a:solidFill>
            <a:schemeClr val="bg1"/>
          </a:solidFill>
        </p:spPr>
        <p:txBody>
          <a:bodyPr wrap="square" rtlCol="0">
            <a:spAutoFit/>
          </a:bodyPr>
          <a:lstStyle/>
          <a:p>
            <a:r>
              <a:rPr lang="en-US" sz="900" b="1" dirty="0" smtClean="0">
                <a:solidFill>
                  <a:srgbClr val="000000"/>
                </a:solidFill>
                <a:latin typeface="Arial Black" panose="020B0A04020102020204" pitchFamily="34" charset="0"/>
              </a:rPr>
              <a:t>Innominate: 13.9x14.1 </a:t>
            </a:r>
            <a:r>
              <a:rPr lang="en-US" sz="900" b="1" dirty="0">
                <a:solidFill>
                  <a:srgbClr val="000000"/>
                </a:solidFill>
                <a:latin typeface="Arial Black" panose="020B0A04020102020204" pitchFamily="34" charset="0"/>
              </a:rPr>
              <a:t>mm</a:t>
            </a:r>
          </a:p>
        </p:txBody>
      </p:sp>
      <p:sp>
        <p:nvSpPr>
          <p:cNvPr id="15" name="TextBox 14"/>
          <p:cNvSpPr txBox="1"/>
          <p:nvPr/>
        </p:nvSpPr>
        <p:spPr>
          <a:xfrm>
            <a:off x="6883209" y="1701800"/>
            <a:ext cx="1981200" cy="369332"/>
          </a:xfrm>
          <a:prstGeom prst="rect">
            <a:avLst/>
          </a:prstGeom>
          <a:solidFill>
            <a:schemeClr val="bg1"/>
          </a:solidFill>
        </p:spPr>
        <p:txBody>
          <a:bodyPr wrap="square" rtlCol="0">
            <a:spAutoFit/>
          </a:bodyPr>
          <a:lstStyle/>
          <a:p>
            <a:r>
              <a:rPr lang="en-US" sz="900" b="1" dirty="0">
                <a:solidFill>
                  <a:srgbClr val="000000"/>
                </a:solidFill>
                <a:latin typeface="Arial Black" panose="020B0A04020102020204" pitchFamily="34" charset="0"/>
              </a:rPr>
              <a:t>Left common </a:t>
            </a:r>
            <a:r>
              <a:rPr lang="en-US" sz="900" b="1" dirty="0" smtClean="0">
                <a:solidFill>
                  <a:srgbClr val="000000"/>
                </a:solidFill>
                <a:latin typeface="Arial Black" panose="020B0A04020102020204" pitchFamily="34" charset="0"/>
              </a:rPr>
              <a:t>carotid: 7.6x7.2 </a:t>
            </a:r>
            <a:r>
              <a:rPr lang="en-US" sz="900" b="1" dirty="0">
                <a:solidFill>
                  <a:srgbClr val="000000"/>
                </a:solidFill>
                <a:latin typeface="Arial Black" panose="020B0A04020102020204" pitchFamily="34" charset="0"/>
              </a:rPr>
              <a:t>mm</a:t>
            </a:r>
          </a:p>
        </p:txBody>
      </p:sp>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9350" y="38103"/>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54853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9350" y="38115"/>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7891" name="Shape 117"/>
          <p:cNvSpPr>
            <a:spLocks noChangeArrowheads="1"/>
          </p:cNvSpPr>
          <p:nvPr/>
        </p:nvSpPr>
        <p:spPr bwMode="auto">
          <a:xfrm>
            <a:off x="76202" y="76202"/>
            <a:ext cx="9067798" cy="659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ltLang="en-US" sz="4000" dirty="0">
              <a:solidFill>
                <a:srgbClr val="FFFFFF"/>
              </a:solidFill>
              <a:cs typeface="Arial" pitchFamily="34" charset="0"/>
              <a:sym typeface="Arial" pitchFamily="34" charset="0"/>
            </a:endParaRPr>
          </a:p>
          <a:p>
            <a:r>
              <a:rPr lang="en-US" altLang="en-US" sz="2400" b="1" dirty="0">
                <a:solidFill>
                  <a:srgbClr val="FFFF00"/>
                </a:solidFill>
                <a:cs typeface="Arial" pitchFamily="34" charset="0"/>
                <a:sym typeface="Arial" pitchFamily="34" charset="0"/>
              </a:rPr>
              <a:t>Presentation:</a:t>
            </a:r>
            <a:r>
              <a:rPr lang="en-US" altLang="en-US" sz="2400" b="1" dirty="0">
                <a:solidFill>
                  <a:srgbClr val="FFFFFF"/>
                </a:solidFill>
                <a:cs typeface="Arial" pitchFamily="34" charset="0"/>
                <a:sym typeface="Arial" pitchFamily="34" charset="0"/>
              </a:rPr>
              <a:t> </a:t>
            </a:r>
            <a:r>
              <a:rPr lang="en-US" altLang="en-US" sz="2400" b="1" dirty="0" smtClean="0">
                <a:solidFill>
                  <a:srgbClr val="FFFFFF"/>
                </a:solidFill>
                <a:cs typeface="Arial" pitchFamily="34" charset="0"/>
                <a:sym typeface="Arial" pitchFamily="34" charset="0"/>
              </a:rPr>
              <a:t>79 </a:t>
            </a:r>
            <a:r>
              <a:rPr lang="en-US" altLang="en-US" sz="2400" b="1" dirty="0">
                <a:solidFill>
                  <a:srgbClr val="FFFFFF"/>
                </a:solidFill>
                <a:cs typeface="Arial" pitchFamily="34" charset="0"/>
                <a:sym typeface="Arial" pitchFamily="34" charset="0"/>
              </a:rPr>
              <a:t>year old male with NYHA Class III DOE</a:t>
            </a:r>
            <a:endParaRPr lang="en-US" altLang="en-US" sz="2400" dirty="0">
              <a:solidFill>
                <a:srgbClr val="FFFFFF"/>
              </a:solidFill>
              <a:cs typeface="Arial" pitchFamily="34" charset="0"/>
              <a:sym typeface="Arial" pitchFamily="34" charset="0"/>
            </a:endParaRPr>
          </a:p>
          <a:p>
            <a:r>
              <a:rPr lang="en-US" altLang="en-US" sz="2400" b="1" dirty="0" smtClean="0">
                <a:solidFill>
                  <a:srgbClr val="FFFF00"/>
                </a:solidFill>
                <a:cs typeface="Arial" pitchFamily="34" charset="0"/>
                <a:sym typeface="Arial" pitchFamily="34" charset="0"/>
              </a:rPr>
              <a:t>TEE</a:t>
            </a:r>
            <a:r>
              <a:rPr lang="en-US" altLang="en-US" sz="2400" b="1" dirty="0">
                <a:solidFill>
                  <a:srgbClr val="FFFF00"/>
                </a:solidFill>
                <a:cs typeface="Arial" pitchFamily="34" charset="0"/>
                <a:sym typeface="Arial" pitchFamily="34" charset="0"/>
              </a:rPr>
              <a:t>: </a:t>
            </a:r>
            <a:r>
              <a:rPr lang="en-US" altLang="en-US" sz="2400" b="1" dirty="0">
                <a:solidFill>
                  <a:srgbClr val="FFFFFF"/>
                </a:solidFill>
                <a:cs typeface="Arial" pitchFamily="34" charset="0"/>
              </a:rPr>
              <a:t>EF </a:t>
            </a:r>
            <a:r>
              <a:rPr lang="en-US" altLang="en-US" sz="2400" b="1" dirty="0" smtClean="0">
                <a:solidFill>
                  <a:srgbClr val="FFFFFF"/>
                </a:solidFill>
                <a:cs typeface="Arial" pitchFamily="34" charset="0"/>
              </a:rPr>
              <a:t>40-45%, degenerated bio-prosthetic aortic leaflet with severe prosthetic regurgitation &amp; moderate prosthetic AS</a:t>
            </a:r>
            <a:endParaRPr lang="en-US" altLang="en-US" sz="2400" b="1" dirty="0">
              <a:solidFill>
                <a:srgbClr val="FFFFFF"/>
              </a:solidFill>
              <a:cs typeface="Arial" pitchFamily="34" charset="0"/>
            </a:endParaRPr>
          </a:p>
          <a:p>
            <a:r>
              <a:rPr lang="en-US" altLang="en-US" sz="2400" b="1" dirty="0" smtClean="0">
                <a:solidFill>
                  <a:srgbClr val="FFFF00"/>
                </a:solidFill>
                <a:cs typeface="Arial" pitchFamily="34" charset="0"/>
              </a:rPr>
              <a:t>STS </a:t>
            </a:r>
            <a:r>
              <a:rPr lang="en-US" altLang="en-US" sz="2400" b="1" dirty="0">
                <a:solidFill>
                  <a:srgbClr val="FFFF00"/>
                </a:solidFill>
                <a:cs typeface="Arial" pitchFamily="34" charset="0"/>
              </a:rPr>
              <a:t>risk mortality:                   </a:t>
            </a:r>
            <a:r>
              <a:rPr lang="en-US" altLang="en-US" sz="2400" b="1" dirty="0">
                <a:solidFill>
                  <a:srgbClr val="FFFFFF"/>
                </a:solidFill>
                <a:cs typeface="Arial" pitchFamily="34" charset="0"/>
              </a:rPr>
              <a:t>   </a:t>
            </a:r>
            <a:r>
              <a:rPr lang="en-US" altLang="en-US" sz="2400" b="1" dirty="0" smtClean="0">
                <a:solidFill>
                  <a:srgbClr val="FFFFFF"/>
                </a:solidFill>
                <a:cs typeface="Arial" pitchFamily="34" charset="0"/>
              </a:rPr>
              <a:t>3.45% </a:t>
            </a:r>
            <a:endParaRPr lang="en-US" altLang="en-US" sz="2400" b="1" dirty="0">
              <a:solidFill>
                <a:srgbClr val="FFFFFF"/>
              </a:solidFill>
              <a:cs typeface="Arial" pitchFamily="34" charset="0"/>
            </a:endParaRPr>
          </a:p>
          <a:p>
            <a:pPr>
              <a:spcBef>
                <a:spcPts val="500"/>
              </a:spcBef>
            </a:pPr>
            <a:r>
              <a:rPr lang="en-US" altLang="en-US" sz="2400" b="1" dirty="0" err="1">
                <a:solidFill>
                  <a:srgbClr val="FFFF00"/>
                </a:solidFill>
                <a:cs typeface="Arial" pitchFamily="34" charset="0"/>
              </a:rPr>
              <a:t>EuroScore</a:t>
            </a:r>
            <a:r>
              <a:rPr lang="en-US" altLang="en-US" sz="2400" b="1" dirty="0">
                <a:solidFill>
                  <a:srgbClr val="FFFF00"/>
                </a:solidFill>
                <a:cs typeface="Arial" pitchFamily="34" charset="0"/>
              </a:rPr>
              <a:t> risk:                          </a:t>
            </a:r>
            <a:r>
              <a:rPr lang="en-US" altLang="en-US" sz="2400" b="1" dirty="0">
                <a:solidFill>
                  <a:srgbClr val="FFFFFF"/>
                </a:solidFill>
                <a:cs typeface="Arial" pitchFamily="34" charset="0"/>
              </a:rPr>
              <a:t> </a:t>
            </a:r>
            <a:r>
              <a:rPr lang="en-US" altLang="en-US" sz="2400" b="1" dirty="0" smtClean="0">
                <a:solidFill>
                  <a:srgbClr val="FFFFFF"/>
                </a:solidFill>
                <a:cs typeface="Arial" pitchFamily="34" charset="0"/>
              </a:rPr>
              <a:t>5.2% </a:t>
            </a:r>
            <a:endParaRPr lang="en-US" altLang="en-US" sz="2400" dirty="0">
              <a:solidFill>
                <a:srgbClr val="000000"/>
              </a:solidFill>
              <a:cs typeface="Arial" pitchFamily="34" charset="0"/>
            </a:endParaRPr>
          </a:p>
          <a:p>
            <a:pPr>
              <a:spcBef>
                <a:spcPts val="500"/>
              </a:spcBef>
            </a:pPr>
            <a:r>
              <a:rPr lang="en-US" altLang="en-US" sz="2400" b="1" dirty="0">
                <a:solidFill>
                  <a:srgbClr val="FFFF00"/>
                </a:solidFill>
                <a:cs typeface="Arial" pitchFamily="34" charset="0"/>
              </a:rPr>
              <a:t>Logistic Euroscore mortality:    </a:t>
            </a:r>
            <a:r>
              <a:rPr lang="en-US" altLang="en-US" sz="2400" b="1" dirty="0" smtClean="0">
                <a:solidFill>
                  <a:srgbClr val="FFFFFF"/>
                </a:solidFill>
                <a:cs typeface="Arial" pitchFamily="34" charset="0"/>
              </a:rPr>
              <a:t>19.4%</a:t>
            </a:r>
            <a:endParaRPr lang="en-US" altLang="en-US" sz="2400" dirty="0">
              <a:solidFill>
                <a:srgbClr val="000000"/>
              </a:solidFill>
              <a:cs typeface="Arial" pitchFamily="34" charset="0"/>
            </a:endParaRPr>
          </a:p>
          <a:p>
            <a:pPr>
              <a:spcBef>
                <a:spcPts val="500"/>
              </a:spcBef>
            </a:pPr>
            <a:r>
              <a:rPr lang="en-US" altLang="en-US" sz="2800" b="1" dirty="0">
                <a:solidFill>
                  <a:srgbClr val="FFFF00"/>
                </a:solidFill>
                <a:cs typeface="Arial" pitchFamily="34" charset="0"/>
              </a:rPr>
              <a:t>Course</a:t>
            </a:r>
            <a:r>
              <a:rPr lang="en-US" altLang="en-US" sz="2800" b="1" dirty="0" smtClean="0">
                <a:solidFill>
                  <a:srgbClr val="FFFF00"/>
                </a:solidFill>
                <a:cs typeface="Arial" pitchFamily="34" charset="0"/>
              </a:rPr>
              <a:t>:</a:t>
            </a:r>
            <a:r>
              <a:rPr lang="en-US" altLang="en-US" sz="2800" b="1" dirty="0" smtClean="0">
                <a:solidFill>
                  <a:srgbClr val="FFFFFF"/>
                </a:solidFill>
                <a:cs typeface="Arial" pitchFamily="34" charset="0"/>
              </a:rPr>
              <a:t> </a:t>
            </a:r>
            <a:r>
              <a:rPr lang="en-US" altLang="en-US" sz="2800" b="1" dirty="0">
                <a:solidFill>
                  <a:srgbClr val="FFFFFF"/>
                </a:solidFill>
                <a:cs typeface="Arial" pitchFamily="34" charset="0"/>
              </a:rPr>
              <a:t>Due to his multiple co-morbidities and frailty status, the patient was determined to be </a:t>
            </a:r>
            <a:r>
              <a:rPr lang="en-US" altLang="en-US" sz="2800" b="1" dirty="0" smtClean="0">
                <a:solidFill>
                  <a:srgbClr val="FF0000"/>
                </a:solidFill>
                <a:cs typeface="Arial" pitchFamily="34" charset="0"/>
              </a:rPr>
              <a:t>High</a:t>
            </a:r>
            <a:r>
              <a:rPr lang="en-US" altLang="en-US" sz="2800" b="1" dirty="0" smtClean="0">
                <a:solidFill>
                  <a:srgbClr val="FFFFFF"/>
                </a:solidFill>
                <a:cs typeface="Arial" pitchFamily="34" charset="0"/>
              </a:rPr>
              <a:t> </a:t>
            </a:r>
            <a:r>
              <a:rPr lang="en-US" altLang="en-US" sz="2800" b="1" dirty="0" smtClean="0">
                <a:solidFill>
                  <a:srgbClr val="FF0000"/>
                </a:solidFill>
                <a:cs typeface="Arial" pitchFamily="34" charset="0"/>
              </a:rPr>
              <a:t>Risk </a:t>
            </a:r>
            <a:r>
              <a:rPr lang="en-US" altLang="en-US" sz="2800" b="1" dirty="0" smtClean="0">
                <a:solidFill>
                  <a:srgbClr val="FFFFFF"/>
                </a:solidFill>
                <a:cs typeface="Arial" pitchFamily="34" charset="0"/>
              </a:rPr>
              <a:t>for </a:t>
            </a:r>
            <a:r>
              <a:rPr lang="en-US" altLang="en-US" sz="2800" b="1" dirty="0">
                <a:solidFill>
                  <a:srgbClr val="FFFFFF"/>
                </a:solidFill>
                <a:cs typeface="Arial" pitchFamily="34" charset="0"/>
              </a:rPr>
              <a:t>SAVR</a:t>
            </a:r>
          </a:p>
          <a:p>
            <a:pPr>
              <a:spcBef>
                <a:spcPts val="500"/>
              </a:spcBef>
            </a:pPr>
            <a:endParaRPr lang="en-US" altLang="en-US" sz="2800" b="1" dirty="0">
              <a:solidFill>
                <a:srgbClr val="FFFF00"/>
              </a:solidFill>
              <a:cs typeface="Arial" pitchFamily="34" charset="0"/>
            </a:endParaRPr>
          </a:p>
          <a:p>
            <a:pPr>
              <a:spcBef>
                <a:spcPts val="500"/>
              </a:spcBef>
            </a:pPr>
            <a:r>
              <a:rPr lang="en-US" altLang="en-US" sz="2800" b="1" dirty="0">
                <a:solidFill>
                  <a:srgbClr val="FFFF00"/>
                </a:solidFill>
                <a:cs typeface="Arial" pitchFamily="34" charset="0"/>
              </a:rPr>
              <a:t>Plan: </a:t>
            </a:r>
            <a:r>
              <a:rPr lang="en-US" altLang="en-US" sz="2800" b="1" dirty="0">
                <a:solidFill>
                  <a:srgbClr val="FFFFFF"/>
                </a:solidFill>
                <a:cs typeface="Arial" pitchFamily="34" charset="0"/>
              </a:rPr>
              <a:t>The patient is here for TAVR with a </a:t>
            </a:r>
            <a:r>
              <a:rPr lang="en-US" altLang="en-US" sz="2800" b="1" dirty="0" smtClean="0">
                <a:solidFill>
                  <a:srgbClr val="FFFFFF"/>
                </a:solidFill>
                <a:cs typeface="Arial" pitchFamily="34" charset="0"/>
              </a:rPr>
              <a:t>29mm </a:t>
            </a:r>
            <a:r>
              <a:rPr lang="en-US" altLang="en-US" sz="2800" b="1" dirty="0" err="1" smtClean="0">
                <a:solidFill>
                  <a:srgbClr val="FFFFFF"/>
                </a:solidFill>
                <a:cs typeface="Arial" pitchFamily="34" charset="0"/>
              </a:rPr>
              <a:t>Evolut</a:t>
            </a:r>
            <a:r>
              <a:rPr lang="en-US" altLang="en-US" sz="2800" b="1" dirty="0" smtClean="0">
                <a:solidFill>
                  <a:srgbClr val="FFFFFF"/>
                </a:solidFill>
                <a:cs typeface="Arial" pitchFamily="34" charset="0"/>
              </a:rPr>
              <a:t>-R CoreValve via </a:t>
            </a:r>
            <a:r>
              <a:rPr lang="en-US" altLang="en-US" sz="2800" b="1" dirty="0">
                <a:solidFill>
                  <a:srgbClr val="FFFFFF"/>
                </a:solidFill>
                <a:cs typeface="Arial" pitchFamily="34" charset="0"/>
              </a:rPr>
              <a:t>transfemoral access </a:t>
            </a:r>
            <a:r>
              <a:rPr lang="en-US" altLang="en-US" sz="2800" b="1" dirty="0" smtClean="0">
                <a:solidFill>
                  <a:srgbClr val="FFFFFF"/>
                </a:solidFill>
                <a:cs typeface="Arial" pitchFamily="34" charset="0"/>
              </a:rPr>
              <a:t>(left </a:t>
            </a:r>
            <a:r>
              <a:rPr lang="en-US" altLang="en-US" sz="2800" b="1" dirty="0">
                <a:solidFill>
                  <a:srgbClr val="FFFFFF"/>
                </a:solidFill>
                <a:cs typeface="Arial" pitchFamily="34" charset="0"/>
              </a:rPr>
              <a:t>percutaneous) with possible Sentinel cerebral protection.</a:t>
            </a:r>
            <a:endParaRPr lang="en-US" altLang="en-US" sz="2800" dirty="0">
              <a:solidFill>
                <a:srgbClr val="000000"/>
              </a:solidFill>
              <a:cs typeface="Arial" pitchFamily="34" charset="0"/>
            </a:endParaRPr>
          </a:p>
        </p:txBody>
      </p:sp>
      <p:sp>
        <p:nvSpPr>
          <p:cNvPr id="37892" name="Rectangle 1"/>
          <p:cNvSpPr>
            <a:spLocks noChangeArrowheads="1"/>
          </p:cNvSpPr>
          <p:nvPr/>
        </p:nvSpPr>
        <p:spPr bwMode="auto">
          <a:xfrm>
            <a:off x="2667037" y="-10488"/>
            <a:ext cx="4081222" cy="64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6" tIns="45230" rIns="90476" bIns="4523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3600" b="1" dirty="0">
                <a:solidFill>
                  <a:srgbClr val="FFFF00"/>
                </a:solidFill>
                <a:cs typeface="Arial" pitchFamily="34" charset="0"/>
              </a:rPr>
              <a:t>Summary of Case</a:t>
            </a:r>
          </a:p>
        </p:txBody>
      </p:sp>
    </p:spTree>
    <p:extLst>
      <p:ext uri="{BB962C8B-B14F-4D97-AF65-F5344CB8AC3E}">
        <p14:creationId xmlns:p14="http://schemas.microsoft.com/office/powerpoint/2010/main" val="174687603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37306" y="457200"/>
            <a:ext cx="8314267" cy="533400"/>
          </a:xfrm>
        </p:spPr>
        <p:txBody>
          <a:bodyPr/>
          <a:lstStyle/>
          <a:p>
            <a:r>
              <a:rPr lang="en-US" altLang="en-US" sz="4800" dirty="0" smtClean="0">
                <a:latin typeface="Arial" charset="0"/>
              </a:rPr>
              <a:t>Issues Related To The Case</a:t>
            </a:r>
            <a:endParaRPr lang="en-US" altLang="en-US" sz="4800" i="1" dirty="0" smtClean="0">
              <a:latin typeface="Arial" charset="0"/>
            </a:endParaRPr>
          </a:p>
        </p:txBody>
      </p:sp>
      <p:sp>
        <p:nvSpPr>
          <p:cNvPr id="14036995" name="Rectangle 3"/>
          <p:cNvSpPr>
            <a:spLocks noChangeArrowheads="1"/>
          </p:cNvSpPr>
          <p:nvPr/>
        </p:nvSpPr>
        <p:spPr bwMode="auto">
          <a:xfrm>
            <a:off x="49391" y="1967801"/>
            <a:ext cx="9039578" cy="207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lnSpc>
                <a:spcPct val="190000"/>
              </a:lnSpc>
              <a:spcBef>
                <a:spcPct val="0"/>
              </a:spcBef>
              <a:spcAft>
                <a:spcPct val="0"/>
              </a:spcAft>
            </a:pPr>
            <a:r>
              <a:rPr lang="en-US" altLang="en-US" sz="3400" b="1" dirty="0" smtClean="0">
                <a:solidFill>
                  <a:srgbClr val="FFFFFF"/>
                </a:solidFill>
                <a:latin typeface="Arial" charset="0"/>
              </a:rPr>
              <a:t> Valve-in-Valve (</a:t>
            </a:r>
            <a:r>
              <a:rPr lang="en-US" altLang="en-US" sz="3400" b="1" dirty="0" err="1" smtClean="0">
                <a:solidFill>
                  <a:srgbClr val="FFFFFF"/>
                </a:solidFill>
                <a:latin typeface="Arial" charset="0"/>
              </a:rPr>
              <a:t>ViV</a:t>
            </a:r>
            <a:r>
              <a:rPr lang="en-US" altLang="en-US" sz="3400" b="1" dirty="0" smtClean="0">
                <a:solidFill>
                  <a:srgbClr val="FFFFFF"/>
                </a:solidFill>
                <a:latin typeface="Arial" charset="0"/>
              </a:rPr>
              <a:t>) TAVR for aortic surgical Bio-prosthetic valve degeneration</a:t>
            </a:r>
          </a:p>
        </p:txBody>
      </p:sp>
      <p:pic>
        <p:nvPicPr>
          <p:cNvPr id="2662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8645" y="38156"/>
            <a:ext cx="37535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095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908"/>
            <a:ext cx="375356" cy="55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18265"/>
            <a:ext cx="9144000" cy="1077157"/>
          </a:xfrm>
          <a:prstGeom prst="rect">
            <a:avLst/>
          </a:prstGeom>
          <a:noFill/>
        </p:spPr>
        <p:txBody>
          <a:bodyPr wrap="square" lIns="91372" tIns="45690" rIns="91372" bIns="45690" rtlCol="0">
            <a:spAutoFit/>
          </a:bodyPr>
          <a:lstStyle/>
          <a:p>
            <a:pPr algn="ctr" defTabSz="913740"/>
            <a:r>
              <a:rPr lang="en-US" sz="3600" b="1" dirty="0" smtClean="0">
                <a:solidFill>
                  <a:srgbClr val="FFFF00"/>
                </a:solidFill>
                <a:latin typeface="Arial" panose="020B0604020202020204" pitchFamily="34" charset="0"/>
                <a:cs typeface="Arial" panose="020B0604020202020204" pitchFamily="34" charset="0"/>
              </a:rPr>
              <a:t>Emerging Indications of TAVR</a:t>
            </a:r>
          </a:p>
          <a:p>
            <a:pPr algn="ctr" defTabSz="913740"/>
            <a:r>
              <a:rPr lang="en-US" sz="2800" b="1" i="1" dirty="0" smtClean="0">
                <a:solidFill>
                  <a:srgbClr val="FFFF00"/>
                </a:solidFill>
                <a:latin typeface="Arial" panose="020B0604020202020204" pitchFamily="34" charset="0"/>
                <a:cs typeface="Arial" panose="020B0604020202020204" pitchFamily="34" charset="0"/>
              </a:rPr>
              <a:t>Pts with Moderate to severe AS</a:t>
            </a:r>
            <a:endParaRPr lang="en-US" sz="2800" b="1" i="1" dirty="0">
              <a:solidFill>
                <a:srgbClr val="FFFF00"/>
              </a:solidFill>
              <a:latin typeface="Arial" panose="020B0604020202020204" pitchFamily="34" charset="0"/>
              <a:cs typeface="Arial" panose="020B0604020202020204" pitchFamily="34" charset="0"/>
            </a:endParaRPr>
          </a:p>
        </p:txBody>
      </p:sp>
      <p:grpSp>
        <p:nvGrpSpPr>
          <p:cNvPr id="37" name="Group 36"/>
          <p:cNvGrpSpPr/>
          <p:nvPr/>
        </p:nvGrpSpPr>
        <p:grpSpPr>
          <a:xfrm>
            <a:off x="381000" y="1447800"/>
            <a:ext cx="7696200" cy="4043980"/>
            <a:chOff x="416277" y="1167056"/>
            <a:chExt cx="7696200" cy="3032983"/>
          </a:xfrm>
        </p:grpSpPr>
        <p:sp>
          <p:nvSpPr>
            <p:cNvPr id="13" name="TextBox 12"/>
            <p:cNvSpPr txBox="1"/>
            <p:nvPr/>
          </p:nvSpPr>
          <p:spPr>
            <a:xfrm>
              <a:off x="2549877" y="1167056"/>
              <a:ext cx="3429000" cy="761747"/>
            </a:xfrm>
            <a:prstGeom prst="rect">
              <a:avLst/>
            </a:prstGeom>
            <a:solidFill>
              <a:srgbClr val="517D21"/>
            </a:solidFill>
            <a:ln>
              <a:solidFill>
                <a:schemeClr val="tx1"/>
              </a:solidFill>
            </a:ln>
            <a:scene3d>
              <a:camera prst="orthographicFront"/>
              <a:lightRig rig="threePt" dir="t"/>
            </a:scene3d>
            <a:sp3d>
              <a:bevelT/>
            </a:sp3d>
          </p:spPr>
          <p:txBody>
            <a:bodyPr wrap="square" rtlCol="0">
              <a:spAutoFit/>
            </a:bodyPr>
            <a:lstStyle/>
            <a:p>
              <a:pPr algn="ctr" defTabSz="913740"/>
              <a:r>
                <a:rPr lang="en-US" sz="2000" b="1" dirty="0" err="1" smtClean="0">
                  <a:solidFill>
                    <a:srgbClr val="FFFFFF"/>
                  </a:solidFill>
                  <a:latin typeface="Arial" panose="020B0604020202020204" pitchFamily="34" charset="0"/>
                  <a:cs typeface="Arial" panose="020B0604020202020204" pitchFamily="34" charset="0"/>
                </a:rPr>
                <a:t>ViV</a:t>
              </a:r>
              <a:endParaRPr lang="en-US" sz="2000" b="1" dirty="0" smtClean="0">
                <a:solidFill>
                  <a:srgbClr val="FFFFFF"/>
                </a:solidFill>
                <a:latin typeface="Arial" panose="020B0604020202020204" pitchFamily="34" charset="0"/>
                <a:cs typeface="Arial" panose="020B0604020202020204" pitchFamily="34" charset="0"/>
              </a:endParaRPr>
            </a:p>
            <a:p>
              <a:pPr algn="ctr" defTabSz="913740"/>
              <a:r>
                <a:rPr lang="en-US" sz="2000" b="1" dirty="0" smtClean="0">
                  <a:solidFill>
                    <a:srgbClr val="FFFFFF"/>
                  </a:solidFill>
                  <a:latin typeface="Arial" panose="020B0604020202020204" pitchFamily="34" charset="0"/>
                  <a:cs typeface="Arial" panose="020B0604020202020204" pitchFamily="34" charset="0"/>
                </a:rPr>
                <a:t> </a:t>
              </a:r>
              <a:r>
                <a:rPr lang="en-US" sz="2000" b="1" dirty="0" err="1" smtClean="0">
                  <a:solidFill>
                    <a:srgbClr val="FFFFFF"/>
                  </a:solidFill>
                  <a:latin typeface="Arial" panose="020B0604020202020204" pitchFamily="34" charset="0"/>
                  <a:cs typeface="Arial" panose="020B0604020202020204" pitchFamily="34" charset="0"/>
                </a:rPr>
                <a:t>Bioprosthetic</a:t>
              </a:r>
              <a:r>
                <a:rPr lang="en-US" sz="2000" b="1" dirty="0" smtClean="0">
                  <a:solidFill>
                    <a:srgbClr val="FFFFFF"/>
                  </a:solidFill>
                  <a:latin typeface="Arial" panose="020B0604020202020204" pitchFamily="34" charset="0"/>
                  <a:cs typeface="Arial" panose="020B0604020202020204" pitchFamily="34" charset="0"/>
                </a:rPr>
                <a:t> </a:t>
              </a:r>
              <a:r>
                <a:rPr lang="en-US" sz="2000" b="1" dirty="0" err="1" smtClean="0">
                  <a:solidFill>
                    <a:srgbClr val="FFFFFF"/>
                  </a:solidFill>
                  <a:latin typeface="Arial" panose="020B0604020202020204" pitchFamily="34" charset="0"/>
                  <a:cs typeface="Arial" panose="020B0604020202020204" pitchFamily="34" charset="0"/>
                </a:rPr>
                <a:t>Degenration</a:t>
              </a:r>
              <a:r>
                <a:rPr lang="en-US" sz="2000" b="1" dirty="0" smtClean="0">
                  <a:solidFill>
                    <a:srgbClr val="FFFFFF"/>
                  </a:solidFill>
                  <a:latin typeface="Arial" panose="020B0604020202020204" pitchFamily="34" charset="0"/>
                  <a:cs typeface="Arial" panose="020B0604020202020204" pitchFamily="34" charset="0"/>
                </a:rPr>
                <a:t> TAVR</a:t>
              </a:r>
              <a:endParaRPr lang="en-US" sz="2000" b="1" dirty="0">
                <a:solidFill>
                  <a:srgbClr val="FFFFFF"/>
                </a:solidFill>
                <a:latin typeface="Arial" panose="020B0604020202020204" pitchFamily="34" charset="0"/>
                <a:cs typeface="Arial" panose="020B0604020202020204" pitchFamily="34" charset="0"/>
              </a:endParaRPr>
            </a:p>
          </p:txBody>
        </p:sp>
        <p:sp>
          <p:nvSpPr>
            <p:cNvPr id="14" name="TextBox 13"/>
            <p:cNvSpPr txBox="1"/>
            <p:nvPr/>
          </p:nvSpPr>
          <p:spPr>
            <a:xfrm>
              <a:off x="568677" y="3414956"/>
              <a:ext cx="1905000" cy="530914"/>
            </a:xfrm>
            <a:prstGeom prst="rect">
              <a:avLst/>
            </a:prstGeom>
            <a:solidFill>
              <a:srgbClr val="CC9900"/>
            </a:solidFill>
            <a:ln>
              <a:solidFill>
                <a:schemeClr val="tx1"/>
              </a:solidFill>
            </a:ln>
            <a:scene3d>
              <a:camera prst="orthographicFront"/>
              <a:lightRig rig="threePt" dir="t"/>
            </a:scene3d>
            <a:sp3d>
              <a:bevelT/>
            </a:sp3d>
          </p:spPr>
          <p:txBody>
            <a:bodyPr wrap="square" rtlCol="0">
              <a:spAutoFit/>
            </a:bodyPr>
            <a:lstStyle/>
            <a:p>
              <a:pPr algn="ctr" defTabSz="913740"/>
              <a:r>
                <a:rPr lang="en-US" sz="2000" b="1" dirty="0" smtClean="0">
                  <a:solidFill>
                    <a:srgbClr val="FFFFFF"/>
                  </a:solidFill>
                  <a:latin typeface="Arial" panose="020B0604020202020204" pitchFamily="34" charset="0"/>
                  <a:cs typeface="Arial" panose="020B0604020202020204" pitchFamily="34" charset="0"/>
                </a:rPr>
                <a:t>TAVR in pure AI</a:t>
              </a:r>
            </a:p>
          </p:txBody>
        </p:sp>
        <p:sp>
          <p:nvSpPr>
            <p:cNvPr id="15" name="TextBox 14"/>
            <p:cNvSpPr txBox="1"/>
            <p:nvPr/>
          </p:nvSpPr>
          <p:spPr>
            <a:xfrm>
              <a:off x="3616677" y="3438292"/>
              <a:ext cx="1905000" cy="761747"/>
            </a:xfrm>
            <a:prstGeom prst="rect">
              <a:avLst/>
            </a:prstGeom>
            <a:solidFill>
              <a:srgbClr val="996633"/>
            </a:solidFill>
            <a:ln>
              <a:solidFill>
                <a:schemeClr val="tx1"/>
              </a:solidFill>
            </a:ln>
            <a:scene3d>
              <a:camera prst="orthographicFront"/>
              <a:lightRig rig="threePt" dir="t"/>
            </a:scene3d>
            <a:sp3d>
              <a:bevelT/>
            </a:sp3d>
          </p:spPr>
          <p:txBody>
            <a:bodyPr wrap="square" rtlCol="0">
              <a:spAutoFit/>
            </a:bodyPr>
            <a:lstStyle/>
            <a:p>
              <a:pPr algn="ctr" defTabSz="913740"/>
              <a:r>
                <a:rPr lang="en-US" sz="2000" b="1" dirty="0" smtClean="0">
                  <a:solidFill>
                    <a:srgbClr val="FFFFFF"/>
                  </a:solidFill>
                  <a:latin typeface="Arial" panose="020B0604020202020204" pitchFamily="34" charset="0"/>
                  <a:cs typeface="Arial" panose="020B0604020202020204" pitchFamily="34" charset="0"/>
                </a:rPr>
                <a:t>Moderate AS with CHF; Unload</a:t>
              </a:r>
              <a:endParaRPr lang="en-US" sz="2000" b="1" dirty="0">
                <a:solidFill>
                  <a:srgbClr val="FFFFFF"/>
                </a:solidFill>
                <a:latin typeface="Arial" panose="020B0604020202020204" pitchFamily="34" charset="0"/>
                <a:cs typeface="Arial" panose="020B0604020202020204" pitchFamily="34" charset="0"/>
              </a:endParaRPr>
            </a:p>
          </p:txBody>
        </p:sp>
        <p:sp>
          <p:nvSpPr>
            <p:cNvPr id="16" name="TextBox 15"/>
            <p:cNvSpPr txBox="1"/>
            <p:nvPr/>
          </p:nvSpPr>
          <p:spPr>
            <a:xfrm>
              <a:off x="416277" y="1964923"/>
              <a:ext cx="1905000" cy="300082"/>
            </a:xfrm>
            <a:prstGeom prst="rect">
              <a:avLst/>
            </a:prstGeom>
            <a:solidFill>
              <a:srgbClr val="D23D08"/>
            </a:solidFill>
            <a:ln>
              <a:solidFill>
                <a:schemeClr val="tx1"/>
              </a:solidFill>
            </a:ln>
            <a:scene3d>
              <a:camera prst="orthographicFront"/>
              <a:lightRig rig="threePt" dir="t"/>
            </a:scene3d>
            <a:sp3d>
              <a:bevelT/>
            </a:sp3d>
          </p:spPr>
          <p:txBody>
            <a:bodyPr wrap="square" rtlCol="0">
              <a:spAutoFit/>
            </a:bodyPr>
            <a:lstStyle/>
            <a:p>
              <a:pPr algn="ctr" defTabSz="913740"/>
              <a:r>
                <a:rPr lang="en-US" sz="2000" b="1" dirty="0" smtClean="0">
                  <a:solidFill>
                    <a:srgbClr val="FFFFFF"/>
                  </a:solidFill>
                  <a:latin typeface="Arial" panose="020B0604020202020204" pitchFamily="34" charset="0"/>
                  <a:cs typeface="Arial" panose="020B0604020202020204" pitchFamily="34" charset="0"/>
                </a:rPr>
                <a:t>LFLG AS</a:t>
              </a:r>
              <a:endParaRPr lang="en-US" sz="2000" b="1" dirty="0">
                <a:solidFill>
                  <a:srgbClr val="FFFFFF"/>
                </a:solidFill>
                <a:latin typeface="Arial" panose="020B0604020202020204" pitchFamily="34" charset="0"/>
                <a:cs typeface="Arial" panose="020B0604020202020204" pitchFamily="34" charset="0"/>
              </a:endParaRPr>
            </a:p>
          </p:txBody>
        </p:sp>
        <p:sp>
          <p:nvSpPr>
            <p:cNvPr id="27" name="TextBox 26"/>
            <p:cNvSpPr txBox="1"/>
            <p:nvPr/>
          </p:nvSpPr>
          <p:spPr>
            <a:xfrm>
              <a:off x="5902677" y="3425136"/>
              <a:ext cx="1905000" cy="761747"/>
            </a:xfrm>
            <a:prstGeom prst="rect">
              <a:avLst/>
            </a:prstGeom>
            <a:solidFill>
              <a:srgbClr val="996633"/>
            </a:solidFill>
            <a:ln>
              <a:solidFill>
                <a:schemeClr val="tx1"/>
              </a:solidFill>
            </a:ln>
            <a:scene3d>
              <a:camera prst="orthographicFront"/>
              <a:lightRig rig="threePt" dir="t"/>
            </a:scene3d>
            <a:sp3d>
              <a:bevelT/>
            </a:sp3d>
          </p:spPr>
          <p:txBody>
            <a:bodyPr wrap="square" rtlCol="0">
              <a:spAutoFit/>
            </a:bodyPr>
            <a:lstStyle/>
            <a:p>
              <a:pPr algn="ctr" defTabSz="913740"/>
              <a:r>
                <a:rPr lang="en-US" sz="2000" b="1" dirty="0" smtClean="0">
                  <a:solidFill>
                    <a:srgbClr val="FFFFFF"/>
                  </a:solidFill>
                  <a:latin typeface="Arial" panose="020B0604020202020204" pitchFamily="34" charset="0"/>
                  <a:cs typeface="Arial" panose="020B0604020202020204" pitchFamily="34" charset="0"/>
                </a:rPr>
                <a:t>Early TAVR in asymptomatic severe AS</a:t>
              </a:r>
              <a:endParaRPr lang="en-US" sz="2000" b="1" dirty="0">
                <a:solidFill>
                  <a:srgbClr val="FFFFFF"/>
                </a:solidFill>
                <a:latin typeface="Arial" panose="020B0604020202020204" pitchFamily="34" charset="0"/>
                <a:cs typeface="Arial" panose="020B0604020202020204" pitchFamily="34" charset="0"/>
              </a:endParaRPr>
            </a:p>
          </p:txBody>
        </p:sp>
        <p:sp>
          <p:nvSpPr>
            <p:cNvPr id="17" name="TextBox 16"/>
            <p:cNvSpPr txBox="1"/>
            <p:nvPr/>
          </p:nvSpPr>
          <p:spPr>
            <a:xfrm>
              <a:off x="6207477" y="1887980"/>
              <a:ext cx="1905000" cy="300082"/>
            </a:xfrm>
            <a:prstGeom prst="rect">
              <a:avLst/>
            </a:prstGeom>
            <a:solidFill>
              <a:schemeClr val="bg2">
                <a:lumMod val="75000"/>
              </a:schemeClr>
            </a:solidFill>
            <a:ln>
              <a:solidFill>
                <a:schemeClr val="tx1"/>
              </a:solidFill>
            </a:ln>
            <a:scene3d>
              <a:camera prst="orthographicFront"/>
              <a:lightRig rig="threePt" dir="t"/>
            </a:scene3d>
            <a:sp3d>
              <a:bevelT/>
            </a:sp3d>
          </p:spPr>
          <p:txBody>
            <a:bodyPr wrap="square" rtlCol="0">
              <a:spAutoFit/>
            </a:bodyPr>
            <a:lstStyle/>
            <a:p>
              <a:pPr algn="ctr" defTabSz="913740"/>
              <a:r>
                <a:rPr lang="en-US" sz="2000" b="1" dirty="0" smtClean="0">
                  <a:solidFill>
                    <a:srgbClr val="FFFFFF"/>
                  </a:solidFill>
                  <a:latin typeface="Arial" panose="020B0604020202020204" pitchFamily="34" charset="0"/>
                  <a:cs typeface="Arial" panose="020B0604020202020204" pitchFamily="34" charset="0"/>
                </a:rPr>
                <a:t>Bicuspid AS</a:t>
              </a:r>
              <a:endParaRPr lang="en-US" sz="2000" b="1" dirty="0">
                <a:solidFill>
                  <a:srgbClr val="FFFFFF"/>
                </a:solidFill>
                <a:latin typeface="Arial" panose="020B0604020202020204" pitchFamily="34" charset="0"/>
                <a:cs typeface="Arial" panose="020B0604020202020204" pitchFamily="34" charset="0"/>
              </a:endParaRPr>
            </a:p>
          </p:txBody>
        </p:sp>
        <p:sp>
          <p:nvSpPr>
            <p:cNvPr id="18" name="TextBox 17"/>
            <p:cNvSpPr txBox="1"/>
            <p:nvPr/>
          </p:nvSpPr>
          <p:spPr>
            <a:xfrm>
              <a:off x="3616677" y="2726179"/>
              <a:ext cx="1905000" cy="300082"/>
            </a:xfrm>
            <a:prstGeom prst="rect">
              <a:avLst/>
            </a:prstGeom>
            <a:solidFill>
              <a:schemeClr val="bg2">
                <a:lumMod val="75000"/>
              </a:schemeClr>
            </a:solidFill>
            <a:ln>
              <a:solidFill>
                <a:schemeClr val="tx1"/>
              </a:solidFill>
            </a:ln>
            <a:scene3d>
              <a:camera prst="orthographicFront"/>
              <a:lightRig rig="threePt" dir="t"/>
            </a:scene3d>
            <a:sp3d>
              <a:bevelT/>
            </a:sp3d>
          </p:spPr>
          <p:txBody>
            <a:bodyPr wrap="square" rtlCol="0">
              <a:spAutoFit/>
            </a:bodyPr>
            <a:lstStyle/>
            <a:p>
              <a:pPr algn="ctr" defTabSz="913740"/>
              <a:r>
                <a:rPr lang="en-US" sz="2000" b="1" dirty="0" smtClean="0">
                  <a:solidFill>
                    <a:srgbClr val="FFFFFF"/>
                  </a:solidFill>
                  <a:latin typeface="Arial" panose="020B0604020202020204" pitchFamily="34" charset="0"/>
                  <a:cs typeface="Arial" panose="020B0604020202020204" pitchFamily="34" charset="0"/>
                </a:rPr>
                <a:t>Watch TAVR</a:t>
              </a:r>
              <a:endParaRPr lang="en-US" sz="20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0039457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21000"/>
            <a:ext cx="9144000" cy="923330"/>
          </a:xfrm>
          <a:prstGeom prst="rect">
            <a:avLst/>
          </a:prstGeom>
          <a:noFill/>
        </p:spPr>
        <p:txBody>
          <a:bodyPr wrap="square" rtlCol="0">
            <a:spAutoFit/>
          </a:bodyPr>
          <a:lstStyle/>
          <a:p>
            <a:pPr algn="ctr"/>
            <a:r>
              <a:rPr lang="en-US" sz="2700" b="1" dirty="0" smtClean="0">
                <a:solidFill>
                  <a:srgbClr val="FFFF00"/>
                </a:solidFill>
                <a:latin typeface="Arial" pitchFamily="34" charset="0"/>
                <a:cs typeface="Arial" pitchFamily="34" charset="0"/>
              </a:rPr>
              <a:t>Structural Valve Degeneration Following Surgical</a:t>
            </a:r>
          </a:p>
          <a:p>
            <a:pPr algn="ctr"/>
            <a:r>
              <a:rPr lang="en-US" sz="2700" b="1" dirty="0" smtClean="0">
                <a:solidFill>
                  <a:srgbClr val="FFFF00"/>
                </a:solidFill>
                <a:latin typeface="Arial" pitchFamily="34" charset="0"/>
                <a:cs typeface="Arial" pitchFamily="34" charset="0"/>
              </a:rPr>
              <a:t> or Transcatheter Aortic Bio-prosthesis Implantation</a:t>
            </a:r>
            <a:endParaRPr lang="en-US" sz="2700" b="1" dirty="0">
              <a:solidFill>
                <a:srgbClr val="FFFF00"/>
              </a:solidFill>
              <a:latin typeface="Arial" pitchFamily="34" charset="0"/>
              <a:cs typeface="Arial" pitchFamily="34" charset="0"/>
            </a:endParaRPr>
          </a:p>
        </p:txBody>
      </p:sp>
      <p:grpSp>
        <p:nvGrpSpPr>
          <p:cNvPr id="44" name="Group 43"/>
          <p:cNvGrpSpPr/>
          <p:nvPr/>
        </p:nvGrpSpPr>
        <p:grpSpPr>
          <a:xfrm>
            <a:off x="230208" y="1965963"/>
            <a:ext cx="8682037" cy="4074796"/>
            <a:chOff x="230188" y="1595437"/>
            <a:chExt cx="8682037" cy="3395663"/>
          </a:xfrm>
        </p:grpSpPr>
        <p:pic>
          <p:nvPicPr>
            <p:cNvPr id="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595437"/>
              <a:ext cx="8682037"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398929" y="2418797"/>
              <a:ext cx="1238250" cy="1774825"/>
              <a:chOff x="3952875" y="1971675"/>
              <a:chExt cx="1238250" cy="1774825"/>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75" y="1971675"/>
                <a:ext cx="12382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3962400" y="2062601"/>
                <a:ext cx="1219200" cy="1154163"/>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Aortic Bioprosthetic Valve Replacement</a:t>
                </a:r>
              </a:p>
              <a:p>
                <a:pPr algn="ctr"/>
                <a:endParaRPr lang="en-US" sz="1200" b="1" dirty="0">
                  <a:effectLst>
                    <a:outerShdw blurRad="38100" dist="38100" dir="2700000" algn="tl">
                      <a:srgbClr val="000000">
                        <a:alpha val="43137"/>
                      </a:srgbClr>
                    </a:outerShdw>
                  </a:effectLst>
                  <a:latin typeface="Arial" pitchFamily="34" charset="0"/>
                  <a:cs typeface="Arial" pitchFamily="34" charset="0"/>
                </a:endParaRPr>
              </a:p>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Surgical/</a:t>
                </a:r>
              </a:p>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Transcatheter</a:t>
                </a:r>
                <a:endParaRPr lang="en-US" sz="12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34" name="Group 33"/>
            <p:cNvGrpSpPr/>
            <p:nvPr/>
          </p:nvGrpSpPr>
          <p:grpSpPr>
            <a:xfrm>
              <a:off x="1783416" y="2418798"/>
              <a:ext cx="1238250" cy="1774825"/>
              <a:chOff x="3952875" y="1971675"/>
              <a:chExt cx="1238250" cy="1774825"/>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1971675"/>
                <a:ext cx="12382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3962400" y="2048055"/>
                <a:ext cx="1219200" cy="1308050"/>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Younger Age</a:t>
                </a:r>
              </a:p>
              <a:p>
                <a:pPr algn="ctr"/>
                <a:endParaRPr lang="en-US" sz="1200" b="1" dirty="0">
                  <a:effectLst>
                    <a:outerShdw blurRad="38100" dist="38100" dir="2700000" algn="tl">
                      <a:srgbClr val="000000">
                        <a:alpha val="43137"/>
                      </a:srgbClr>
                    </a:outerShdw>
                  </a:effectLst>
                  <a:latin typeface="Arial" pitchFamily="34" charset="0"/>
                  <a:cs typeface="Arial" pitchFamily="34" charset="0"/>
                </a:endParaRPr>
              </a:p>
              <a:p>
                <a:pPr algn="ctr"/>
                <a:r>
                  <a:rPr lang="en-US" sz="1200" b="1" spc="-40" dirty="0" smtClean="0">
                    <a:effectLst>
                      <a:outerShdw blurRad="38100" dist="38100" dir="2700000" algn="tl">
                        <a:srgbClr val="000000">
                          <a:alpha val="43137"/>
                        </a:srgbClr>
                      </a:outerShdw>
                    </a:effectLst>
                    <a:latin typeface="Arial" pitchFamily="34" charset="0"/>
                    <a:cs typeface="Arial" pitchFamily="34" charset="0"/>
                  </a:rPr>
                  <a:t>Cardiovascular</a:t>
                </a:r>
                <a:r>
                  <a:rPr lang="en-US" sz="1200" b="1" dirty="0" smtClean="0">
                    <a:effectLst>
                      <a:outerShdw blurRad="38100" dist="38100" dir="2700000" algn="tl">
                        <a:srgbClr val="000000">
                          <a:alpha val="43137"/>
                        </a:srgbClr>
                      </a:outerShdw>
                    </a:effectLst>
                    <a:latin typeface="Arial" pitchFamily="34" charset="0"/>
                    <a:cs typeface="Arial" pitchFamily="34" charset="0"/>
                  </a:rPr>
                  <a:t> Risk Factors</a:t>
                </a:r>
              </a:p>
              <a:p>
                <a:pPr algn="ctr"/>
                <a:endParaRPr lang="en-US" sz="1200" b="1" dirty="0">
                  <a:effectLst>
                    <a:outerShdw blurRad="38100" dist="38100" dir="2700000" algn="tl">
                      <a:srgbClr val="000000">
                        <a:alpha val="43137"/>
                      </a:srgbClr>
                    </a:outerShdw>
                  </a:effectLst>
                  <a:latin typeface="Arial" pitchFamily="34" charset="0"/>
                  <a:cs typeface="Arial" pitchFamily="34" charset="0"/>
                </a:endParaRPr>
              </a:p>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Bioprosthetic Valve-Related Factors</a:t>
                </a:r>
              </a:p>
            </p:txBody>
          </p:sp>
        </p:grpSp>
        <p:grpSp>
          <p:nvGrpSpPr>
            <p:cNvPr id="35" name="Group 34"/>
            <p:cNvGrpSpPr/>
            <p:nvPr/>
          </p:nvGrpSpPr>
          <p:grpSpPr>
            <a:xfrm>
              <a:off x="3129118" y="2418796"/>
              <a:ext cx="1235923" cy="1774825"/>
              <a:chOff x="3959225" y="1971675"/>
              <a:chExt cx="1235923" cy="1774825"/>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9225" y="1971675"/>
                <a:ext cx="12255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3990124" y="2427287"/>
                <a:ext cx="1205024" cy="692498"/>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Valve Calcification/ Leaflet Degradation</a:t>
                </a:r>
                <a:endParaRPr lang="en-US" sz="12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37" name="Group 36"/>
            <p:cNvGrpSpPr/>
            <p:nvPr/>
          </p:nvGrpSpPr>
          <p:grpSpPr>
            <a:xfrm>
              <a:off x="4472922" y="2427287"/>
              <a:ext cx="1243016" cy="1774825"/>
              <a:chOff x="3949697" y="1971675"/>
              <a:chExt cx="1243016" cy="1774825"/>
            </a:xfrm>
          </p:grpSpPr>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9700" y="1971675"/>
                <a:ext cx="124301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3949697" y="2454307"/>
                <a:ext cx="1226399" cy="692498"/>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Valve Stenosis and/or Regurgitation</a:t>
                </a:r>
                <a:endParaRPr lang="en-US" sz="12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38" name="Group 37"/>
            <p:cNvGrpSpPr/>
            <p:nvPr/>
          </p:nvGrpSpPr>
          <p:grpSpPr>
            <a:xfrm>
              <a:off x="5899147" y="2438400"/>
              <a:ext cx="1238250" cy="1774825"/>
              <a:chOff x="3952875" y="1971675"/>
              <a:chExt cx="1238250" cy="1774825"/>
            </a:xfrm>
          </p:grpSpPr>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75" y="1971675"/>
                <a:ext cx="12382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3962400" y="2171700"/>
                <a:ext cx="1219200" cy="1384994"/>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Clinically Relevant Structural Valve Degeneration</a:t>
                </a:r>
              </a:p>
              <a:p>
                <a:pPr algn="ctr"/>
                <a:endParaRPr lang="en-US" sz="1200" b="1" dirty="0">
                  <a:effectLst>
                    <a:outerShdw blurRad="38100" dist="38100" dir="2700000" algn="tl">
                      <a:srgbClr val="000000">
                        <a:alpha val="43137"/>
                      </a:srgbClr>
                    </a:outerShdw>
                  </a:effectLst>
                  <a:latin typeface="Arial" pitchFamily="34" charset="0"/>
                  <a:cs typeface="Arial" pitchFamily="34" charset="0"/>
                </a:endParaRPr>
              </a:p>
              <a:p>
                <a:pPr algn="ctr"/>
                <a:r>
                  <a:rPr lang="en-US" sz="1000" b="1" dirty="0" smtClean="0">
                    <a:effectLst>
                      <a:outerShdw blurRad="38100" dist="38100" dir="2700000" algn="tl">
                        <a:srgbClr val="000000">
                          <a:alpha val="43137"/>
                        </a:srgbClr>
                      </a:outerShdw>
                    </a:effectLst>
                    <a:latin typeface="Arial" pitchFamily="34" charset="0"/>
                    <a:cs typeface="Arial" pitchFamily="34" charset="0"/>
                  </a:rPr>
                  <a:t>(&lt;15% at 10 Years Post-SAVR)</a:t>
                </a:r>
                <a:endParaRPr lang="en-US" sz="10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41" name="Group 40"/>
            <p:cNvGrpSpPr/>
            <p:nvPr/>
          </p:nvGrpSpPr>
          <p:grpSpPr>
            <a:xfrm>
              <a:off x="7391399" y="2126608"/>
              <a:ext cx="1158875" cy="744537"/>
              <a:chOff x="3992563" y="2487613"/>
              <a:chExt cx="1158875" cy="744537"/>
            </a:xfrm>
          </p:grpSpPr>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563" y="2487613"/>
                <a:ext cx="115887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4008438" y="2628899"/>
                <a:ext cx="1143000" cy="436017"/>
              </a:xfrm>
              <a:prstGeom prst="rect">
                <a:avLst/>
              </a:prstGeom>
              <a:noFill/>
            </p:spPr>
            <p:txBody>
              <a:bodyPr wrap="square" rtlCol="0">
                <a:spAutoFit/>
              </a:bodyPr>
              <a:lstStyle/>
              <a:p>
                <a:pPr algn="ctr"/>
                <a:r>
                  <a:rPr lang="en-US" sz="1400" b="1" dirty="0" smtClean="0">
                    <a:effectLst>
                      <a:outerShdw blurRad="38100" dist="38100" dir="2700000" algn="tl">
                        <a:srgbClr val="000000">
                          <a:alpha val="43137"/>
                        </a:srgbClr>
                      </a:outerShdw>
                    </a:effectLst>
                    <a:latin typeface="Arial" pitchFamily="34" charset="0"/>
                    <a:cs typeface="Arial" pitchFamily="34" charset="0"/>
                  </a:rPr>
                  <a:t>Redo </a:t>
                </a:r>
              </a:p>
              <a:p>
                <a:pPr algn="ctr"/>
                <a:r>
                  <a:rPr lang="en-US" sz="1400" b="1" dirty="0" smtClean="0">
                    <a:effectLst>
                      <a:outerShdw blurRad="38100" dist="38100" dir="2700000" algn="tl">
                        <a:srgbClr val="000000">
                          <a:alpha val="43137"/>
                        </a:srgbClr>
                      </a:outerShdw>
                    </a:effectLst>
                    <a:latin typeface="Arial" pitchFamily="34" charset="0"/>
                    <a:cs typeface="Arial" pitchFamily="34" charset="0"/>
                  </a:rPr>
                  <a:t>Surgery</a:t>
                </a:r>
                <a:endParaRPr lang="en-US" sz="14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42" name="Group 41"/>
            <p:cNvGrpSpPr/>
            <p:nvPr/>
          </p:nvGrpSpPr>
          <p:grpSpPr>
            <a:xfrm>
              <a:off x="7231427" y="3636963"/>
              <a:ext cx="1494693" cy="744537"/>
              <a:chOff x="7231427" y="2809393"/>
              <a:chExt cx="1494693" cy="744537"/>
            </a:xfrm>
          </p:grpSpPr>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9336" y="2809393"/>
                <a:ext cx="115887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7231427" y="2950828"/>
                <a:ext cx="1494693" cy="436017"/>
              </a:xfrm>
              <a:prstGeom prst="rect">
                <a:avLst/>
              </a:prstGeom>
              <a:noFill/>
            </p:spPr>
            <p:txBody>
              <a:bodyPr wrap="square" rtlCol="0">
                <a:spAutoFit/>
              </a:bodyPr>
              <a:lstStyle/>
              <a:p>
                <a:pPr algn="ctr"/>
                <a:r>
                  <a:rPr lang="en-US" sz="1400" b="1" dirty="0" smtClean="0">
                    <a:effectLst>
                      <a:outerShdw blurRad="38100" dist="38100" dir="2700000" algn="tl">
                        <a:srgbClr val="000000">
                          <a:alpha val="43137"/>
                        </a:srgbClr>
                      </a:outerShdw>
                    </a:effectLst>
                    <a:latin typeface="Arial" pitchFamily="34" charset="0"/>
                    <a:cs typeface="Arial" pitchFamily="34" charset="0"/>
                  </a:rPr>
                  <a:t>Valve-in-Valve</a:t>
                </a:r>
              </a:p>
              <a:p>
                <a:pPr algn="ctr"/>
                <a:r>
                  <a:rPr lang="en-US" sz="1400" b="1" dirty="0" smtClean="0">
                    <a:effectLst>
                      <a:outerShdw blurRad="38100" dist="38100" dir="2700000" algn="tl">
                        <a:srgbClr val="000000">
                          <a:alpha val="43137"/>
                        </a:srgbClr>
                      </a:outerShdw>
                    </a:effectLst>
                    <a:latin typeface="Arial" pitchFamily="34" charset="0"/>
                    <a:cs typeface="Arial" pitchFamily="34" charset="0"/>
                  </a:rPr>
                  <a:t>TAVR</a:t>
                </a:r>
                <a:endParaRPr lang="en-US" sz="1400" b="1" dirty="0">
                  <a:effectLst>
                    <a:outerShdw blurRad="38100" dist="38100" dir="2700000" algn="tl">
                      <a:srgbClr val="000000">
                        <a:alpha val="43137"/>
                      </a:srgbClr>
                    </a:outerShdw>
                  </a:effectLst>
                  <a:latin typeface="Arial" pitchFamily="34" charset="0"/>
                  <a:cs typeface="Arial" pitchFamily="34" charset="0"/>
                </a:endParaRPr>
              </a:p>
            </p:txBody>
          </p:sp>
        </p:grpSp>
      </p:grpSp>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5510" y="1198343"/>
            <a:ext cx="1467412" cy="1499140"/>
          </a:xfrm>
          <a:prstGeom prst="rect">
            <a:avLst/>
          </a:prstGeom>
        </p:spPr>
      </p:pic>
    </p:spTree>
    <p:extLst>
      <p:ext uri="{BB962C8B-B14F-4D97-AF65-F5344CB8AC3E}">
        <p14:creationId xmlns:p14="http://schemas.microsoft.com/office/powerpoint/2010/main" val="120226783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7945"/>
            <a:ext cx="9144000" cy="584775"/>
          </a:xfrm>
          <a:prstGeom prst="rect">
            <a:avLst/>
          </a:prstGeom>
          <a:noFill/>
        </p:spPr>
        <p:txBody>
          <a:bodyPr wrap="square" rtlCol="0">
            <a:spAutoFit/>
          </a:bodyPr>
          <a:lstStyle/>
          <a:p>
            <a:pPr algn="ctr"/>
            <a:r>
              <a:rPr lang="en-US" sz="3200" b="1" dirty="0" smtClean="0">
                <a:solidFill>
                  <a:srgbClr val="FFFF00"/>
                </a:solidFill>
                <a:latin typeface="Arial" pitchFamily="34" charset="0"/>
                <a:cs typeface="Arial" pitchFamily="34" charset="0"/>
              </a:rPr>
              <a:t>Definitions of Structural Valve Degeneration</a:t>
            </a:r>
            <a:endParaRPr lang="en-US" sz="3200" b="1" dirty="0">
              <a:solidFill>
                <a:srgbClr val="FFFF00"/>
              </a:solidFill>
              <a:latin typeface="Arial" pitchFamily="34" charset="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6" y="1066805"/>
            <a:ext cx="4495800" cy="56388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271" y="1066804"/>
            <a:ext cx="4495800" cy="5638801"/>
          </a:xfrm>
          <a:prstGeom prst="rect">
            <a:avLst/>
          </a:prstGeom>
        </p:spPr>
      </p:pic>
    </p:spTree>
    <p:extLst>
      <p:ext uri="{BB962C8B-B14F-4D97-AF65-F5344CB8AC3E}">
        <p14:creationId xmlns:p14="http://schemas.microsoft.com/office/powerpoint/2010/main" val="264611197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21000"/>
            <a:ext cx="9144000" cy="923330"/>
          </a:xfrm>
          <a:prstGeom prst="rect">
            <a:avLst/>
          </a:prstGeom>
          <a:noFill/>
        </p:spPr>
        <p:txBody>
          <a:bodyPr wrap="square" rtlCol="0">
            <a:spAutoFit/>
          </a:bodyPr>
          <a:lstStyle/>
          <a:p>
            <a:pPr algn="ctr"/>
            <a:r>
              <a:rPr lang="en-US" sz="2700" b="1" dirty="0" smtClean="0">
                <a:solidFill>
                  <a:srgbClr val="FFFF00"/>
                </a:solidFill>
                <a:latin typeface="Arial" pitchFamily="34" charset="0"/>
                <a:cs typeface="Arial" pitchFamily="34" charset="0"/>
              </a:rPr>
              <a:t>Structural Valve Degeneration Following Surgical</a:t>
            </a:r>
          </a:p>
          <a:p>
            <a:pPr algn="ctr"/>
            <a:r>
              <a:rPr lang="en-US" sz="2700" b="1" dirty="0" smtClean="0">
                <a:solidFill>
                  <a:srgbClr val="FFFF00"/>
                </a:solidFill>
                <a:latin typeface="Arial" pitchFamily="34" charset="0"/>
                <a:cs typeface="Arial" pitchFamily="34" charset="0"/>
              </a:rPr>
              <a:t> or Transcatheter Aortic Bio-prosthesis Implantation</a:t>
            </a:r>
            <a:endParaRPr lang="en-US" sz="2700" b="1" dirty="0">
              <a:solidFill>
                <a:srgbClr val="FFFF00"/>
              </a:solidFill>
              <a:latin typeface="Arial" pitchFamily="34" charset="0"/>
              <a:cs typeface="Arial" pitchFamily="34" charset="0"/>
            </a:endParaRPr>
          </a:p>
        </p:txBody>
      </p:sp>
      <p:grpSp>
        <p:nvGrpSpPr>
          <p:cNvPr id="44" name="Group 43"/>
          <p:cNvGrpSpPr/>
          <p:nvPr/>
        </p:nvGrpSpPr>
        <p:grpSpPr>
          <a:xfrm>
            <a:off x="230208" y="1965963"/>
            <a:ext cx="8682037" cy="4074796"/>
            <a:chOff x="230188" y="1595437"/>
            <a:chExt cx="8682037" cy="3395663"/>
          </a:xfrm>
        </p:grpSpPr>
        <p:pic>
          <p:nvPicPr>
            <p:cNvPr id="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595437"/>
              <a:ext cx="8682037"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398929" y="2418797"/>
              <a:ext cx="1238250" cy="1774825"/>
              <a:chOff x="3952875" y="1971675"/>
              <a:chExt cx="1238250" cy="1774825"/>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75" y="1971675"/>
                <a:ext cx="12382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3962400" y="2062601"/>
                <a:ext cx="1219200" cy="1154163"/>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Aortic Bioprosthetic Valve Replacement</a:t>
                </a:r>
              </a:p>
              <a:p>
                <a:pPr algn="ctr"/>
                <a:endParaRPr lang="en-US" sz="1200" b="1" dirty="0">
                  <a:effectLst>
                    <a:outerShdw blurRad="38100" dist="38100" dir="2700000" algn="tl">
                      <a:srgbClr val="000000">
                        <a:alpha val="43137"/>
                      </a:srgbClr>
                    </a:outerShdw>
                  </a:effectLst>
                  <a:latin typeface="Arial" pitchFamily="34" charset="0"/>
                  <a:cs typeface="Arial" pitchFamily="34" charset="0"/>
                </a:endParaRPr>
              </a:p>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Surgical/</a:t>
                </a:r>
              </a:p>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Transcatheter</a:t>
                </a:r>
                <a:endParaRPr lang="en-US" sz="12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34" name="Group 33"/>
            <p:cNvGrpSpPr/>
            <p:nvPr/>
          </p:nvGrpSpPr>
          <p:grpSpPr>
            <a:xfrm>
              <a:off x="1783416" y="2418798"/>
              <a:ext cx="1238250" cy="1774825"/>
              <a:chOff x="3952875" y="1971675"/>
              <a:chExt cx="1238250" cy="1774825"/>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1971675"/>
                <a:ext cx="12382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3962400" y="2048055"/>
                <a:ext cx="1219200" cy="1308050"/>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Younger Age</a:t>
                </a:r>
              </a:p>
              <a:p>
                <a:pPr algn="ctr"/>
                <a:endParaRPr lang="en-US" sz="1200" b="1" dirty="0">
                  <a:effectLst>
                    <a:outerShdw blurRad="38100" dist="38100" dir="2700000" algn="tl">
                      <a:srgbClr val="000000">
                        <a:alpha val="43137"/>
                      </a:srgbClr>
                    </a:outerShdw>
                  </a:effectLst>
                  <a:latin typeface="Arial" pitchFamily="34" charset="0"/>
                  <a:cs typeface="Arial" pitchFamily="34" charset="0"/>
                </a:endParaRPr>
              </a:p>
              <a:p>
                <a:pPr algn="ctr"/>
                <a:r>
                  <a:rPr lang="en-US" sz="1200" b="1" spc="-40" dirty="0" smtClean="0">
                    <a:effectLst>
                      <a:outerShdw blurRad="38100" dist="38100" dir="2700000" algn="tl">
                        <a:srgbClr val="000000">
                          <a:alpha val="43137"/>
                        </a:srgbClr>
                      </a:outerShdw>
                    </a:effectLst>
                    <a:latin typeface="Arial" pitchFamily="34" charset="0"/>
                    <a:cs typeface="Arial" pitchFamily="34" charset="0"/>
                  </a:rPr>
                  <a:t>Cardiovascular</a:t>
                </a:r>
                <a:r>
                  <a:rPr lang="en-US" sz="1200" b="1" dirty="0" smtClean="0">
                    <a:effectLst>
                      <a:outerShdw blurRad="38100" dist="38100" dir="2700000" algn="tl">
                        <a:srgbClr val="000000">
                          <a:alpha val="43137"/>
                        </a:srgbClr>
                      </a:outerShdw>
                    </a:effectLst>
                    <a:latin typeface="Arial" pitchFamily="34" charset="0"/>
                    <a:cs typeface="Arial" pitchFamily="34" charset="0"/>
                  </a:rPr>
                  <a:t> Risk Factors</a:t>
                </a:r>
              </a:p>
              <a:p>
                <a:pPr algn="ctr"/>
                <a:endParaRPr lang="en-US" sz="1200" b="1" dirty="0">
                  <a:effectLst>
                    <a:outerShdw blurRad="38100" dist="38100" dir="2700000" algn="tl">
                      <a:srgbClr val="000000">
                        <a:alpha val="43137"/>
                      </a:srgbClr>
                    </a:outerShdw>
                  </a:effectLst>
                  <a:latin typeface="Arial" pitchFamily="34" charset="0"/>
                  <a:cs typeface="Arial" pitchFamily="34" charset="0"/>
                </a:endParaRPr>
              </a:p>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Bioprosthetic Valve-Related Factors</a:t>
                </a:r>
              </a:p>
            </p:txBody>
          </p:sp>
        </p:grpSp>
        <p:grpSp>
          <p:nvGrpSpPr>
            <p:cNvPr id="35" name="Group 34"/>
            <p:cNvGrpSpPr/>
            <p:nvPr/>
          </p:nvGrpSpPr>
          <p:grpSpPr>
            <a:xfrm>
              <a:off x="3129118" y="2418796"/>
              <a:ext cx="1235923" cy="1774825"/>
              <a:chOff x="3959225" y="1971675"/>
              <a:chExt cx="1235923" cy="1774825"/>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9225" y="1971675"/>
                <a:ext cx="12255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3990124" y="2427287"/>
                <a:ext cx="1205024" cy="692498"/>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Valve Calcification/ Leaflet Degradation</a:t>
                </a:r>
                <a:endParaRPr lang="en-US" sz="12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37" name="Group 36"/>
            <p:cNvGrpSpPr/>
            <p:nvPr/>
          </p:nvGrpSpPr>
          <p:grpSpPr>
            <a:xfrm>
              <a:off x="4472922" y="2427287"/>
              <a:ext cx="1243016" cy="1774825"/>
              <a:chOff x="3949697" y="1971675"/>
              <a:chExt cx="1243016" cy="1774825"/>
            </a:xfrm>
          </p:grpSpPr>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9700" y="1971675"/>
                <a:ext cx="124301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3949697" y="2454307"/>
                <a:ext cx="1226399" cy="692498"/>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Valve Stenosis and/or Regurgitation</a:t>
                </a:r>
                <a:endParaRPr lang="en-US" sz="12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38" name="Group 37"/>
            <p:cNvGrpSpPr/>
            <p:nvPr/>
          </p:nvGrpSpPr>
          <p:grpSpPr>
            <a:xfrm>
              <a:off x="5899147" y="2438400"/>
              <a:ext cx="1238250" cy="1774825"/>
              <a:chOff x="3952875" y="1971675"/>
              <a:chExt cx="1238250" cy="1774825"/>
            </a:xfrm>
          </p:grpSpPr>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75" y="1971675"/>
                <a:ext cx="12382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3962400" y="2171700"/>
                <a:ext cx="1219200" cy="1384994"/>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Arial" pitchFamily="34" charset="0"/>
                    <a:cs typeface="Arial" pitchFamily="34" charset="0"/>
                  </a:rPr>
                  <a:t>Clinically Relevant Structural Valve Degeneration</a:t>
                </a:r>
              </a:p>
              <a:p>
                <a:pPr algn="ctr"/>
                <a:endParaRPr lang="en-US" sz="1200" b="1" dirty="0">
                  <a:effectLst>
                    <a:outerShdw blurRad="38100" dist="38100" dir="2700000" algn="tl">
                      <a:srgbClr val="000000">
                        <a:alpha val="43137"/>
                      </a:srgbClr>
                    </a:outerShdw>
                  </a:effectLst>
                  <a:latin typeface="Arial" pitchFamily="34" charset="0"/>
                  <a:cs typeface="Arial" pitchFamily="34" charset="0"/>
                </a:endParaRPr>
              </a:p>
              <a:p>
                <a:pPr algn="ctr"/>
                <a:r>
                  <a:rPr lang="en-US" sz="1000" b="1" dirty="0" smtClean="0">
                    <a:effectLst>
                      <a:outerShdw blurRad="38100" dist="38100" dir="2700000" algn="tl">
                        <a:srgbClr val="000000">
                          <a:alpha val="43137"/>
                        </a:srgbClr>
                      </a:outerShdw>
                    </a:effectLst>
                    <a:latin typeface="Arial" pitchFamily="34" charset="0"/>
                    <a:cs typeface="Arial" pitchFamily="34" charset="0"/>
                  </a:rPr>
                  <a:t>(&lt;15% at 10 Years Post-SAVR)</a:t>
                </a:r>
                <a:endParaRPr lang="en-US" sz="10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41" name="Group 40"/>
            <p:cNvGrpSpPr/>
            <p:nvPr/>
          </p:nvGrpSpPr>
          <p:grpSpPr>
            <a:xfrm>
              <a:off x="7391399" y="2126608"/>
              <a:ext cx="1158875" cy="744537"/>
              <a:chOff x="3992563" y="2487613"/>
              <a:chExt cx="1158875" cy="744537"/>
            </a:xfrm>
          </p:grpSpPr>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563" y="2487613"/>
                <a:ext cx="115887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4008438" y="2628899"/>
                <a:ext cx="1143000" cy="436017"/>
              </a:xfrm>
              <a:prstGeom prst="rect">
                <a:avLst/>
              </a:prstGeom>
              <a:noFill/>
            </p:spPr>
            <p:txBody>
              <a:bodyPr wrap="square" rtlCol="0">
                <a:spAutoFit/>
              </a:bodyPr>
              <a:lstStyle/>
              <a:p>
                <a:pPr algn="ctr"/>
                <a:r>
                  <a:rPr lang="en-US" sz="1400" b="1" dirty="0" smtClean="0">
                    <a:effectLst>
                      <a:outerShdw blurRad="38100" dist="38100" dir="2700000" algn="tl">
                        <a:srgbClr val="000000">
                          <a:alpha val="43137"/>
                        </a:srgbClr>
                      </a:outerShdw>
                    </a:effectLst>
                    <a:latin typeface="Arial" pitchFamily="34" charset="0"/>
                    <a:cs typeface="Arial" pitchFamily="34" charset="0"/>
                  </a:rPr>
                  <a:t>Redo </a:t>
                </a:r>
              </a:p>
              <a:p>
                <a:pPr algn="ctr"/>
                <a:r>
                  <a:rPr lang="en-US" sz="1400" b="1" dirty="0" smtClean="0">
                    <a:effectLst>
                      <a:outerShdw blurRad="38100" dist="38100" dir="2700000" algn="tl">
                        <a:srgbClr val="000000">
                          <a:alpha val="43137"/>
                        </a:srgbClr>
                      </a:outerShdw>
                    </a:effectLst>
                    <a:latin typeface="Arial" pitchFamily="34" charset="0"/>
                    <a:cs typeface="Arial" pitchFamily="34" charset="0"/>
                  </a:rPr>
                  <a:t>Surgery</a:t>
                </a:r>
                <a:endParaRPr lang="en-US" sz="14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42" name="Group 41"/>
            <p:cNvGrpSpPr/>
            <p:nvPr/>
          </p:nvGrpSpPr>
          <p:grpSpPr>
            <a:xfrm>
              <a:off x="7231427" y="3636963"/>
              <a:ext cx="1494693" cy="744537"/>
              <a:chOff x="7231427" y="2809393"/>
              <a:chExt cx="1494693" cy="744537"/>
            </a:xfrm>
          </p:grpSpPr>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9336" y="2809393"/>
                <a:ext cx="115887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7231427" y="2950828"/>
                <a:ext cx="1494693" cy="436017"/>
              </a:xfrm>
              <a:prstGeom prst="rect">
                <a:avLst/>
              </a:prstGeom>
              <a:noFill/>
            </p:spPr>
            <p:txBody>
              <a:bodyPr wrap="square" rtlCol="0">
                <a:spAutoFit/>
              </a:bodyPr>
              <a:lstStyle/>
              <a:p>
                <a:pPr algn="ctr"/>
                <a:r>
                  <a:rPr lang="en-US" sz="1400" b="1" dirty="0" smtClean="0">
                    <a:effectLst>
                      <a:outerShdw blurRad="38100" dist="38100" dir="2700000" algn="tl">
                        <a:srgbClr val="000000">
                          <a:alpha val="43137"/>
                        </a:srgbClr>
                      </a:outerShdw>
                    </a:effectLst>
                    <a:latin typeface="Arial" pitchFamily="34" charset="0"/>
                    <a:cs typeface="Arial" pitchFamily="34" charset="0"/>
                  </a:rPr>
                  <a:t>Valve-in-Valve</a:t>
                </a:r>
              </a:p>
              <a:p>
                <a:pPr algn="ctr"/>
                <a:r>
                  <a:rPr lang="en-US" sz="1400" b="1" dirty="0" smtClean="0">
                    <a:effectLst>
                      <a:outerShdw blurRad="38100" dist="38100" dir="2700000" algn="tl">
                        <a:srgbClr val="000000">
                          <a:alpha val="43137"/>
                        </a:srgbClr>
                      </a:outerShdw>
                    </a:effectLst>
                    <a:latin typeface="Arial" pitchFamily="34" charset="0"/>
                    <a:cs typeface="Arial" pitchFamily="34" charset="0"/>
                  </a:rPr>
                  <a:t>TAVR</a:t>
                </a:r>
                <a:endParaRPr lang="en-US" sz="1400" b="1" dirty="0">
                  <a:effectLst>
                    <a:outerShdw blurRad="38100" dist="38100" dir="2700000" algn="tl">
                      <a:srgbClr val="000000">
                        <a:alpha val="43137"/>
                      </a:srgbClr>
                    </a:outerShdw>
                  </a:effectLst>
                  <a:latin typeface="Arial" pitchFamily="34" charset="0"/>
                  <a:cs typeface="Arial" pitchFamily="34" charset="0"/>
                </a:endParaRPr>
              </a:p>
            </p:txBody>
          </p:sp>
        </p:grpSp>
      </p:grpSp>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5510" y="1198343"/>
            <a:ext cx="1467412" cy="1499140"/>
          </a:xfrm>
          <a:prstGeom prst="rect">
            <a:avLst/>
          </a:prstGeom>
        </p:spPr>
      </p:pic>
    </p:spTree>
    <p:extLst>
      <p:ext uri="{BB962C8B-B14F-4D97-AF65-F5344CB8AC3E}">
        <p14:creationId xmlns:p14="http://schemas.microsoft.com/office/powerpoint/2010/main" val="127336447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811"/>
            <a:ext cx="9144000" cy="5892149"/>
          </a:xfrm>
          <a:prstGeom prst="rect">
            <a:avLst/>
          </a:prstGeom>
        </p:spPr>
      </p:pic>
    </p:spTree>
    <p:extLst>
      <p:ext uri="{BB962C8B-B14F-4D97-AF65-F5344CB8AC3E}">
        <p14:creationId xmlns:p14="http://schemas.microsoft.com/office/powerpoint/2010/main" val="62646669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5710"/>
            <a:ext cx="9144000" cy="538609"/>
          </a:xfrm>
          <a:prstGeom prst="rect">
            <a:avLst/>
          </a:prstGeom>
          <a:noFill/>
        </p:spPr>
        <p:txBody>
          <a:bodyPr wrap="square" rtlCol="0">
            <a:spAutoFit/>
          </a:bodyPr>
          <a:lstStyle/>
          <a:p>
            <a:pPr algn="ctr"/>
            <a:r>
              <a:rPr lang="en-US" sz="2900" b="1" dirty="0" smtClean="0">
                <a:solidFill>
                  <a:srgbClr val="FFFF00"/>
                </a:solidFill>
                <a:latin typeface="Arial" pitchFamily="34" charset="0"/>
                <a:cs typeface="Arial" pitchFamily="34" charset="0"/>
              </a:rPr>
              <a:t>General Classification of Bioprosthetic Valves</a:t>
            </a:r>
            <a:endParaRPr lang="en-US" sz="2900" b="1" dirty="0">
              <a:solidFill>
                <a:srgbClr val="FFFF00"/>
              </a:solidFill>
              <a:latin typeface="Arial" pitchFamily="34" charset="0"/>
              <a:cs typeface="Arial" pitchFamily="34" charset="0"/>
            </a:endParaRPr>
          </a:p>
        </p:txBody>
      </p:sp>
      <p:sp>
        <p:nvSpPr>
          <p:cNvPr id="4" name="TextBox 3"/>
          <p:cNvSpPr txBox="1"/>
          <p:nvPr/>
        </p:nvSpPr>
        <p:spPr>
          <a:xfrm>
            <a:off x="2819409" y="6460523"/>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grpSp>
        <p:nvGrpSpPr>
          <p:cNvPr id="84" name="Group 83"/>
          <p:cNvGrpSpPr/>
          <p:nvPr/>
        </p:nvGrpSpPr>
        <p:grpSpPr>
          <a:xfrm>
            <a:off x="381000" y="411481"/>
            <a:ext cx="8382000" cy="6228091"/>
            <a:chOff x="381000" y="378359"/>
            <a:chExt cx="8382000" cy="4974034"/>
          </a:xfrm>
        </p:grpSpPr>
        <p:cxnSp>
          <p:nvCxnSpPr>
            <p:cNvPr id="7" name="Straight Connector 6"/>
            <p:cNvCxnSpPr/>
            <p:nvPr/>
          </p:nvCxnSpPr>
          <p:spPr bwMode="auto">
            <a:xfrm>
              <a:off x="4306420" y="952500"/>
              <a:ext cx="12011" cy="28956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 name="Straight Connector 9"/>
            <p:cNvCxnSpPr/>
            <p:nvPr/>
          </p:nvCxnSpPr>
          <p:spPr bwMode="auto">
            <a:xfrm>
              <a:off x="2017058" y="1080247"/>
              <a:ext cx="4688542"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Connector 13"/>
            <p:cNvCxnSpPr/>
            <p:nvPr/>
          </p:nvCxnSpPr>
          <p:spPr bwMode="auto">
            <a:xfrm>
              <a:off x="2017058" y="1080247"/>
              <a:ext cx="0" cy="53788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Connector 19"/>
            <p:cNvCxnSpPr/>
            <p:nvPr/>
          </p:nvCxnSpPr>
          <p:spPr bwMode="auto">
            <a:xfrm>
              <a:off x="1295400" y="1618129"/>
              <a:ext cx="13716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Connector 22"/>
            <p:cNvCxnSpPr/>
            <p:nvPr/>
          </p:nvCxnSpPr>
          <p:spPr bwMode="auto">
            <a:xfrm>
              <a:off x="1295400" y="1618129"/>
              <a:ext cx="0" cy="1994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Connector 24"/>
            <p:cNvCxnSpPr/>
            <p:nvPr/>
          </p:nvCxnSpPr>
          <p:spPr bwMode="auto">
            <a:xfrm>
              <a:off x="2667000" y="1618128"/>
              <a:ext cx="0" cy="1994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Straight Connector 28"/>
            <p:cNvCxnSpPr/>
            <p:nvPr/>
          </p:nvCxnSpPr>
          <p:spPr bwMode="auto">
            <a:xfrm>
              <a:off x="6705600" y="1080247"/>
              <a:ext cx="0" cy="53788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Connector 30"/>
            <p:cNvCxnSpPr/>
            <p:nvPr/>
          </p:nvCxnSpPr>
          <p:spPr bwMode="auto">
            <a:xfrm>
              <a:off x="5728447" y="1618129"/>
              <a:ext cx="18288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Straight Connector 32"/>
            <p:cNvCxnSpPr/>
            <p:nvPr/>
          </p:nvCxnSpPr>
          <p:spPr bwMode="auto">
            <a:xfrm>
              <a:off x="5715000" y="1618129"/>
              <a:ext cx="0" cy="1994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5" name="Straight Connector 34"/>
            <p:cNvCxnSpPr/>
            <p:nvPr/>
          </p:nvCxnSpPr>
          <p:spPr bwMode="auto">
            <a:xfrm>
              <a:off x="7543800" y="1618127"/>
              <a:ext cx="0" cy="1994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Straight Connector 39"/>
            <p:cNvCxnSpPr/>
            <p:nvPr/>
          </p:nvCxnSpPr>
          <p:spPr bwMode="auto">
            <a:xfrm>
              <a:off x="1981200" y="3238500"/>
              <a:ext cx="40386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Straight Connector 41"/>
            <p:cNvCxnSpPr/>
            <p:nvPr/>
          </p:nvCxnSpPr>
          <p:spPr bwMode="auto">
            <a:xfrm>
              <a:off x="6019800" y="3238500"/>
              <a:ext cx="0" cy="6096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Straight Connector 43"/>
            <p:cNvCxnSpPr/>
            <p:nvPr/>
          </p:nvCxnSpPr>
          <p:spPr bwMode="auto">
            <a:xfrm>
              <a:off x="1990164" y="3238500"/>
              <a:ext cx="0" cy="6858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6" name="Straight Connector 45"/>
            <p:cNvCxnSpPr/>
            <p:nvPr/>
          </p:nvCxnSpPr>
          <p:spPr bwMode="auto">
            <a:xfrm>
              <a:off x="1219200" y="3924300"/>
              <a:ext cx="14478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8" name="Straight Connector 47"/>
            <p:cNvCxnSpPr/>
            <p:nvPr/>
          </p:nvCxnSpPr>
          <p:spPr bwMode="auto">
            <a:xfrm>
              <a:off x="2667000" y="3924300"/>
              <a:ext cx="0" cy="2286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0" name="Straight Connector 49"/>
            <p:cNvCxnSpPr/>
            <p:nvPr/>
          </p:nvCxnSpPr>
          <p:spPr bwMode="auto">
            <a:xfrm>
              <a:off x="1219200" y="3924300"/>
              <a:ext cx="0" cy="2286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2" name="Straight Connector 51"/>
            <p:cNvCxnSpPr/>
            <p:nvPr/>
          </p:nvCxnSpPr>
          <p:spPr bwMode="auto">
            <a:xfrm>
              <a:off x="4306420" y="3839135"/>
              <a:ext cx="87518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4" name="Straight Connector 53"/>
            <p:cNvCxnSpPr/>
            <p:nvPr/>
          </p:nvCxnSpPr>
          <p:spPr bwMode="auto">
            <a:xfrm>
              <a:off x="5181600" y="3839135"/>
              <a:ext cx="0" cy="123265"/>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6" name="Straight Connector 55"/>
            <p:cNvCxnSpPr/>
            <p:nvPr/>
          </p:nvCxnSpPr>
          <p:spPr bwMode="auto">
            <a:xfrm>
              <a:off x="4430245" y="3980330"/>
              <a:ext cx="14478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8" name="Straight Connector 57"/>
            <p:cNvCxnSpPr/>
            <p:nvPr/>
          </p:nvCxnSpPr>
          <p:spPr bwMode="auto">
            <a:xfrm>
              <a:off x="4439210" y="3980330"/>
              <a:ext cx="0" cy="17257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0" name="Straight Connector 59"/>
            <p:cNvCxnSpPr/>
            <p:nvPr/>
          </p:nvCxnSpPr>
          <p:spPr bwMode="auto">
            <a:xfrm>
              <a:off x="5867400" y="3980330"/>
              <a:ext cx="0" cy="17257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2" name="Straight Connector 71"/>
            <p:cNvCxnSpPr/>
            <p:nvPr/>
          </p:nvCxnSpPr>
          <p:spPr bwMode="auto">
            <a:xfrm>
              <a:off x="6019800" y="3848100"/>
              <a:ext cx="182880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4" name="Straight Connector 73"/>
            <p:cNvCxnSpPr/>
            <p:nvPr/>
          </p:nvCxnSpPr>
          <p:spPr bwMode="auto">
            <a:xfrm>
              <a:off x="7848600" y="3848100"/>
              <a:ext cx="0" cy="30480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78359"/>
              <a:ext cx="8382000" cy="4974034"/>
            </a:xfrm>
            <a:prstGeom prst="rect">
              <a:avLst/>
            </a:prstGeom>
          </p:spPr>
        </p:pic>
      </p:grpSp>
    </p:spTree>
    <p:extLst>
      <p:ext uri="{BB962C8B-B14F-4D97-AF65-F5344CB8AC3E}">
        <p14:creationId xmlns:p14="http://schemas.microsoft.com/office/powerpoint/2010/main" val="174238017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5716"/>
            <a:ext cx="9144000" cy="1077218"/>
          </a:xfrm>
          <a:prstGeom prst="rect">
            <a:avLst/>
          </a:prstGeom>
          <a:noFill/>
        </p:spPr>
        <p:txBody>
          <a:bodyPr wrap="square" rtlCol="0">
            <a:spAutoFit/>
          </a:bodyPr>
          <a:lstStyle/>
          <a:p>
            <a:pPr algn="ctr"/>
            <a:r>
              <a:rPr lang="en-US" sz="3200" b="1" dirty="0" smtClean="0">
                <a:solidFill>
                  <a:srgbClr val="FFFF00"/>
                </a:solidFill>
                <a:latin typeface="Arial" pitchFamily="34" charset="0"/>
                <a:cs typeface="Arial" pitchFamily="34" charset="0"/>
              </a:rPr>
              <a:t>Various Types of Surgical and Transcatheter</a:t>
            </a:r>
          </a:p>
          <a:p>
            <a:pPr algn="ctr"/>
            <a:r>
              <a:rPr lang="en-US" sz="3200" b="1" dirty="0" smtClean="0">
                <a:solidFill>
                  <a:srgbClr val="FFFF00"/>
                </a:solidFill>
                <a:latin typeface="Arial" pitchFamily="34" charset="0"/>
                <a:cs typeface="Arial" pitchFamily="34" charset="0"/>
              </a:rPr>
              <a:t> Heart Valves</a:t>
            </a:r>
            <a:endParaRPr lang="en-US" sz="3200" b="1" dirty="0">
              <a:solidFill>
                <a:srgbClr val="FFFF00"/>
              </a:solidFill>
              <a:latin typeface="Arial" pitchFamily="34" charset="0"/>
              <a:cs typeface="Arial" pitchFamily="34" charset="0"/>
            </a:endParaRPr>
          </a:p>
        </p:txBody>
      </p:sp>
      <p:sp>
        <p:nvSpPr>
          <p:cNvPr id="4" name="TextBox 3"/>
          <p:cNvSpPr txBox="1"/>
          <p:nvPr/>
        </p:nvSpPr>
        <p:spPr>
          <a:xfrm>
            <a:off x="2819409" y="6460523"/>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74520"/>
            <a:ext cx="4536488" cy="25603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493237"/>
            <a:ext cx="4487668" cy="4130323"/>
          </a:xfrm>
          <a:prstGeom prst="rect">
            <a:avLst/>
          </a:prstGeom>
        </p:spPr>
      </p:pic>
    </p:spTree>
    <p:extLst>
      <p:ext uri="{BB962C8B-B14F-4D97-AF65-F5344CB8AC3E}">
        <p14:creationId xmlns:p14="http://schemas.microsoft.com/office/powerpoint/2010/main" val="10713988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noChangeArrowheads="1"/>
          </p:cNvSpPr>
          <p:nvPr>
            <p:ph type="title" idx="4294967295"/>
          </p:nvPr>
        </p:nvSpPr>
        <p:spPr>
          <a:xfrm>
            <a:off x="685800" y="-23812"/>
            <a:ext cx="7772400" cy="971551"/>
          </a:xfrm>
        </p:spPr>
        <p:txBody>
          <a:bodyPr/>
          <a:lstStyle/>
          <a:p>
            <a:r>
              <a:rPr lang="en-US" altLang="en-US" sz="3800" dirty="0" smtClean="0">
                <a:latin typeface="Arial" pitchFamily="34" charset="0"/>
                <a:cs typeface="Arial" pitchFamily="34" charset="0"/>
              </a:rPr>
              <a:t>Disclosures</a:t>
            </a:r>
          </a:p>
        </p:txBody>
      </p:sp>
      <p:sp>
        <p:nvSpPr>
          <p:cNvPr id="27650" name="Content Placeholder 2"/>
          <p:cNvSpPr>
            <a:spLocks noGrp="1" noChangeArrowheads="1"/>
          </p:cNvSpPr>
          <p:nvPr>
            <p:ph idx="4294967295"/>
          </p:nvPr>
        </p:nvSpPr>
        <p:spPr>
          <a:xfrm>
            <a:off x="76200" y="1073149"/>
            <a:ext cx="9158288" cy="4895851"/>
          </a:xfrm>
        </p:spPr>
        <p:txBody>
          <a:bodyPr/>
          <a:lstStyle/>
          <a:p>
            <a:pPr marL="0" indent="0">
              <a:buFontTx/>
              <a:buNone/>
            </a:pPr>
            <a:r>
              <a:rPr lang="en-US" altLang="en-US" sz="2800" b="1" dirty="0" smtClean="0">
                <a:latin typeface="Arial" pitchFamily="34" charset="0"/>
                <a:cs typeface="Arial" pitchFamily="34" charset="0"/>
              </a:rPr>
              <a:t>Samin K. Sharma, MD, FACC</a:t>
            </a:r>
            <a:endParaRPr lang="en-US" altLang="en-US" b="1" dirty="0" smtClean="0">
              <a:solidFill>
                <a:srgbClr val="FF0000"/>
              </a:solidFill>
              <a:latin typeface="Arial" pitchFamily="34" charset="0"/>
              <a:cs typeface="Arial" pitchFamily="34" charset="0"/>
            </a:endParaRPr>
          </a:p>
          <a:p>
            <a:pPr marL="0" indent="0">
              <a:buFontTx/>
              <a:buNone/>
            </a:pPr>
            <a:r>
              <a:rPr lang="en-US" altLang="en-US" sz="2800" b="1" dirty="0" smtClean="0">
                <a:latin typeface="Arial" pitchFamily="34" charset="0"/>
                <a:cs typeface="Arial" pitchFamily="34" charset="0"/>
              </a:rPr>
              <a:t>	</a:t>
            </a:r>
            <a:r>
              <a:rPr lang="en-US" altLang="en-US" sz="2800" b="1" i="1" dirty="0" smtClean="0">
                <a:latin typeface="Arial" pitchFamily="34" charset="0"/>
                <a:cs typeface="Arial" pitchFamily="34" charset="0"/>
              </a:rPr>
              <a:t>Speaker’s Bureau – Boston Scientific Corp., 	Abbott Vascular Inc, ABIOMED, CSI</a:t>
            </a:r>
          </a:p>
          <a:p>
            <a:pPr marL="0" indent="0">
              <a:buFontTx/>
              <a:buNone/>
            </a:pPr>
            <a:endParaRPr lang="en-US" altLang="en-US" sz="1400" b="1" i="1" dirty="0" smtClean="0">
              <a:latin typeface="Arial" pitchFamily="34" charset="0"/>
              <a:cs typeface="Arial" pitchFamily="34" charset="0"/>
            </a:endParaRPr>
          </a:p>
          <a:p>
            <a:pPr marL="0" indent="0">
              <a:buFontTx/>
              <a:buNone/>
            </a:pPr>
            <a:r>
              <a:rPr lang="en-US" altLang="en-US" sz="2800" b="1" dirty="0" smtClean="0">
                <a:latin typeface="Arial" pitchFamily="34" charset="0"/>
                <a:cs typeface="Arial" pitchFamily="34" charset="0"/>
              </a:rPr>
              <a:t>Annapoorna S. Kini, MD, FACC</a:t>
            </a:r>
          </a:p>
          <a:p>
            <a:pPr marL="0" indent="0">
              <a:buFontTx/>
              <a:buNone/>
            </a:pPr>
            <a:r>
              <a:rPr lang="en-US" altLang="en-US" sz="2800" b="1" dirty="0" smtClean="0">
                <a:latin typeface="Arial" pitchFamily="34" charset="0"/>
                <a:cs typeface="Arial" pitchFamily="34" charset="0"/>
              </a:rPr>
              <a:t>	</a:t>
            </a:r>
            <a:r>
              <a:rPr lang="en-US" altLang="en-US" sz="2800" b="1" i="1" dirty="0" smtClean="0">
                <a:latin typeface="Arial" pitchFamily="34" charset="0"/>
                <a:cs typeface="Arial" pitchFamily="34" charset="0"/>
              </a:rPr>
              <a:t>Nothing to disclose </a:t>
            </a:r>
          </a:p>
          <a:p>
            <a:pPr marL="0" indent="0">
              <a:buFontTx/>
              <a:buNone/>
            </a:pPr>
            <a:endParaRPr lang="en-US" altLang="en-US" sz="1400" b="1" dirty="0" smtClean="0">
              <a:latin typeface="Arial" pitchFamily="34" charset="0"/>
              <a:cs typeface="Arial" pitchFamily="34" charset="0"/>
            </a:endParaRPr>
          </a:p>
          <a:p>
            <a:pPr marL="0" indent="0">
              <a:buFontTx/>
              <a:buNone/>
            </a:pPr>
            <a:r>
              <a:rPr lang="en-US" altLang="en-US" sz="2800" b="1" dirty="0" smtClean="0">
                <a:latin typeface="Arial" pitchFamily="34" charset="0"/>
                <a:cs typeface="Arial" pitchFamily="34" charset="0"/>
              </a:rPr>
              <a:t>Gilbert Tang, MD. CTS</a:t>
            </a:r>
          </a:p>
          <a:p>
            <a:pPr marL="0" indent="0">
              <a:buFontTx/>
              <a:buNone/>
            </a:pPr>
            <a:r>
              <a:rPr lang="en-US" altLang="en-US" sz="2800" b="1" i="1" dirty="0" smtClean="0">
                <a:latin typeface="Arial" pitchFamily="34" charset="0"/>
                <a:cs typeface="Arial" pitchFamily="34" charset="0"/>
              </a:rPr>
              <a:t>	Physician Proctor for </a:t>
            </a:r>
            <a:r>
              <a:rPr lang="en-US" altLang="en-US" sz="2800" b="1" i="1" dirty="0" err="1" smtClean="0">
                <a:latin typeface="Arial" pitchFamily="34" charset="0"/>
                <a:cs typeface="Arial" pitchFamily="34" charset="0"/>
              </a:rPr>
              <a:t>Medtronics</a:t>
            </a:r>
            <a:endParaRPr lang="en-US" altLang="en-US" sz="2800" b="1" i="1" dirty="0" smtClean="0">
              <a:latin typeface="Arial" pitchFamily="34" charset="0"/>
              <a:cs typeface="Arial" pitchFamily="34" charset="0"/>
            </a:endParaRPr>
          </a:p>
          <a:p>
            <a:pPr marL="0" indent="0">
              <a:buFontTx/>
              <a:buNone/>
            </a:pPr>
            <a:endParaRPr lang="en-US" altLang="en-US" sz="2800" b="1" i="1" dirty="0" smtClean="0">
              <a:latin typeface="Arial" pitchFamily="34" charset="0"/>
              <a:cs typeface="Arial" pitchFamily="34" charset="0"/>
            </a:endParaRPr>
          </a:p>
          <a:p>
            <a:pPr marL="0" indent="0">
              <a:buFontTx/>
              <a:buNone/>
            </a:pPr>
            <a:r>
              <a:rPr lang="en-US" altLang="en-US" sz="2800" b="1" dirty="0" smtClean="0">
                <a:latin typeface="Arial" pitchFamily="34" charset="0"/>
                <a:cs typeface="Arial" pitchFamily="34" charset="0"/>
              </a:rPr>
              <a:t>Pedro Moreno, MD, FACC. Moderator</a:t>
            </a:r>
          </a:p>
          <a:p>
            <a:pPr marL="0" indent="0">
              <a:buFontTx/>
              <a:buNone/>
            </a:pPr>
            <a:r>
              <a:rPr lang="en-US" altLang="en-US" sz="2800" b="1" i="1" dirty="0" smtClean="0">
                <a:latin typeface="Arial" pitchFamily="34" charset="0"/>
                <a:cs typeface="Arial" pitchFamily="34" charset="0"/>
              </a:rPr>
              <a:t>           Nothing to disclose</a:t>
            </a:r>
          </a:p>
          <a:p>
            <a:pPr marL="0" indent="0">
              <a:buFontTx/>
              <a:buNone/>
            </a:pPr>
            <a:endParaRPr lang="en-US" altLang="en-US" sz="1400" b="1" i="1" dirty="0" smtClean="0">
              <a:latin typeface="Arial" pitchFamily="34" charset="0"/>
              <a:cs typeface="Arial" pitchFamily="34" charset="0"/>
            </a:endParaRPr>
          </a:p>
        </p:txBody>
      </p:sp>
      <p:pic>
        <p:nvPicPr>
          <p:cNvPr id="2765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9350" y="38103"/>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93656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5720"/>
            <a:ext cx="9144000" cy="523220"/>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Studies on Surgical </a:t>
            </a:r>
            <a:r>
              <a:rPr lang="en-US" sz="2800" b="1" dirty="0" err="1" smtClean="0">
                <a:solidFill>
                  <a:srgbClr val="FFFF00"/>
                </a:solidFill>
                <a:latin typeface="Arial" pitchFamily="34" charset="0"/>
                <a:cs typeface="Arial" pitchFamily="34" charset="0"/>
              </a:rPr>
              <a:t>Bioprosthesis</a:t>
            </a:r>
            <a:r>
              <a:rPr lang="en-US" sz="2800" b="1" dirty="0" smtClean="0">
                <a:solidFill>
                  <a:srgbClr val="FFFF00"/>
                </a:solidFill>
                <a:latin typeface="Arial" pitchFamily="34" charset="0"/>
                <a:cs typeface="Arial" pitchFamily="34" charset="0"/>
              </a:rPr>
              <a:t> Durability</a:t>
            </a:r>
            <a:endParaRPr lang="en-US" sz="2800" b="1" dirty="0">
              <a:solidFill>
                <a:srgbClr val="FFFF00"/>
              </a:solidFill>
              <a:latin typeface="Arial" pitchFamily="34" charset="0"/>
              <a:cs typeface="Arial" pitchFamily="34" charset="0"/>
            </a:endParaRPr>
          </a:p>
        </p:txBody>
      </p:sp>
      <p:sp>
        <p:nvSpPr>
          <p:cNvPr id="4" name="TextBox 3"/>
          <p:cNvSpPr txBox="1"/>
          <p:nvPr/>
        </p:nvSpPr>
        <p:spPr>
          <a:xfrm>
            <a:off x="2819409" y="6460523"/>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55865"/>
            <a:ext cx="8264545" cy="5804659"/>
          </a:xfrm>
          <a:prstGeom prst="rect">
            <a:avLst/>
          </a:prstGeom>
        </p:spPr>
      </p:pic>
    </p:spTree>
    <p:extLst>
      <p:ext uri="{BB962C8B-B14F-4D97-AF65-F5344CB8AC3E}">
        <p14:creationId xmlns:p14="http://schemas.microsoft.com/office/powerpoint/2010/main" val="330162129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45700"/>
            <a:ext cx="9144000" cy="1015663"/>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Predictors of Structural Valve Degeneration (Aortic </a:t>
            </a:r>
            <a:r>
              <a:rPr lang="en-US" sz="3000" b="1" dirty="0" err="1" smtClean="0">
                <a:solidFill>
                  <a:srgbClr val="FFFF00"/>
                </a:solidFill>
                <a:latin typeface="Arial" pitchFamily="34" charset="0"/>
                <a:cs typeface="Arial" pitchFamily="34" charset="0"/>
              </a:rPr>
              <a:t>Bioprosthesis</a:t>
            </a:r>
            <a:r>
              <a:rPr lang="en-US" sz="3000" b="1" dirty="0" smtClean="0">
                <a:solidFill>
                  <a:srgbClr val="FFFF00"/>
                </a:solidFill>
                <a:latin typeface="Arial" pitchFamily="34" charset="0"/>
                <a:cs typeface="Arial" pitchFamily="34" charset="0"/>
              </a:rPr>
              <a:t>)</a:t>
            </a:r>
            <a:endParaRPr lang="en-US" sz="3000" b="1" dirty="0">
              <a:solidFill>
                <a:srgbClr val="FFFF00"/>
              </a:solidFill>
              <a:latin typeface="Arial" pitchFamily="34" charset="0"/>
              <a:cs typeface="Arial" pitchFamily="34" charset="0"/>
            </a:endParaRPr>
          </a:p>
        </p:txBody>
      </p:sp>
      <p:sp>
        <p:nvSpPr>
          <p:cNvPr id="4" name="TextBox 3"/>
          <p:cNvSpPr txBox="1"/>
          <p:nvPr/>
        </p:nvSpPr>
        <p:spPr>
          <a:xfrm>
            <a:off x="2819409" y="6460523"/>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7993"/>
            <a:ext cx="9144000" cy="5158528"/>
          </a:xfrm>
          <a:prstGeom prst="rect">
            <a:avLst/>
          </a:prstGeom>
        </p:spPr>
      </p:pic>
    </p:spTree>
    <p:extLst>
      <p:ext uri="{BB962C8B-B14F-4D97-AF65-F5344CB8AC3E}">
        <p14:creationId xmlns:p14="http://schemas.microsoft.com/office/powerpoint/2010/main" val="209272024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 y="177233"/>
            <a:ext cx="9144000" cy="569387"/>
          </a:xfrm>
          <a:prstGeom prst="rect">
            <a:avLst/>
          </a:prstGeom>
          <a:noFill/>
        </p:spPr>
        <p:txBody>
          <a:bodyPr wrap="square" rtlCol="0">
            <a:spAutoFit/>
          </a:bodyPr>
          <a:lstStyle/>
          <a:p>
            <a:pPr algn="ctr"/>
            <a:r>
              <a:rPr lang="en-US" sz="3100" b="1" dirty="0" smtClean="0">
                <a:solidFill>
                  <a:srgbClr val="FFFF00"/>
                </a:solidFill>
                <a:latin typeface="Arial" pitchFamily="34" charset="0"/>
                <a:cs typeface="Arial" pitchFamily="34" charset="0"/>
              </a:rPr>
              <a:t>Selected Series of Re-operative Isolated SAVR</a:t>
            </a:r>
            <a:endParaRPr lang="en-US" sz="3100" b="1" dirty="0">
              <a:solidFill>
                <a:srgbClr val="FFFF00"/>
              </a:solidFill>
              <a:latin typeface="Arial" pitchFamily="34" charset="0"/>
              <a:cs typeface="Arial" pitchFamily="34" charset="0"/>
            </a:endParaRPr>
          </a:p>
        </p:txBody>
      </p:sp>
      <p:sp>
        <p:nvSpPr>
          <p:cNvPr id="4" name="TextBox 3"/>
          <p:cNvSpPr txBox="1"/>
          <p:nvPr/>
        </p:nvSpPr>
        <p:spPr>
          <a:xfrm>
            <a:off x="2819409" y="6460523"/>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4892040"/>
          </a:xfrm>
          <a:prstGeom prst="rect">
            <a:avLst/>
          </a:prstGeom>
        </p:spPr>
      </p:pic>
    </p:spTree>
    <p:extLst>
      <p:ext uri="{BB962C8B-B14F-4D97-AF65-F5344CB8AC3E}">
        <p14:creationId xmlns:p14="http://schemas.microsoft.com/office/powerpoint/2010/main" val="8950331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21007"/>
            <a:ext cx="9144000" cy="984885"/>
          </a:xfrm>
          <a:prstGeom prst="rect">
            <a:avLst/>
          </a:prstGeom>
          <a:noFill/>
        </p:spPr>
        <p:txBody>
          <a:bodyPr wrap="square" rtlCol="0">
            <a:spAutoFit/>
          </a:bodyPr>
          <a:lstStyle/>
          <a:p>
            <a:pPr algn="ctr"/>
            <a:r>
              <a:rPr lang="en-US" sz="2900" b="1" dirty="0" smtClean="0">
                <a:solidFill>
                  <a:srgbClr val="FFFF00"/>
                </a:solidFill>
                <a:latin typeface="Arial" pitchFamily="34" charset="0"/>
                <a:cs typeface="Arial" pitchFamily="34" charset="0"/>
              </a:rPr>
              <a:t>Valve-in-Valve Procedures: 1-Yr Follow-Up Mortality Rates</a:t>
            </a:r>
            <a:endParaRPr lang="en-US" sz="2900" b="1" dirty="0">
              <a:solidFill>
                <a:srgbClr val="FFFF00"/>
              </a:solidFill>
              <a:latin typeface="Arial" pitchFamily="34" charset="0"/>
              <a:cs typeface="Arial" pitchFamily="34" charset="0"/>
            </a:endParaRPr>
          </a:p>
        </p:txBody>
      </p:sp>
      <p:sp>
        <p:nvSpPr>
          <p:cNvPr id="4" name="TextBox 3"/>
          <p:cNvSpPr txBox="1"/>
          <p:nvPr/>
        </p:nvSpPr>
        <p:spPr>
          <a:xfrm>
            <a:off x="2819409" y="6460523"/>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128759"/>
            <a:ext cx="4557294" cy="53317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4258" y="2057402"/>
            <a:ext cx="3997345" cy="3567572"/>
          </a:xfrm>
          <a:prstGeom prst="rect">
            <a:avLst/>
          </a:prstGeom>
        </p:spPr>
      </p:pic>
    </p:spTree>
    <p:extLst>
      <p:ext uri="{BB962C8B-B14F-4D97-AF65-F5344CB8AC3E}">
        <p14:creationId xmlns:p14="http://schemas.microsoft.com/office/powerpoint/2010/main" val="301217993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177233"/>
            <a:ext cx="9144000" cy="584775"/>
          </a:xfrm>
          <a:prstGeom prst="rect">
            <a:avLst/>
          </a:prstGeom>
          <a:noFill/>
        </p:spPr>
        <p:txBody>
          <a:bodyPr wrap="square" rtlCol="0">
            <a:spAutoFit/>
          </a:bodyPr>
          <a:lstStyle/>
          <a:p>
            <a:pPr algn="ctr"/>
            <a:r>
              <a:rPr lang="en-US" sz="3200" b="1" dirty="0" smtClean="0">
                <a:solidFill>
                  <a:srgbClr val="FFFF00"/>
                </a:solidFill>
                <a:latin typeface="Arial" pitchFamily="34" charset="0"/>
                <a:cs typeface="Arial" pitchFamily="34" charset="0"/>
              </a:rPr>
              <a:t>Studies on Transcatheter Valve Durability</a:t>
            </a:r>
            <a:endParaRPr lang="en-US" sz="3200" b="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486400"/>
          </a:xfrm>
          <a:prstGeom prst="rect">
            <a:avLst/>
          </a:prstGeom>
        </p:spPr>
      </p:pic>
      <p:sp>
        <p:nvSpPr>
          <p:cNvPr id="6" name="TextBox 5"/>
          <p:cNvSpPr txBox="1"/>
          <p:nvPr/>
        </p:nvSpPr>
        <p:spPr>
          <a:xfrm>
            <a:off x="8519898" y="5011064"/>
            <a:ext cx="537327" cy="461665"/>
          </a:xfrm>
          <a:prstGeom prst="rect">
            <a:avLst/>
          </a:prstGeom>
          <a:solidFill>
            <a:schemeClr val="accent1">
              <a:lumMod val="20000"/>
              <a:lumOff val="80000"/>
            </a:schemeClr>
          </a:solidFill>
        </p:spPr>
        <p:txBody>
          <a:bodyPr wrap="none" rtlCol="0">
            <a:spAutoFit/>
          </a:bodyPr>
          <a:lstStyle/>
          <a:p>
            <a:r>
              <a:rPr lang="en-US" sz="2400" dirty="0" smtClean="0">
                <a:solidFill>
                  <a:schemeClr val="tx1">
                    <a:lumMod val="65000"/>
                    <a:lumOff val="35000"/>
                  </a:schemeClr>
                </a:solidFill>
                <a:latin typeface="Arial Narrow" panose="020B0606020202030204" pitchFamily="34" charset="0"/>
              </a:rPr>
              <a:t>5.0</a:t>
            </a:r>
            <a:endParaRPr lang="en-US" sz="2400"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67813647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267203" y="101033"/>
            <a:ext cx="4807799" cy="584775"/>
          </a:xfrm>
          <a:prstGeom prst="rect">
            <a:avLst/>
          </a:prstGeom>
          <a:noFill/>
        </p:spPr>
        <p:txBody>
          <a:bodyPr wrap="square" rtlCol="0">
            <a:spAutoFit/>
          </a:bodyPr>
          <a:lstStyle/>
          <a:p>
            <a:pPr algn="ctr"/>
            <a:r>
              <a:rPr lang="en-US" sz="3200" b="1" dirty="0" smtClean="0">
                <a:solidFill>
                  <a:srgbClr val="FFFF00"/>
                </a:solidFill>
                <a:latin typeface="Arial" pitchFamily="34" charset="0"/>
                <a:cs typeface="Arial" pitchFamily="34" charset="0"/>
              </a:rPr>
              <a:t>CoreValve 5-Yr F/U</a:t>
            </a:r>
            <a:endParaRPr lang="en-US" sz="3200" b="1" dirty="0">
              <a:solidFill>
                <a:srgbClr val="FFFF00"/>
              </a:solidFill>
              <a:latin typeface="Arial" pitchFamily="34" charset="0"/>
              <a:cs typeface="Arial" pitchFamily="34" charset="0"/>
            </a:endParaRPr>
          </a:p>
        </p:txBody>
      </p:sp>
      <p:sp>
        <p:nvSpPr>
          <p:cNvPr id="4" name="TextBox 3"/>
          <p:cNvSpPr txBox="1"/>
          <p:nvPr/>
        </p:nvSpPr>
        <p:spPr>
          <a:xfrm>
            <a:off x="4733377" y="6460531"/>
            <a:ext cx="6315635" cy="276999"/>
          </a:xfrm>
          <a:prstGeom prst="rect">
            <a:avLst/>
          </a:prstGeom>
          <a:noFill/>
        </p:spPr>
        <p:txBody>
          <a:bodyPr wrap="square" rtlCol="0">
            <a:spAutoFit/>
          </a:bodyPr>
          <a:lstStyle/>
          <a:p>
            <a:r>
              <a:rPr lang="en-US" sz="1200" b="1" i="1" dirty="0" smtClean="0">
                <a:solidFill>
                  <a:srgbClr val="FFFF00"/>
                </a:solidFill>
                <a:latin typeface="Arial" pitchFamily="34" charset="0"/>
                <a:cs typeface="Arial" pitchFamily="34" charset="0"/>
              </a:rPr>
              <a:t>Rodriguez-</a:t>
            </a:r>
            <a:r>
              <a:rPr lang="en-US" sz="1200" b="1" i="1" dirty="0" err="1" smtClean="0">
                <a:solidFill>
                  <a:srgbClr val="FFFF00"/>
                </a:solidFill>
                <a:latin typeface="Arial" pitchFamily="34" charset="0"/>
                <a:cs typeface="Arial" pitchFamily="34" charset="0"/>
              </a:rPr>
              <a:t>Gabella</a:t>
            </a:r>
            <a:r>
              <a:rPr lang="en-US" sz="1200" b="1" i="1" dirty="0" smtClean="0">
                <a:solidFill>
                  <a:srgbClr val="FFFF00"/>
                </a:solidFill>
                <a:latin typeface="Arial" pitchFamily="34" charset="0"/>
                <a:cs typeface="Arial" pitchFamily="34" charset="0"/>
              </a:rPr>
              <a:t> et al., J Am Coll Cardiol 2017;70:1013</a:t>
            </a:r>
            <a:endParaRPr lang="en-US" sz="1200"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518" y="1325882"/>
            <a:ext cx="4589482" cy="5004164"/>
          </a:xfrm>
          <a:prstGeom prst="rect">
            <a:avLst/>
          </a:prstGeom>
        </p:spPr>
      </p:pic>
      <p:sp>
        <p:nvSpPr>
          <p:cNvPr id="6" name="TextBox 5"/>
          <p:cNvSpPr txBox="1"/>
          <p:nvPr/>
        </p:nvSpPr>
        <p:spPr>
          <a:xfrm>
            <a:off x="4267212" y="685819"/>
            <a:ext cx="4665669" cy="430887"/>
          </a:xfrm>
          <a:prstGeom prst="rect">
            <a:avLst/>
          </a:prstGeom>
          <a:noFill/>
        </p:spPr>
        <p:txBody>
          <a:bodyPr wrap="square" rtlCol="0">
            <a:spAutoFit/>
          </a:bodyPr>
          <a:lstStyle/>
          <a:p>
            <a:pPr algn="ctr"/>
            <a:r>
              <a:rPr lang="en-US" sz="2200" b="1" dirty="0" smtClean="0">
                <a:solidFill>
                  <a:srgbClr val="FFFFFF"/>
                </a:solidFill>
                <a:latin typeface="Arial" pitchFamily="34" charset="0"/>
                <a:cs typeface="Arial" pitchFamily="34" charset="0"/>
              </a:rPr>
              <a:t>Echo evaluation</a:t>
            </a:r>
            <a:endParaRPr lang="en-US" sz="2200" b="1" dirty="0">
              <a:solidFill>
                <a:srgbClr val="FFFFFF"/>
              </a:solidFill>
              <a:latin typeface="Arial" pitchFamily="34" charset="0"/>
              <a:cs typeface="Arial" pitchFamily="34" charset="0"/>
            </a:endParaRPr>
          </a:p>
        </p:txBody>
      </p:sp>
      <p:sp>
        <p:nvSpPr>
          <p:cNvPr id="7" name="TextBox 6"/>
          <p:cNvSpPr txBox="1"/>
          <p:nvPr/>
        </p:nvSpPr>
        <p:spPr>
          <a:xfrm>
            <a:off x="161368" y="6460531"/>
            <a:ext cx="6315635" cy="276999"/>
          </a:xfrm>
          <a:prstGeom prst="rect">
            <a:avLst/>
          </a:prstGeom>
          <a:noFill/>
        </p:spPr>
        <p:txBody>
          <a:bodyPr wrap="square" rtlCol="0">
            <a:spAutoFit/>
          </a:bodyPr>
          <a:lstStyle/>
          <a:p>
            <a:r>
              <a:rPr lang="en-US" sz="1200" b="1" i="1" dirty="0" smtClean="0">
                <a:solidFill>
                  <a:srgbClr val="FFFF00"/>
                </a:solidFill>
                <a:latin typeface="Arial" pitchFamily="34" charset="0"/>
                <a:cs typeface="Arial" pitchFamily="34" charset="0"/>
              </a:rPr>
              <a:t>Rodriguez-</a:t>
            </a:r>
            <a:r>
              <a:rPr lang="en-US" sz="1200" b="1" i="1" dirty="0" err="1" smtClean="0">
                <a:solidFill>
                  <a:srgbClr val="FFFF00"/>
                </a:solidFill>
                <a:latin typeface="Arial" pitchFamily="34" charset="0"/>
                <a:cs typeface="Arial" pitchFamily="34" charset="0"/>
              </a:rPr>
              <a:t>Gabella</a:t>
            </a:r>
            <a:r>
              <a:rPr lang="en-US" sz="1200" b="1" i="1" dirty="0" smtClean="0">
                <a:solidFill>
                  <a:srgbClr val="FFFF00"/>
                </a:solidFill>
                <a:latin typeface="Arial" pitchFamily="34" charset="0"/>
                <a:cs typeface="Arial" pitchFamily="34" charset="0"/>
              </a:rPr>
              <a:t> et al., J Am Coll Cardiol 2017;70:1013</a:t>
            </a:r>
            <a:endParaRPr lang="en-US" sz="1200" b="1" i="1" dirty="0">
              <a:solidFill>
                <a:srgbClr val="FFFF00"/>
              </a:solidFill>
              <a:latin typeface="Arial" pitchFamily="34" charset="0"/>
              <a:cs typeface="Arial" pitchFamily="34" charset="0"/>
            </a:endParaRPr>
          </a:p>
        </p:txBody>
      </p:sp>
      <p:grpSp>
        <p:nvGrpSpPr>
          <p:cNvPr id="8" name="Group 7"/>
          <p:cNvGrpSpPr/>
          <p:nvPr/>
        </p:nvGrpSpPr>
        <p:grpSpPr>
          <a:xfrm>
            <a:off x="94130" y="819092"/>
            <a:ext cx="4325471" cy="5510957"/>
            <a:chOff x="4606093" y="1306954"/>
            <a:chExt cx="4554071" cy="3322724"/>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5249" y="1638299"/>
              <a:ext cx="4534915" cy="2991379"/>
            </a:xfrm>
            <a:prstGeom prst="rect">
              <a:avLst/>
            </a:prstGeom>
          </p:spPr>
        </p:pic>
        <p:sp>
          <p:nvSpPr>
            <p:cNvPr id="10" name="TextBox 9"/>
            <p:cNvSpPr txBox="1"/>
            <p:nvPr/>
          </p:nvSpPr>
          <p:spPr>
            <a:xfrm>
              <a:off x="4606093" y="1306954"/>
              <a:ext cx="4488601" cy="241239"/>
            </a:xfrm>
            <a:prstGeom prst="rect">
              <a:avLst/>
            </a:prstGeom>
            <a:noFill/>
          </p:spPr>
          <p:txBody>
            <a:bodyPr wrap="square" rtlCol="0">
              <a:spAutoFit/>
            </a:bodyPr>
            <a:lstStyle/>
            <a:p>
              <a:pPr algn="ctr"/>
              <a:r>
                <a:rPr lang="en-US" sz="2000" b="1" dirty="0" smtClean="0">
                  <a:solidFill>
                    <a:srgbClr val="FFFFFF"/>
                  </a:solidFill>
                  <a:latin typeface="Arial" pitchFamily="34" charset="0"/>
                  <a:cs typeface="Arial" pitchFamily="34" charset="0"/>
                </a:rPr>
                <a:t>Echo Evaluation</a:t>
              </a:r>
              <a:endParaRPr lang="en-US" sz="2000" b="1" dirty="0">
                <a:solidFill>
                  <a:srgbClr val="FFFFFF"/>
                </a:solidFill>
                <a:latin typeface="Arial" pitchFamily="34" charset="0"/>
                <a:cs typeface="Arial" pitchFamily="34" charset="0"/>
              </a:endParaRPr>
            </a:p>
          </p:txBody>
        </p:sp>
      </p:grpSp>
      <p:sp>
        <p:nvSpPr>
          <p:cNvPr id="11" name="TextBox 10"/>
          <p:cNvSpPr txBox="1"/>
          <p:nvPr/>
        </p:nvSpPr>
        <p:spPr>
          <a:xfrm>
            <a:off x="3" y="177233"/>
            <a:ext cx="4807799" cy="584775"/>
          </a:xfrm>
          <a:prstGeom prst="rect">
            <a:avLst/>
          </a:prstGeom>
          <a:noFill/>
        </p:spPr>
        <p:txBody>
          <a:bodyPr wrap="square" rtlCol="0">
            <a:spAutoFit/>
          </a:bodyPr>
          <a:lstStyle/>
          <a:p>
            <a:pPr algn="ctr"/>
            <a:r>
              <a:rPr lang="en-US" sz="3200" b="1" dirty="0" smtClean="0">
                <a:solidFill>
                  <a:srgbClr val="FFFF00"/>
                </a:solidFill>
                <a:latin typeface="Arial" pitchFamily="34" charset="0"/>
                <a:cs typeface="Arial" pitchFamily="34" charset="0"/>
              </a:rPr>
              <a:t>Partner 5-Yr F/U</a:t>
            </a:r>
            <a:endParaRPr lang="en-US" sz="32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99647391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21016"/>
            <a:ext cx="9144000" cy="646331"/>
          </a:xfrm>
          <a:prstGeom prst="rect">
            <a:avLst/>
          </a:prstGeom>
          <a:noFill/>
        </p:spPr>
        <p:txBody>
          <a:bodyPr wrap="square" rtlCol="0">
            <a:spAutoFit/>
          </a:bodyPr>
          <a:lstStyle/>
          <a:p>
            <a:pPr algn="ctr"/>
            <a:r>
              <a:rPr lang="en-US" sz="3600" b="1" dirty="0" smtClean="0">
                <a:solidFill>
                  <a:srgbClr val="FFFF00"/>
                </a:solidFill>
                <a:latin typeface="Arial" pitchFamily="34" charset="0"/>
                <a:cs typeface="Arial" pitchFamily="34" charset="0"/>
              </a:rPr>
              <a:t>Studies in </a:t>
            </a:r>
            <a:r>
              <a:rPr lang="en-US" sz="3600" b="1" dirty="0" err="1" smtClean="0">
                <a:solidFill>
                  <a:srgbClr val="FFFF00"/>
                </a:solidFill>
                <a:latin typeface="Arial" pitchFamily="34" charset="0"/>
                <a:cs typeface="Arial" pitchFamily="34" charset="0"/>
              </a:rPr>
              <a:t>ViV</a:t>
            </a:r>
            <a:r>
              <a:rPr lang="en-US" sz="3600" b="1" dirty="0" smtClean="0">
                <a:solidFill>
                  <a:srgbClr val="FFFF00"/>
                </a:solidFill>
                <a:latin typeface="Arial" pitchFamily="34" charset="0"/>
                <a:cs typeface="Arial" pitchFamily="34" charset="0"/>
              </a:rPr>
              <a:t> TAVR Procedures</a:t>
            </a:r>
            <a:endParaRPr lang="en-US" sz="3600" b="1" dirty="0">
              <a:solidFill>
                <a:srgbClr val="FFFF00"/>
              </a:solidFill>
              <a:latin typeface="Arial" pitchFamily="34" charset="0"/>
              <a:cs typeface="Arial" pitchFamily="34" charset="0"/>
            </a:endParaRPr>
          </a:p>
        </p:txBody>
      </p:sp>
      <p:sp>
        <p:nvSpPr>
          <p:cNvPr id="4" name="TextBox 3"/>
          <p:cNvSpPr txBox="1"/>
          <p:nvPr/>
        </p:nvSpPr>
        <p:spPr>
          <a:xfrm>
            <a:off x="2819409" y="6460523"/>
            <a:ext cx="6315635" cy="369332"/>
          </a:xfrm>
          <a:prstGeom prst="rect">
            <a:avLst/>
          </a:prstGeom>
          <a:noFill/>
        </p:spPr>
        <p:txBody>
          <a:bodyPr wrap="square" rtlCol="0">
            <a:spAutoFit/>
          </a:bodyPr>
          <a:lstStyle/>
          <a:p>
            <a:r>
              <a:rPr lang="en-US" b="1" i="1" dirty="0" smtClean="0">
                <a:solidFill>
                  <a:srgbClr val="FFFF00"/>
                </a:solidFill>
                <a:latin typeface="Arial" pitchFamily="34" charset="0"/>
                <a:cs typeface="Arial" pitchFamily="34" charset="0"/>
              </a:rPr>
              <a:t>Rodriguez-</a:t>
            </a:r>
            <a:r>
              <a:rPr lang="en-US" b="1" i="1" dirty="0" err="1" smtClean="0">
                <a:solidFill>
                  <a:srgbClr val="FFFF00"/>
                </a:solidFill>
                <a:latin typeface="Arial" pitchFamily="34" charset="0"/>
                <a:cs typeface="Arial" pitchFamily="34" charset="0"/>
              </a:rPr>
              <a:t>Gabella</a:t>
            </a:r>
            <a:r>
              <a:rPr lang="en-US" b="1" i="1" dirty="0" smtClean="0">
                <a:solidFill>
                  <a:srgbClr val="FFFF00"/>
                </a:solidFill>
                <a:latin typeface="Arial" pitchFamily="34" charset="0"/>
                <a:cs typeface="Arial" pitchFamily="34" charset="0"/>
              </a:rPr>
              <a:t> et al., J Am Coll Cardiol 2017;70:1013</a:t>
            </a:r>
            <a:endParaRPr lang="en-US" b="1" i="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0121"/>
            <a:ext cx="9144000" cy="5500403"/>
          </a:xfrm>
          <a:prstGeom prst="rect">
            <a:avLst/>
          </a:prstGeom>
        </p:spPr>
      </p:pic>
      <p:sp>
        <p:nvSpPr>
          <p:cNvPr id="6" name="Oval 5"/>
          <p:cNvSpPr/>
          <p:nvPr/>
        </p:nvSpPr>
        <p:spPr bwMode="auto">
          <a:xfrm>
            <a:off x="8153400" y="960129"/>
            <a:ext cx="914400" cy="5364479"/>
          </a:xfrm>
          <a:prstGeom prst="ellips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smtClean="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419378618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1757" y="25405"/>
            <a:ext cx="422275" cy="4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9" y="21015"/>
            <a:ext cx="9144000" cy="954107"/>
          </a:xfrm>
          <a:prstGeom prst="rect">
            <a:avLst/>
          </a:prstGeom>
          <a:noFill/>
        </p:spPr>
        <p:txBody>
          <a:bodyPr wrap="square" rtlCol="0">
            <a:spAutoFit/>
          </a:bodyPr>
          <a:lstStyle/>
          <a:p>
            <a:pPr algn="ctr"/>
            <a:r>
              <a:rPr lang="en-US" sz="2800" b="1" dirty="0" smtClean="0">
                <a:solidFill>
                  <a:srgbClr val="FFFF00"/>
                </a:solidFill>
                <a:latin typeface="Arial" pitchFamily="34" charset="0"/>
                <a:cs typeface="Arial" pitchFamily="34" charset="0"/>
              </a:rPr>
              <a:t>Main Complications Associated with Aortic</a:t>
            </a:r>
          </a:p>
          <a:p>
            <a:pPr algn="ct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ViV</a:t>
            </a:r>
            <a:r>
              <a:rPr lang="en-US" sz="2800" b="1" dirty="0" smtClean="0">
                <a:solidFill>
                  <a:srgbClr val="FFFF00"/>
                </a:solidFill>
                <a:latin typeface="Arial" pitchFamily="34" charset="0"/>
                <a:cs typeface="Arial" pitchFamily="34" charset="0"/>
              </a:rPr>
              <a:t> Procedures </a:t>
            </a:r>
            <a:r>
              <a:rPr lang="en-US" sz="2800" b="1" dirty="0">
                <a:solidFill>
                  <a:srgbClr val="FFFF00"/>
                </a:solidFill>
                <a:latin typeface="Arial" pitchFamily="34" charset="0"/>
                <a:cs typeface="Arial" pitchFamily="34" charset="0"/>
              </a:rPr>
              <a:t>&amp;</a:t>
            </a:r>
            <a:r>
              <a:rPr lang="en-US" sz="2800" b="1" dirty="0" smtClean="0">
                <a:solidFill>
                  <a:srgbClr val="FFFF00"/>
                </a:solidFill>
                <a:latin typeface="Arial" pitchFamily="34" charset="0"/>
                <a:cs typeface="Arial" pitchFamily="34" charset="0"/>
              </a:rPr>
              <a:t> Conventional Native Valve TAVR</a:t>
            </a:r>
            <a:endParaRPr lang="en-US" sz="2800" b="1" dirty="0">
              <a:solidFill>
                <a:srgbClr val="FFFF00"/>
              </a:solidFill>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70712241"/>
              </p:ext>
            </p:extLst>
          </p:nvPr>
        </p:nvGraphicFramePr>
        <p:xfrm>
          <a:off x="372053" y="1142997"/>
          <a:ext cx="8560831" cy="5484896"/>
        </p:xfrm>
        <a:graphic>
          <a:graphicData uri="http://schemas.openxmlformats.org/drawingml/2006/table">
            <a:tbl>
              <a:tblPr firstRow="1" bandRow="1">
                <a:tableStyleId>{93296810-A885-4BE3-A3E7-6D5BEEA58F35}</a:tableStyleId>
              </a:tblPr>
              <a:tblGrid>
                <a:gridCol w="4076148"/>
                <a:gridCol w="2189903"/>
                <a:gridCol w="2294780"/>
              </a:tblGrid>
              <a:tr h="868699">
                <a:tc>
                  <a:txBody>
                    <a:bodyPr/>
                    <a:lstStyle/>
                    <a:p>
                      <a:pPr algn="ctr"/>
                      <a:r>
                        <a:rPr lang="en-US" sz="2300" b="1" dirty="0" smtClean="0">
                          <a:latin typeface="Arial" pitchFamily="34" charset="0"/>
                          <a:cs typeface="Arial" pitchFamily="34" charset="0"/>
                        </a:rPr>
                        <a:t>Complications</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Valve-in-valve TAVR</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Native  Valve TAVR</a:t>
                      </a:r>
                      <a:endParaRPr lang="en-US" sz="2300" b="1" dirty="0">
                        <a:solidFill>
                          <a:schemeClr val="tx1"/>
                        </a:solidFill>
                        <a:latin typeface="Arial" pitchFamily="34" charset="0"/>
                        <a:cs typeface="Arial" pitchFamily="34" charset="0"/>
                      </a:endParaRPr>
                    </a:p>
                  </a:txBody>
                  <a:tcPr marT="54864" marB="54864" anchor="ctr"/>
                </a:tc>
              </a:tr>
              <a:tr h="868699">
                <a:tc>
                  <a:txBody>
                    <a:bodyPr/>
                    <a:lstStyle/>
                    <a:p>
                      <a:r>
                        <a:rPr lang="en-US" sz="2300" b="1" dirty="0" smtClean="0">
                          <a:latin typeface="Arial" pitchFamily="34" charset="0"/>
                          <a:cs typeface="Arial" pitchFamily="34" charset="0"/>
                        </a:rPr>
                        <a:t>Elevated</a:t>
                      </a:r>
                      <a:r>
                        <a:rPr lang="en-US" sz="2300" b="1" baseline="0" dirty="0" smtClean="0">
                          <a:latin typeface="Arial" pitchFamily="34" charset="0"/>
                          <a:cs typeface="Arial" pitchFamily="34" charset="0"/>
                        </a:rPr>
                        <a:t> post-procedural gradients</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r>
              <a:tr h="624583">
                <a:tc>
                  <a:txBody>
                    <a:bodyPr/>
                    <a:lstStyle/>
                    <a:p>
                      <a:r>
                        <a:rPr lang="en-US" sz="2300" b="1" dirty="0" smtClean="0">
                          <a:latin typeface="Arial" pitchFamily="34" charset="0"/>
                          <a:cs typeface="Arial" pitchFamily="34" charset="0"/>
                        </a:rPr>
                        <a:t>Coronary obstruction</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r>
              <a:tr h="624583">
                <a:tc>
                  <a:txBody>
                    <a:bodyPr/>
                    <a:lstStyle/>
                    <a:p>
                      <a:r>
                        <a:rPr lang="en-US" sz="2300" b="1" dirty="0" err="1" smtClean="0">
                          <a:latin typeface="Arial" pitchFamily="34" charset="0"/>
                          <a:cs typeface="Arial" pitchFamily="34" charset="0"/>
                        </a:rPr>
                        <a:t>Malpositioning</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r>
              <a:tr h="624583">
                <a:tc>
                  <a:txBody>
                    <a:bodyPr/>
                    <a:lstStyle/>
                    <a:p>
                      <a:r>
                        <a:rPr lang="en-US" sz="2300" b="1" dirty="0" smtClean="0">
                          <a:latin typeface="Arial" pitchFamily="34" charset="0"/>
                          <a:cs typeface="Arial" pitchFamily="34" charset="0"/>
                        </a:rPr>
                        <a:t>Vascular complications</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r>
              <a:tr h="624583">
                <a:tc>
                  <a:txBody>
                    <a:bodyPr/>
                    <a:lstStyle/>
                    <a:p>
                      <a:r>
                        <a:rPr lang="en-US" sz="2300" b="1" dirty="0" smtClean="0">
                          <a:latin typeface="Arial" pitchFamily="34" charset="0"/>
                          <a:cs typeface="Arial" pitchFamily="34" charset="0"/>
                        </a:rPr>
                        <a:t>Permanent pacemaker</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r>
              <a:tr h="624583">
                <a:tc>
                  <a:txBody>
                    <a:bodyPr/>
                    <a:lstStyle/>
                    <a:p>
                      <a:r>
                        <a:rPr lang="en-US" sz="2300" b="1" dirty="0" err="1" smtClean="0">
                          <a:latin typeface="Arial" pitchFamily="34" charset="0"/>
                          <a:cs typeface="Arial" pitchFamily="34" charset="0"/>
                        </a:rPr>
                        <a:t>Paravalvular</a:t>
                      </a:r>
                      <a:r>
                        <a:rPr lang="en-US" sz="2300" b="1" dirty="0" smtClean="0">
                          <a:latin typeface="Arial" pitchFamily="34" charset="0"/>
                          <a:cs typeface="Arial" pitchFamily="34" charset="0"/>
                        </a:rPr>
                        <a:t> leak</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r>
              <a:tr h="624583">
                <a:tc>
                  <a:txBody>
                    <a:bodyPr/>
                    <a:lstStyle/>
                    <a:p>
                      <a:r>
                        <a:rPr lang="en-US" sz="2300" b="1" dirty="0" smtClean="0">
                          <a:latin typeface="Arial" pitchFamily="34" charset="0"/>
                          <a:cs typeface="Arial" pitchFamily="34" charset="0"/>
                        </a:rPr>
                        <a:t>Annulus rupture</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c>
                  <a:txBody>
                    <a:bodyPr/>
                    <a:lstStyle/>
                    <a:p>
                      <a:pPr algn="ctr"/>
                      <a:r>
                        <a:rPr lang="en-US" sz="2300" b="1" dirty="0" smtClean="0">
                          <a:latin typeface="Arial" pitchFamily="34" charset="0"/>
                          <a:cs typeface="Arial" pitchFamily="34" charset="0"/>
                        </a:rPr>
                        <a:t>+</a:t>
                      </a:r>
                      <a:endParaRPr lang="en-US" sz="2300" b="1" dirty="0">
                        <a:solidFill>
                          <a:schemeClr val="tx1"/>
                        </a:solidFill>
                        <a:latin typeface="Arial" pitchFamily="34" charset="0"/>
                        <a:cs typeface="Arial" pitchFamily="34" charset="0"/>
                      </a:endParaRPr>
                    </a:p>
                  </a:txBody>
                  <a:tcPr marT="54864" marB="54864" anchor="ctr"/>
                </a:tc>
              </a:tr>
            </a:tbl>
          </a:graphicData>
        </a:graphic>
      </p:graphicFrame>
    </p:spTree>
    <p:extLst>
      <p:ext uri="{BB962C8B-B14F-4D97-AF65-F5344CB8AC3E}">
        <p14:creationId xmlns:p14="http://schemas.microsoft.com/office/powerpoint/2010/main" val="306258231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85800"/>
            <a:ext cx="8686800" cy="5746559"/>
          </a:xfrm>
          <a:prstGeom prst="rect">
            <a:avLst/>
          </a:prstGeom>
        </p:spPr>
      </p:pic>
    </p:spTree>
    <p:extLst>
      <p:ext uri="{BB962C8B-B14F-4D97-AF65-F5344CB8AC3E}">
        <p14:creationId xmlns:p14="http://schemas.microsoft.com/office/powerpoint/2010/main" val="275217310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71" y="0"/>
            <a:ext cx="8758258" cy="6858000"/>
          </a:xfrm>
          <a:prstGeom prst="rect">
            <a:avLst/>
          </a:prstGeom>
        </p:spPr>
      </p:pic>
    </p:spTree>
    <p:extLst>
      <p:ext uri="{BB962C8B-B14F-4D97-AF65-F5344CB8AC3E}">
        <p14:creationId xmlns:p14="http://schemas.microsoft.com/office/powerpoint/2010/main" val="177216913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CB32EC6-6402-FA43-A3E6-FEB77C812465}"/>
              </a:ext>
            </a:extLst>
          </p:cNvPr>
          <p:cNvSpPr>
            <a:spLocks noGrp="1"/>
          </p:cNvSpPr>
          <p:nvPr>
            <p:ph type="title"/>
          </p:nvPr>
        </p:nvSpPr>
        <p:spPr>
          <a:xfrm>
            <a:off x="-187929" y="-25398"/>
            <a:ext cx="9144000" cy="930275"/>
          </a:xfrm>
        </p:spPr>
        <p:txBody>
          <a:bodyPr/>
          <a:lstStyle/>
          <a:p>
            <a:pPr>
              <a:defRPr/>
            </a:pPr>
            <a:r>
              <a:rPr lang="en-US" sz="2200" dirty="0" smtClean="0">
                <a:latin typeface="Arial" panose="020B0604020202020204" pitchFamily="34" charset="0"/>
                <a:cs typeface="Arial" panose="020B0604020202020204" pitchFamily="34" charset="0"/>
              </a:rPr>
              <a:t>January 8</a:t>
            </a:r>
            <a:r>
              <a:rPr lang="en-US" sz="2200" baseline="30000" dirty="0" smtClean="0">
                <a:latin typeface="Arial" panose="020B0604020202020204" pitchFamily="34" charset="0"/>
                <a:cs typeface="Arial" panose="020B0604020202020204" pitchFamily="34" charset="0"/>
              </a:rPr>
              <a:t>th</a:t>
            </a:r>
            <a:r>
              <a:rPr lang="en-US" sz="2200" dirty="0" smtClean="0">
                <a:latin typeface="Arial" panose="020B0604020202020204" pitchFamily="34" charset="0"/>
                <a:cs typeface="Arial" panose="020B0604020202020204" pitchFamily="34" charset="0"/>
              </a:rPr>
              <a:t>  2019- </a:t>
            </a:r>
            <a:r>
              <a:rPr lang="en-US" sz="2200" dirty="0">
                <a:latin typeface="Arial" panose="020B0604020202020204" pitchFamily="34" charset="0"/>
                <a:cs typeface="Arial" panose="020B0604020202020204" pitchFamily="34" charset="0"/>
              </a:rPr>
              <a:t>Structural Heart Live </a:t>
            </a:r>
            <a:r>
              <a:rPr lang="en-US" sz="2200" dirty="0" smtClean="0">
                <a:latin typeface="Arial" panose="020B0604020202020204" pitchFamily="34" charset="0"/>
                <a:cs typeface="Arial" panose="020B0604020202020204" pitchFamily="34" charset="0"/>
              </a:rPr>
              <a:t>Case # 27: PT, 79 </a:t>
            </a:r>
            <a:r>
              <a:rPr lang="en-US" sz="2200" dirty="0" err="1">
                <a:latin typeface="Arial" panose="020B0604020202020204" pitchFamily="34" charset="0"/>
                <a:cs typeface="Arial" panose="020B0604020202020204" pitchFamily="34" charset="0"/>
              </a:rPr>
              <a:t>yo</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M</a:t>
            </a:r>
            <a:endParaRPr lang="en-US" sz="2200" dirty="0">
              <a:latin typeface="Arial" panose="020B0604020202020204" pitchFamily="34" charset="0"/>
              <a:cs typeface="Arial" panose="020B0604020202020204" pitchFamily="34" charset="0"/>
            </a:endParaRP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9350" y="38103"/>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78318" y="918438"/>
            <a:ext cx="9065682" cy="571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2" tIns="45086" rIns="90182" bIns="45086">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200" b="1" dirty="0">
                <a:solidFill>
                  <a:srgbClr val="FFFF00"/>
                </a:solidFill>
                <a:cs typeface="Arial" pitchFamily="34" charset="0"/>
              </a:rPr>
              <a:t>Presentation:</a:t>
            </a:r>
            <a:r>
              <a:rPr lang="en-US" altLang="en-US" sz="2200" b="1" dirty="0">
                <a:solidFill>
                  <a:srgbClr val="FFFFFF"/>
                </a:solidFill>
                <a:cs typeface="Arial" pitchFamily="34" charset="0"/>
              </a:rPr>
              <a:t> Severe dyspnea on exertion NYHA Class </a:t>
            </a:r>
            <a:r>
              <a:rPr lang="en-US" altLang="en-US" sz="2200" b="1" dirty="0" smtClean="0">
                <a:solidFill>
                  <a:srgbClr val="FFFFFF"/>
                </a:solidFill>
                <a:cs typeface="Arial" pitchFamily="34" charset="0"/>
              </a:rPr>
              <a:t>III x 4 </a:t>
            </a:r>
            <a:r>
              <a:rPr lang="en-US" altLang="en-US" sz="2200" b="1" dirty="0" err="1" smtClean="0">
                <a:solidFill>
                  <a:srgbClr val="FFFFFF"/>
                </a:solidFill>
                <a:cs typeface="Arial" pitchFamily="34" charset="0"/>
              </a:rPr>
              <a:t>mths</a:t>
            </a:r>
            <a:endParaRPr lang="en-US" altLang="en-US" sz="2200" b="1" dirty="0" smtClean="0">
              <a:solidFill>
                <a:srgbClr val="FFFFFF"/>
              </a:solidFill>
              <a:cs typeface="Arial" pitchFamily="34" charset="0"/>
            </a:endParaRPr>
          </a:p>
          <a:p>
            <a:endParaRPr lang="en-US" altLang="en-US" sz="2200" b="1" dirty="0">
              <a:solidFill>
                <a:srgbClr val="FFFFFF"/>
              </a:solidFill>
              <a:cs typeface="Arial" pitchFamily="34" charset="0"/>
            </a:endParaRPr>
          </a:p>
          <a:p>
            <a:r>
              <a:rPr lang="en-US" altLang="en-US" sz="2200" b="1" dirty="0">
                <a:solidFill>
                  <a:srgbClr val="FFFF00"/>
                </a:solidFill>
                <a:cs typeface="Arial" pitchFamily="34" charset="0"/>
              </a:rPr>
              <a:t>PMH:</a:t>
            </a:r>
            <a:r>
              <a:rPr lang="en-US" altLang="en-US" sz="2200" b="1" dirty="0">
                <a:solidFill>
                  <a:srgbClr val="FFFFFF"/>
                </a:solidFill>
                <a:cs typeface="Arial" pitchFamily="34" charset="0"/>
              </a:rPr>
              <a:t> </a:t>
            </a:r>
            <a:r>
              <a:rPr lang="en-US" altLang="en-US" sz="2200" b="1" dirty="0" smtClean="0">
                <a:solidFill>
                  <a:srgbClr val="FFFFFF"/>
                </a:solidFill>
                <a:cs typeface="Arial" pitchFamily="34" charset="0"/>
              </a:rPr>
              <a:t>CAD s/p CABG (SVG to RPL and SVG to D1), Bio-prosthetic </a:t>
            </a:r>
            <a:r>
              <a:rPr lang="en-US" altLang="en-US" sz="2200" b="1" dirty="0">
                <a:solidFill>
                  <a:srgbClr val="FFFFFF"/>
                </a:solidFill>
                <a:cs typeface="Arial" pitchFamily="34" charset="0"/>
              </a:rPr>
              <a:t>A</a:t>
            </a:r>
            <a:r>
              <a:rPr lang="en-US" altLang="en-US" sz="2200" b="1" dirty="0" smtClean="0">
                <a:solidFill>
                  <a:srgbClr val="FFFFFF"/>
                </a:solidFill>
                <a:cs typeface="Arial" pitchFamily="34" charset="0"/>
              </a:rPr>
              <a:t>VR (25mm </a:t>
            </a:r>
            <a:r>
              <a:rPr lang="en-US" altLang="en-US" sz="2200" b="1" dirty="0" err="1" smtClean="0">
                <a:solidFill>
                  <a:srgbClr val="FFFFFF"/>
                </a:solidFill>
                <a:cs typeface="Arial" pitchFamily="34" charset="0"/>
              </a:rPr>
              <a:t>Perimount</a:t>
            </a:r>
            <a:r>
              <a:rPr lang="en-US" altLang="en-US" sz="2200" b="1" dirty="0" smtClean="0">
                <a:solidFill>
                  <a:srgbClr val="FFFFFF"/>
                </a:solidFill>
                <a:cs typeface="Arial" pitchFamily="34" charset="0"/>
              </a:rPr>
              <a:t> 2700) in March  2004, Atrial Flutter  s/p ablation</a:t>
            </a:r>
          </a:p>
          <a:p>
            <a:endParaRPr lang="en-US" altLang="en-US" sz="2200" b="1" dirty="0">
              <a:solidFill>
                <a:srgbClr val="FFFFFF"/>
              </a:solidFill>
              <a:cs typeface="Arial" pitchFamily="34" charset="0"/>
            </a:endParaRPr>
          </a:p>
          <a:p>
            <a:r>
              <a:rPr lang="en-US" altLang="en-US" sz="2200" b="1" dirty="0" smtClean="0">
                <a:solidFill>
                  <a:srgbClr val="FFFF00"/>
                </a:solidFill>
                <a:cs typeface="Arial" pitchFamily="34" charset="0"/>
              </a:rPr>
              <a:t>Labs: </a:t>
            </a:r>
            <a:r>
              <a:rPr lang="en-US" altLang="en-US" sz="2200" b="1" dirty="0" err="1" smtClean="0">
                <a:solidFill>
                  <a:schemeClr val="bg1"/>
                </a:solidFill>
                <a:cs typeface="Arial" pitchFamily="34" charset="0"/>
              </a:rPr>
              <a:t>Hgb</a:t>
            </a:r>
            <a:r>
              <a:rPr lang="en-US" altLang="en-US" sz="2200" b="1" dirty="0" smtClean="0">
                <a:solidFill>
                  <a:schemeClr val="bg1"/>
                </a:solidFill>
                <a:cs typeface="Arial" pitchFamily="34" charset="0"/>
              </a:rPr>
              <a:t> 11.7, PLT 207K, K 4.2, </a:t>
            </a:r>
            <a:r>
              <a:rPr lang="en-US" altLang="en-US" sz="2200" b="1" dirty="0" err="1" smtClean="0">
                <a:solidFill>
                  <a:schemeClr val="bg1"/>
                </a:solidFill>
                <a:cs typeface="Arial" pitchFamily="34" charset="0"/>
              </a:rPr>
              <a:t>SCr</a:t>
            </a:r>
            <a:r>
              <a:rPr lang="en-US" altLang="en-US" sz="2200" b="1" dirty="0" smtClean="0">
                <a:solidFill>
                  <a:schemeClr val="bg1"/>
                </a:solidFill>
                <a:cs typeface="Arial" pitchFamily="34" charset="0"/>
              </a:rPr>
              <a:t> 0,8, INR 1.1</a:t>
            </a:r>
          </a:p>
          <a:p>
            <a:pPr marL="285750" indent="-285750">
              <a:buFont typeface="Arial" pitchFamily="34" charset="0"/>
              <a:buChar char="•"/>
            </a:pPr>
            <a:endParaRPr lang="en-US" altLang="en-US" sz="2200" b="1" dirty="0">
              <a:solidFill>
                <a:srgbClr val="FFFFFF"/>
              </a:solidFill>
              <a:cs typeface="Arial" pitchFamily="34" charset="0"/>
            </a:endParaRPr>
          </a:p>
          <a:p>
            <a:r>
              <a:rPr lang="en-US" altLang="en-US" sz="2200" b="1" dirty="0">
                <a:solidFill>
                  <a:srgbClr val="FFFF00"/>
                </a:solidFill>
                <a:cs typeface="Arial" pitchFamily="34" charset="0"/>
              </a:rPr>
              <a:t>Medications: </a:t>
            </a:r>
            <a:r>
              <a:rPr lang="en-US" altLang="en-US" sz="2200" b="1" dirty="0" smtClean="0">
                <a:solidFill>
                  <a:srgbClr val="FFFFFF"/>
                </a:solidFill>
                <a:cs typeface="Arial" pitchFamily="34" charset="0"/>
              </a:rPr>
              <a:t>Aspirin, </a:t>
            </a:r>
            <a:r>
              <a:rPr lang="en-US" altLang="en-US" sz="2200" b="1" dirty="0" err="1" smtClean="0">
                <a:solidFill>
                  <a:srgbClr val="FFFFFF"/>
                </a:solidFill>
                <a:cs typeface="Arial" pitchFamily="34" charset="0"/>
              </a:rPr>
              <a:t>Eztimibe</a:t>
            </a:r>
            <a:r>
              <a:rPr lang="en-US" altLang="en-US" sz="2200" b="1" dirty="0" smtClean="0">
                <a:solidFill>
                  <a:srgbClr val="FFFFFF"/>
                </a:solidFill>
                <a:cs typeface="Arial" pitchFamily="34" charset="0"/>
              </a:rPr>
              <a:t>, Simvastatin</a:t>
            </a:r>
            <a:endParaRPr lang="en-US" altLang="en-US" sz="2200" b="1" dirty="0">
              <a:solidFill>
                <a:srgbClr val="FFFFFF"/>
              </a:solidFill>
              <a:cs typeface="Arial" pitchFamily="34" charset="0"/>
            </a:endParaRPr>
          </a:p>
          <a:p>
            <a:endParaRPr lang="en-US" altLang="en-US" sz="2200" b="1" dirty="0">
              <a:solidFill>
                <a:srgbClr val="FFFFFF"/>
              </a:solidFill>
              <a:cs typeface="Arial" pitchFamily="34" charset="0"/>
            </a:endParaRPr>
          </a:p>
          <a:p>
            <a:r>
              <a:rPr lang="en-US" altLang="en-US" sz="2200" b="1" dirty="0" smtClean="0">
                <a:solidFill>
                  <a:srgbClr val="FFFF00"/>
                </a:solidFill>
                <a:cs typeface="Arial" pitchFamily="34" charset="0"/>
              </a:rPr>
              <a:t>EKG (8/28/18</a:t>
            </a:r>
            <a:r>
              <a:rPr lang="en-US" altLang="en-US" sz="2200" b="1" dirty="0">
                <a:solidFill>
                  <a:srgbClr val="FFFF00"/>
                </a:solidFill>
                <a:cs typeface="Arial" pitchFamily="34" charset="0"/>
              </a:rPr>
              <a:t>):</a:t>
            </a:r>
            <a:r>
              <a:rPr lang="en-US" altLang="en-US" sz="2200" b="1" dirty="0">
                <a:solidFill>
                  <a:srgbClr val="FFFFFF"/>
                </a:solidFill>
                <a:cs typeface="Arial" pitchFamily="34" charset="0"/>
              </a:rPr>
              <a:t> </a:t>
            </a:r>
            <a:r>
              <a:rPr lang="en-US" altLang="en-US" sz="2200" b="1" dirty="0" smtClean="0">
                <a:solidFill>
                  <a:srgbClr val="FFFFFF"/>
                </a:solidFill>
                <a:cs typeface="Arial" pitchFamily="34" charset="0"/>
              </a:rPr>
              <a:t>NSR with 1</a:t>
            </a:r>
            <a:r>
              <a:rPr lang="en-US" altLang="en-US" sz="2200" b="1" baseline="30000" dirty="0" smtClean="0">
                <a:solidFill>
                  <a:srgbClr val="FFFFFF"/>
                </a:solidFill>
                <a:cs typeface="Arial" pitchFamily="34" charset="0"/>
              </a:rPr>
              <a:t>st</a:t>
            </a:r>
            <a:r>
              <a:rPr lang="en-US" altLang="en-US" sz="2200" b="1" dirty="0" smtClean="0">
                <a:solidFill>
                  <a:srgbClr val="FFFFFF"/>
                </a:solidFill>
                <a:cs typeface="Arial" pitchFamily="34" charset="0"/>
              </a:rPr>
              <a:t> degree AV block, LAFB, PVCS, LVH</a:t>
            </a:r>
          </a:p>
          <a:p>
            <a:endParaRPr lang="en-US" altLang="en-US" sz="2200" b="1" dirty="0">
              <a:solidFill>
                <a:srgbClr val="FFFFFF"/>
              </a:solidFill>
              <a:cs typeface="Arial" pitchFamily="34" charset="0"/>
            </a:endParaRPr>
          </a:p>
          <a:p>
            <a:pPr>
              <a:spcBef>
                <a:spcPct val="20000"/>
              </a:spcBef>
            </a:pPr>
            <a:r>
              <a:rPr lang="en-US" altLang="en-US" sz="2200" b="1" dirty="0" smtClean="0">
                <a:solidFill>
                  <a:srgbClr val="FFFF00"/>
                </a:solidFill>
                <a:cs typeface="Arial" pitchFamily="34" charset="0"/>
              </a:rPr>
              <a:t>TTE (12/24/18): </a:t>
            </a:r>
            <a:r>
              <a:rPr lang="en-US" altLang="en-US" sz="2200" b="1" dirty="0" smtClean="0">
                <a:solidFill>
                  <a:srgbClr val="FFFFFF"/>
                </a:solidFill>
                <a:cs typeface="Arial" pitchFamily="34" charset="0"/>
              </a:rPr>
              <a:t>Severe prosthetic AR &amp; moderate prosthetic AS </a:t>
            </a:r>
            <a:r>
              <a:rPr lang="en-US" altLang="en-US" sz="2200" b="1" dirty="0">
                <a:solidFill>
                  <a:srgbClr val="FFFFFF"/>
                </a:solidFill>
                <a:cs typeface="Arial" pitchFamily="34" charset="0"/>
              </a:rPr>
              <a:t>(</a:t>
            </a:r>
            <a:r>
              <a:rPr lang="en-US" altLang="en-US" sz="2200" b="1" dirty="0" smtClean="0">
                <a:solidFill>
                  <a:srgbClr val="FFFFFF"/>
                </a:solidFill>
                <a:cs typeface="Arial" pitchFamily="34" charset="0"/>
              </a:rPr>
              <a:t>PG/MG/AVA/PV </a:t>
            </a:r>
            <a:r>
              <a:rPr lang="en-US" altLang="en-US" sz="2200" b="1" dirty="0">
                <a:solidFill>
                  <a:srgbClr val="FFFFFF"/>
                </a:solidFill>
                <a:cs typeface="Arial" pitchFamily="34" charset="0"/>
              </a:rPr>
              <a:t>= </a:t>
            </a:r>
            <a:r>
              <a:rPr lang="en-US" altLang="en-US" sz="2200" b="1" dirty="0" smtClean="0">
                <a:solidFill>
                  <a:srgbClr val="FFFFFF"/>
                </a:solidFill>
                <a:cs typeface="Arial" pitchFamily="34" charset="0"/>
              </a:rPr>
              <a:t>41/20/0.9/3.2), mild MR and LVEF 40-45%</a:t>
            </a:r>
          </a:p>
          <a:p>
            <a:pPr>
              <a:spcBef>
                <a:spcPct val="20000"/>
              </a:spcBef>
            </a:pPr>
            <a:endParaRPr lang="en-US" altLang="en-US" sz="2200" b="1" dirty="0">
              <a:solidFill>
                <a:srgbClr val="FFFFFF"/>
              </a:solidFill>
              <a:cs typeface="Arial" pitchFamily="34" charset="0"/>
            </a:endParaRPr>
          </a:p>
          <a:p>
            <a:pPr>
              <a:spcBef>
                <a:spcPct val="20000"/>
              </a:spcBef>
            </a:pPr>
            <a:r>
              <a:rPr lang="en-US" altLang="en-US" sz="2200" b="1" dirty="0" smtClean="0">
                <a:solidFill>
                  <a:srgbClr val="FFFF00"/>
                </a:solidFill>
                <a:cs typeface="Arial" pitchFamily="34" charset="0"/>
              </a:rPr>
              <a:t>Cath (12/14/18):</a:t>
            </a:r>
            <a:r>
              <a:rPr lang="en-US" altLang="en-US" sz="2200" b="1" dirty="0" smtClean="0">
                <a:solidFill>
                  <a:srgbClr val="FFFFFF"/>
                </a:solidFill>
                <a:cs typeface="Arial" pitchFamily="34" charset="0"/>
              </a:rPr>
              <a:t>2 V CAD with patent grafts to RCA and LAD, </a:t>
            </a:r>
            <a:r>
              <a:rPr lang="en-US" altLang="en-US" sz="2200" b="1" dirty="0" err="1">
                <a:solidFill>
                  <a:srgbClr val="FFFFFF"/>
                </a:solidFill>
                <a:cs typeface="Arial" pitchFamily="34" charset="0"/>
              </a:rPr>
              <a:t>N</a:t>
            </a:r>
            <a:r>
              <a:rPr lang="en-US" altLang="en-US" sz="2200" b="1" dirty="0" err="1" smtClean="0">
                <a:solidFill>
                  <a:srgbClr val="FFFFFF"/>
                </a:solidFill>
                <a:cs typeface="Arial" pitchFamily="34" charset="0"/>
              </a:rPr>
              <a:t>l</a:t>
            </a:r>
            <a:r>
              <a:rPr lang="en-US" altLang="en-US" sz="2200" b="1" dirty="0" smtClean="0">
                <a:solidFill>
                  <a:srgbClr val="FFFFFF"/>
                </a:solidFill>
                <a:cs typeface="Arial" pitchFamily="34" charset="0"/>
              </a:rPr>
              <a:t> </a:t>
            </a:r>
            <a:r>
              <a:rPr lang="en-US" altLang="en-US" sz="2200" b="1" dirty="0">
                <a:solidFill>
                  <a:srgbClr val="FFFFFF"/>
                </a:solidFill>
                <a:cs typeface="Arial" pitchFamily="34" charset="0"/>
              </a:rPr>
              <a:t>L</a:t>
            </a:r>
            <a:r>
              <a:rPr lang="en-US" altLang="en-US" sz="2200" b="1" dirty="0" smtClean="0">
                <a:solidFill>
                  <a:srgbClr val="FFFFFF"/>
                </a:solidFill>
                <a:cs typeface="Arial" pitchFamily="34" charset="0"/>
              </a:rPr>
              <a:t>Cx</a:t>
            </a:r>
            <a:endParaRPr lang="en-US" altLang="en-US" sz="2200" dirty="0">
              <a:solidFill>
                <a:srgbClr val="FFFFFF"/>
              </a:solidFill>
              <a:cs typeface="Arial" pitchFamily="34" charset="0"/>
            </a:endParaRPr>
          </a:p>
        </p:txBody>
      </p:sp>
    </p:spTree>
    <p:extLst>
      <p:ext uri="{BB962C8B-B14F-4D97-AF65-F5344CB8AC3E}">
        <p14:creationId xmlns:p14="http://schemas.microsoft.com/office/powerpoint/2010/main" val="195189079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11"/>
            <a:ext cx="375356" cy="55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 xmlns:a16="http://schemas.microsoft.com/office/drawing/2014/main" id="{B0D237D7-15D7-4DB4-96D7-4B98B743E2BF}"/>
              </a:ext>
            </a:extLst>
          </p:cNvPr>
          <p:cNvSpPr txBox="1">
            <a:spLocks noChangeArrowheads="1"/>
          </p:cNvSpPr>
          <p:nvPr/>
        </p:nvSpPr>
        <p:spPr>
          <a:xfrm>
            <a:off x="12" y="-25400"/>
            <a:ext cx="9144001" cy="1524000"/>
          </a:xfrm>
          <a:prstGeom prst="rect">
            <a:avLst/>
          </a:prstGeom>
        </p:spPr>
        <p:txBody>
          <a:bodyPr/>
          <a:lstStyle/>
          <a:p>
            <a:pPr algn="ctr" eaLnBrk="0" fontAlgn="base" hangingPunct="0">
              <a:spcBef>
                <a:spcPct val="0"/>
              </a:spcBef>
              <a:spcAft>
                <a:spcPct val="0"/>
              </a:spcAft>
              <a:defRPr/>
            </a:pPr>
            <a:r>
              <a:rPr lang="en-US" sz="3200" b="1" kern="0" dirty="0">
                <a:solidFill>
                  <a:srgbClr val="FFFF00"/>
                </a:solidFill>
                <a:latin typeface="Arial" panose="020B0604020202020204" pitchFamily="34" charset="0"/>
                <a:ea typeface="ヒラギノ角ゴ Pro W3"/>
                <a:cs typeface="Arial" panose="020B0604020202020204" pitchFamily="34" charset="0"/>
              </a:rPr>
              <a:t>TAVR for </a:t>
            </a:r>
            <a:r>
              <a:rPr lang="en-US" sz="3200" b="1" kern="0" dirty="0" smtClean="0">
                <a:solidFill>
                  <a:srgbClr val="FFFF00"/>
                </a:solidFill>
                <a:latin typeface="Arial" panose="020B0604020202020204" pitchFamily="34" charset="0"/>
                <a:ea typeface="ヒラギノ角ゴ Pro W3"/>
                <a:cs typeface="Arial" panose="020B0604020202020204" pitchFamily="34" charset="0"/>
              </a:rPr>
              <a:t>Bio-prosthetic </a:t>
            </a:r>
            <a:r>
              <a:rPr lang="en-US" sz="3200" b="1" kern="0" dirty="0">
                <a:solidFill>
                  <a:srgbClr val="FFFF00"/>
                </a:solidFill>
                <a:latin typeface="Arial" panose="020B0604020202020204" pitchFamily="34" charset="0"/>
                <a:ea typeface="ヒラギノ角ゴ Pro W3"/>
                <a:cs typeface="Arial" panose="020B0604020202020204" pitchFamily="34" charset="0"/>
              </a:rPr>
              <a:t>Valve </a:t>
            </a:r>
            <a:r>
              <a:rPr lang="en-US" sz="3200" b="1" kern="0" dirty="0" smtClean="0">
                <a:solidFill>
                  <a:srgbClr val="FFFF00"/>
                </a:solidFill>
                <a:latin typeface="Arial" panose="020B0604020202020204" pitchFamily="34" charset="0"/>
                <a:ea typeface="ヒラギノ角ゴ Pro W3"/>
                <a:cs typeface="Arial" panose="020B0604020202020204" pitchFamily="34" charset="0"/>
              </a:rPr>
              <a:t>Failure:</a:t>
            </a:r>
            <a:endParaRPr lang="en-US" sz="3200" b="1" kern="0" dirty="0">
              <a:solidFill>
                <a:srgbClr val="FFFF00"/>
              </a:solidFill>
              <a:latin typeface="Arial" panose="020B0604020202020204" pitchFamily="34" charset="0"/>
              <a:ea typeface="ヒラギノ角ゴ Pro W3"/>
              <a:cs typeface="Arial" panose="020B0604020202020204" pitchFamily="34" charset="0"/>
            </a:endParaRPr>
          </a:p>
          <a:p>
            <a:pPr algn="ctr" eaLnBrk="0" fontAlgn="base" hangingPunct="0">
              <a:spcBef>
                <a:spcPct val="0"/>
              </a:spcBef>
              <a:spcAft>
                <a:spcPct val="0"/>
              </a:spcAft>
              <a:defRPr/>
            </a:pPr>
            <a:r>
              <a:rPr lang="en-US" sz="3200" b="1" i="1" kern="0" dirty="0" smtClean="0">
                <a:solidFill>
                  <a:srgbClr val="FFFF00"/>
                </a:solidFill>
                <a:latin typeface="Arial" panose="020B0604020202020204" pitchFamily="34" charset="0"/>
                <a:ea typeface="ヒラギノ角ゴ Pro W3"/>
                <a:cs typeface="Arial" panose="020B0604020202020204" pitchFamily="34" charset="0"/>
              </a:rPr>
              <a:t>Valve-in-Valve TAVR</a:t>
            </a:r>
            <a:endParaRPr lang="en-US" sz="4000" b="1" i="1" kern="0" dirty="0">
              <a:solidFill>
                <a:srgbClr val="FFFF00"/>
              </a:solidFill>
              <a:latin typeface="Arial" panose="020B0604020202020204" pitchFamily="34" charset="0"/>
              <a:ea typeface="ヒラギノ角ゴ Pro W3"/>
              <a:cs typeface="Arial" panose="020B0604020202020204" pitchFamily="34" charset="0"/>
            </a:endParaRPr>
          </a:p>
        </p:txBody>
      </p:sp>
      <p:sp>
        <p:nvSpPr>
          <p:cNvPr id="6" name="TextBox 5">
            <a:extLst>
              <a:ext uri="{FF2B5EF4-FFF2-40B4-BE49-F238E27FC236}">
                <a16:creationId xmlns="" xmlns:a16="http://schemas.microsoft.com/office/drawing/2014/main" id="{A2D907CA-A230-4051-A524-29557EE3CDDA}"/>
              </a:ext>
            </a:extLst>
          </p:cNvPr>
          <p:cNvSpPr txBox="1"/>
          <p:nvPr/>
        </p:nvSpPr>
        <p:spPr>
          <a:xfrm>
            <a:off x="3657600" y="6457889"/>
            <a:ext cx="5638800" cy="400110"/>
          </a:xfrm>
          <a:prstGeom prst="rect">
            <a:avLst/>
          </a:prstGeom>
          <a:noFill/>
        </p:spPr>
        <p:txBody>
          <a:bodyPr wrap="square" rtlCol="0">
            <a:spAutoFit/>
          </a:bodyPr>
          <a:lstStyle/>
          <a:p>
            <a:pPr fontAlgn="base">
              <a:spcBef>
                <a:spcPct val="0"/>
              </a:spcBef>
              <a:spcAft>
                <a:spcPct val="0"/>
              </a:spcAft>
              <a:defRPr/>
            </a:pPr>
            <a:r>
              <a:rPr lang="en-US" sz="2000" b="1" i="1" dirty="0" smtClean="0">
                <a:solidFill>
                  <a:srgbClr val="FFFF00"/>
                </a:solidFill>
                <a:latin typeface="Arial" panose="020B0604020202020204" pitchFamily="34" charset="0"/>
                <a:ea typeface="ヒラギノ角ゴ Pro W3"/>
                <a:cs typeface="Arial" panose="020B0604020202020204" pitchFamily="34" charset="0"/>
              </a:rPr>
              <a:t>Webb et </a:t>
            </a:r>
            <a:r>
              <a:rPr lang="en-US" sz="2000" b="1" i="1" dirty="0">
                <a:solidFill>
                  <a:srgbClr val="FFFF00"/>
                </a:solidFill>
                <a:latin typeface="Arial" panose="020B0604020202020204" pitchFamily="34" charset="0"/>
                <a:ea typeface="ヒラギノ角ゴ Pro W3"/>
                <a:cs typeface="Arial" panose="020B0604020202020204" pitchFamily="34" charset="0"/>
              </a:rPr>
              <a:t>al</a:t>
            </a:r>
            <a:r>
              <a:rPr lang="en-US" sz="2000" b="1" i="1" dirty="0" smtClean="0">
                <a:solidFill>
                  <a:srgbClr val="FFFF00"/>
                </a:solidFill>
                <a:latin typeface="Arial" panose="020B0604020202020204" pitchFamily="34" charset="0"/>
                <a:ea typeface="ヒラギノ角ゴ Pro W3"/>
                <a:cs typeface="Arial" panose="020B0604020202020204" pitchFamily="34" charset="0"/>
              </a:rPr>
              <a:t>., J Am Coll Cardiol 2017;69:2253</a:t>
            </a:r>
            <a:endParaRPr lang="en-US" sz="2000" b="1" i="1" dirty="0">
              <a:solidFill>
                <a:srgbClr val="FFFF00"/>
              </a:solidFill>
              <a:latin typeface="Arial" panose="020B0604020202020204" pitchFamily="34" charset="0"/>
              <a:ea typeface="ヒラギノ角ゴ Pro W3"/>
              <a:cs typeface="Arial" panose="020B0604020202020204" pitchFamily="34" charset="0"/>
            </a:endParaRPr>
          </a:p>
        </p:txBody>
      </p:sp>
      <p:pic>
        <p:nvPicPr>
          <p:cNvPr id="10" name="Picture 9">
            <a:extLst>
              <a:ext uri="{FF2B5EF4-FFF2-40B4-BE49-F238E27FC236}">
                <a16:creationId xmlns="" xmlns:a16="http://schemas.microsoft.com/office/drawing/2014/main" id="{20DA5EF1-438A-43AC-A4CF-FB16FC960031}"/>
              </a:ext>
            </a:extLst>
          </p:cNvPr>
          <p:cNvPicPr>
            <a:picLocks noChangeAspect="1"/>
          </p:cNvPicPr>
          <p:nvPr/>
        </p:nvPicPr>
        <p:blipFill>
          <a:blip r:embed="rId4"/>
          <a:stretch>
            <a:fillRect/>
          </a:stretch>
        </p:blipFill>
        <p:spPr>
          <a:xfrm>
            <a:off x="1265270" y="1182453"/>
            <a:ext cx="6818551" cy="3541967"/>
          </a:xfrm>
          <a:prstGeom prst="rect">
            <a:avLst/>
          </a:prstGeom>
          <a:ln w="38100">
            <a:solidFill>
              <a:srgbClr val="00B0F0"/>
            </a:solidFill>
          </a:ln>
        </p:spPr>
      </p:pic>
      <p:sp>
        <p:nvSpPr>
          <p:cNvPr id="11" name="TextBox 10">
            <a:extLst>
              <a:ext uri="{FF2B5EF4-FFF2-40B4-BE49-F238E27FC236}">
                <a16:creationId xmlns="" xmlns:a16="http://schemas.microsoft.com/office/drawing/2014/main" id="{32168A34-7A17-4A85-8971-B759B9224884}"/>
              </a:ext>
            </a:extLst>
          </p:cNvPr>
          <p:cNvSpPr txBox="1"/>
          <p:nvPr/>
        </p:nvSpPr>
        <p:spPr>
          <a:xfrm>
            <a:off x="1175929" y="4831140"/>
            <a:ext cx="6981472" cy="1569660"/>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defRPr/>
            </a:pPr>
            <a:r>
              <a:rPr lang="en-US" sz="2400" b="1" i="1" dirty="0">
                <a:solidFill>
                  <a:srgbClr val="FFFFFF"/>
                </a:solidFill>
                <a:latin typeface="Arial" panose="020B0604020202020204" pitchFamily="34" charset="0"/>
                <a:ea typeface="ヒラギノ角ゴ Pro W3"/>
                <a:cs typeface="Arial" panose="020B0604020202020204" pitchFamily="34" charset="0"/>
              </a:rPr>
              <a:t>365 high-risk patients with aortic </a:t>
            </a:r>
            <a:r>
              <a:rPr lang="en-US" sz="2400" b="1" i="1" dirty="0" smtClean="0">
                <a:solidFill>
                  <a:srgbClr val="FFFFFF"/>
                </a:solidFill>
                <a:latin typeface="Arial" panose="020B0604020202020204" pitchFamily="34" charset="0"/>
                <a:ea typeface="ヒラギノ角ゴ Pro W3"/>
                <a:cs typeface="Arial" panose="020B0604020202020204" pitchFamily="34" charset="0"/>
              </a:rPr>
              <a:t>bio-prosthesis </a:t>
            </a:r>
            <a:r>
              <a:rPr lang="en-US" sz="2400" b="1" i="1" dirty="0">
                <a:solidFill>
                  <a:srgbClr val="FFFFFF"/>
                </a:solidFill>
                <a:latin typeface="Arial" panose="020B0604020202020204" pitchFamily="34" charset="0"/>
                <a:ea typeface="ヒラギノ角ゴ Pro W3"/>
                <a:cs typeface="Arial" panose="020B0604020202020204" pitchFamily="34" charset="0"/>
              </a:rPr>
              <a:t>failure treated with TAVR</a:t>
            </a:r>
          </a:p>
          <a:p>
            <a:pPr marL="342900" indent="-342900" fontAlgn="base">
              <a:spcBef>
                <a:spcPct val="0"/>
              </a:spcBef>
              <a:spcAft>
                <a:spcPct val="0"/>
              </a:spcAft>
              <a:buFont typeface="Arial" panose="020B0604020202020204" pitchFamily="34" charset="0"/>
              <a:buChar char="•"/>
              <a:defRPr/>
            </a:pPr>
            <a:r>
              <a:rPr lang="en-US" sz="2400" b="1" i="1" dirty="0">
                <a:solidFill>
                  <a:srgbClr val="FFFFFF"/>
                </a:solidFill>
                <a:latin typeface="Arial" panose="020B0604020202020204" pitchFamily="34" charset="0"/>
                <a:ea typeface="ヒラギノ角ゴ Pro W3"/>
                <a:cs typeface="Arial" panose="020B0604020202020204" pitchFamily="34" charset="0"/>
              </a:rPr>
              <a:t>30-day and 1-yr all-cause mortality was 2.7% and 12.4% respectively</a:t>
            </a:r>
          </a:p>
        </p:txBody>
      </p:sp>
    </p:spTree>
    <p:extLst>
      <p:ext uri="{BB962C8B-B14F-4D97-AF65-F5344CB8AC3E}">
        <p14:creationId xmlns:p14="http://schemas.microsoft.com/office/powerpoint/2010/main" val="107548012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11"/>
            <a:ext cx="375356" cy="55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 xmlns:a16="http://schemas.microsoft.com/office/drawing/2014/main" id="{B0D237D7-15D7-4DB4-96D7-4B98B743E2BF}"/>
              </a:ext>
            </a:extLst>
          </p:cNvPr>
          <p:cNvSpPr txBox="1">
            <a:spLocks noChangeArrowheads="1"/>
          </p:cNvSpPr>
          <p:nvPr/>
        </p:nvSpPr>
        <p:spPr>
          <a:xfrm>
            <a:off x="12" y="-25400"/>
            <a:ext cx="9144001" cy="1524000"/>
          </a:xfrm>
          <a:prstGeom prst="rect">
            <a:avLst/>
          </a:prstGeom>
        </p:spPr>
        <p:txBody>
          <a:bodyPr/>
          <a:lstStyle/>
          <a:p>
            <a:pPr algn="ctr" eaLnBrk="0" fontAlgn="base" hangingPunct="0">
              <a:spcBef>
                <a:spcPct val="0"/>
              </a:spcBef>
              <a:spcAft>
                <a:spcPct val="0"/>
              </a:spcAft>
              <a:defRPr/>
            </a:pPr>
            <a:r>
              <a:rPr lang="en-US" sz="3200" b="1" kern="0" dirty="0">
                <a:solidFill>
                  <a:srgbClr val="FFFF00"/>
                </a:solidFill>
                <a:latin typeface="Arial" panose="020B0604020202020204" pitchFamily="34" charset="0"/>
                <a:ea typeface="ヒラギノ角ゴ Pro W3"/>
                <a:cs typeface="Arial" panose="020B0604020202020204" pitchFamily="34" charset="0"/>
              </a:rPr>
              <a:t>TAVR for </a:t>
            </a:r>
            <a:r>
              <a:rPr lang="en-US" sz="3200" b="1" kern="0" dirty="0" smtClean="0">
                <a:solidFill>
                  <a:srgbClr val="FFFF00"/>
                </a:solidFill>
                <a:latin typeface="Arial" panose="020B0604020202020204" pitchFamily="34" charset="0"/>
                <a:ea typeface="ヒラギノ角ゴ Pro W3"/>
                <a:cs typeface="Arial" panose="020B0604020202020204" pitchFamily="34" charset="0"/>
              </a:rPr>
              <a:t>Bio-prosthetic </a:t>
            </a:r>
            <a:r>
              <a:rPr lang="en-US" sz="3200" b="1" kern="0" dirty="0">
                <a:solidFill>
                  <a:srgbClr val="FFFF00"/>
                </a:solidFill>
                <a:latin typeface="Arial" panose="020B0604020202020204" pitchFamily="34" charset="0"/>
                <a:ea typeface="ヒラギノ角ゴ Pro W3"/>
                <a:cs typeface="Arial" panose="020B0604020202020204" pitchFamily="34" charset="0"/>
              </a:rPr>
              <a:t>Valve </a:t>
            </a:r>
            <a:r>
              <a:rPr lang="en-US" sz="3200" b="1" kern="0" dirty="0" smtClean="0">
                <a:solidFill>
                  <a:srgbClr val="FFFF00"/>
                </a:solidFill>
                <a:latin typeface="Arial" panose="020B0604020202020204" pitchFamily="34" charset="0"/>
                <a:ea typeface="ヒラギノ角ゴ Pro W3"/>
                <a:cs typeface="Arial" panose="020B0604020202020204" pitchFamily="34" charset="0"/>
              </a:rPr>
              <a:t>Failure:</a:t>
            </a:r>
            <a:endParaRPr lang="en-US" sz="3200" b="1" kern="0" dirty="0">
              <a:solidFill>
                <a:srgbClr val="FFFF00"/>
              </a:solidFill>
              <a:latin typeface="Arial" panose="020B0604020202020204" pitchFamily="34" charset="0"/>
              <a:ea typeface="ヒラギノ角ゴ Pro W3"/>
              <a:cs typeface="Arial" panose="020B0604020202020204" pitchFamily="34" charset="0"/>
            </a:endParaRPr>
          </a:p>
          <a:p>
            <a:pPr algn="ctr" eaLnBrk="0" fontAlgn="base" hangingPunct="0">
              <a:spcBef>
                <a:spcPct val="0"/>
              </a:spcBef>
              <a:spcAft>
                <a:spcPct val="0"/>
              </a:spcAft>
              <a:defRPr/>
            </a:pPr>
            <a:r>
              <a:rPr lang="en-US" sz="3200" b="1" i="1" kern="0" dirty="0" smtClean="0">
                <a:solidFill>
                  <a:srgbClr val="FFFF00"/>
                </a:solidFill>
                <a:latin typeface="Arial" panose="020B0604020202020204" pitchFamily="34" charset="0"/>
                <a:ea typeface="ヒラギノ角ゴ Pro W3"/>
                <a:cs typeface="Arial" panose="020B0604020202020204" pitchFamily="34" charset="0"/>
              </a:rPr>
              <a:t>Valve-in-Valve TAVR</a:t>
            </a:r>
            <a:endParaRPr lang="en-US" sz="4000" b="1" i="1" kern="0" dirty="0">
              <a:solidFill>
                <a:srgbClr val="FFFF00"/>
              </a:solidFill>
              <a:latin typeface="Arial" panose="020B0604020202020204" pitchFamily="34" charset="0"/>
              <a:ea typeface="ヒラギノ角ゴ Pro W3"/>
              <a:cs typeface="Arial" panose="020B0604020202020204" pitchFamily="34" charset="0"/>
            </a:endParaRPr>
          </a:p>
        </p:txBody>
      </p:sp>
      <p:sp>
        <p:nvSpPr>
          <p:cNvPr id="6" name="TextBox 5">
            <a:extLst>
              <a:ext uri="{FF2B5EF4-FFF2-40B4-BE49-F238E27FC236}">
                <a16:creationId xmlns="" xmlns:a16="http://schemas.microsoft.com/office/drawing/2014/main" id="{A2D907CA-A230-4051-A524-29557EE3CDDA}"/>
              </a:ext>
            </a:extLst>
          </p:cNvPr>
          <p:cNvSpPr txBox="1"/>
          <p:nvPr/>
        </p:nvSpPr>
        <p:spPr>
          <a:xfrm>
            <a:off x="3581400" y="6457889"/>
            <a:ext cx="5943600" cy="400110"/>
          </a:xfrm>
          <a:prstGeom prst="rect">
            <a:avLst/>
          </a:prstGeom>
          <a:noFill/>
        </p:spPr>
        <p:txBody>
          <a:bodyPr wrap="square" rtlCol="0">
            <a:spAutoFit/>
          </a:bodyPr>
          <a:lstStyle/>
          <a:p>
            <a:pPr fontAlgn="base">
              <a:spcBef>
                <a:spcPct val="0"/>
              </a:spcBef>
              <a:spcAft>
                <a:spcPct val="0"/>
              </a:spcAft>
              <a:defRPr/>
            </a:pPr>
            <a:r>
              <a:rPr lang="en-US" sz="2000" b="1" i="1" dirty="0" smtClean="0">
                <a:solidFill>
                  <a:srgbClr val="FFFF00"/>
                </a:solidFill>
                <a:latin typeface="Arial" panose="020B0604020202020204" pitchFamily="34" charset="0"/>
                <a:ea typeface="ヒラギノ角ゴ Pro W3"/>
                <a:cs typeface="Arial" panose="020B0604020202020204" pitchFamily="34" charset="0"/>
              </a:rPr>
              <a:t>Webb et </a:t>
            </a:r>
            <a:r>
              <a:rPr lang="en-US" sz="2000" b="1" i="1" dirty="0">
                <a:solidFill>
                  <a:srgbClr val="FFFF00"/>
                </a:solidFill>
                <a:latin typeface="Arial" panose="020B0604020202020204" pitchFamily="34" charset="0"/>
                <a:ea typeface="ヒラギノ角ゴ Pro W3"/>
                <a:cs typeface="Arial" panose="020B0604020202020204" pitchFamily="34" charset="0"/>
              </a:rPr>
              <a:t>al</a:t>
            </a:r>
            <a:r>
              <a:rPr lang="en-US" sz="2000" b="1" i="1" dirty="0" smtClean="0">
                <a:solidFill>
                  <a:srgbClr val="FFFF00"/>
                </a:solidFill>
                <a:latin typeface="Arial" panose="020B0604020202020204" pitchFamily="34" charset="0"/>
                <a:ea typeface="ヒラギノ角ゴ Pro W3"/>
                <a:cs typeface="Arial" panose="020B0604020202020204" pitchFamily="34" charset="0"/>
              </a:rPr>
              <a:t>., J Am Coll Cardiol 2017;69:2253</a:t>
            </a:r>
            <a:endParaRPr lang="en-US" sz="2000" b="1" i="1" dirty="0">
              <a:solidFill>
                <a:srgbClr val="FFFF00"/>
              </a:solidFill>
              <a:latin typeface="Arial" panose="020B0604020202020204" pitchFamily="34" charset="0"/>
              <a:ea typeface="ヒラギノ角ゴ Pro W3"/>
              <a:cs typeface="Arial" panose="020B0604020202020204" pitchFamily="34" charset="0"/>
            </a:endParaRPr>
          </a:p>
        </p:txBody>
      </p:sp>
      <p:pic>
        <p:nvPicPr>
          <p:cNvPr id="7170" name="Picture 2" descr="https://ars.els-cdn.com/content/image/1-s2.0-S0735109717360473-gr1_l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066802"/>
            <a:ext cx="5867400" cy="541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710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904" y="0"/>
            <a:ext cx="8028193" cy="6858000"/>
          </a:xfrm>
          <a:prstGeom prst="rect">
            <a:avLst/>
          </a:prstGeom>
        </p:spPr>
      </p:pic>
    </p:spTree>
    <p:extLst>
      <p:ext uri="{BB962C8B-B14F-4D97-AF65-F5344CB8AC3E}">
        <p14:creationId xmlns:p14="http://schemas.microsoft.com/office/powerpoint/2010/main" val="250376564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130" y="0"/>
            <a:ext cx="5487740" cy="6858000"/>
          </a:xfrm>
          <a:prstGeom prst="rect">
            <a:avLst/>
          </a:prstGeom>
        </p:spPr>
      </p:pic>
    </p:spTree>
    <p:extLst>
      <p:ext uri="{BB962C8B-B14F-4D97-AF65-F5344CB8AC3E}">
        <p14:creationId xmlns:p14="http://schemas.microsoft.com/office/powerpoint/2010/main" val="201313522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53"/>
            <a:ext cx="375356" cy="55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9144000" cy="6096000"/>
          </a:xfrm>
          <a:prstGeom prst="rect">
            <a:avLst/>
          </a:prstGeom>
        </p:spPr>
      </p:pic>
    </p:spTree>
    <p:extLst>
      <p:ext uri="{BB962C8B-B14F-4D97-AF65-F5344CB8AC3E}">
        <p14:creationId xmlns:p14="http://schemas.microsoft.com/office/powerpoint/2010/main" val="8710831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131807"/>
            <a:ext cx="9144002" cy="584775"/>
          </a:xfrm>
          <a:prstGeom prst="rect">
            <a:avLst/>
          </a:prstGeom>
          <a:noFill/>
        </p:spPr>
        <p:txBody>
          <a:bodyPr wrap="square" rtlCol="0">
            <a:spAutoFit/>
          </a:bodyPr>
          <a:lstStyle/>
          <a:p>
            <a:pPr algn="ctr"/>
            <a:r>
              <a:rPr lang="en-US" sz="3200" b="1" dirty="0" smtClean="0">
                <a:solidFill>
                  <a:srgbClr val="FFFF00"/>
                </a:solidFill>
                <a:latin typeface="Arial" panose="020B0604020202020204" pitchFamily="34" charset="0"/>
                <a:cs typeface="Arial" panose="020B0604020202020204" pitchFamily="34" charset="0"/>
              </a:rPr>
              <a:t>Baseline Characteristics of the Patients</a:t>
            </a:r>
            <a:endParaRPr lang="en-US" sz="3200" b="1"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a:xfrm>
            <a:off x="3810004" y="6457889"/>
            <a:ext cx="5562599" cy="400110"/>
          </a:xfrm>
          <a:prstGeom prst="rect">
            <a:avLst/>
          </a:prstGeom>
          <a:noFill/>
        </p:spPr>
        <p:txBody>
          <a:bodyPr wrap="square" rtlCol="0">
            <a:spAutoFit/>
          </a:bodyPr>
          <a:lstStyle/>
          <a:p>
            <a:r>
              <a:rPr lang="en-US" sz="2000" b="1" i="1" dirty="0" err="1" smtClean="0">
                <a:solidFill>
                  <a:srgbClr val="FFFF00"/>
                </a:solidFill>
                <a:latin typeface="Arial" panose="020B0604020202020204" pitchFamily="34" charset="0"/>
                <a:cs typeface="Arial" panose="020B0604020202020204" pitchFamily="34" charset="0"/>
              </a:rPr>
              <a:t>Tuzcu</a:t>
            </a:r>
            <a:r>
              <a:rPr lang="en-US" sz="2000" b="1" i="1" dirty="0" smtClean="0">
                <a:solidFill>
                  <a:srgbClr val="FFFF00"/>
                </a:solidFill>
                <a:latin typeface="Arial" panose="020B0604020202020204" pitchFamily="34" charset="0"/>
                <a:cs typeface="Arial" panose="020B0604020202020204" pitchFamily="34" charset="0"/>
              </a:rPr>
              <a:t> et al., J Am Coll Cardiol 2018;72:370</a:t>
            </a:r>
            <a:endParaRPr lang="en-US" sz="2000" b="1" i="1"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28" y="990600"/>
            <a:ext cx="4028273" cy="5283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362" y="990600"/>
            <a:ext cx="4028273" cy="5283200"/>
          </a:xfrm>
          <a:prstGeom prst="rect">
            <a:avLst/>
          </a:prstGeom>
        </p:spPr>
      </p:pic>
    </p:spTree>
    <p:extLst>
      <p:ext uri="{BB962C8B-B14F-4D97-AF65-F5344CB8AC3E}">
        <p14:creationId xmlns:p14="http://schemas.microsoft.com/office/powerpoint/2010/main" val="418567752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5400"/>
            <a:ext cx="9144002" cy="553998"/>
          </a:xfrm>
          <a:prstGeom prst="rect">
            <a:avLst/>
          </a:prstGeom>
          <a:noFill/>
        </p:spPr>
        <p:txBody>
          <a:bodyPr wrap="square" rtlCol="0">
            <a:spAutoFit/>
          </a:bodyPr>
          <a:lstStyle/>
          <a:p>
            <a:pPr algn="ctr"/>
            <a:r>
              <a:rPr lang="en-US" sz="3000" b="1" dirty="0" smtClean="0">
                <a:solidFill>
                  <a:srgbClr val="FFFF00"/>
                </a:solidFill>
                <a:latin typeface="Arial" panose="020B0604020202020204" pitchFamily="34" charset="0"/>
                <a:cs typeface="Arial" panose="020B0604020202020204" pitchFamily="34" charset="0"/>
              </a:rPr>
              <a:t>In-Hospital Outcomes</a:t>
            </a:r>
            <a:endParaRPr lang="en-US" sz="30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3354184" y="6390957"/>
            <a:ext cx="6094616" cy="400110"/>
          </a:xfrm>
          <a:prstGeom prst="rect">
            <a:avLst/>
          </a:prstGeom>
          <a:noFill/>
        </p:spPr>
        <p:txBody>
          <a:bodyPr wrap="square" rtlCol="0">
            <a:spAutoFit/>
          </a:bodyPr>
          <a:lstStyle/>
          <a:p>
            <a:r>
              <a:rPr lang="en-US" sz="2000" b="1" i="1" dirty="0" err="1" smtClean="0">
                <a:solidFill>
                  <a:srgbClr val="FFFF00"/>
                </a:solidFill>
                <a:latin typeface="Arial" panose="020B0604020202020204" pitchFamily="34" charset="0"/>
                <a:cs typeface="Arial" panose="020B0604020202020204" pitchFamily="34" charset="0"/>
              </a:rPr>
              <a:t>Tuzcu</a:t>
            </a:r>
            <a:r>
              <a:rPr lang="en-US" sz="2000" b="1" i="1" dirty="0" smtClean="0">
                <a:solidFill>
                  <a:srgbClr val="FFFF00"/>
                </a:solidFill>
                <a:latin typeface="Arial" panose="020B0604020202020204" pitchFamily="34" charset="0"/>
                <a:cs typeface="Arial" panose="020B0604020202020204" pitchFamily="34" charset="0"/>
              </a:rPr>
              <a:t> et al., J Am Coll Cardiol 2018;72:370</a:t>
            </a:r>
            <a:endParaRPr lang="en-US" sz="2000" b="1" i="1" dirty="0">
              <a:solidFill>
                <a:srgbClr val="FFFF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713264"/>
            <a:ext cx="6781800" cy="5664200"/>
          </a:xfrm>
          <a:prstGeom prst="rect">
            <a:avLst/>
          </a:prstGeom>
        </p:spPr>
      </p:pic>
    </p:spTree>
    <p:extLst>
      <p:ext uri="{BB962C8B-B14F-4D97-AF65-F5344CB8AC3E}">
        <p14:creationId xmlns:p14="http://schemas.microsoft.com/office/powerpoint/2010/main" val="203757064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5394"/>
            <a:ext cx="9144002" cy="1015663"/>
          </a:xfrm>
          <a:prstGeom prst="rect">
            <a:avLst/>
          </a:prstGeom>
          <a:noFill/>
        </p:spPr>
        <p:txBody>
          <a:bodyPr wrap="square" rtlCol="0">
            <a:spAutoFit/>
          </a:bodyPr>
          <a:lstStyle/>
          <a:p>
            <a:pPr algn="ctr"/>
            <a:r>
              <a:rPr lang="en-US" sz="3000" b="1" dirty="0" smtClean="0">
                <a:solidFill>
                  <a:srgbClr val="FFFF00"/>
                </a:solidFill>
                <a:latin typeface="Arial" panose="020B0604020202020204" pitchFamily="34" charset="0"/>
                <a:cs typeface="Arial" panose="020B0604020202020204" pitchFamily="34" charset="0"/>
              </a:rPr>
              <a:t>Post-TAVR In-Hospital Echocardiographic Measurements</a:t>
            </a:r>
            <a:endParaRPr lang="en-US" sz="30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4267209" y="6390957"/>
            <a:ext cx="4875415" cy="369332"/>
          </a:xfrm>
          <a:prstGeom prst="rect">
            <a:avLst/>
          </a:prstGeom>
          <a:noFill/>
        </p:spPr>
        <p:txBody>
          <a:bodyPr wrap="square" rtlCol="0">
            <a:spAutoFit/>
          </a:bodyPr>
          <a:lstStyle/>
          <a:p>
            <a:r>
              <a:rPr lang="en-US" b="1" i="1" dirty="0" err="1" smtClean="0">
                <a:solidFill>
                  <a:srgbClr val="FFFF00"/>
                </a:solidFill>
                <a:latin typeface="Arial" panose="020B0604020202020204" pitchFamily="34" charset="0"/>
                <a:cs typeface="Arial" panose="020B0604020202020204" pitchFamily="34" charset="0"/>
              </a:rPr>
              <a:t>Tuzcu</a:t>
            </a:r>
            <a:r>
              <a:rPr lang="en-US" b="1" i="1" dirty="0" smtClean="0">
                <a:solidFill>
                  <a:srgbClr val="FFFF00"/>
                </a:solidFill>
                <a:latin typeface="Arial" panose="020B0604020202020204" pitchFamily="34" charset="0"/>
                <a:cs typeface="Arial" panose="020B0604020202020204" pitchFamily="34" charset="0"/>
              </a:rPr>
              <a:t> et al., J Am Coll Cardiol 2018;72:370</a:t>
            </a:r>
            <a:endParaRPr lang="en-US" b="1" i="1" dirty="0">
              <a:solidFill>
                <a:srgbClr val="FFFF0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55104177"/>
              </p:ext>
            </p:extLst>
          </p:nvPr>
        </p:nvGraphicFramePr>
        <p:xfrm>
          <a:off x="228599" y="1193804"/>
          <a:ext cx="8686800" cy="5197149"/>
        </p:xfrm>
        <a:graphic>
          <a:graphicData uri="http://schemas.openxmlformats.org/drawingml/2006/table">
            <a:tbl>
              <a:tblPr firstRow="1" bandRow="1">
                <a:tableStyleId>{5C22544A-7EE6-4342-B048-85BDC9FD1C3A}</a:tableStyleId>
              </a:tblPr>
              <a:tblGrid>
                <a:gridCol w="2971801"/>
                <a:gridCol w="2133600"/>
                <a:gridCol w="2057400"/>
                <a:gridCol w="1523999"/>
              </a:tblGrid>
              <a:tr h="577461">
                <a:tc>
                  <a:txBody>
                    <a:bodyPr/>
                    <a:lstStyle/>
                    <a:p>
                      <a:pPr algn="ctr"/>
                      <a:r>
                        <a:rPr lang="en-US" sz="1900" b="1" dirty="0" smtClean="0">
                          <a:solidFill>
                            <a:schemeClr val="tx1"/>
                          </a:solidFill>
                          <a:latin typeface="Arial" panose="020B0604020202020204" pitchFamily="34" charset="0"/>
                          <a:cs typeface="Arial" panose="020B0604020202020204" pitchFamily="34" charset="0"/>
                        </a:rPr>
                        <a:t>Measurement</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ViV (n=1,150)</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NV (n=2,259)</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900" b="1" i="1" dirty="0" smtClean="0">
                          <a:solidFill>
                            <a:schemeClr val="tx1"/>
                          </a:solidFill>
                          <a:latin typeface="Arial" panose="020B0604020202020204" pitchFamily="34" charset="0"/>
                          <a:cs typeface="Arial" panose="020B0604020202020204" pitchFamily="34" charset="0"/>
                        </a:rPr>
                        <a:t>p</a:t>
                      </a:r>
                      <a:r>
                        <a:rPr lang="en-US" sz="1900" b="1" i="1" baseline="0" dirty="0" smtClean="0">
                          <a:solidFill>
                            <a:schemeClr val="tx1"/>
                          </a:solidFill>
                          <a:latin typeface="Arial" panose="020B0604020202020204" pitchFamily="34" charset="0"/>
                          <a:cs typeface="Arial" panose="020B0604020202020204" pitchFamily="34" charset="0"/>
                        </a:rPr>
                        <a:t> </a:t>
                      </a:r>
                      <a:r>
                        <a:rPr lang="en-US" sz="1900" b="1" i="0" baseline="0" dirty="0" smtClean="0">
                          <a:solidFill>
                            <a:schemeClr val="tx1"/>
                          </a:solidFill>
                          <a:latin typeface="Arial" panose="020B0604020202020204" pitchFamily="34" charset="0"/>
                          <a:cs typeface="Arial" panose="020B0604020202020204" pitchFamily="34" charset="0"/>
                        </a:rPr>
                        <a:t>Value</a:t>
                      </a:r>
                      <a:endParaRPr lang="en-US" sz="1900" b="1" i="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r>
              <a:tr h="577461">
                <a:tc>
                  <a:txBody>
                    <a:bodyPr/>
                    <a:lstStyle/>
                    <a:p>
                      <a:pPr algn="l"/>
                      <a:r>
                        <a:rPr lang="en-US" sz="1900" b="1" dirty="0" smtClean="0">
                          <a:solidFill>
                            <a:schemeClr val="tx1"/>
                          </a:solidFill>
                          <a:latin typeface="Arial" panose="020B0604020202020204" pitchFamily="34" charset="0"/>
                          <a:cs typeface="Arial" panose="020B0604020202020204" pitchFamily="34" charset="0"/>
                        </a:rPr>
                        <a:t>AVG</a:t>
                      </a:r>
                      <a:r>
                        <a:rPr lang="en-US" sz="1900" b="1" baseline="0" dirty="0" smtClean="0">
                          <a:solidFill>
                            <a:schemeClr val="tx1"/>
                          </a:solidFill>
                          <a:latin typeface="Arial" panose="020B0604020202020204" pitchFamily="34" charset="0"/>
                          <a:cs typeface="Arial" panose="020B0604020202020204" pitchFamily="34" charset="0"/>
                        </a:rPr>
                        <a:t> mean, mm Hg</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16.0 (10.0-22.0)</a:t>
                      </a:r>
                    </a:p>
                  </a:txBody>
                  <a:tcPr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9.0 (6.0-12.0)</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&lt;0.001</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577461">
                <a:tc>
                  <a:txBody>
                    <a:bodyPr/>
                    <a:lstStyle/>
                    <a:p>
                      <a:pPr algn="l"/>
                      <a:r>
                        <a:rPr lang="en-US" sz="1900" b="1" dirty="0" smtClean="0">
                          <a:solidFill>
                            <a:schemeClr val="tx1"/>
                          </a:solidFill>
                          <a:latin typeface="Arial" panose="020B0604020202020204" pitchFamily="34" charset="0"/>
                          <a:cs typeface="Arial" panose="020B0604020202020204" pitchFamily="34" charset="0"/>
                        </a:rPr>
                        <a:t>AVA, cm</a:t>
                      </a:r>
                      <a:r>
                        <a:rPr lang="en-US" sz="1900" b="1" baseline="30000" dirty="0" smtClean="0">
                          <a:solidFill>
                            <a:schemeClr val="tx1"/>
                          </a:solidFill>
                          <a:latin typeface="Arial" panose="020B0604020202020204" pitchFamily="34" charset="0"/>
                          <a:cs typeface="Arial" panose="020B0604020202020204" pitchFamily="34" charset="0"/>
                        </a:rPr>
                        <a:t>2</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1.3 (1.1-1.8)</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1.8 (1.4-2.2)</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&lt;0.001</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77461">
                <a:tc>
                  <a:txBody>
                    <a:bodyPr/>
                    <a:lstStyle/>
                    <a:p>
                      <a:pPr algn="l"/>
                      <a:r>
                        <a:rPr lang="en-US" sz="1900" b="1" dirty="0" smtClean="0">
                          <a:solidFill>
                            <a:schemeClr val="tx1"/>
                          </a:solidFill>
                          <a:latin typeface="Arial" panose="020B0604020202020204" pitchFamily="34" charset="0"/>
                          <a:cs typeface="Arial" panose="020B0604020202020204" pitchFamily="34" charset="0"/>
                        </a:rPr>
                        <a:t>Aortic regurgitation, %</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&lt;0.001</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77461">
                <a:tc>
                  <a:txBody>
                    <a:bodyPr/>
                    <a:lstStyle/>
                    <a:p>
                      <a:pPr algn="l"/>
                      <a:r>
                        <a:rPr lang="en-US" sz="1900" b="1" dirty="0" smtClean="0">
                          <a:solidFill>
                            <a:schemeClr val="tx1"/>
                          </a:solidFill>
                          <a:latin typeface="Arial" panose="020B0604020202020204" pitchFamily="34" charset="0"/>
                          <a:cs typeface="Arial" panose="020B0604020202020204" pitchFamily="34" charset="0"/>
                        </a:rPr>
                        <a:t>     None</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55.0</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37.4</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r>
              <a:tr h="577461">
                <a:tc>
                  <a:txBody>
                    <a:bodyPr/>
                    <a:lstStyle/>
                    <a:p>
                      <a:pPr algn="l"/>
                      <a:r>
                        <a:rPr lang="en-US" sz="1900" b="1" dirty="0" smtClean="0">
                          <a:solidFill>
                            <a:schemeClr val="tx1"/>
                          </a:solidFill>
                          <a:latin typeface="Arial" panose="020B0604020202020204" pitchFamily="34" charset="0"/>
                          <a:cs typeface="Arial" panose="020B0604020202020204" pitchFamily="34" charset="0"/>
                        </a:rPr>
                        <a:t>     Trace</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24.7</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26.0</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r>
              <a:tr h="577461">
                <a:tc>
                  <a:txBody>
                    <a:bodyPr/>
                    <a:lstStyle/>
                    <a:p>
                      <a:pPr algn="l"/>
                      <a:r>
                        <a:rPr lang="en-US" sz="1900" b="1" dirty="0" smtClean="0">
                          <a:solidFill>
                            <a:schemeClr val="tx1"/>
                          </a:solidFill>
                          <a:latin typeface="Arial" panose="020B0604020202020204" pitchFamily="34" charset="0"/>
                          <a:cs typeface="Arial" panose="020B0604020202020204" pitchFamily="34" charset="0"/>
                        </a:rPr>
                        <a:t>     Mild</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16.8</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30.0</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r>
              <a:tr h="577461">
                <a:tc>
                  <a:txBody>
                    <a:bodyPr/>
                    <a:lstStyle/>
                    <a:p>
                      <a:pPr algn="l"/>
                      <a:r>
                        <a:rPr lang="en-US" sz="1900" b="1" dirty="0" smtClean="0">
                          <a:solidFill>
                            <a:schemeClr val="tx1"/>
                          </a:solidFill>
                          <a:latin typeface="Arial" panose="020B0604020202020204" pitchFamily="34" charset="0"/>
                          <a:cs typeface="Arial" panose="020B0604020202020204" pitchFamily="34" charset="0"/>
                        </a:rPr>
                        <a:t>     Moderate</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3.0</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5.8</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r>
              <a:tr h="577461">
                <a:tc>
                  <a:txBody>
                    <a:bodyPr/>
                    <a:lstStyle/>
                    <a:p>
                      <a:pPr algn="l"/>
                      <a:r>
                        <a:rPr lang="en-US" sz="1900" b="1" dirty="0" smtClean="0">
                          <a:solidFill>
                            <a:schemeClr val="tx1"/>
                          </a:solidFill>
                          <a:latin typeface="Arial" panose="020B0604020202020204" pitchFamily="34" charset="0"/>
                          <a:cs typeface="Arial" panose="020B0604020202020204" pitchFamily="34" charset="0"/>
                        </a:rPr>
                        <a:t>     Severe</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0.5</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900" b="1" dirty="0" smtClean="0">
                          <a:solidFill>
                            <a:schemeClr val="tx1"/>
                          </a:solidFill>
                          <a:latin typeface="Arial" panose="020B0604020202020204" pitchFamily="34" charset="0"/>
                          <a:cs typeface="Arial" panose="020B0604020202020204" pitchFamily="34" charset="0"/>
                        </a:rPr>
                        <a:t>0.8</a:t>
                      </a: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en-US" sz="1900" b="1" dirty="0">
                        <a:solidFill>
                          <a:schemeClr val="tx1"/>
                        </a:solidFill>
                        <a:latin typeface="Arial" panose="020B0604020202020204" pitchFamily="34" charset="0"/>
                        <a:cs typeface="Arial" panose="020B0604020202020204" pitchFamily="34" charset="0"/>
                      </a:endParaRPr>
                    </a:p>
                  </a:txBody>
                  <a:tcPr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r>
            </a:tbl>
          </a:graphicData>
        </a:graphic>
      </p:graphicFrame>
    </p:spTree>
    <p:extLst>
      <p:ext uri="{BB962C8B-B14F-4D97-AF65-F5344CB8AC3E}">
        <p14:creationId xmlns:p14="http://schemas.microsoft.com/office/powerpoint/2010/main" val="147186227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7706"/>
            <a:ext cx="9144002" cy="584775"/>
          </a:xfrm>
          <a:prstGeom prst="rect">
            <a:avLst/>
          </a:prstGeom>
          <a:noFill/>
        </p:spPr>
        <p:txBody>
          <a:bodyPr wrap="square" rtlCol="0">
            <a:spAutoFit/>
          </a:bodyPr>
          <a:lstStyle/>
          <a:p>
            <a:pPr algn="ctr"/>
            <a:r>
              <a:rPr lang="en-US" sz="3200" b="1" dirty="0" smtClean="0">
                <a:solidFill>
                  <a:srgbClr val="FFFF00"/>
                </a:solidFill>
                <a:latin typeface="Arial" panose="020B0604020202020204" pitchFamily="34" charset="0"/>
                <a:cs typeface="Arial" panose="020B0604020202020204" pitchFamily="34" charset="0"/>
              </a:rPr>
              <a:t>30-Day and 1-Year Hazard Ratios</a:t>
            </a:r>
            <a:endParaRPr lang="en-US" sz="32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3505201" y="6390957"/>
            <a:ext cx="5410199" cy="400110"/>
          </a:xfrm>
          <a:prstGeom prst="rect">
            <a:avLst/>
          </a:prstGeom>
          <a:noFill/>
        </p:spPr>
        <p:txBody>
          <a:bodyPr wrap="square" rtlCol="0">
            <a:spAutoFit/>
          </a:bodyPr>
          <a:lstStyle/>
          <a:p>
            <a:r>
              <a:rPr lang="en-US" sz="2000" b="1" i="1" dirty="0" err="1" smtClean="0">
                <a:solidFill>
                  <a:srgbClr val="FFFF00"/>
                </a:solidFill>
                <a:latin typeface="Arial" panose="020B0604020202020204" pitchFamily="34" charset="0"/>
                <a:cs typeface="Arial" panose="020B0604020202020204" pitchFamily="34" charset="0"/>
              </a:rPr>
              <a:t>Tuzcu</a:t>
            </a:r>
            <a:r>
              <a:rPr lang="en-US" sz="2000" b="1" i="1" dirty="0" smtClean="0">
                <a:solidFill>
                  <a:srgbClr val="FFFF00"/>
                </a:solidFill>
                <a:latin typeface="Arial" panose="020B0604020202020204" pitchFamily="34" charset="0"/>
                <a:cs typeface="Arial" panose="020B0604020202020204" pitchFamily="34" charset="0"/>
              </a:rPr>
              <a:t> et al., J Am Coll Cardiol 2018;72:370</a:t>
            </a:r>
            <a:endParaRPr lang="en-US" sz="2000" b="1" i="1" dirty="0">
              <a:solidFill>
                <a:srgbClr val="FFFF00"/>
              </a:solidFill>
              <a:latin typeface="Arial" panose="020B0604020202020204" pitchFamily="34" charset="0"/>
              <a:cs typeface="Arial" panose="020B0604020202020204" pitchFamily="34" charset="0"/>
            </a:endParaRPr>
          </a:p>
        </p:txBody>
      </p:sp>
      <p:sp>
        <p:nvSpPr>
          <p:cNvPr id="2" name="TextBox 1"/>
          <p:cNvSpPr txBox="1"/>
          <p:nvPr/>
        </p:nvSpPr>
        <p:spPr>
          <a:xfrm>
            <a:off x="76198" y="685806"/>
            <a:ext cx="8991602" cy="830997"/>
          </a:xfrm>
          <a:prstGeom prst="rect">
            <a:avLst/>
          </a:prstGeom>
          <a:noFill/>
        </p:spPr>
        <p:txBody>
          <a:bodyPr wrap="square" rtlCol="0">
            <a:spAutoFit/>
          </a:bodyPr>
          <a:lstStyle/>
          <a:p>
            <a:pPr algn="ctr"/>
            <a:r>
              <a:rPr lang="en-US" sz="2400" b="1" dirty="0" smtClean="0">
                <a:solidFill>
                  <a:srgbClr val="FFFFFF"/>
                </a:solidFill>
                <a:latin typeface="Arial" panose="020B0604020202020204" pitchFamily="34" charset="0"/>
                <a:cs typeface="Arial" panose="020B0604020202020204" pitchFamily="34" charset="0"/>
              </a:rPr>
              <a:t>For All-cause mortality, Stroke, Hospitalization for HF, and AVRI in ViV-TAVR and Matched NV-TAVR Patients</a:t>
            </a:r>
            <a:endParaRPr lang="en-US" sz="2400" b="1" dirty="0">
              <a:solidFill>
                <a:srgbClr val="FFFFFF"/>
              </a:solidFill>
              <a:latin typeface="Arial" panose="020B0604020202020204" pitchFamily="34" charset="0"/>
              <a:cs typeface="Arial" panose="020B0604020202020204" pitchFamily="34" charset="0"/>
            </a:endParaRPr>
          </a:p>
        </p:txBody>
      </p:sp>
      <p:sp>
        <p:nvSpPr>
          <p:cNvPr id="6" name="TextBox 5"/>
          <p:cNvSpPr txBox="1"/>
          <p:nvPr/>
        </p:nvSpPr>
        <p:spPr>
          <a:xfrm>
            <a:off x="76198" y="6349920"/>
            <a:ext cx="3276602" cy="400110"/>
          </a:xfrm>
          <a:prstGeom prst="rect">
            <a:avLst/>
          </a:prstGeom>
          <a:noFill/>
        </p:spPr>
        <p:txBody>
          <a:bodyPr wrap="square" rtlCol="0">
            <a:spAutoFit/>
          </a:bodyPr>
          <a:lstStyle/>
          <a:p>
            <a:r>
              <a:rPr lang="en-US" sz="1000" b="1" i="1" dirty="0" smtClean="0">
                <a:solidFill>
                  <a:srgbClr val="FFFFFF"/>
                </a:solidFill>
                <a:latin typeface="Arial" panose="020B0604020202020204" pitchFamily="34" charset="0"/>
                <a:cs typeface="Arial" panose="020B0604020202020204" pitchFamily="34" charset="0"/>
              </a:rPr>
              <a:t>AVRI – aortic valve re-intervention</a:t>
            </a:r>
          </a:p>
          <a:p>
            <a:r>
              <a:rPr lang="en-US" sz="1000" b="1" i="1" dirty="0" smtClean="0">
                <a:solidFill>
                  <a:srgbClr val="FFFFFF"/>
                </a:solidFill>
                <a:latin typeface="Arial" panose="020B0604020202020204" pitchFamily="34" charset="0"/>
                <a:cs typeface="Arial" panose="020B0604020202020204" pitchFamily="34" charset="0"/>
              </a:rPr>
              <a:t>NV – native valve</a:t>
            </a:r>
            <a:endParaRPr lang="en-US" sz="1000" b="1" i="1" dirty="0">
              <a:solidFill>
                <a:srgbClr val="FFFF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4500" y="1580195"/>
            <a:ext cx="6095307" cy="4724356"/>
          </a:xfrm>
          <a:prstGeom prst="rect">
            <a:avLst/>
          </a:prstGeom>
        </p:spPr>
      </p:pic>
    </p:spTree>
    <p:extLst>
      <p:ext uri="{BB962C8B-B14F-4D97-AF65-F5344CB8AC3E}">
        <p14:creationId xmlns:p14="http://schemas.microsoft.com/office/powerpoint/2010/main" val="235971606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7700"/>
            <a:ext cx="9144002" cy="1077218"/>
          </a:xfrm>
          <a:prstGeom prst="rect">
            <a:avLst/>
          </a:prstGeom>
          <a:noFill/>
        </p:spPr>
        <p:txBody>
          <a:bodyPr wrap="square" rtlCol="0">
            <a:spAutoFit/>
          </a:bodyPr>
          <a:lstStyle/>
          <a:p>
            <a:pPr algn="ctr"/>
            <a:r>
              <a:rPr lang="en-US" sz="3200" b="1" dirty="0" smtClean="0">
                <a:solidFill>
                  <a:srgbClr val="FFFF00"/>
                </a:solidFill>
                <a:latin typeface="Arial" panose="020B0604020202020204" pitchFamily="34" charset="0"/>
                <a:cs typeface="Arial" panose="020B0604020202020204" pitchFamily="34" charset="0"/>
              </a:rPr>
              <a:t>Unadjusted and Adjusted 30-Day and </a:t>
            </a:r>
          </a:p>
          <a:p>
            <a:pPr algn="ctr"/>
            <a:r>
              <a:rPr lang="en-US" sz="3200" b="1" dirty="0" smtClean="0">
                <a:solidFill>
                  <a:srgbClr val="FFFF00"/>
                </a:solidFill>
                <a:latin typeface="Arial" panose="020B0604020202020204" pitchFamily="34" charset="0"/>
                <a:cs typeface="Arial" panose="020B0604020202020204" pitchFamily="34" charset="0"/>
              </a:rPr>
              <a:t>1-Year Outcomes</a:t>
            </a:r>
            <a:endParaRPr lang="en-US" sz="32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4267209" y="6390957"/>
            <a:ext cx="4875415" cy="369332"/>
          </a:xfrm>
          <a:prstGeom prst="rect">
            <a:avLst/>
          </a:prstGeom>
          <a:noFill/>
        </p:spPr>
        <p:txBody>
          <a:bodyPr wrap="square" rtlCol="0">
            <a:spAutoFit/>
          </a:bodyPr>
          <a:lstStyle/>
          <a:p>
            <a:r>
              <a:rPr lang="en-US" b="1" i="1" dirty="0" err="1" smtClean="0">
                <a:solidFill>
                  <a:srgbClr val="FFFF00"/>
                </a:solidFill>
                <a:latin typeface="Arial" panose="020B0604020202020204" pitchFamily="34" charset="0"/>
                <a:cs typeface="Arial" panose="020B0604020202020204" pitchFamily="34" charset="0"/>
              </a:rPr>
              <a:t>Tuzcu</a:t>
            </a:r>
            <a:r>
              <a:rPr lang="en-US" b="1" i="1" dirty="0" smtClean="0">
                <a:solidFill>
                  <a:srgbClr val="FFFF00"/>
                </a:solidFill>
                <a:latin typeface="Arial" panose="020B0604020202020204" pitchFamily="34" charset="0"/>
                <a:cs typeface="Arial" panose="020B0604020202020204" pitchFamily="34" charset="0"/>
              </a:rPr>
              <a:t> et al., J Am Coll Cardiol 2018;72:370</a:t>
            </a:r>
            <a:endParaRPr lang="en-US" b="1" i="1" dirty="0">
              <a:solidFill>
                <a:srgbClr val="FFFF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899" y="1443996"/>
            <a:ext cx="7202204" cy="4946967"/>
          </a:xfrm>
          <a:prstGeom prst="rect">
            <a:avLst/>
          </a:prstGeom>
        </p:spPr>
      </p:pic>
    </p:spTree>
    <p:extLst>
      <p:ext uri="{BB962C8B-B14F-4D97-AF65-F5344CB8AC3E}">
        <p14:creationId xmlns:p14="http://schemas.microsoft.com/office/powerpoint/2010/main" val="282831223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12800"/>
          </a:xfrm>
        </p:spPr>
        <p:txBody>
          <a:bodyPr/>
          <a:lstStyle/>
          <a:p>
            <a:r>
              <a:rPr lang="en-US" sz="4400" dirty="0" smtClean="0">
                <a:latin typeface="Arial" panose="020B0604020202020204" pitchFamily="34" charset="0"/>
                <a:cs typeface="Arial" panose="020B0604020202020204" pitchFamily="34" charset="0"/>
              </a:rPr>
              <a:t>TEE</a:t>
            </a:r>
            <a:endParaRPr lang="en-US" sz="4400" dirty="0">
              <a:latin typeface="Arial" panose="020B0604020202020204" pitchFamily="34" charset="0"/>
              <a:cs typeface="Arial" panose="020B0604020202020204" pitchFamily="34" charset="0"/>
            </a:endParaRPr>
          </a:p>
        </p:txBody>
      </p:sp>
      <p:sp>
        <p:nvSpPr>
          <p:cNvPr id="3" name="Rectangle 2"/>
          <p:cNvSpPr/>
          <p:nvPr/>
        </p:nvSpPr>
        <p:spPr>
          <a:xfrm>
            <a:off x="2111146" y="5624991"/>
            <a:ext cx="6270857" cy="1200329"/>
          </a:xfrm>
          <a:prstGeom prst="rect">
            <a:avLst/>
          </a:prstGeom>
        </p:spPr>
        <p:txBody>
          <a:bodyPr wrap="square">
            <a:spAutoFit/>
          </a:bodyPr>
          <a:lstStyle/>
          <a:p>
            <a:pPr algn="ctr"/>
            <a:r>
              <a:rPr lang="en-US" sz="2400" b="1" dirty="0">
                <a:solidFill>
                  <a:srgbClr val="FFFFFF"/>
                </a:solidFill>
                <a:latin typeface="Arial" pitchFamily="34" charset="0"/>
                <a:cs typeface="Arial" pitchFamily="34" charset="0"/>
              </a:rPr>
              <a:t>Severe </a:t>
            </a:r>
            <a:r>
              <a:rPr lang="en-US" sz="2400" b="1" dirty="0" smtClean="0">
                <a:solidFill>
                  <a:srgbClr val="FFFFFF"/>
                </a:solidFill>
                <a:latin typeface="Arial" pitchFamily="34" charset="0"/>
                <a:cs typeface="Arial" pitchFamily="34" charset="0"/>
              </a:rPr>
              <a:t>Prosthetic Aortic Regurgitation due to degenerated leaflet with </a:t>
            </a:r>
            <a:r>
              <a:rPr lang="en-US" sz="2400" b="1" dirty="0" err="1" smtClean="0">
                <a:solidFill>
                  <a:srgbClr val="FFFFFF"/>
                </a:solidFill>
                <a:latin typeface="Arial" pitchFamily="34" charset="0"/>
                <a:cs typeface="Arial" pitchFamily="34" charset="0"/>
              </a:rPr>
              <a:t>coaptation</a:t>
            </a:r>
            <a:r>
              <a:rPr lang="en-US" sz="2400" b="1" dirty="0" smtClean="0">
                <a:solidFill>
                  <a:srgbClr val="FFFFFF"/>
                </a:solidFill>
                <a:latin typeface="Arial" pitchFamily="34" charset="0"/>
                <a:cs typeface="Arial" pitchFamily="34" charset="0"/>
              </a:rPr>
              <a:t> gap</a:t>
            </a:r>
            <a:endParaRPr lang="en-US" sz="2400" b="1" dirty="0">
              <a:solidFill>
                <a:srgbClr val="FFFFFF"/>
              </a:solidFill>
              <a:latin typeface="Arial" pitchFamily="34" charset="0"/>
              <a:cs typeface="Arial" pitchFamily="34" charset="0"/>
            </a:endParaRPr>
          </a:p>
        </p:txBody>
      </p:sp>
      <p:pic>
        <p:nvPicPr>
          <p:cNvPr id="7" name="VIV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9624"/>
          <a:stretch/>
        </p:blipFill>
        <p:spPr>
          <a:xfrm>
            <a:off x="4724406" y="1299033"/>
            <a:ext cx="4168543" cy="4203719"/>
          </a:xfrm>
          <a:prstGeom prst="rect">
            <a:avLst/>
          </a:prstGeom>
        </p:spPr>
      </p:pic>
      <p:pic>
        <p:nvPicPr>
          <p:cNvPr id="8" name="VIV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10025"/>
          <a:stretch/>
        </p:blipFill>
        <p:spPr>
          <a:xfrm>
            <a:off x="228603" y="1317175"/>
            <a:ext cx="4168543" cy="4203719"/>
          </a:xfrm>
          <a:prstGeom prst="rect">
            <a:avLst/>
          </a:prstGeom>
        </p:spPr>
      </p:pic>
      <p:pic>
        <p:nvPicPr>
          <p:cNvPr id="6"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9350" y="38103"/>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4" fill="hold"/>
                                        <p:tgtEl>
                                          <p:spTgt spid="8"/>
                                        </p:tgtEl>
                                      </p:cBhvr>
                                    </p:cmd>
                                  </p:childTnLst>
                                </p:cTn>
                              </p:par>
                            </p:childTnLst>
                          </p:cTn>
                        </p:par>
                        <p:par>
                          <p:cTn id="7" fill="hold">
                            <p:stCondLst>
                              <p:cond delay="2414"/>
                            </p:stCondLst>
                            <p:childTnLst>
                              <p:par>
                                <p:cTn id="8" presetID="1" presetClass="mediacall" presetSubtype="0" fill="hold" nodeType="afterEffect">
                                  <p:stCondLst>
                                    <p:cond delay="0"/>
                                  </p:stCondLst>
                                  <p:childTnLst>
                                    <p:cmd type="call" cmd="playFrom(0.0)">
                                      <p:cBhvr>
                                        <p:cTn id="9" dur="7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53"/>
            <a:ext cx="375356" cy="55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193" y="41095"/>
            <a:ext cx="8991601" cy="523105"/>
          </a:xfrm>
          <a:prstGeom prst="rect">
            <a:avLst/>
          </a:prstGeom>
          <a:noFill/>
        </p:spPr>
        <p:txBody>
          <a:bodyPr wrap="square" lIns="91312" tIns="45663" rIns="91312" bIns="45663" rtlCol="0">
            <a:spAutoFit/>
          </a:bodyPr>
          <a:lstStyle/>
          <a:p>
            <a:pPr algn="ctr" defTabSz="913153"/>
            <a:r>
              <a:rPr lang="en-US" sz="2800" b="1" dirty="0">
                <a:solidFill>
                  <a:srgbClr val="FFFF00"/>
                </a:solidFill>
                <a:latin typeface="Arial" panose="020B0604020202020204" pitchFamily="34" charset="0"/>
                <a:cs typeface="Arial" panose="020B0604020202020204" pitchFamily="34" charset="0"/>
              </a:rPr>
              <a:t>Valve-in-Valve TAVR vs </a:t>
            </a:r>
            <a:r>
              <a:rPr lang="en-US" sz="2800" b="1" dirty="0" smtClean="0">
                <a:solidFill>
                  <a:srgbClr val="FFFF00"/>
                </a:solidFill>
                <a:latin typeface="Arial" panose="020B0604020202020204" pitchFamily="34" charset="0"/>
                <a:cs typeface="Arial" panose="020B0604020202020204" pitchFamily="34" charset="0"/>
              </a:rPr>
              <a:t>Native Valve TAVR </a:t>
            </a:r>
            <a:r>
              <a:rPr lang="en-US" sz="2800" b="1" dirty="0">
                <a:solidFill>
                  <a:srgbClr val="FFFF00"/>
                </a:solidFill>
                <a:latin typeface="Arial" panose="020B0604020202020204" pitchFamily="34" charset="0"/>
                <a:cs typeface="Arial" panose="020B0604020202020204" pitchFamily="34" charset="0"/>
              </a:rPr>
              <a:t>for </a:t>
            </a:r>
            <a:r>
              <a:rPr lang="en-US" sz="2800" b="1" dirty="0" smtClean="0">
                <a:solidFill>
                  <a:srgbClr val="FFFF00"/>
                </a:solidFill>
                <a:latin typeface="Arial" panose="020B0604020202020204" pitchFamily="34" charset="0"/>
                <a:cs typeface="Arial" panose="020B0604020202020204" pitchFamily="34" charset="0"/>
              </a:rPr>
              <a:t>AS</a:t>
            </a:r>
            <a:endParaRPr lang="en-US" sz="2800" b="1"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3733800" y="6477000"/>
            <a:ext cx="5486392" cy="399994"/>
          </a:xfrm>
          <a:prstGeom prst="rect">
            <a:avLst/>
          </a:prstGeom>
          <a:noFill/>
        </p:spPr>
        <p:txBody>
          <a:bodyPr wrap="square" lIns="91312" tIns="45663" rIns="91312" bIns="45663" rtlCol="0">
            <a:spAutoFit/>
          </a:bodyPr>
          <a:lstStyle/>
          <a:p>
            <a:pPr defTabSz="913153"/>
            <a:r>
              <a:rPr lang="en-US" sz="2000" b="1" i="1" dirty="0" err="1" smtClean="0">
                <a:solidFill>
                  <a:srgbClr val="FFFF00"/>
                </a:solidFill>
                <a:latin typeface="Arial" panose="020B0604020202020204" pitchFamily="34" charset="0"/>
                <a:cs typeface="Arial" panose="020B0604020202020204" pitchFamily="34" charset="0"/>
              </a:rPr>
              <a:t>Tuzcu</a:t>
            </a:r>
            <a:r>
              <a:rPr lang="en-US" sz="2000" b="1" i="1" dirty="0" smtClean="0">
                <a:solidFill>
                  <a:srgbClr val="FFFF00"/>
                </a:solidFill>
                <a:latin typeface="Arial" panose="020B0604020202020204" pitchFamily="34" charset="0"/>
                <a:cs typeface="Arial" panose="020B0604020202020204" pitchFamily="34" charset="0"/>
              </a:rPr>
              <a:t> et al., J Am Coll Cardiol 2018;72:370</a:t>
            </a:r>
            <a:endParaRPr lang="en-US" sz="2000" b="1" i="1" dirty="0">
              <a:solidFill>
                <a:srgbClr val="FFFF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685807"/>
            <a:ext cx="7086600" cy="572460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108803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7704"/>
            <a:ext cx="9144002" cy="1200329"/>
          </a:xfrm>
          <a:prstGeom prst="rect">
            <a:avLst/>
          </a:prstGeom>
          <a:noFill/>
        </p:spPr>
        <p:txBody>
          <a:bodyPr wrap="square" rtlCol="0">
            <a:spAutoFit/>
          </a:bodyPr>
          <a:lstStyle/>
          <a:p>
            <a:pPr algn="ctr"/>
            <a:r>
              <a:rPr lang="en-US" sz="2600" b="1" dirty="0" smtClean="0">
                <a:solidFill>
                  <a:srgbClr val="FFFF00"/>
                </a:solidFill>
                <a:latin typeface="Arial" panose="020B0604020202020204" pitchFamily="34" charset="0"/>
                <a:cs typeface="Arial" panose="020B0604020202020204" pitchFamily="34" charset="0"/>
              </a:rPr>
              <a:t>Cumulative Incidence Curves of All-Cause</a:t>
            </a:r>
          </a:p>
          <a:p>
            <a:pPr algn="ctr"/>
            <a:r>
              <a:rPr lang="en-US" sz="2600" b="1" dirty="0" smtClean="0">
                <a:solidFill>
                  <a:srgbClr val="FFFF00"/>
                </a:solidFill>
                <a:latin typeface="Arial" panose="020B0604020202020204" pitchFamily="34" charset="0"/>
                <a:cs typeface="Arial" panose="020B0604020202020204" pitchFamily="34" charset="0"/>
              </a:rPr>
              <a:t> Mortality in ViV-TAVR and Matched NV-TAVR Patients </a:t>
            </a:r>
          </a:p>
          <a:p>
            <a:pPr algn="ctr"/>
            <a:r>
              <a:rPr lang="en-US" sz="2000" b="1" dirty="0" smtClean="0">
                <a:solidFill>
                  <a:srgbClr val="FFFF00"/>
                </a:solidFill>
                <a:latin typeface="Arial" panose="020B0604020202020204" pitchFamily="34" charset="0"/>
                <a:cs typeface="Arial" panose="020B0604020202020204" pitchFamily="34" charset="0"/>
              </a:rPr>
              <a:t>(&lt;80 yrs and &gt;80 Yrs of Age)</a:t>
            </a:r>
            <a:endParaRPr lang="en-US" sz="20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4267209" y="6390957"/>
            <a:ext cx="4875415" cy="369332"/>
          </a:xfrm>
          <a:prstGeom prst="rect">
            <a:avLst/>
          </a:prstGeom>
          <a:noFill/>
        </p:spPr>
        <p:txBody>
          <a:bodyPr wrap="square" rtlCol="0">
            <a:spAutoFit/>
          </a:bodyPr>
          <a:lstStyle/>
          <a:p>
            <a:r>
              <a:rPr lang="en-US" b="1" i="1" dirty="0" err="1" smtClean="0">
                <a:solidFill>
                  <a:srgbClr val="FFFF00"/>
                </a:solidFill>
                <a:latin typeface="Arial" panose="020B0604020202020204" pitchFamily="34" charset="0"/>
                <a:cs typeface="Arial" panose="020B0604020202020204" pitchFamily="34" charset="0"/>
              </a:rPr>
              <a:t>Tuzcu</a:t>
            </a:r>
            <a:r>
              <a:rPr lang="en-US" b="1" i="1" dirty="0" smtClean="0">
                <a:solidFill>
                  <a:srgbClr val="FFFF00"/>
                </a:solidFill>
                <a:latin typeface="Arial" panose="020B0604020202020204" pitchFamily="34" charset="0"/>
                <a:cs typeface="Arial" panose="020B0604020202020204" pitchFamily="34" charset="0"/>
              </a:rPr>
              <a:t> et al., J Am Coll Cardiol 2018;72:370</a:t>
            </a:r>
            <a:endParaRPr lang="en-US" b="1" i="1" dirty="0">
              <a:solidFill>
                <a:srgbClr val="FFFF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608139"/>
            <a:ext cx="6172200" cy="4808412"/>
          </a:xfrm>
          <a:prstGeom prst="rect">
            <a:avLst/>
          </a:prstGeom>
        </p:spPr>
      </p:pic>
    </p:spTree>
    <p:extLst>
      <p:ext uri="{BB962C8B-B14F-4D97-AF65-F5344CB8AC3E}">
        <p14:creationId xmlns:p14="http://schemas.microsoft.com/office/powerpoint/2010/main" val="40376045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5400"/>
            <a:ext cx="9144002" cy="553998"/>
          </a:xfrm>
          <a:prstGeom prst="rect">
            <a:avLst/>
          </a:prstGeom>
          <a:noFill/>
        </p:spPr>
        <p:txBody>
          <a:bodyPr wrap="square" rtlCol="0">
            <a:spAutoFit/>
          </a:bodyPr>
          <a:lstStyle/>
          <a:p>
            <a:pPr algn="ctr"/>
            <a:r>
              <a:rPr lang="en-US" sz="3000" b="1" dirty="0" smtClean="0">
                <a:solidFill>
                  <a:srgbClr val="FFFF00"/>
                </a:solidFill>
                <a:latin typeface="Arial" panose="020B0604020202020204" pitchFamily="34" charset="0"/>
                <a:cs typeface="Arial" panose="020B0604020202020204" pitchFamily="34" charset="0"/>
              </a:rPr>
              <a:t>Echocardiographic Outcomes</a:t>
            </a:r>
            <a:endParaRPr lang="en-US" sz="30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4267209" y="6390957"/>
            <a:ext cx="4875415" cy="369332"/>
          </a:xfrm>
          <a:prstGeom prst="rect">
            <a:avLst/>
          </a:prstGeom>
          <a:noFill/>
        </p:spPr>
        <p:txBody>
          <a:bodyPr wrap="square" rtlCol="0">
            <a:spAutoFit/>
          </a:bodyPr>
          <a:lstStyle/>
          <a:p>
            <a:r>
              <a:rPr lang="en-US" b="1" i="1" dirty="0" err="1" smtClean="0">
                <a:solidFill>
                  <a:srgbClr val="FFFF00"/>
                </a:solidFill>
                <a:latin typeface="Arial" panose="020B0604020202020204" pitchFamily="34" charset="0"/>
                <a:cs typeface="Arial" panose="020B0604020202020204" pitchFamily="34" charset="0"/>
              </a:rPr>
              <a:t>Tuzcu</a:t>
            </a:r>
            <a:r>
              <a:rPr lang="en-US" b="1" i="1" dirty="0" smtClean="0">
                <a:solidFill>
                  <a:srgbClr val="FFFF00"/>
                </a:solidFill>
                <a:latin typeface="Arial" panose="020B0604020202020204" pitchFamily="34" charset="0"/>
                <a:cs typeface="Arial" panose="020B0604020202020204" pitchFamily="34" charset="0"/>
              </a:rPr>
              <a:t> et al., J Am Coll Cardiol 2018;72:370</a:t>
            </a:r>
            <a:endParaRPr lang="en-US" b="1" i="1" dirty="0">
              <a:solidFill>
                <a:srgbClr val="FFFF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713264"/>
            <a:ext cx="5486400" cy="5763736"/>
          </a:xfrm>
          <a:prstGeom prst="rect">
            <a:avLst/>
          </a:prstGeom>
        </p:spPr>
      </p:pic>
    </p:spTree>
    <p:extLst>
      <p:ext uri="{BB962C8B-B14F-4D97-AF65-F5344CB8AC3E}">
        <p14:creationId xmlns:p14="http://schemas.microsoft.com/office/powerpoint/2010/main" val="307561614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53"/>
            <a:ext cx="375356" cy="55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5382"/>
            <a:ext cx="9144002" cy="953992"/>
          </a:xfrm>
          <a:prstGeom prst="rect">
            <a:avLst/>
          </a:prstGeom>
          <a:noFill/>
        </p:spPr>
        <p:txBody>
          <a:bodyPr wrap="square" lIns="91312" tIns="45663" rIns="91312" bIns="45663" rtlCol="0">
            <a:spAutoFit/>
          </a:bodyPr>
          <a:lstStyle/>
          <a:p>
            <a:pPr algn="ctr" defTabSz="913153"/>
            <a:r>
              <a:rPr lang="en-US" sz="2800" b="1" dirty="0">
                <a:solidFill>
                  <a:srgbClr val="FFFF00"/>
                </a:solidFill>
                <a:latin typeface="Arial" panose="020B0604020202020204" pitchFamily="34" charset="0"/>
                <a:cs typeface="Arial" panose="020B0604020202020204" pitchFamily="34" charset="0"/>
              </a:rPr>
              <a:t>Mean Gradients at Baseline and Discharge </a:t>
            </a:r>
          </a:p>
          <a:p>
            <a:pPr algn="ctr" defTabSz="913153"/>
            <a:r>
              <a:rPr lang="en-US" sz="2800" b="1" dirty="0">
                <a:solidFill>
                  <a:srgbClr val="FFFF00"/>
                </a:solidFill>
                <a:latin typeface="Arial" panose="020B0604020202020204" pitchFamily="34" charset="0"/>
                <a:cs typeface="Arial" panose="020B0604020202020204" pitchFamily="34" charset="0"/>
              </a:rPr>
              <a:t>ViV-TAVR by Transcatheter Heart Valve (THV) Type</a:t>
            </a:r>
          </a:p>
        </p:txBody>
      </p:sp>
      <p:sp>
        <p:nvSpPr>
          <p:cNvPr id="5" name="TextBox 4"/>
          <p:cNvSpPr txBox="1"/>
          <p:nvPr/>
        </p:nvSpPr>
        <p:spPr>
          <a:xfrm>
            <a:off x="3657608" y="6458006"/>
            <a:ext cx="5867392" cy="399994"/>
          </a:xfrm>
          <a:prstGeom prst="rect">
            <a:avLst/>
          </a:prstGeom>
          <a:noFill/>
        </p:spPr>
        <p:txBody>
          <a:bodyPr wrap="square" lIns="91312" tIns="45663" rIns="91312" bIns="45663" rtlCol="0">
            <a:spAutoFit/>
          </a:bodyPr>
          <a:lstStyle/>
          <a:p>
            <a:pPr defTabSz="913153"/>
            <a:r>
              <a:rPr lang="en-US" sz="2000" b="1" i="1" dirty="0" err="1" smtClean="0">
                <a:solidFill>
                  <a:srgbClr val="FFFF00"/>
                </a:solidFill>
                <a:latin typeface="Arial" panose="020B0604020202020204" pitchFamily="34" charset="0"/>
                <a:cs typeface="Arial" panose="020B0604020202020204" pitchFamily="34" charset="0"/>
              </a:rPr>
              <a:t>Tuzcu</a:t>
            </a:r>
            <a:r>
              <a:rPr lang="en-US" sz="2000" b="1" i="1" dirty="0" smtClean="0">
                <a:solidFill>
                  <a:srgbClr val="FFFF00"/>
                </a:solidFill>
                <a:latin typeface="Arial" panose="020B0604020202020204" pitchFamily="34" charset="0"/>
                <a:cs typeface="Arial" panose="020B0604020202020204" pitchFamily="34" charset="0"/>
              </a:rPr>
              <a:t> et al., J Am Coll Cardiol 2018;72:370</a:t>
            </a:r>
            <a:endParaRPr lang="en-US" sz="2000" b="1" i="1" dirty="0">
              <a:solidFill>
                <a:srgbClr val="FFFF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1193856"/>
            <a:ext cx="7391400" cy="5211007"/>
          </a:xfrm>
          <a:prstGeom prst="rect">
            <a:avLst/>
          </a:prstGeom>
        </p:spPr>
      </p:pic>
    </p:spTree>
    <p:extLst>
      <p:ext uri="{BB962C8B-B14F-4D97-AF65-F5344CB8AC3E}">
        <p14:creationId xmlns:p14="http://schemas.microsoft.com/office/powerpoint/2010/main" val="331863253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9144000" cy="5994400"/>
          </a:xfrm>
          <a:prstGeom prst="rect">
            <a:avLst/>
          </a:prstGeom>
        </p:spPr>
      </p:pic>
    </p:spTree>
    <p:extLst>
      <p:ext uri="{BB962C8B-B14F-4D97-AF65-F5344CB8AC3E}">
        <p14:creationId xmlns:p14="http://schemas.microsoft.com/office/powerpoint/2010/main" val="289383903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5397"/>
            <a:ext cx="9144000" cy="984885"/>
          </a:xfrm>
          <a:prstGeom prst="rect">
            <a:avLst/>
          </a:prstGeom>
          <a:noFill/>
        </p:spPr>
        <p:txBody>
          <a:bodyPr wrap="square" rtlCol="0">
            <a:spAutoFit/>
          </a:bodyPr>
          <a:lstStyle/>
          <a:p>
            <a:pPr algn="ctr"/>
            <a:r>
              <a:rPr lang="en-US" sz="2900" b="1" dirty="0" smtClean="0">
                <a:solidFill>
                  <a:srgbClr val="FFFF00"/>
                </a:solidFill>
                <a:latin typeface="Arial" panose="020B0604020202020204" pitchFamily="34" charset="0"/>
                <a:cs typeface="Arial" panose="020B0604020202020204" pitchFamily="34" charset="0"/>
              </a:rPr>
              <a:t>Large Multicenter Studies of Aortic ViV-TAVR in High-Risk Patients</a:t>
            </a:r>
            <a:endParaRPr lang="en-US" sz="2900" b="1"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3733801" y="6457889"/>
            <a:ext cx="6095999" cy="400110"/>
          </a:xfrm>
          <a:prstGeom prst="rect">
            <a:avLst/>
          </a:prstGeom>
          <a:noFill/>
        </p:spPr>
        <p:txBody>
          <a:bodyPr wrap="square" rtlCol="0">
            <a:spAutoFit/>
          </a:bodyPr>
          <a:lstStyle/>
          <a:p>
            <a:r>
              <a:rPr lang="en-US" sz="2000" b="1" i="1" dirty="0" smtClean="0">
                <a:solidFill>
                  <a:srgbClr val="FFFF00"/>
                </a:solidFill>
                <a:latin typeface="Arial" panose="020B0604020202020204" pitchFamily="34" charset="0"/>
                <a:cs typeface="Arial" panose="020B0604020202020204" pitchFamily="34" charset="0"/>
              </a:rPr>
              <a:t>Webb et al., J Am Coll Cardiol 2018;72:383</a:t>
            </a:r>
            <a:endParaRPr lang="en-US" sz="2000" b="1" i="1" dirty="0">
              <a:solidFill>
                <a:srgbClr val="FFFF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959488"/>
            <a:ext cx="7696200" cy="5434743"/>
          </a:xfrm>
          <a:prstGeom prst="rect">
            <a:avLst/>
          </a:prstGeom>
        </p:spPr>
      </p:pic>
      <p:sp>
        <p:nvSpPr>
          <p:cNvPr id="7" name="Oval 6"/>
          <p:cNvSpPr/>
          <p:nvPr/>
        </p:nvSpPr>
        <p:spPr bwMode="auto">
          <a:xfrm>
            <a:off x="685800" y="5989326"/>
            <a:ext cx="7772400" cy="411479"/>
          </a:xfrm>
          <a:prstGeom prst="ellips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smtClean="0">
              <a:ln>
                <a:noFill/>
              </a:ln>
              <a:solidFill>
                <a:schemeClr val="bg1"/>
              </a:solidFill>
              <a:effectLst/>
              <a:latin typeface="Times New Roman" pitchFamily="18" charset="0"/>
            </a:endParaRPr>
          </a:p>
        </p:txBody>
      </p:sp>
      <p:sp>
        <p:nvSpPr>
          <p:cNvPr id="8" name="Oval 7"/>
          <p:cNvSpPr/>
          <p:nvPr/>
        </p:nvSpPr>
        <p:spPr bwMode="auto">
          <a:xfrm>
            <a:off x="762000" y="1874526"/>
            <a:ext cx="7772400" cy="411479"/>
          </a:xfrm>
          <a:prstGeom prst="ellips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smtClean="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06266559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44541"/>
            <a:ext cx="9144000" cy="5835659"/>
          </a:xfrm>
          <a:prstGeom prst="rect">
            <a:avLst/>
          </a:prstGeom>
        </p:spPr>
      </p:pic>
    </p:spTree>
    <p:extLst>
      <p:ext uri="{BB962C8B-B14F-4D97-AF65-F5344CB8AC3E}">
        <p14:creationId xmlns:p14="http://schemas.microsoft.com/office/powerpoint/2010/main" val="264452423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 y="-25394"/>
            <a:ext cx="9144001" cy="1015663"/>
          </a:xfrm>
          <a:prstGeom prst="rect">
            <a:avLst/>
          </a:prstGeom>
          <a:noFill/>
        </p:spPr>
        <p:txBody>
          <a:bodyPr wrap="square" rtlCol="0">
            <a:spAutoFit/>
          </a:bodyPr>
          <a:lstStyle/>
          <a:p>
            <a:pPr algn="ctr"/>
            <a:r>
              <a:rPr lang="en-US" sz="3000" b="1" dirty="0" smtClean="0">
                <a:solidFill>
                  <a:srgbClr val="FFFF00"/>
                </a:solidFill>
                <a:latin typeface="Arial" panose="020B0604020202020204" pitchFamily="34" charset="0"/>
                <a:cs typeface="Arial" panose="020B0604020202020204" pitchFamily="34" charset="0"/>
              </a:rPr>
              <a:t>Perioperative Mortality and Stroke Between Valve-in-Valve TAVR and Redo SAVR</a:t>
            </a:r>
            <a:endParaRPr lang="en-US" sz="3000" b="1"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2667000" y="6457889"/>
            <a:ext cx="6705600" cy="400110"/>
          </a:xfrm>
          <a:prstGeom prst="rect">
            <a:avLst/>
          </a:prstGeom>
          <a:noFill/>
        </p:spPr>
        <p:txBody>
          <a:bodyPr wrap="square" rtlCol="0">
            <a:spAutoFit/>
          </a:bodyPr>
          <a:lstStyle/>
          <a:p>
            <a:r>
              <a:rPr lang="en-US" sz="2000" b="1" i="1" dirty="0" smtClean="0">
                <a:solidFill>
                  <a:srgbClr val="FFFF00"/>
                </a:solidFill>
                <a:latin typeface="Arial" panose="020B0604020202020204" pitchFamily="34" charset="0"/>
                <a:cs typeface="Arial" panose="020B0604020202020204" pitchFamily="34" charset="0"/>
              </a:rPr>
              <a:t>Tam et al., Catheter Cardiovasc Interv 2018;92:1404</a:t>
            </a:r>
            <a:endParaRPr lang="en-US" sz="2000" b="1" i="1" dirty="0">
              <a:solidFill>
                <a:srgbClr val="FFFF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990264"/>
            <a:ext cx="7391400" cy="5500491"/>
          </a:xfrm>
          <a:prstGeom prst="rect">
            <a:avLst/>
          </a:prstGeom>
        </p:spPr>
      </p:pic>
    </p:spTree>
    <p:extLst>
      <p:ext uri="{BB962C8B-B14F-4D97-AF65-F5344CB8AC3E}">
        <p14:creationId xmlns:p14="http://schemas.microsoft.com/office/powerpoint/2010/main" val="129738410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645" y="50800"/>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1135"/>
            <a:ext cx="9144000" cy="6079065"/>
          </a:xfrm>
          <a:prstGeom prst="rect">
            <a:avLst/>
          </a:prstGeom>
        </p:spPr>
      </p:pic>
    </p:spTree>
    <p:extLst>
      <p:ext uri="{BB962C8B-B14F-4D97-AF65-F5344CB8AC3E}">
        <p14:creationId xmlns:p14="http://schemas.microsoft.com/office/powerpoint/2010/main" val="91429051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8645" y="38156"/>
            <a:ext cx="37535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162580"/>
            <a:ext cx="9144000" cy="553998"/>
          </a:xfrm>
          <a:prstGeom prst="rect">
            <a:avLst/>
          </a:prstGeom>
          <a:noFill/>
        </p:spPr>
        <p:txBody>
          <a:bodyPr wrap="square" rtlCol="0">
            <a:spAutoFit/>
          </a:bodyPr>
          <a:lstStyle/>
          <a:p>
            <a:pPr algn="ctr"/>
            <a:r>
              <a:rPr lang="en-US" sz="3000" b="1" dirty="0" smtClean="0">
                <a:solidFill>
                  <a:srgbClr val="FFFF00"/>
                </a:solidFill>
                <a:latin typeface="Arial" pitchFamily="34" charset="0"/>
                <a:cs typeface="Arial" pitchFamily="34" charset="0"/>
              </a:rPr>
              <a:t>Take Home Messages for Valve-in-Valve TAVR</a:t>
            </a:r>
          </a:p>
        </p:txBody>
      </p:sp>
      <p:sp>
        <p:nvSpPr>
          <p:cNvPr id="4" name="TextBox 3"/>
          <p:cNvSpPr txBox="1"/>
          <p:nvPr/>
        </p:nvSpPr>
        <p:spPr>
          <a:xfrm>
            <a:off x="35281" y="914400"/>
            <a:ext cx="8921045" cy="2893100"/>
          </a:xfrm>
          <a:prstGeom prst="rect">
            <a:avLst/>
          </a:prstGeom>
          <a:noFill/>
        </p:spPr>
        <p:txBody>
          <a:bodyPr wrap="square" rtlCol="0">
            <a:spAutoFit/>
          </a:bodyPr>
          <a:lstStyle/>
          <a:p>
            <a:pPr marL="285750" indent="-285750">
              <a:buClr>
                <a:srgbClr val="FFFFFF"/>
              </a:buClr>
              <a:buFont typeface="Arial" pitchFamily="34" charset="0"/>
              <a:buChar char="•"/>
            </a:pPr>
            <a:r>
              <a:rPr lang="en-US" sz="2600" b="1" dirty="0" smtClean="0">
                <a:solidFill>
                  <a:srgbClr val="FFFFFF"/>
                </a:solidFill>
                <a:latin typeface="Arial" pitchFamily="34" charset="0"/>
                <a:cs typeface="Arial" pitchFamily="34" charset="0"/>
              </a:rPr>
              <a:t>Bio-prosthetic aortic valve degeneration is becoming an emerging entity undergoing TAVR (</a:t>
            </a:r>
            <a:r>
              <a:rPr lang="en-US" sz="2600" b="1" dirty="0" err="1" smtClean="0">
                <a:solidFill>
                  <a:srgbClr val="FFFFFF"/>
                </a:solidFill>
                <a:latin typeface="Arial" pitchFamily="34" charset="0"/>
                <a:cs typeface="Arial" pitchFamily="34" charset="0"/>
              </a:rPr>
              <a:t>ViV</a:t>
            </a:r>
            <a:r>
              <a:rPr lang="en-US" sz="2600" b="1" dirty="0" smtClean="0">
                <a:solidFill>
                  <a:srgbClr val="FFFFFF"/>
                </a:solidFill>
                <a:latin typeface="Arial" pitchFamily="34" charset="0"/>
                <a:cs typeface="Arial" pitchFamily="34" charset="0"/>
              </a:rPr>
              <a:t> TAVR) especially in high risk pts. </a:t>
            </a:r>
            <a:r>
              <a:rPr lang="en-US" sz="2600" b="1" dirty="0" err="1" smtClean="0">
                <a:solidFill>
                  <a:srgbClr val="FFFFFF"/>
                </a:solidFill>
                <a:latin typeface="Arial" pitchFamily="34" charset="0"/>
                <a:cs typeface="Arial" pitchFamily="34" charset="0"/>
              </a:rPr>
              <a:t>ViV</a:t>
            </a:r>
            <a:r>
              <a:rPr lang="en-US" sz="2600" b="1" dirty="0" smtClean="0">
                <a:solidFill>
                  <a:srgbClr val="FFFFFF"/>
                </a:solidFill>
                <a:latin typeface="Arial" pitchFamily="34" charset="0"/>
                <a:cs typeface="Arial" pitchFamily="34" charset="0"/>
              </a:rPr>
              <a:t> TAVR data are encouraging with better outcomes vs native valve AS TAVR. Technically TAVR procedure is also simpler in these pts with very low procedural complications except for higher coronary obstructions</a:t>
            </a:r>
          </a:p>
        </p:txBody>
      </p:sp>
      <p:sp>
        <p:nvSpPr>
          <p:cNvPr id="5" name="TextBox 4"/>
          <p:cNvSpPr txBox="1"/>
          <p:nvPr/>
        </p:nvSpPr>
        <p:spPr>
          <a:xfrm>
            <a:off x="-76199" y="4154797"/>
            <a:ext cx="9296401" cy="2492990"/>
          </a:xfrm>
          <a:prstGeom prst="rect">
            <a:avLst/>
          </a:prstGeom>
          <a:noFill/>
        </p:spPr>
        <p:txBody>
          <a:bodyPr wrap="square" rtlCol="0">
            <a:spAutoFit/>
          </a:bodyPr>
          <a:lstStyle/>
          <a:p>
            <a:pPr marL="285750" indent="-285750">
              <a:buClr>
                <a:srgbClr val="FFFFFF"/>
              </a:buClr>
              <a:buFont typeface="Arial" pitchFamily="34" charset="0"/>
              <a:buChar char="•"/>
            </a:pPr>
            <a:r>
              <a:rPr lang="en-US" sz="2600" b="1" dirty="0" smtClean="0">
                <a:solidFill>
                  <a:srgbClr val="FFFFFF"/>
                </a:solidFill>
                <a:latin typeface="Arial" pitchFamily="34" charset="0"/>
                <a:cs typeface="Arial" pitchFamily="34" charset="0"/>
              </a:rPr>
              <a:t>The choice of TAVR valve in </a:t>
            </a:r>
            <a:r>
              <a:rPr lang="en-US" sz="2600" b="1" dirty="0" err="1" smtClean="0">
                <a:solidFill>
                  <a:srgbClr val="FFFFFF"/>
                </a:solidFill>
                <a:latin typeface="Arial" pitchFamily="34" charset="0"/>
                <a:cs typeface="Arial" pitchFamily="34" charset="0"/>
              </a:rPr>
              <a:t>ViV</a:t>
            </a:r>
            <a:r>
              <a:rPr lang="en-US" sz="2600" b="1" dirty="0" smtClean="0">
                <a:solidFill>
                  <a:srgbClr val="FFFFFF"/>
                </a:solidFill>
                <a:latin typeface="Arial" pitchFamily="34" charset="0"/>
                <a:cs typeface="Arial" pitchFamily="34" charset="0"/>
              </a:rPr>
              <a:t> cases suggests better hemodynamics after self-expanding  vs balloon-expandable TAVR valve likely due to supra-annular valve position in the CoreValve frame. Mid-term mortality and MACE in the published literature appears to be similar but long-term data (5yrs+) are awaited.</a:t>
            </a:r>
          </a:p>
        </p:txBody>
      </p:sp>
    </p:spTree>
    <p:extLst>
      <p:ext uri="{BB962C8B-B14F-4D97-AF65-F5344CB8AC3E}">
        <p14:creationId xmlns:p14="http://schemas.microsoft.com/office/powerpoint/2010/main" val="1270702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z="4400" dirty="0" smtClean="0">
                <a:latin typeface="Arial" panose="020B0604020202020204" pitchFamily="34" charset="0"/>
                <a:cs typeface="Arial" panose="020B0604020202020204" pitchFamily="34" charset="0"/>
              </a:rPr>
              <a:t>3D TEE</a:t>
            </a:r>
            <a:endParaRPr lang="en-US" sz="4400" dirty="0">
              <a:latin typeface="Arial" panose="020B0604020202020204" pitchFamily="34" charset="0"/>
              <a:cs typeface="Arial" panose="020B0604020202020204" pitchFamily="34" charset="0"/>
            </a:endParaRPr>
          </a:p>
        </p:txBody>
      </p:sp>
      <p:pic>
        <p:nvPicPr>
          <p:cNvPr id="5" name="VIV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491"/>
          <a:stretch/>
        </p:blipFill>
        <p:spPr>
          <a:xfrm>
            <a:off x="1143000" y="990600"/>
            <a:ext cx="6858000" cy="5461000"/>
          </a:xfrm>
          <a:prstGeom prst="rect">
            <a:avLst/>
          </a:prstGeom>
        </p:spPr>
      </p:pic>
      <p:cxnSp>
        <p:nvCxnSpPr>
          <p:cNvPr id="7" name="Straight Arrow Connector 6"/>
          <p:cNvCxnSpPr/>
          <p:nvPr/>
        </p:nvCxnSpPr>
        <p:spPr bwMode="auto">
          <a:xfrm flipH="1">
            <a:off x="4874508" y="3098036"/>
            <a:ext cx="182880" cy="1117600"/>
          </a:xfrm>
          <a:prstGeom prst="straightConnector1">
            <a:avLst/>
          </a:prstGeom>
          <a:noFill/>
          <a:ln w="34925"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TextBox 10"/>
          <p:cNvSpPr txBox="1"/>
          <p:nvPr/>
        </p:nvSpPr>
        <p:spPr>
          <a:xfrm>
            <a:off x="4267213" y="2514600"/>
            <a:ext cx="1903085" cy="369332"/>
          </a:xfrm>
          <a:prstGeom prst="rect">
            <a:avLst/>
          </a:prstGeom>
          <a:noFill/>
        </p:spPr>
        <p:txBody>
          <a:bodyPr wrap="none" rtlCol="0">
            <a:spAutoFit/>
          </a:bodyPr>
          <a:lstStyle/>
          <a:p>
            <a:r>
              <a:rPr lang="en-US" b="1" dirty="0" smtClean="0">
                <a:solidFill>
                  <a:srgbClr val="FFFFFF"/>
                </a:solidFill>
                <a:latin typeface="Arial" panose="020B0604020202020204" pitchFamily="34" charset="0"/>
                <a:cs typeface="Arial" panose="020B0604020202020204" pitchFamily="34" charset="0"/>
              </a:rPr>
              <a:t>Coaptation Gap</a:t>
            </a:r>
            <a:endParaRPr lang="en-US" b="1" dirty="0">
              <a:solidFill>
                <a:srgbClr val="FFFFFF"/>
              </a:solidFill>
              <a:latin typeface="Arial" panose="020B0604020202020204" pitchFamily="34" charset="0"/>
              <a:cs typeface="Arial" panose="020B0604020202020204" pitchFamily="34" charset="0"/>
            </a:endParaRPr>
          </a:p>
        </p:txBody>
      </p:sp>
      <p:pic>
        <p:nvPicPr>
          <p:cNvPr id="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9350" y="38103"/>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018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5523" y="14478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lnSpc>
                <a:spcPct val="110000"/>
              </a:lnSpc>
              <a:spcBef>
                <a:spcPct val="0"/>
              </a:spcBef>
              <a:spcAft>
                <a:spcPct val="0"/>
              </a:spcAft>
              <a:buFontTx/>
              <a:buNone/>
              <a:defRPr/>
            </a:pPr>
            <a:r>
              <a:rPr lang="en-US" altLang="en-US" sz="2400" b="1" dirty="0">
                <a:solidFill>
                  <a:srgbClr val="FFFFFF"/>
                </a:solidFill>
                <a:latin typeface="Arial" charset="0"/>
                <a:cs typeface="Arial" charset="0"/>
              </a:rPr>
              <a:t>Following </a:t>
            </a:r>
            <a:r>
              <a:rPr lang="en-US" altLang="en-US" sz="2400" b="1" dirty="0" smtClean="0">
                <a:solidFill>
                  <a:srgbClr val="FFFFFF"/>
                </a:solidFill>
                <a:latin typeface="Arial" charset="0"/>
                <a:cs typeface="Arial" charset="0"/>
              </a:rPr>
              <a:t>are the true statements regarding </a:t>
            </a:r>
            <a:r>
              <a:rPr lang="en-US" altLang="en-US" sz="2400" b="1" dirty="0" err="1" smtClean="0">
                <a:solidFill>
                  <a:srgbClr val="FFFFFF"/>
                </a:solidFill>
                <a:latin typeface="Arial" charset="0"/>
                <a:cs typeface="Arial" charset="0"/>
              </a:rPr>
              <a:t>ViV</a:t>
            </a:r>
            <a:r>
              <a:rPr lang="en-US" altLang="en-US" sz="2400" b="1" dirty="0" smtClean="0">
                <a:solidFill>
                  <a:srgbClr val="FFFFFF"/>
                </a:solidFill>
                <a:latin typeface="Arial" charset="0"/>
                <a:cs typeface="Arial" charset="0"/>
              </a:rPr>
              <a:t> TAVR vs Native valve AS TAVR are true except:  </a:t>
            </a:r>
            <a:endParaRPr lang="en-US" altLang="en-US" sz="2400" b="1" dirty="0">
              <a:solidFill>
                <a:srgbClr val="FFFFFF"/>
              </a:solidFill>
              <a:latin typeface="Arial" charset="0"/>
              <a:cs typeface="Arial" charset="0"/>
            </a:endParaRPr>
          </a:p>
          <a:p>
            <a:pPr fontAlgn="base">
              <a:lnSpc>
                <a:spcPct val="110000"/>
              </a:lnSpc>
              <a:spcBef>
                <a:spcPct val="0"/>
              </a:spcBef>
              <a:spcAft>
                <a:spcPct val="0"/>
              </a:spcAft>
              <a:buFontTx/>
              <a:buAutoNum type="arabicPeriod"/>
              <a:defRPr/>
            </a:pPr>
            <a:endParaRPr lang="en-US" altLang="en-US" sz="24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r>
              <a:rPr lang="en-US" altLang="en-US" sz="2400" b="1" dirty="0">
                <a:solidFill>
                  <a:srgbClr val="FFFFFF"/>
                </a:solidFill>
                <a:latin typeface="Arial" charset="0"/>
                <a:cs typeface="Arial" charset="0"/>
              </a:rPr>
              <a:t>  </a:t>
            </a:r>
            <a:r>
              <a:rPr lang="en-US" altLang="en-US" sz="2400" b="1" dirty="0" err="1" smtClean="0">
                <a:solidFill>
                  <a:srgbClr val="FFFFFF"/>
                </a:solidFill>
                <a:latin typeface="Arial" charset="0"/>
                <a:cs typeface="Arial" charset="0"/>
              </a:rPr>
              <a:t>ViV</a:t>
            </a:r>
            <a:r>
              <a:rPr lang="en-US" altLang="en-US" sz="2400" b="1" dirty="0" smtClean="0">
                <a:solidFill>
                  <a:srgbClr val="FFFFFF"/>
                </a:solidFill>
                <a:latin typeface="Arial" charset="0"/>
                <a:cs typeface="Arial" charset="0"/>
              </a:rPr>
              <a:t> has lower mortality </a:t>
            </a:r>
            <a:endParaRPr lang="en-US" altLang="en-US" sz="24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endParaRPr lang="en-US" altLang="en-US" sz="24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r>
              <a:rPr lang="en-US" altLang="en-US" sz="2400" b="1" dirty="0">
                <a:solidFill>
                  <a:srgbClr val="FFFFFF"/>
                </a:solidFill>
                <a:latin typeface="Arial" charset="0"/>
                <a:cs typeface="Arial" charset="0"/>
              </a:rPr>
              <a:t>  </a:t>
            </a:r>
            <a:r>
              <a:rPr lang="en-US" altLang="en-US" sz="2400" b="1" dirty="0" err="1" smtClean="0">
                <a:solidFill>
                  <a:srgbClr val="FFFFFF"/>
                </a:solidFill>
                <a:latin typeface="Arial" charset="0"/>
                <a:cs typeface="Arial" charset="0"/>
              </a:rPr>
              <a:t>ViV</a:t>
            </a:r>
            <a:r>
              <a:rPr lang="en-US" altLang="en-US" sz="2400" b="1" dirty="0" smtClean="0">
                <a:solidFill>
                  <a:srgbClr val="FFFFFF"/>
                </a:solidFill>
                <a:latin typeface="Arial" charset="0"/>
                <a:cs typeface="Arial" charset="0"/>
              </a:rPr>
              <a:t> has lower PPM rate</a:t>
            </a:r>
            <a:endParaRPr lang="en-US" altLang="en-US" sz="24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endParaRPr lang="en-US" altLang="en-US" sz="24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r>
              <a:rPr lang="en-US" altLang="en-US" sz="2400" b="1" dirty="0">
                <a:solidFill>
                  <a:srgbClr val="FFFFFF"/>
                </a:solidFill>
                <a:latin typeface="Arial" charset="0"/>
                <a:cs typeface="Arial" charset="0"/>
              </a:rPr>
              <a:t>  </a:t>
            </a:r>
            <a:r>
              <a:rPr lang="en-US" altLang="en-US" sz="2400" b="1" dirty="0" err="1">
                <a:solidFill>
                  <a:srgbClr val="FFFFFF"/>
                </a:solidFill>
                <a:latin typeface="Arial" charset="0"/>
                <a:cs typeface="Arial" charset="0"/>
              </a:rPr>
              <a:t>V</a:t>
            </a:r>
            <a:r>
              <a:rPr lang="en-US" altLang="en-US" sz="2400" b="1" dirty="0" err="1" smtClean="0">
                <a:solidFill>
                  <a:srgbClr val="FFFFFF"/>
                </a:solidFill>
                <a:latin typeface="Arial" charset="0"/>
                <a:cs typeface="Arial" charset="0"/>
              </a:rPr>
              <a:t>iV</a:t>
            </a:r>
            <a:r>
              <a:rPr lang="en-US" altLang="en-US" sz="2400" b="1" dirty="0" smtClean="0">
                <a:solidFill>
                  <a:srgbClr val="FFFFFF"/>
                </a:solidFill>
                <a:latin typeface="Arial" charset="0"/>
                <a:cs typeface="Arial" charset="0"/>
              </a:rPr>
              <a:t> has lower coronary obstruction</a:t>
            </a:r>
            <a:endParaRPr lang="en-US" altLang="en-US" sz="24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endParaRPr lang="en-US" altLang="en-US" sz="2400" b="1" dirty="0">
              <a:solidFill>
                <a:srgbClr val="FFFFFF"/>
              </a:solidFill>
              <a:latin typeface="Arial" charset="0"/>
              <a:cs typeface="Arial" charset="0"/>
            </a:endParaRPr>
          </a:p>
          <a:p>
            <a:pPr lvl="1" fontAlgn="base">
              <a:lnSpc>
                <a:spcPct val="110000"/>
              </a:lnSpc>
              <a:spcBef>
                <a:spcPct val="0"/>
              </a:spcBef>
              <a:spcAft>
                <a:spcPct val="0"/>
              </a:spcAft>
              <a:buFontTx/>
              <a:buAutoNum type="alphaUcPeriod"/>
              <a:defRPr/>
            </a:pPr>
            <a:r>
              <a:rPr lang="en-US" altLang="en-US" sz="2400" b="1" dirty="0">
                <a:solidFill>
                  <a:srgbClr val="FFFFFF"/>
                </a:solidFill>
                <a:latin typeface="Arial" charset="0"/>
                <a:cs typeface="Arial" charset="0"/>
              </a:rPr>
              <a:t>  </a:t>
            </a:r>
            <a:r>
              <a:rPr lang="en-US" altLang="en-US" sz="2400" b="1" dirty="0" err="1" smtClean="0">
                <a:solidFill>
                  <a:srgbClr val="FFFFFF"/>
                </a:solidFill>
                <a:latin typeface="Arial" charset="0"/>
                <a:cs typeface="Arial" charset="0"/>
              </a:rPr>
              <a:t>ViV</a:t>
            </a:r>
            <a:r>
              <a:rPr lang="en-US" altLang="en-US" sz="2400" b="1" dirty="0" smtClean="0">
                <a:solidFill>
                  <a:srgbClr val="FFFFFF"/>
                </a:solidFill>
                <a:latin typeface="Arial" charset="0"/>
                <a:cs typeface="Arial" charset="0"/>
              </a:rPr>
              <a:t> has higher residual aortic gradient</a:t>
            </a:r>
            <a:endParaRPr lang="en-US" altLang="en-US" sz="2400" b="1" dirty="0">
              <a:solidFill>
                <a:srgbClr val="FFFFFF"/>
              </a:solidFill>
              <a:latin typeface="Arial" charset="0"/>
              <a:cs typeface="Arial" charset="0"/>
            </a:endParaRPr>
          </a:p>
          <a:p>
            <a:pPr marL="455497" lvl="1" indent="0" fontAlgn="base">
              <a:lnSpc>
                <a:spcPct val="110000"/>
              </a:lnSpc>
              <a:spcBef>
                <a:spcPct val="0"/>
              </a:spcBef>
              <a:spcAft>
                <a:spcPct val="0"/>
              </a:spcAft>
              <a:buFontTx/>
              <a:buNone/>
              <a:defRPr/>
            </a:pPr>
            <a:endParaRPr lang="en-US" altLang="en-US" sz="2400" b="1" dirty="0">
              <a:solidFill>
                <a:srgbClr val="FFFFFF"/>
              </a:solidFill>
              <a:latin typeface="Arial" charset="0"/>
              <a:cs typeface="Arial" charset="0"/>
            </a:endParaRPr>
          </a:p>
        </p:txBody>
      </p:sp>
      <p:sp>
        <p:nvSpPr>
          <p:cNvPr id="37891" name="Rectangle 3"/>
          <p:cNvSpPr>
            <a:spLocks noGrp="1" noChangeArrowheads="1"/>
          </p:cNvSpPr>
          <p:nvPr>
            <p:ph type="title" idx="4294967295"/>
          </p:nvPr>
        </p:nvSpPr>
        <p:spPr>
          <a:xfrm>
            <a:off x="0" y="76200"/>
            <a:ext cx="9144000" cy="1066800"/>
          </a:xfrm>
        </p:spPr>
        <p:txBody>
          <a:bodyPr/>
          <a:lstStyle/>
          <a:p>
            <a:pPr>
              <a:lnSpc>
                <a:spcPct val="80000"/>
              </a:lnSpc>
            </a:pPr>
            <a:r>
              <a:rPr lang="en-US" altLang="en-US" sz="3600" smtClean="0">
                <a:latin typeface="Arial" charset="0"/>
                <a:cs typeface="Arial" charset="0"/>
              </a:rPr>
              <a:t>Question # 1</a:t>
            </a:r>
          </a:p>
        </p:txBody>
      </p:sp>
      <p:sp>
        <p:nvSpPr>
          <p:cNvPr id="37892" name="Text Box 4"/>
          <p:cNvSpPr txBox="1">
            <a:spLocks noChangeArrowheads="1"/>
          </p:cNvSpPr>
          <p:nvPr/>
        </p:nvSpPr>
        <p:spPr bwMode="auto">
          <a:xfrm>
            <a:off x="4271508" y="6489955"/>
            <a:ext cx="4834467" cy="31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fontAlgn="base">
              <a:lnSpc>
                <a:spcPct val="97000"/>
              </a:lnSpc>
              <a:spcBef>
                <a:spcPct val="0"/>
              </a:spcBef>
              <a:spcAft>
                <a:spcPct val="0"/>
              </a:spcAft>
              <a:buClr>
                <a:srgbClr val="000000"/>
              </a:buClr>
              <a:buSzPct val="45000"/>
              <a:buFont typeface="StarSymbol" charset="0"/>
              <a:buNone/>
            </a:pPr>
            <a:endParaRPr lang="en-GB" altLang="en-US" sz="1800" b="1" i="1" smtClean="0">
              <a:solidFill>
                <a:srgbClr val="FFFF00"/>
              </a:solidFill>
              <a:latin typeface="Arial" charset="0"/>
              <a:cs typeface="Arial" charset="0"/>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8645" y="38103"/>
            <a:ext cx="375356"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2562664" y="5964239"/>
            <a:ext cx="4599419" cy="7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06" tIns="44186" rIns="88306" bIns="44186">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fontAlgn="base" hangingPunct="1">
              <a:spcBef>
                <a:spcPct val="0"/>
              </a:spcBef>
              <a:spcAft>
                <a:spcPct val="0"/>
              </a:spcAft>
              <a:buFontTx/>
              <a:buNone/>
            </a:pPr>
            <a:r>
              <a:rPr lang="en-US" altLang="en-US" sz="4000" b="1" dirty="0" smtClean="0">
                <a:solidFill>
                  <a:srgbClr val="FF0000"/>
                </a:solidFill>
                <a:latin typeface="Arial" charset="0"/>
                <a:cs typeface="Arial" charset="0"/>
              </a:rPr>
              <a:t>Correct answer: C</a:t>
            </a:r>
          </a:p>
        </p:txBody>
      </p:sp>
    </p:spTree>
    <p:extLst>
      <p:ext uri="{BB962C8B-B14F-4D97-AF65-F5344CB8AC3E}">
        <p14:creationId xmlns:p14="http://schemas.microsoft.com/office/powerpoint/2010/main" val="139082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415" y="1219200"/>
            <a:ext cx="87672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lnSpc>
                <a:spcPct val="110000"/>
              </a:lnSpc>
              <a:spcBef>
                <a:spcPct val="0"/>
              </a:spcBef>
              <a:spcAft>
                <a:spcPct val="0"/>
              </a:spcAft>
              <a:buFontTx/>
              <a:buNone/>
              <a:defRPr/>
            </a:pPr>
            <a:r>
              <a:rPr lang="en-US" altLang="en-US" sz="2400" b="1" dirty="0" smtClean="0">
                <a:solidFill>
                  <a:srgbClr val="FFFFFF"/>
                </a:solidFill>
                <a:latin typeface="Arial" pitchFamily="34" charset="0"/>
                <a:cs typeface="Arial" pitchFamily="34" charset="0"/>
              </a:rPr>
              <a:t>Following is the RCT of  TAVR vs SAVR in </a:t>
            </a:r>
            <a:r>
              <a:rPr lang="en-US" altLang="en-US" sz="2400" b="1" dirty="0" err="1" smtClean="0">
                <a:solidFill>
                  <a:srgbClr val="FFFFFF"/>
                </a:solidFill>
                <a:latin typeface="Arial" pitchFamily="34" charset="0"/>
                <a:cs typeface="Arial" pitchFamily="34" charset="0"/>
              </a:rPr>
              <a:t>ViV</a:t>
            </a:r>
            <a:r>
              <a:rPr lang="en-US" altLang="en-US" sz="2400" b="1" dirty="0" smtClean="0">
                <a:solidFill>
                  <a:srgbClr val="FFFFFF"/>
                </a:solidFill>
                <a:latin typeface="Arial" pitchFamily="34" charset="0"/>
                <a:cs typeface="Arial" pitchFamily="34" charset="0"/>
              </a:rPr>
              <a:t> for degenerated bio-prosthetic AV: </a:t>
            </a:r>
            <a:endParaRPr lang="en-US" altLang="en-US" sz="2400" b="1" dirty="0">
              <a:solidFill>
                <a:srgbClr val="FFFFFF"/>
              </a:solidFill>
              <a:latin typeface="Arial" pitchFamily="34" charset="0"/>
              <a:cs typeface="Arial" pitchFamily="34" charset="0"/>
            </a:endParaRPr>
          </a:p>
          <a:p>
            <a:pPr fontAlgn="base">
              <a:lnSpc>
                <a:spcPct val="110000"/>
              </a:lnSpc>
              <a:spcBef>
                <a:spcPct val="0"/>
              </a:spcBef>
              <a:spcAft>
                <a:spcPct val="0"/>
              </a:spcAft>
              <a:buFontTx/>
              <a:buAutoNum type="arabicPeriod"/>
              <a:defRPr/>
            </a:pPr>
            <a:endParaRPr lang="en-US" altLang="en-US" sz="2400" b="1" dirty="0">
              <a:solidFill>
                <a:srgbClr val="FFFFFF"/>
              </a:solidFill>
              <a:latin typeface="Arial" pitchFamily="34" charset="0"/>
              <a:cs typeface="Arial" pitchFamily="34" charset="0"/>
            </a:endParaRPr>
          </a:p>
          <a:p>
            <a:pPr fontAlgn="base">
              <a:lnSpc>
                <a:spcPct val="90000"/>
              </a:lnSpc>
              <a:spcBef>
                <a:spcPct val="0"/>
              </a:spcBef>
              <a:spcAft>
                <a:spcPct val="0"/>
              </a:spcAft>
              <a:buFontTx/>
              <a:buAutoNum type="arabicPeriod"/>
              <a:defRPr/>
            </a:pP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PARTNER-3</a:t>
            </a: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SURTAVI</a:t>
            </a: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GALALIEO</a:t>
            </a:r>
          </a:p>
          <a:p>
            <a:pPr lvl="1" fontAlgn="base">
              <a:lnSpc>
                <a:spcPct val="90000"/>
              </a:lnSpc>
              <a:spcBef>
                <a:spcPct val="0"/>
              </a:spcBef>
              <a:spcAft>
                <a:spcPct val="0"/>
              </a:spcAft>
              <a:buFontTx/>
              <a:buAutoNum type="alphaUcPeriod"/>
              <a:defRPr/>
            </a:pPr>
            <a:endParaRPr lang="en-US" altLang="en-US" sz="2400" b="1" dirty="0">
              <a:solidFill>
                <a:srgbClr val="FFFFFF"/>
              </a:solidFill>
              <a:latin typeface="Arial" pitchFamily="34" charset="0"/>
              <a:cs typeface="Arial" pitchFamily="34" charset="0"/>
            </a:endParaRPr>
          </a:p>
          <a:p>
            <a:pPr lvl="1" fontAlgn="base">
              <a:lnSpc>
                <a:spcPct val="90000"/>
              </a:lnSpc>
              <a:spcBef>
                <a:spcPct val="0"/>
              </a:spcBef>
              <a:spcAft>
                <a:spcPct val="0"/>
              </a:spcAft>
              <a:buFontTx/>
              <a:buAutoNum type="alphaUcPeriod"/>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NONE</a:t>
            </a:r>
            <a:endParaRPr lang="en-US" altLang="en-US" sz="2400" b="1" dirty="0">
              <a:solidFill>
                <a:srgbClr val="FFFFFF"/>
              </a:solidFill>
              <a:latin typeface="Arial" pitchFamily="34" charset="0"/>
              <a:cs typeface="Arial" pitchFamily="34" charset="0"/>
            </a:endParaRPr>
          </a:p>
          <a:p>
            <a:pPr marL="455497" lvl="1" indent="0" fontAlgn="base">
              <a:lnSpc>
                <a:spcPct val="90000"/>
              </a:lnSpc>
              <a:spcBef>
                <a:spcPct val="0"/>
              </a:spcBef>
              <a:spcAft>
                <a:spcPct val="0"/>
              </a:spcAft>
              <a:buFontTx/>
              <a:buNone/>
              <a:defRPr/>
            </a:pPr>
            <a:endParaRPr lang="en-US" altLang="en-US" sz="2400" b="1" dirty="0">
              <a:solidFill>
                <a:srgbClr val="FFFFFF"/>
              </a:solidFill>
              <a:latin typeface="Arial" pitchFamily="34" charset="0"/>
              <a:cs typeface="Arial" pitchFamily="34" charset="0"/>
            </a:endParaRPr>
          </a:p>
          <a:p>
            <a:pPr marL="453745" lvl="1" indent="0" fontAlgn="base">
              <a:lnSpc>
                <a:spcPct val="90000"/>
              </a:lnSpc>
              <a:spcBef>
                <a:spcPct val="0"/>
              </a:spcBef>
              <a:spcAft>
                <a:spcPct val="0"/>
              </a:spcAft>
              <a:buFontTx/>
              <a:buNone/>
              <a:defRPr/>
            </a:pPr>
            <a:endParaRPr lang="en-US" altLang="en-US" sz="2400" b="1" dirty="0">
              <a:solidFill>
                <a:srgbClr val="FFFFFF"/>
              </a:solidFill>
              <a:latin typeface="Arial" pitchFamily="34" charset="0"/>
              <a:cs typeface="Arial" pitchFamily="34" charset="0"/>
            </a:endParaRPr>
          </a:p>
          <a:p>
            <a:pPr fontAlgn="base">
              <a:lnSpc>
                <a:spcPct val="90000"/>
              </a:lnSpc>
              <a:spcBef>
                <a:spcPct val="0"/>
              </a:spcBef>
              <a:spcAft>
                <a:spcPct val="0"/>
              </a:spcAft>
              <a:buFontTx/>
              <a:buNone/>
              <a:defRPr/>
            </a:pPr>
            <a:endParaRPr lang="en-US" altLang="en-US" sz="2400" b="1" dirty="0">
              <a:solidFill>
                <a:srgbClr val="FFFFFF"/>
              </a:solidFill>
              <a:latin typeface="Arial" pitchFamily="34" charset="0"/>
              <a:cs typeface="Arial" pitchFamily="34" charset="0"/>
            </a:endParaRPr>
          </a:p>
        </p:txBody>
      </p:sp>
      <p:sp>
        <p:nvSpPr>
          <p:cNvPr id="38915" name="Rectangle 3"/>
          <p:cNvSpPr>
            <a:spLocks noGrp="1" noChangeArrowheads="1"/>
          </p:cNvSpPr>
          <p:nvPr>
            <p:ph type="title" idx="4294967295"/>
          </p:nvPr>
        </p:nvSpPr>
        <p:spPr>
          <a:xfrm>
            <a:off x="0" y="0"/>
            <a:ext cx="9144000" cy="1066800"/>
          </a:xfrm>
        </p:spPr>
        <p:txBody>
          <a:bodyPr/>
          <a:lstStyle/>
          <a:p>
            <a:pPr>
              <a:lnSpc>
                <a:spcPct val="80000"/>
              </a:lnSpc>
            </a:pPr>
            <a:r>
              <a:rPr lang="en-US" altLang="en-US" sz="3600" dirty="0" smtClean="0">
                <a:latin typeface="Arial" charset="0"/>
                <a:cs typeface="Arial" charset="0"/>
              </a:rPr>
              <a:t>Question # 2</a:t>
            </a:r>
          </a:p>
        </p:txBody>
      </p:sp>
      <p:sp>
        <p:nvSpPr>
          <p:cNvPr id="38916" name="Text Box 4"/>
          <p:cNvSpPr txBox="1">
            <a:spLocks noChangeArrowheads="1"/>
          </p:cNvSpPr>
          <p:nvPr/>
        </p:nvSpPr>
        <p:spPr bwMode="auto">
          <a:xfrm>
            <a:off x="4271508" y="6315331"/>
            <a:ext cx="4834467" cy="31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fontAlgn="base">
              <a:lnSpc>
                <a:spcPct val="97000"/>
              </a:lnSpc>
              <a:spcBef>
                <a:spcPct val="0"/>
              </a:spcBef>
              <a:spcAft>
                <a:spcPct val="0"/>
              </a:spcAft>
              <a:buClr>
                <a:srgbClr val="000000"/>
              </a:buClr>
              <a:buSzPct val="45000"/>
              <a:buFont typeface="StarSymbol" charset="0"/>
              <a:buNone/>
            </a:pPr>
            <a:endParaRPr lang="en-GB" altLang="en-US" sz="1800" b="1" i="1" smtClean="0">
              <a:solidFill>
                <a:srgbClr val="FFFF00"/>
              </a:solidFill>
              <a:latin typeface="Arial" charset="0"/>
              <a:cs typeface="Arial" charset="0"/>
            </a:endParaRPr>
          </a:p>
        </p:txBody>
      </p:sp>
      <p:pic>
        <p:nvPicPr>
          <p:cNvPr id="3891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8645" y="38103"/>
            <a:ext cx="375356"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2562664" y="5964239"/>
            <a:ext cx="4599419" cy="7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06" tIns="44186" rIns="88306" bIns="44186">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fontAlgn="base" hangingPunct="1">
              <a:spcBef>
                <a:spcPct val="0"/>
              </a:spcBef>
              <a:spcAft>
                <a:spcPct val="0"/>
              </a:spcAft>
              <a:buFontTx/>
              <a:buNone/>
            </a:pPr>
            <a:r>
              <a:rPr lang="en-US" altLang="en-US" sz="4000" b="1" dirty="0" smtClean="0">
                <a:solidFill>
                  <a:srgbClr val="FF0000"/>
                </a:solidFill>
                <a:latin typeface="Arial" charset="0"/>
                <a:cs typeface="Arial" charset="0"/>
              </a:rPr>
              <a:t>Correct answer: D</a:t>
            </a:r>
          </a:p>
        </p:txBody>
      </p:sp>
    </p:spTree>
    <p:extLst>
      <p:ext uri="{BB962C8B-B14F-4D97-AF65-F5344CB8AC3E}">
        <p14:creationId xmlns:p14="http://schemas.microsoft.com/office/powerpoint/2010/main" val="193067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9634" y="12954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fontAlgn="base">
              <a:lnSpc>
                <a:spcPct val="110000"/>
              </a:lnSpc>
              <a:spcBef>
                <a:spcPct val="0"/>
              </a:spcBef>
              <a:spcAft>
                <a:spcPct val="0"/>
              </a:spcAft>
              <a:buFontTx/>
              <a:buNone/>
            </a:pPr>
            <a:r>
              <a:rPr lang="en-US" altLang="en-US" sz="2400" b="1" dirty="0" smtClean="0">
                <a:solidFill>
                  <a:srgbClr val="FFFFFF"/>
                </a:solidFill>
                <a:latin typeface="Arial" charset="0"/>
                <a:cs typeface="Arial" charset="0"/>
              </a:rPr>
              <a:t>Following is the true statement regarding results of valve type in </a:t>
            </a:r>
            <a:r>
              <a:rPr lang="en-US" altLang="en-US" sz="2400" b="1" dirty="0" err="1" smtClean="0">
                <a:solidFill>
                  <a:srgbClr val="FFFFFF"/>
                </a:solidFill>
                <a:latin typeface="Arial" charset="0"/>
                <a:cs typeface="Arial" charset="0"/>
              </a:rPr>
              <a:t>ViV</a:t>
            </a:r>
            <a:r>
              <a:rPr lang="en-US" altLang="en-US" sz="2400" b="1" dirty="0" smtClean="0">
                <a:solidFill>
                  <a:srgbClr val="FFFFFF"/>
                </a:solidFill>
                <a:latin typeface="Arial" charset="0"/>
                <a:cs typeface="Arial" charset="0"/>
              </a:rPr>
              <a:t> TAVR:</a:t>
            </a:r>
          </a:p>
          <a:p>
            <a:pPr fontAlgn="base">
              <a:lnSpc>
                <a:spcPct val="110000"/>
              </a:lnSpc>
              <a:spcBef>
                <a:spcPct val="0"/>
              </a:spcBef>
              <a:spcAft>
                <a:spcPct val="0"/>
              </a:spcAft>
              <a:buFontTx/>
              <a:buNone/>
            </a:pP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None/>
            </a:pPr>
            <a:r>
              <a:rPr lang="en-US" altLang="en-US" sz="2400" b="1" dirty="0" smtClean="0">
                <a:solidFill>
                  <a:srgbClr val="FFFFFF"/>
                </a:solidFill>
                <a:latin typeface="Arial" charset="0"/>
                <a:cs typeface="Arial" charset="0"/>
              </a:rPr>
              <a:t>A. SE valve have lower mortality vs BE valve</a:t>
            </a:r>
          </a:p>
          <a:p>
            <a:pPr lvl="1" fontAlgn="base">
              <a:lnSpc>
                <a:spcPct val="90000"/>
              </a:lnSpc>
              <a:spcBef>
                <a:spcPct val="0"/>
              </a:spcBef>
              <a:spcAft>
                <a:spcPct val="0"/>
              </a:spcAft>
              <a:buFontTx/>
              <a:buChar char="•"/>
            </a:pP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None/>
            </a:pPr>
            <a:r>
              <a:rPr lang="en-US" altLang="en-US" sz="2400" b="1" dirty="0" smtClean="0">
                <a:solidFill>
                  <a:srgbClr val="FFFFFF"/>
                </a:solidFill>
                <a:latin typeface="Arial" charset="0"/>
                <a:cs typeface="Arial" charset="0"/>
              </a:rPr>
              <a:t>B. SE valve have higher CVA vs BE valve</a:t>
            </a:r>
          </a:p>
          <a:p>
            <a:pPr lvl="1" fontAlgn="base">
              <a:lnSpc>
                <a:spcPct val="90000"/>
              </a:lnSpc>
              <a:spcBef>
                <a:spcPct val="0"/>
              </a:spcBef>
              <a:spcAft>
                <a:spcPct val="0"/>
              </a:spcAft>
              <a:buFontTx/>
              <a:buChar char="•"/>
            </a:pP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None/>
            </a:pPr>
            <a:r>
              <a:rPr lang="en-US" altLang="en-US" sz="2400" b="1" dirty="0" smtClean="0">
                <a:solidFill>
                  <a:srgbClr val="FFFFFF"/>
                </a:solidFill>
                <a:latin typeface="Arial" charset="0"/>
                <a:cs typeface="Arial" charset="0"/>
              </a:rPr>
              <a:t>C. SE valve have lower residual gradient vs BE valve</a:t>
            </a:r>
          </a:p>
          <a:p>
            <a:pPr lvl="1" fontAlgn="base">
              <a:lnSpc>
                <a:spcPct val="90000"/>
              </a:lnSpc>
              <a:spcBef>
                <a:spcPct val="0"/>
              </a:spcBef>
              <a:spcAft>
                <a:spcPct val="0"/>
              </a:spcAft>
              <a:buFontTx/>
              <a:buChar char="•"/>
            </a:pPr>
            <a:endParaRPr lang="en-US" altLang="en-US" sz="2400" b="1" dirty="0" smtClean="0">
              <a:solidFill>
                <a:srgbClr val="FFFFFF"/>
              </a:solidFill>
              <a:latin typeface="Arial" charset="0"/>
              <a:cs typeface="Arial" charset="0"/>
            </a:endParaRPr>
          </a:p>
          <a:p>
            <a:pPr lvl="1" fontAlgn="base">
              <a:lnSpc>
                <a:spcPct val="90000"/>
              </a:lnSpc>
              <a:spcBef>
                <a:spcPct val="0"/>
              </a:spcBef>
              <a:spcAft>
                <a:spcPct val="0"/>
              </a:spcAft>
              <a:buFontTx/>
              <a:buNone/>
            </a:pPr>
            <a:r>
              <a:rPr lang="en-US" altLang="en-US" sz="2400" b="1" dirty="0" smtClean="0">
                <a:solidFill>
                  <a:srgbClr val="FFFFFF"/>
                </a:solidFill>
                <a:latin typeface="Arial" charset="0"/>
                <a:cs typeface="Arial" charset="0"/>
              </a:rPr>
              <a:t>D. SE valve have higher dysfunction vs BE valve</a:t>
            </a:r>
          </a:p>
          <a:p>
            <a:pPr lvl="1" fontAlgn="base">
              <a:lnSpc>
                <a:spcPct val="90000"/>
              </a:lnSpc>
              <a:spcBef>
                <a:spcPct val="0"/>
              </a:spcBef>
              <a:spcAft>
                <a:spcPct val="0"/>
              </a:spcAft>
              <a:buFontTx/>
              <a:buChar char="•"/>
            </a:pPr>
            <a:endParaRPr lang="en-US" altLang="en-US" sz="2400" b="1" dirty="0" smtClean="0">
              <a:solidFill>
                <a:srgbClr val="FFFFFF"/>
              </a:solidFill>
              <a:latin typeface="Arial" charset="0"/>
              <a:cs typeface="Arial" charset="0"/>
            </a:endParaRPr>
          </a:p>
        </p:txBody>
      </p:sp>
      <p:sp>
        <p:nvSpPr>
          <p:cNvPr id="39939" name="Rectangle 3"/>
          <p:cNvSpPr>
            <a:spLocks noGrp="1" noChangeArrowheads="1"/>
          </p:cNvSpPr>
          <p:nvPr>
            <p:ph type="title" idx="4294967295"/>
          </p:nvPr>
        </p:nvSpPr>
        <p:spPr>
          <a:xfrm>
            <a:off x="0" y="76200"/>
            <a:ext cx="9144000" cy="1066800"/>
          </a:xfrm>
        </p:spPr>
        <p:txBody>
          <a:bodyPr/>
          <a:lstStyle/>
          <a:p>
            <a:pPr>
              <a:lnSpc>
                <a:spcPct val="80000"/>
              </a:lnSpc>
            </a:pPr>
            <a:r>
              <a:rPr lang="en-US" altLang="en-US" sz="3600" dirty="0" smtClean="0">
                <a:latin typeface="Arial" charset="0"/>
                <a:cs typeface="Arial" charset="0"/>
              </a:rPr>
              <a:t>Question # 3</a:t>
            </a:r>
          </a:p>
        </p:txBody>
      </p:sp>
      <p:sp>
        <p:nvSpPr>
          <p:cNvPr id="39940" name="Text Box 4"/>
          <p:cNvSpPr txBox="1">
            <a:spLocks noChangeArrowheads="1"/>
          </p:cNvSpPr>
          <p:nvPr/>
        </p:nvSpPr>
        <p:spPr bwMode="auto">
          <a:xfrm>
            <a:off x="4271508" y="6489955"/>
            <a:ext cx="4834467" cy="31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3" tIns="45366" rIns="90743" bIns="45366"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fontAlgn="base">
              <a:lnSpc>
                <a:spcPct val="97000"/>
              </a:lnSpc>
              <a:spcBef>
                <a:spcPct val="0"/>
              </a:spcBef>
              <a:spcAft>
                <a:spcPct val="0"/>
              </a:spcAft>
              <a:buClr>
                <a:srgbClr val="000000"/>
              </a:buClr>
              <a:buSzPct val="45000"/>
              <a:buFont typeface="StarSymbol" charset="0"/>
              <a:buNone/>
            </a:pPr>
            <a:endParaRPr lang="en-GB" altLang="en-US" sz="1800" b="1" i="1" smtClean="0">
              <a:solidFill>
                <a:srgbClr val="FFFF00"/>
              </a:solidFill>
              <a:latin typeface="Arial" charset="0"/>
              <a:cs typeface="Arial" charset="0"/>
            </a:endParaRPr>
          </a:p>
        </p:txBody>
      </p:sp>
      <p:pic>
        <p:nvPicPr>
          <p:cNvPr id="399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8645" y="38103"/>
            <a:ext cx="375356"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2562664" y="5964239"/>
            <a:ext cx="4599419" cy="7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06" tIns="44186" rIns="88306" bIns="44186">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fontAlgn="base" hangingPunct="1">
              <a:spcBef>
                <a:spcPct val="0"/>
              </a:spcBef>
              <a:spcAft>
                <a:spcPct val="0"/>
              </a:spcAft>
              <a:buFontTx/>
              <a:buNone/>
            </a:pPr>
            <a:r>
              <a:rPr lang="en-US" altLang="en-US" sz="4000" b="1" dirty="0" smtClean="0">
                <a:solidFill>
                  <a:srgbClr val="FF0000"/>
                </a:solidFill>
                <a:latin typeface="Arial" charset="0"/>
                <a:cs typeface="Arial" charset="0"/>
              </a:rPr>
              <a:t>Correct answer: </a:t>
            </a:r>
            <a:r>
              <a:rPr lang="en-US" altLang="en-US" sz="4000" b="1" dirty="0">
                <a:solidFill>
                  <a:srgbClr val="FF0000"/>
                </a:solidFill>
                <a:latin typeface="Arial" charset="0"/>
                <a:cs typeface="Arial" charset="0"/>
              </a:rPr>
              <a:t>C</a:t>
            </a:r>
            <a:endParaRPr lang="en-US" altLang="en-US" sz="4000" b="1" dirty="0" smtClean="0">
              <a:solidFill>
                <a:srgbClr val="FF0000"/>
              </a:solidFill>
              <a:latin typeface="Arial" charset="0"/>
              <a:cs typeface="Arial" charset="0"/>
            </a:endParaRPr>
          </a:p>
        </p:txBody>
      </p:sp>
    </p:spTree>
    <p:extLst>
      <p:ext uri="{BB962C8B-B14F-4D97-AF65-F5344CB8AC3E}">
        <p14:creationId xmlns:p14="http://schemas.microsoft.com/office/powerpoint/2010/main" val="35851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hape 62"/>
          <p:cNvSpPr>
            <a:spLocks noChangeArrowheads="1"/>
          </p:cNvSpPr>
          <p:nvPr/>
        </p:nvSpPr>
        <p:spPr bwMode="auto">
          <a:xfrm>
            <a:off x="307979" y="1115480"/>
            <a:ext cx="4187825" cy="526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227" tIns="45227" rIns="45227" bIns="4522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800" b="1" u="sng" dirty="0">
                <a:solidFill>
                  <a:srgbClr val="FFFFFF"/>
                </a:solidFill>
                <a:cs typeface="Arial" pitchFamily="34" charset="0"/>
                <a:sym typeface="Arial" pitchFamily="34" charset="0"/>
              </a:rPr>
              <a:t>Aortic Annulus</a:t>
            </a:r>
          </a:p>
          <a:p>
            <a:endParaRPr lang="en-US" altLang="en-US" sz="2800" b="1" u="sng" dirty="0">
              <a:solidFill>
                <a:srgbClr val="FFFFFF"/>
              </a:solidFill>
              <a:cs typeface="Arial" pitchFamily="34" charset="0"/>
              <a:sym typeface="Arial" pitchFamily="34" charset="0"/>
            </a:endParaRPr>
          </a:p>
          <a:p>
            <a:r>
              <a:rPr lang="en-US" altLang="en-US" sz="2800" b="1" dirty="0">
                <a:solidFill>
                  <a:srgbClr val="FFFFFF"/>
                </a:solidFill>
                <a:cs typeface="Arial" pitchFamily="34" charset="0"/>
                <a:sym typeface="Arial" pitchFamily="34" charset="0"/>
              </a:rPr>
              <a:t>Max: </a:t>
            </a:r>
            <a:r>
              <a:rPr lang="en-US" altLang="en-US" sz="2800" b="1" dirty="0" smtClean="0">
                <a:solidFill>
                  <a:srgbClr val="FFFFFF"/>
                </a:solidFill>
                <a:cs typeface="Arial" pitchFamily="34" charset="0"/>
                <a:sym typeface="Arial" pitchFamily="34" charset="0"/>
              </a:rPr>
              <a:t>24.6 </a:t>
            </a:r>
            <a:r>
              <a:rPr lang="en-US" altLang="en-US" sz="2800" b="1" dirty="0">
                <a:solidFill>
                  <a:srgbClr val="FFFFFF"/>
                </a:solidFill>
                <a:cs typeface="Arial" pitchFamily="34" charset="0"/>
                <a:sym typeface="Arial" pitchFamily="34" charset="0"/>
              </a:rPr>
              <a:t>mm</a:t>
            </a:r>
          </a:p>
          <a:p>
            <a:r>
              <a:rPr lang="en-US" altLang="en-US" sz="2800" b="1" dirty="0">
                <a:solidFill>
                  <a:srgbClr val="FFFFFF"/>
                </a:solidFill>
                <a:cs typeface="Arial" pitchFamily="34" charset="0"/>
                <a:sym typeface="Arial" pitchFamily="34" charset="0"/>
              </a:rPr>
              <a:t>Min: </a:t>
            </a:r>
            <a:r>
              <a:rPr lang="en-US" altLang="en-US" sz="2800" b="1" dirty="0" smtClean="0">
                <a:solidFill>
                  <a:srgbClr val="FFFFFF"/>
                </a:solidFill>
                <a:cs typeface="Arial" pitchFamily="34" charset="0"/>
                <a:sym typeface="Arial" pitchFamily="34" charset="0"/>
              </a:rPr>
              <a:t>23.1 </a:t>
            </a:r>
            <a:r>
              <a:rPr lang="en-US" altLang="en-US" sz="2800" b="1" dirty="0">
                <a:solidFill>
                  <a:srgbClr val="FFFFFF"/>
                </a:solidFill>
                <a:cs typeface="Arial" pitchFamily="34" charset="0"/>
                <a:sym typeface="Arial" pitchFamily="34" charset="0"/>
              </a:rPr>
              <a:t>mm</a:t>
            </a:r>
          </a:p>
          <a:p>
            <a:r>
              <a:rPr lang="en-US" altLang="en-US" sz="2800" b="1" dirty="0">
                <a:solidFill>
                  <a:srgbClr val="FFFFFF"/>
                </a:solidFill>
                <a:cs typeface="Arial" pitchFamily="34" charset="0"/>
                <a:sym typeface="Arial" pitchFamily="34" charset="0"/>
              </a:rPr>
              <a:t>Mean: </a:t>
            </a:r>
            <a:r>
              <a:rPr lang="en-US" altLang="en-US" sz="2800" b="1" dirty="0" smtClean="0">
                <a:solidFill>
                  <a:srgbClr val="FFFFFF"/>
                </a:solidFill>
                <a:cs typeface="Arial" pitchFamily="34" charset="0"/>
                <a:sym typeface="Arial" pitchFamily="34" charset="0"/>
              </a:rPr>
              <a:t>23.9 </a:t>
            </a:r>
            <a:r>
              <a:rPr lang="en-US" altLang="en-US" sz="2800" b="1" dirty="0">
                <a:solidFill>
                  <a:srgbClr val="FFFFFF"/>
                </a:solidFill>
                <a:cs typeface="Arial" pitchFamily="34" charset="0"/>
                <a:sym typeface="Arial" pitchFamily="34" charset="0"/>
              </a:rPr>
              <a:t>mm</a:t>
            </a:r>
          </a:p>
          <a:p>
            <a:endParaRPr lang="en-US" altLang="en-US" sz="2800" b="1" dirty="0">
              <a:solidFill>
                <a:srgbClr val="FFFFFF"/>
              </a:solidFill>
              <a:cs typeface="Arial" pitchFamily="34" charset="0"/>
              <a:sym typeface="Arial" pitchFamily="34" charset="0"/>
            </a:endParaRPr>
          </a:p>
          <a:p>
            <a:r>
              <a:rPr lang="en-US" altLang="en-US" sz="2800" b="1" dirty="0">
                <a:solidFill>
                  <a:srgbClr val="FFFFFF"/>
                </a:solidFill>
                <a:cs typeface="Arial" pitchFamily="34" charset="0"/>
                <a:sym typeface="Arial" pitchFamily="34" charset="0"/>
              </a:rPr>
              <a:t>Perimeter = </a:t>
            </a:r>
            <a:r>
              <a:rPr lang="en-US" altLang="en-US" sz="2800" b="1" dirty="0" smtClean="0">
                <a:solidFill>
                  <a:srgbClr val="FFFFFF"/>
                </a:solidFill>
                <a:cs typeface="Arial" pitchFamily="34" charset="0"/>
                <a:sym typeface="Arial" pitchFamily="34" charset="0"/>
              </a:rPr>
              <a:t>75.3 </a:t>
            </a:r>
            <a:r>
              <a:rPr lang="en-US" altLang="en-US" sz="2800" b="1" dirty="0">
                <a:solidFill>
                  <a:srgbClr val="FFFFFF"/>
                </a:solidFill>
                <a:cs typeface="Arial" pitchFamily="34" charset="0"/>
                <a:sym typeface="Arial" pitchFamily="34" charset="0"/>
              </a:rPr>
              <a:t>mm</a:t>
            </a:r>
          </a:p>
          <a:p>
            <a:endParaRPr lang="en-US" altLang="en-US" sz="2800" b="1" dirty="0">
              <a:solidFill>
                <a:srgbClr val="FFFFFF"/>
              </a:solidFill>
              <a:cs typeface="Arial" pitchFamily="34" charset="0"/>
              <a:sym typeface="Arial" pitchFamily="34" charset="0"/>
            </a:endParaRPr>
          </a:p>
          <a:p>
            <a:r>
              <a:rPr lang="en-US" altLang="en-US" sz="2800" b="1" dirty="0">
                <a:solidFill>
                  <a:srgbClr val="FFFFFF"/>
                </a:solidFill>
                <a:cs typeface="Arial" pitchFamily="34" charset="0"/>
                <a:sym typeface="Arial" pitchFamily="34" charset="0"/>
              </a:rPr>
              <a:t>Area = </a:t>
            </a:r>
            <a:r>
              <a:rPr lang="en-US" altLang="en-US" sz="2800" b="1" dirty="0" smtClean="0">
                <a:solidFill>
                  <a:srgbClr val="FFFFFF"/>
                </a:solidFill>
                <a:cs typeface="Arial" pitchFamily="34" charset="0"/>
                <a:sym typeface="Arial" pitchFamily="34" charset="0"/>
              </a:rPr>
              <a:t>449.9 </a:t>
            </a:r>
            <a:r>
              <a:rPr lang="en-US" altLang="en-US" sz="2800" b="1" dirty="0">
                <a:solidFill>
                  <a:srgbClr val="FFFFFF"/>
                </a:solidFill>
                <a:cs typeface="Arial" pitchFamily="34" charset="0"/>
                <a:sym typeface="Arial" pitchFamily="34" charset="0"/>
              </a:rPr>
              <a:t>mm</a:t>
            </a:r>
            <a:r>
              <a:rPr lang="en-US" altLang="en-US" sz="2800" b="1" baseline="30000" dirty="0">
                <a:solidFill>
                  <a:srgbClr val="FFFFFF"/>
                </a:solidFill>
                <a:cs typeface="Arial" pitchFamily="34" charset="0"/>
                <a:sym typeface="Arial" pitchFamily="34" charset="0"/>
              </a:rPr>
              <a:t>2</a:t>
            </a:r>
            <a:r>
              <a:rPr lang="en-US" altLang="en-US" sz="2800" b="1" dirty="0">
                <a:solidFill>
                  <a:srgbClr val="FFFFFF"/>
                </a:solidFill>
                <a:cs typeface="Arial" pitchFamily="34" charset="0"/>
                <a:sym typeface="Arial" pitchFamily="34" charset="0"/>
              </a:rPr>
              <a:t> </a:t>
            </a:r>
          </a:p>
          <a:p>
            <a:endParaRPr lang="en-US" altLang="en-US" sz="2800" b="1" dirty="0">
              <a:solidFill>
                <a:srgbClr val="FFFFFF"/>
              </a:solidFill>
              <a:cs typeface="Arial" pitchFamily="34" charset="0"/>
              <a:sym typeface="Arial" pitchFamily="34" charset="0"/>
            </a:endParaRPr>
          </a:p>
          <a:p>
            <a:r>
              <a:rPr lang="en-US" altLang="en-US" sz="2800" b="1" dirty="0">
                <a:solidFill>
                  <a:srgbClr val="FFFFFF"/>
                </a:solidFill>
                <a:cs typeface="Arial" pitchFamily="34" charset="0"/>
                <a:sym typeface="Arial" pitchFamily="34" charset="0"/>
              </a:rPr>
              <a:t>Annular angle = </a:t>
            </a:r>
            <a:r>
              <a:rPr lang="en-US" altLang="en-US" sz="2800" b="1" dirty="0" smtClean="0">
                <a:solidFill>
                  <a:srgbClr val="FFFFFF"/>
                </a:solidFill>
                <a:cs typeface="Arial" pitchFamily="34" charset="0"/>
                <a:sym typeface="Arial" pitchFamily="34" charset="0"/>
              </a:rPr>
              <a:t>48°</a:t>
            </a:r>
            <a:endParaRPr lang="en-US" altLang="en-US" sz="2800" b="1" dirty="0">
              <a:solidFill>
                <a:srgbClr val="FFFFFF"/>
              </a:solidFill>
              <a:cs typeface="Arial" pitchFamily="34" charset="0"/>
              <a:sym typeface="Arial" pitchFamily="34" charset="0"/>
            </a:endParaRPr>
          </a:p>
          <a:p>
            <a:endParaRPr lang="en-US" altLang="en-US" sz="2800" b="1" dirty="0">
              <a:solidFill>
                <a:srgbClr val="FFFFFF"/>
              </a:solidFill>
              <a:cs typeface="Arial" pitchFamily="34" charset="0"/>
              <a:sym typeface="Arial" pitchFamily="34" charset="0"/>
            </a:endParaRPr>
          </a:p>
        </p:txBody>
      </p:sp>
      <p:pic>
        <p:nvPicPr>
          <p:cNvPr id="29700" name="image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9350" y="38115"/>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701" name="Rectangle 1"/>
          <p:cNvSpPr>
            <a:spLocks noChangeArrowheads="1"/>
          </p:cNvSpPr>
          <p:nvPr/>
        </p:nvSpPr>
        <p:spPr bwMode="auto">
          <a:xfrm>
            <a:off x="975356" y="91112"/>
            <a:ext cx="4151690" cy="58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6" tIns="45230" rIns="90476" bIns="4523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3200" b="1" dirty="0">
                <a:solidFill>
                  <a:srgbClr val="FFFF00"/>
                </a:solidFill>
                <a:cs typeface="Arial" pitchFamily="34" charset="0"/>
              </a:rPr>
              <a:t>CTA: Aortic Annulus</a:t>
            </a:r>
          </a:p>
        </p:txBody>
      </p:sp>
      <p:sp>
        <p:nvSpPr>
          <p:cNvPr id="3" name="TextBox 2"/>
          <p:cNvSpPr txBox="1"/>
          <p:nvPr/>
        </p:nvSpPr>
        <p:spPr>
          <a:xfrm>
            <a:off x="5424335" y="6375440"/>
            <a:ext cx="2957664" cy="307777"/>
          </a:xfrm>
          <a:prstGeom prst="rect">
            <a:avLst/>
          </a:prstGeom>
          <a:solidFill>
            <a:schemeClr val="bg1"/>
          </a:solidFill>
          <a:ln>
            <a:solidFill>
              <a:schemeClr val="bg1"/>
            </a:solidFill>
          </a:ln>
        </p:spPr>
        <p:txBody>
          <a:bodyPr wrap="square" rtlCol="0">
            <a:spAutoFit/>
          </a:bodyPr>
          <a:lstStyle/>
          <a:p>
            <a:r>
              <a:rPr lang="en-US" sz="1400" b="1" dirty="0">
                <a:solidFill>
                  <a:srgbClr val="000000"/>
                </a:solidFill>
                <a:latin typeface="Arial" pitchFamily="34" charset="0"/>
                <a:cs typeface="Arial" pitchFamily="34" charset="0"/>
              </a:rPr>
              <a:t>             </a:t>
            </a:r>
            <a:r>
              <a:rPr lang="en-US" sz="1200" b="1" dirty="0">
                <a:solidFill>
                  <a:srgbClr val="000000"/>
                </a:solidFill>
                <a:latin typeface="Arial" pitchFamily="34" charset="0"/>
                <a:cs typeface="Arial" pitchFamily="34" charset="0"/>
              </a:rPr>
              <a:t>Annulus Angle: </a:t>
            </a:r>
            <a:r>
              <a:rPr lang="en-US" sz="1200" b="1" dirty="0" smtClean="0">
                <a:solidFill>
                  <a:srgbClr val="000000"/>
                </a:solidFill>
                <a:latin typeface="Arial" pitchFamily="34" charset="0"/>
                <a:cs typeface="Arial" pitchFamily="34" charset="0"/>
              </a:rPr>
              <a:t>48°</a:t>
            </a:r>
            <a:endParaRPr lang="en-US" sz="1200" b="1" dirty="0">
              <a:solidFill>
                <a:srgbClr val="000000"/>
              </a:solidFill>
              <a:latin typeface="Arial" pitchFamily="34" charset="0"/>
              <a:cs typeface="Arial" pitchFamily="34" charset="0"/>
            </a:endParaRPr>
          </a:p>
        </p:txBody>
      </p:sp>
      <p:sp>
        <p:nvSpPr>
          <p:cNvPr id="5" name="TextBox 4"/>
          <p:cNvSpPr txBox="1"/>
          <p:nvPr/>
        </p:nvSpPr>
        <p:spPr>
          <a:xfrm>
            <a:off x="5417267" y="658513"/>
            <a:ext cx="2964732" cy="276999"/>
          </a:xfrm>
          <a:prstGeom prst="rect">
            <a:avLst/>
          </a:prstGeom>
          <a:solidFill>
            <a:schemeClr val="bg1"/>
          </a:solidFill>
          <a:ln>
            <a:solidFill>
              <a:schemeClr val="bg1"/>
            </a:solidFill>
          </a:ln>
        </p:spPr>
        <p:txBody>
          <a:bodyPr wrap="square" rtlCol="0">
            <a:spAutoFit/>
          </a:bodyPr>
          <a:lstStyle/>
          <a:p>
            <a:pPr algn="ctr"/>
            <a:r>
              <a:rPr lang="en-US" sz="1200" b="1" dirty="0">
                <a:solidFill>
                  <a:srgbClr val="000000"/>
                </a:solidFill>
                <a:latin typeface="Arial" pitchFamily="34" charset="0"/>
                <a:cs typeface="Arial" pitchFamily="34" charset="0"/>
              </a:rPr>
              <a:t>Annulus</a:t>
            </a:r>
          </a:p>
        </p:txBody>
      </p:sp>
      <p:sp>
        <p:nvSpPr>
          <p:cNvPr id="13" name="TextBox 12"/>
          <p:cNvSpPr txBox="1"/>
          <p:nvPr/>
        </p:nvSpPr>
        <p:spPr>
          <a:xfrm>
            <a:off x="5424336" y="3225830"/>
            <a:ext cx="2957665" cy="461665"/>
          </a:xfrm>
          <a:prstGeom prst="rect">
            <a:avLst/>
          </a:prstGeom>
          <a:solidFill>
            <a:schemeClr val="bg1"/>
          </a:solidFill>
          <a:ln>
            <a:solidFill>
              <a:schemeClr val="bg1"/>
            </a:solidFill>
          </a:ln>
        </p:spPr>
        <p:txBody>
          <a:bodyPr wrap="square" rtlCol="0">
            <a:spAutoFit/>
          </a:bodyPr>
          <a:lstStyle/>
          <a:p>
            <a:pPr algn="ctr"/>
            <a:r>
              <a:rPr lang="en-US" sz="1200" b="1" dirty="0">
                <a:solidFill>
                  <a:srgbClr val="000000"/>
                </a:solidFill>
                <a:latin typeface="Arial" pitchFamily="34" charset="0"/>
                <a:cs typeface="Arial" pitchFamily="34" charset="0"/>
              </a:rPr>
              <a:t>Annulus: </a:t>
            </a:r>
            <a:r>
              <a:rPr lang="en-US" sz="1200" b="1" dirty="0" smtClean="0">
                <a:solidFill>
                  <a:srgbClr val="000000"/>
                </a:solidFill>
                <a:latin typeface="Arial" pitchFamily="34" charset="0"/>
                <a:cs typeface="Arial" pitchFamily="34" charset="0"/>
              </a:rPr>
              <a:t>23.1mmx24.6 </a:t>
            </a:r>
            <a:r>
              <a:rPr lang="en-US" sz="1200" b="1" dirty="0">
                <a:solidFill>
                  <a:srgbClr val="000000"/>
                </a:solidFill>
                <a:latin typeface="Arial" pitchFamily="34" charset="0"/>
                <a:cs typeface="Arial" pitchFamily="34" charset="0"/>
              </a:rPr>
              <a:t>mm</a:t>
            </a:r>
          </a:p>
          <a:p>
            <a:pPr algn="ctr"/>
            <a:r>
              <a:rPr lang="en-US" sz="1200" b="1" dirty="0">
                <a:solidFill>
                  <a:srgbClr val="000000"/>
                </a:solidFill>
                <a:latin typeface="Arial" pitchFamily="34" charset="0"/>
                <a:cs typeface="Arial" pitchFamily="34" charset="0"/>
              </a:rPr>
              <a:t>Area: </a:t>
            </a:r>
            <a:r>
              <a:rPr lang="en-US" sz="1200" b="1" dirty="0" smtClean="0">
                <a:solidFill>
                  <a:srgbClr val="000000"/>
                </a:solidFill>
                <a:latin typeface="Arial" pitchFamily="34" charset="0"/>
                <a:cs typeface="Arial" pitchFamily="34" charset="0"/>
              </a:rPr>
              <a:t>449.9 </a:t>
            </a:r>
            <a:r>
              <a:rPr lang="en-US" sz="1200" b="1" dirty="0">
                <a:solidFill>
                  <a:srgbClr val="000000"/>
                </a:solidFill>
                <a:latin typeface="Arial" pitchFamily="34" charset="0"/>
                <a:cs typeface="Arial" pitchFamily="34" charset="0"/>
              </a:rPr>
              <a:t>mm</a:t>
            </a:r>
            <a:r>
              <a:rPr lang="en-US" altLang="en-US" sz="1200" b="1" baseline="30000" dirty="0">
                <a:solidFill>
                  <a:srgbClr val="000000"/>
                </a:solidFill>
                <a:cs typeface="Arial" pitchFamily="34" charset="0"/>
                <a:sym typeface="Arial" pitchFamily="34" charset="0"/>
              </a:rPr>
              <a:t>2</a:t>
            </a:r>
            <a:r>
              <a:rPr lang="en-US" sz="1200" b="1" dirty="0">
                <a:solidFill>
                  <a:srgbClr val="000000"/>
                </a:solidFill>
                <a:latin typeface="Arial" pitchFamily="34" charset="0"/>
                <a:cs typeface="Arial" pitchFamily="34" charset="0"/>
              </a:rPr>
              <a:t> Perimeter: </a:t>
            </a:r>
            <a:r>
              <a:rPr lang="en-US" sz="1200" b="1" dirty="0" smtClean="0">
                <a:solidFill>
                  <a:srgbClr val="000000"/>
                </a:solidFill>
                <a:latin typeface="Arial" pitchFamily="34" charset="0"/>
                <a:cs typeface="Arial" pitchFamily="34" charset="0"/>
              </a:rPr>
              <a:t>75.3 </a:t>
            </a:r>
            <a:r>
              <a:rPr lang="en-US" sz="1200" b="1" dirty="0">
                <a:solidFill>
                  <a:srgbClr val="000000"/>
                </a:solidFill>
                <a:latin typeface="Arial" pitchFamily="34" charset="0"/>
                <a:cs typeface="Arial" pitchFamily="34" charset="0"/>
              </a:rPr>
              <a:t>mm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337" y="1048247"/>
            <a:ext cx="2957663" cy="219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267" y="3838384"/>
            <a:ext cx="2964734" cy="253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77674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Shape 78"/>
          <p:cNvSpPr>
            <a:spLocks noChangeArrowheads="1"/>
          </p:cNvSpPr>
          <p:nvPr/>
        </p:nvSpPr>
        <p:spPr bwMode="auto">
          <a:xfrm>
            <a:off x="57159" y="1270613"/>
            <a:ext cx="5505449" cy="467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227" tIns="45227" rIns="45227" bIns="4522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000" b="1" dirty="0">
                <a:solidFill>
                  <a:srgbClr val="FFFFFF"/>
                </a:solidFill>
                <a:cs typeface="Arial" pitchFamily="34" charset="0"/>
                <a:sym typeface="Arial" pitchFamily="34" charset="0"/>
              </a:rPr>
              <a:t>Sinus of Valsalva </a:t>
            </a:r>
          </a:p>
          <a:p>
            <a:r>
              <a:rPr lang="en-US" altLang="en-US" sz="2000" b="1" dirty="0">
                <a:solidFill>
                  <a:srgbClr val="FFFFFF"/>
                </a:solidFill>
                <a:cs typeface="Arial" pitchFamily="34" charset="0"/>
                <a:sym typeface="Arial" pitchFamily="34" charset="0"/>
              </a:rPr>
              <a:t>RCC = </a:t>
            </a:r>
            <a:r>
              <a:rPr lang="en-US" altLang="en-US" sz="2000" b="1" dirty="0" smtClean="0">
                <a:solidFill>
                  <a:srgbClr val="FFFFFF"/>
                </a:solidFill>
                <a:cs typeface="Arial" pitchFamily="34" charset="0"/>
                <a:sym typeface="Arial" pitchFamily="34" charset="0"/>
              </a:rPr>
              <a:t>37.5 </a:t>
            </a:r>
            <a:r>
              <a:rPr lang="en-US" altLang="en-US" sz="2000" b="1" dirty="0">
                <a:solidFill>
                  <a:srgbClr val="FFFFFF"/>
                </a:solidFill>
                <a:cs typeface="Arial" pitchFamily="34" charset="0"/>
                <a:sym typeface="Arial" pitchFamily="34" charset="0"/>
              </a:rPr>
              <a:t>mm</a:t>
            </a:r>
          </a:p>
          <a:p>
            <a:r>
              <a:rPr lang="en-US" altLang="en-US" sz="2000" b="1" dirty="0">
                <a:solidFill>
                  <a:srgbClr val="FFFFFF"/>
                </a:solidFill>
                <a:cs typeface="Arial" pitchFamily="34" charset="0"/>
                <a:sym typeface="Arial" pitchFamily="34" charset="0"/>
              </a:rPr>
              <a:t>LCC = </a:t>
            </a:r>
            <a:r>
              <a:rPr lang="en-US" altLang="en-US" sz="2000" b="1" dirty="0" smtClean="0">
                <a:solidFill>
                  <a:srgbClr val="FFFFFF"/>
                </a:solidFill>
                <a:cs typeface="Arial" pitchFamily="34" charset="0"/>
                <a:sym typeface="Arial" pitchFamily="34" charset="0"/>
              </a:rPr>
              <a:t>34.6 </a:t>
            </a:r>
            <a:r>
              <a:rPr lang="en-US" altLang="en-US" sz="2000" b="1" dirty="0">
                <a:solidFill>
                  <a:srgbClr val="FFFFFF"/>
                </a:solidFill>
                <a:cs typeface="Arial" pitchFamily="34" charset="0"/>
                <a:sym typeface="Arial" pitchFamily="34" charset="0"/>
              </a:rPr>
              <a:t>mm</a:t>
            </a:r>
          </a:p>
          <a:p>
            <a:r>
              <a:rPr lang="en-US" altLang="en-US" sz="2000" b="1" dirty="0">
                <a:solidFill>
                  <a:srgbClr val="FFFFFF"/>
                </a:solidFill>
                <a:cs typeface="Arial" pitchFamily="34" charset="0"/>
                <a:sym typeface="Arial" pitchFamily="34" charset="0"/>
              </a:rPr>
              <a:t>NCC = </a:t>
            </a:r>
            <a:r>
              <a:rPr lang="en-US" altLang="en-US" sz="2000" b="1" dirty="0" smtClean="0">
                <a:solidFill>
                  <a:srgbClr val="FFFFFF"/>
                </a:solidFill>
                <a:cs typeface="Arial" pitchFamily="34" charset="0"/>
                <a:sym typeface="Arial" pitchFamily="34" charset="0"/>
              </a:rPr>
              <a:t>38.4 </a:t>
            </a:r>
            <a:r>
              <a:rPr lang="en-US" altLang="en-US" sz="2000" b="1" dirty="0">
                <a:solidFill>
                  <a:srgbClr val="FFFFFF"/>
                </a:solidFill>
                <a:cs typeface="Arial" pitchFamily="34" charset="0"/>
                <a:sym typeface="Arial" pitchFamily="34" charset="0"/>
              </a:rPr>
              <a:t>mm</a:t>
            </a:r>
          </a:p>
          <a:p>
            <a:endParaRPr lang="en-US" altLang="en-US" b="1" dirty="0">
              <a:solidFill>
                <a:srgbClr val="FFFFFF"/>
              </a:solidFill>
              <a:cs typeface="Arial" pitchFamily="34" charset="0"/>
              <a:sym typeface="Arial" pitchFamily="34" charset="0"/>
            </a:endParaRPr>
          </a:p>
          <a:p>
            <a:r>
              <a:rPr lang="en-US" altLang="en-US" sz="2000" b="1" dirty="0">
                <a:solidFill>
                  <a:srgbClr val="FFFFFF"/>
                </a:solidFill>
                <a:cs typeface="Arial" pitchFamily="34" charset="0"/>
                <a:sym typeface="Arial" pitchFamily="34" charset="0"/>
              </a:rPr>
              <a:t>STJ height (above annulus) = </a:t>
            </a:r>
            <a:r>
              <a:rPr lang="en-US" altLang="en-US" sz="2000" b="1" dirty="0" smtClean="0">
                <a:solidFill>
                  <a:srgbClr val="FFFFFF"/>
                </a:solidFill>
                <a:cs typeface="Arial" pitchFamily="34" charset="0"/>
                <a:sym typeface="Arial" pitchFamily="34" charset="0"/>
              </a:rPr>
              <a:t>26mm</a:t>
            </a:r>
            <a:endParaRPr lang="en-US" altLang="en-US" sz="2000" b="1" dirty="0">
              <a:solidFill>
                <a:srgbClr val="FFFFFF"/>
              </a:solidFill>
              <a:cs typeface="Arial" pitchFamily="34" charset="0"/>
              <a:sym typeface="Arial" pitchFamily="34" charset="0"/>
            </a:endParaRPr>
          </a:p>
          <a:p>
            <a:endParaRPr lang="en-US" altLang="en-US" sz="2000" b="1" dirty="0">
              <a:solidFill>
                <a:srgbClr val="FFFFFF"/>
              </a:solidFill>
              <a:cs typeface="Arial" pitchFamily="34" charset="0"/>
              <a:sym typeface="Arial" pitchFamily="34" charset="0"/>
            </a:endParaRPr>
          </a:p>
          <a:p>
            <a:r>
              <a:rPr lang="en-US" altLang="en-US" sz="2000" b="1" dirty="0">
                <a:solidFill>
                  <a:srgbClr val="FFFFFF"/>
                </a:solidFill>
                <a:cs typeface="Arial" pitchFamily="34" charset="0"/>
                <a:sym typeface="Arial" pitchFamily="34" charset="0"/>
              </a:rPr>
              <a:t>STJ = </a:t>
            </a:r>
            <a:r>
              <a:rPr lang="en-US" altLang="en-US" sz="2000" b="1" dirty="0" smtClean="0">
                <a:solidFill>
                  <a:srgbClr val="FFFFFF"/>
                </a:solidFill>
                <a:cs typeface="Arial" pitchFamily="34" charset="0"/>
                <a:sym typeface="Arial" pitchFamily="34" charset="0"/>
              </a:rPr>
              <a:t>30.2 </a:t>
            </a:r>
            <a:r>
              <a:rPr lang="en-US" altLang="en-US" sz="2000" b="1" dirty="0">
                <a:solidFill>
                  <a:srgbClr val="FFFFFF"/>
                </a:solidFill>
                <a:cs typeface="Arial" pitchFamily="34" charset="0"/>
                <a:sym typeface="Arial" pitchFamily="34" charset="0"/>
              </a:rPr>
              <a:t>x </a:t>
            </a:r>
            <a:r>
              <a:rPr lang="en-US" altLang="en-US" sz="2000" b="1" dirty="0" smtClean="0">
                <a:solidFill>
                  <a:srgbClr val="FFFFFF"/>
                </a:solidFill>
                <a:cs typeface="Arial" pitchFamily="34" charset="0"/>
                <a:sym typeface="Arial" pitchFamily="34" charset="0"/>
              </a:rPr>
              <a:t>30.8 </a:t>
            </a:r>
            <a:r>
              <a:rPr lang="en-US" altLang="en-US" sz="2000" b="1" dirty="0">
                <a:solidFill>
                  <a:srgbClr val="FFFFFF"/>
                </a:solidFill>
                <a:cs typeface="Arial" pitchFamily="34" charset="0"/>
                <a:sym typeface="Arial" pitchFamily="34" charset="0"/>
              </a:rPr>
              <a:t>mm (mean </a:t>
            </a:r>
            <a:r>
              <a:rPr lang="en-US" altLang="en-US" sz="2000" b="1" dirty="0" smtClean="0">
                <a:solidFill>
                  <a:srgbClr val="FFFFFF"/>
                </a:solidFill>
                <a:cs typeface="Arial" pitchFamily="34" charset="0"/>
                <a:sym typeface="Arial" pitchFamily="34" charset="0"/>
              </a:rPr>
              <a:t>30.5)</a:t>
            </a:r>
            <a:endParaRPr lang="en-US" altLang="en-US" sz="2000" b="1" dirty="0">
              <a:solidFill>
                <a:srgbClr val="FFFFFF"/>
              </a:solidFill>
              <a:cs typeface="Arial" pitchFamily="34" charset="0"/>
              <a:sym typeface="Arial" pitchFamily="34" charset="0"/>
            </a:endParaRPr>
          </a:p>
          <a:p>
            <a:endParaRPr lang="en-US" altLang="en-US" sz="2000" b="1" dirty="0">
              <a:solidFill>
                <a:srgbClr val="FFFFFF"/>
              </a:solidFill>
              <a:cs typeface="Arial" pitchFamily="34" charset="0"/>
              <a:sym typeface="Arial" pitchFamily="34" charset="0"/>
            </a:endParaRPr>
          </a:p>
          <a:p>
            <a:r>
              <a:rPr lang="en-US" altLang="en-US" sz="2000" b="1" dirty="0">
                <a:solidFill>
                  <a:srgbClr val="FFFFFF"/>
                </a:solidFill>
                <a:cs typeface="Arial" pitchFamily="34" charset="0"/>
                <a:sym typeface="Arial" pitchFamily="34" charset="0"/>
              </a:rPr>
              <a:t>LVOT = </a:t>
            </a:r>
            <a:r>
              <a:rPr lang="en-US" altLang="en-US" sz="2000" b="1" dirty="0" smtClean="0">
                <a:solidFill>
                  <a:srgbClr val="FFFFFF"/>
                </a:solidFill>
                <a:cs typeface="Arial" pitchFamily="34" charset="0"/>
                <a:sym typeface="Arial" pitchFamily="34" charset="0"/>
              </a:rPr>
              <a:t>24.7 </a:t>
            </a:r>
            <a:r>
              <a:rPr lang="en-US" altLang="en-US" sz="2000" b="1" dirty="0">
                <a:solidFill>
                  <a:srgbClr val="FFFFFF"/>
                </a:solidFill>
                <a:cs typeface="Arial" pitchFamily="34" charset="0"/>
                <a:sym typeface="Arial" pitchFamily="34" charset="0"/>
              </a:rPr>
              <a:t>x </a:t>
            </a:r>
            <a:r>
              <a:rPr lang="en-US" altLang="en-US" sz="2000" b="1" dirty="0" smtClean="0">
                <a:solidFill>
                  <a:srgbClr val="FFFFFF"/>
                </a:solidFill>
                <a:cs typeface="Arial" pitchFamily="34" charset="0"/>
                <a:sym typeface="Arial" pitchFamily="34" charset="0"/>
              </a:rPr>
              <a:t>32.6 </a:t>
            </a:r>
            <a:r>
              <a:rPr lang="en-US" altLang="en-US" sz="2000" b="1" dirty="0">
                <a:solidFill>
                  <a:srgbClr val="FFFFFF"/>
                </a:solidFill>
                <a:cs typeface="Arial" pitchFamily="34" charset="0"/>
                <a:sym typeface="Arial" pitchFamily="34" charset="0"/>
              </a:rPr>
              <a:t>mm (mean </a:t>
            </a:r>
            <a:r>
              <a:rPr lang="en-US" altLang="en-US" sz="2000" b="1" dirty="0" smtClean="0">
                <a:solidFill>
                  <a:srgbClr val="FFFFFF"/>
                </a:solidFill>
                <a:cs typeface="Arial" pitchFamily="34" charset="0"/>
                <a:sym typeface="Arial" pitchFamily="34" charset="0"/>
              </a:rPr>
              <a:t>28.6)</a:t>
            </a:r>
            <a:endParaRPr lang="en-US" altLang="en-US" sz="2000" b="1" dirty="0">
              <a:solidFill>
                <a:srgbClr val="FFFFFF"/>
              </a:solidFill>
              <a:cs typeface="Arial" pitchFamily="34" charset="0"/>
              <a:sym typeface="Arial" pitchFamily="34" charset="0"/>
            </a:endParaRPr>
          </a:p>
          <a:p>
            <a:endParaRPr lang="en-US" altLang="en-US" sz="2000" b="1" dirty="0">
              <a:solidFill>
                <a:srgbClr val="FFFFFF"/>
              </a:solidFill>
              <a:cs typeface="Arial" pitchFamily="34" charset="0"/>
              <a:sym typeface="Arial" pitchFamily="34" charset="0"/>
            </a:endParaRPr>
          </a:p>
          <a:p>
            <a:r>
              <a:rPr lang="en-US" altLang="en-US" sz="2000" b="1" dirty="0">
                <a:solidFill>
                  <a:srgbClr val="FFFFFF"/>
                </a:solidFill>
                <a:cs typeface="Arial" pitchFamily="34" charset="0"/>
                <a:sym typeface="Arial" pitchFamily="34" charset="0"/>
              </a:rPr>
              <a:t>Ascending aorta = </a:t>
            </a:r>
            <a:r>
              <a:rPr lang="en-US" altLang="en-US" sz="2000" b="1" dirty="0" smtClean="0">
                <a:solidFill>
                  <a:srgbClr val="FFFFFF"/>
                </a:solidFill>
                <a:cs typeface="Arial" pitchFamily="34" charset="0"/>
                <a:sym typeface="Arial" pitchFamily="34" charset="0"/>
              </a:rPr>
              <a:t>34.2 </a:t>
            </a:r>
            <a:r>
              <a:rPr lang="en-US" altLang="en-US" sz="2000" b="1" dirty="0">
                <a:solidFill>
                  <a:srgbClr val="FFFFFF"/>
                </a:solidFill>
                <a:cs typeface="Arial" pitchFamily="34" charset="0"/>
                <a:sym typeface="Arial" pitchFamily="34" charset="0"/>
              </a:rPr>
              <a:t>x </a:t>
            </a:r>
            <a:r>
              <a:rPr lang="en-US" altLang="en-US" sz="2000" b="1" dirty="0" smtClean="0">
                <a:solidFill>
                  <a:srgbClr val="FFFFFF"/>
                </a:solidFill>
                <a:cs typeface="Arial" pitchFamily="34" charset="0"/>
                <a:sym typeface="Arial" pitchFamily="34" charset="0"/>
              </a:rPr>
              <a:t>35.8 </a:t>
            </a:r>
            <a:r>
              <a:rPr lang="en-US" altLang="en-US" sz="2000" b="1" dirty="0">
                <a:solidFill>
                  <a:srgbClr val="FFFFFF"/>
                </a:solidFill>
                <a:cs typeface="Arial" pitchFamily="34" charset="0"/>
                <a:sym typeface="Arial" pitchFamily="34" charset="0"/>
              </a:rPr>
              <a:t>mm </a:t>
            </a:r>
          </a:p>
          <a:p>
            <a:r>
              <a:rPr lang="en-US" altLang="en-US" sz="2000" b="1" dirty="0">
                <a:solidFill>
                  <a:srgbClr val="FFFFFF"/>
                </a:solidFill>
                <a:cs typeface="Arial" pitchFamily="34" charset="0"/>
                <a:sym typeface="Arial" pitchFamily="34" charset="0"/>
              </a:rPr>
              <a:t>(mean </a:t>
            </a:r>
            <a:r>
              <a:rPr lang="en-US" altLang="en-US" sz="2000" b="1" dirty="0" smtClean="0">
                <a:solidFill>
                  <a:srgbClr val="FFFFFF"/>
                </a:solidFill>
                <a:cs typeface="Arial" pitchFamily="34" charset="0"/>
                <a:sym typeface="Arial" pitchFamily="34" charset="0"/>
              </a:rPr>
              <a:t>35 </a:t>
            </a:r>
            <a:r>
              <a:rPr lang="en-US" altLang="en-US" sz="2000" b="1" dirty="0">
                <a:solidFill>
                  <a:srgbClr val="FFFFFF"/>
                </a:solidFill>
                <a:cs typeface="Arial" pitchFamily="34" charset="0"/>
                <a:sym typeface="Arial" pitchFamily="34" charset="0"/>
              </a:rPr>
              <a:t>mm)</a:t>
            </a:r>
          </a:p>
          <a:p>
            <a:endParaRPr lang="en-US" altLang="en-US" sz="2000" b="1" dirty="0">
              <a:solidFill>
                <a:srgbClr val="FFFFFF"/>
              </a:solidFill>
              <a:cs typeface="Arial" pitchFamily="34" charset="0"/>
              <a:sym typeface="Arial" pitchFamily="34" charset="0"/>
            </a:endParaRPr>
          </a:p>
          <a:p>
            <a:endParaRPr lang="en-US" altLang="en-US" sz="2000" b="1" dirty="0">
              <a:solidFill>
                <a:srgbClr val="FFFFFF"/>
              </a:solidFill>
              <a:cs typeface="Arial" pitchFamily="34" charset="0"/>
              <a:sym typeface="Arial" pitchFamily="34" charset="0"/>
            </a:endParaRPr>
          </a:p>
        </p:txBody>
      </p:sp>
      <p:sp>
        <p:nvSpPr>
          <p:cNvPr id="30725" name="Rectangle 1"/>
          <p:cNvSpPr>
            <a:spLocks noChangeArrowheads="1"/>
          </p:cNvSpPr>
          <p:nvPr/>
        </p:nvSpPr>
        <p:spPr bwMode="auto">
          <a:xfrm>
            <a:off x="1439076" y="110648"/>
            <a:ext cx="7005421" cy="64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6" tIns="45230" rIns="90476" bIns="4523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3600" b="1" dirty="0">
                <a:solidFill>
                  <a:srgbClr val="FFFF00"/>
                </a:solidFill>
                <a:cs typeface="Arial" pitchFamily="34" charset="0"/>
              </a:rPr>
              <a:t>CTA: SOV, STJ, Coronary Ostia</a:t>
            </a:r>
          </a:p>
        </p:txBody>
      </p:sp>
      <p:pic>
        <p:nvPicPr>
          <p:cNvPr id="3072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9350" y="38115"/>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4420334" y="3835440"/>
            <a:ext cx="2023997" cy="307777"/>
          </a:xfrm>
          <a:prstGeom prst="rect">
            <a:avLst/>
          </a:prstGeom>
          <a:solidFill>
            <a:schemeClr val="bg1"/>
          </a:solidFill>
        </p:spPr>
        <p:txBody>
          <a:bodyPr wrap="square" rtlCol="0">
            <a:spAutoFit/>
          </a:bodyPr>
          <a:lstStyle/>
          <a:p>
            <a:pPr algn="ctr"/>
            <a:r>
              <a:rPr lang="en-US" sz="1400" b="1" dirty="0" smtClean="0">
                <a:solidFill>
                  <a:srgbClr val="000000"/>
                </a:solidFill>
                <a:latin typeface="Arial" pitchFamily="34" charset="0"/>
                <a:cs typeface="Arial" pitchFamily="34" charset="0"/>
              </a:rPr>
              <a:t>RCA: 15.9 </a:t>
            </a:r>
            <a:r>
              <a:rPr lang="en-US" sz="1400" b="1" dirty="0">
                <a:solidFill>
                  <a:srgbClr val="000000"/>
                </a:solidFill>
                <a:latin typeface="Arial" pitchFamily="34" charset="0"/>
                <a:cs typeface="Arial" pitchFamily="34" charset="0"/>
              </a:rPr>
              <a:t>mm </a:t>
            </a:r>
          </a:p>
        </p:txBody>
      </p:sp>
      <p:sp>
        <p:nvSpPr>
          <p:cNvPr id="26" name="TextBox 25"/>
          <p:cNvSpPr txBox="1"/>
          <p:nvPr/>
        </p:nvSpPr>
        <p:spPr>
          <a:xfrm>
            <a:off x="4416879" y="889037"/>
            <a:ext cx="2030886" cy="307777"/>
          </a:xfrm>
          <a:prstGeom prst="rect">
            <a:avLst/>
          </a:prstGeom>
          <a:solidFill>
            <a:schemeClr val="bg1"/>
          </a:solidFill>
        </p:spPr>
        <p:txBody>
          <a:bodyPr wrap="square" rtlCol="0">
            <a:spAutoFit/>
          </a:bodyPr>
          <a:lstStyle/>
          <a:p>
            <a:pPr algn="ctr"/>
            <a:r>
              <a:rPr lang="en-US" sz="1400" b="1" dirty="0" smtClean="0">
                <a:solidFill>
                  <a:srgbClr val="000000"/>
                </a:solidFill>
                <a:latin typeface="Arial" pitchFamily="34" charset="0"/>
                <a:cs typeface="Arial" pitchFamily="34" charset="0"/>
              </a:rPr>
              <a:t>LM: 18 </a:t>
            </a:r>
            <a:r>
              <a:rPr lang="en-US" sz="1400" b="1" dirty="0">
                <a:solidFill>
                  <a:srgbClr val="000000"/>
                </a:solidFill>
                <a:latin typeface="Arial" pitchFamily="34" charset="0"/>
                <a:cs typeface="Arial" pitchFamily="34" charset="0"/>
              </a:rPr>
              <a:t>mm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891" y="1270615"/>
            <a:ext cx="2015621" cy="255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0329" y="4245803"/>
            <a:ext cx="2027436" cy="247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327" y="901827"/>
            <a:ext cx="2368907" cy="294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7148514" y="936935"/>
            <a:ext cx="1066800" cy="276999"/>
          </a:xfrm>
          <a:prstGeom prst="rect">
            <a:avLst/>
          </a:prstGeom>
          <a:solidFill>
            <a:schemeClr val="bg1"/>
          </a:solidFill>
        </p:spPr>
        <p:txBody>
          <a:bodyPr wrap="square" rtlCol="0">
            <a:spAutoFit/>
          </a:bodyPr>
          <a:lstStyle/>
          <a:p>
            <a:r>
              <a:rPr lang="en-US" sz="1200" b="1" dirty="0">
                <a:solidFill>
                  <a:srgbClr val="000000"/>
                </a:solidFill>
                <a:latin typeface="Arial" pitchFamily="34" charset="0"/>
                <a:cs typeface="Arial" pitchFamily="34" charset="0"/>
              </a:rPr>
              <a:t>RCC: </a:t>
            </a:r>
            <a:r>
              <a:rPr lang="en-US" sz="1200" b="1" dirty="0" smtClean="0">
                <a:solidFill>
                  <a:srgbClr val="000000"/>
                </a:solidFill>
                <a:latin typeface="Arial" pitchFamily="34" charset="0"/>
                <a:cs typeface="Arial" pitchFamily="34" charset="0"/>
              </a:rPr>
              <a:t>37.5</a:t>
            </a:r>
            <a:endParaRPr lang="en-US" sz="1200" b="1" dirty="0">
              <a:solidFill>
                <a:srgbClr val="000000"/>
              </a:solidFill>
              <a:latin typeface="Arial" pitchFamily="34" charset="0"/>
              <a:cs typeface="Arial" pitchFamily="34" charset="0"/>
            </a:endParaRPr>
          </a:p>
        </p:txBody>
      </p:sp>
      <p:sp>
        <p:nvSpPr>
          <p:cNvPr id="19" name="TextBox 18"/>
          <p:cNvSpPr txBox="1"/>
          <p:nvPr/>
        </p:nvSpPr>
        <p:spPr>
          <a:xfrm>
            <a:off x="6447765" y="3188813"/>
            <a:ext cx="1066800" cy="276999"/>
          </a:xfrm>
          <a:prstGeom prst="rect">
            <a:avLst/>
          </a:prstGeom>
          <a:solidFill>
            <a:schemeClr val="bg1"/>
          </a:solidFill>
        </p:spPr>
        <p:txBody>
          <a:bodyPr wrap="square" rtlCol="0">
            <a:spAutoFit/>
          </a:bodyPr>
          <a:lstStyle/>
          <a:p>
            <a:r>
              <a:rPr lang="en-US" sz="1200" b="1" dirty="0">
                <a:solidFill>
                  <a:srgbClr val="000000"/>
                </a:solidFill>
                <a:latin typeface="Arial" pitchFamily="34" charset="0"/>
                <a:cs typeface="Arial" pitchFamily="34" charset="0"/>
              </a:rPr>
              <a:t>NCC: </a:t>
            </a:r>
            <a:r>
              <a:rPr lang="en-US" sz="1200" b="1" dirty="0" smtClean="0">
                <a:solidFill>
                  <a:srgbClr val="000000"/>
                </a:solidFill>
                <a:latin typeface="Arial" pitchFamily="34" charset="0"/>
                <a:cs typeface="Arial" pitchFamily="34" charset="0"/>
              </a:rPr>
              <a:t>38.4</a:t>
            </a:r>
            <a:endParaRPr lang="en-US" sz="1200" b="1" dirty="0">
              <a:solidFill>
                <a:srgbClr val="000000"/>
              </a:solidFill>
              <a:latin typeface="Arial" pitchFamily="34" charset="0"/>
              <a:cs typeface="Arial" pitchFamily="34" charset="0"/>
            </a:endParaRPr>
          </a:p>
        </p:txBody>
      </p:sp>
      <p:sp>
        <p:nvSpPr>
          <p:cNvPr id="24" name="TextBox 23"/>
          <p:cNvSpPr txBox="1"/>
          <p:nvPr/>
        </p:nvSpPr>
        <p:spPr>
          <a:xfrm>
            <a:off x="7746433" y="3188813"/>
            <a:ext cx="1066800" cy="276999"/>
          </a:xfrm>
          <a:prstGeom prst="rect">
            <a:avLst/>
          </a:prstGeom>
          <a:solidFill>
            <a:schemeClr val="bg1"/>
          </a:solidFill>
        </p:spPr>
        <p:txBody>
          <a:bodyPr wrap="square" rtlCol="0">
            <a:spAutoFit/>
          </a:bodyPr>
          <a:lstStyle/>
          <a:p>
            <a:r>
              <a:rPr lang="en-US" sz="1200" b="1" dirty="0">
                <a:solidFill>
                  <a:srgbClr val="000000"/>
                </a:solidFill>
                <a:latin typeface="Arial" pitchFamily="34" charset="0"/>
                <a:cs typeface="Arial" pitchFamily="34" charset="0"/>
              </a:rPr>
              <a:t>LCC: </a:t>
            </a:r>
            <a:r>
              <a:rPr lang="en-US" sz="1200" b="1" dirty="0" smtClean="0">
                <a:solidFill>
                  <a:srgbClr val="000000"/>
                </a:solidFill>
                <a:latin typeface="Arial" pitchFamily="34" charset="0"/>
                <a:cs typeface="Arial" pitchFamily="34" charset="0"/>
              </a:rPr>
              <a:t>34.6</a:t>
            </a:r>
            <a:endParaRPr lang="en-US" sz="1200" b="1" dirty="0">
              <a:solidFill>
                <a:srgbClr val="000000"/>
              </a:solidFill>
              <a:latin typeface="Arial" pitchFamily="34" charset="0"/>
              <a:cs typeface="Arial" pitchFamily="34" charset="0"/>
            </a:endParaRPr>
          </a:p>
        </p:txBody>
      </p:sp>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7765" y="4245803"/>
            <a:ext cx="2365468" cy="247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6436317" y="3848237"/>
            <a:ext cx="2376929" cy="307777"/>
          </a:xfrm>
          <a:prstGeom prst="rect">
            <a:avLst/>
          </a:prstGeom>
          <a:solidFill>
            <a:schemeClr val="bg1"/>
          </a:solidFill>
        </p:spPr>
        <p:txBody>
          <a:bodyPr wrap="square" rtlCol="0">
            <a:spAutoFit/>
          </a:bodyPr>
          <a:lstStyle/>
          <a:p>
            <a:pPr algn="ctr"/>
            <a:r>
              <a:rPr lang="en-US" sz="1400" b="1" dirty="0" smtClean="0">
                <a:solidFill>
                  <a:srgbClr val="000000"/>
                </a:solidFill>
                <a:latin typeface="Arial" pitchFamily="34" charset="0"/>
                <a:cs typeface="Arial" pitchFamily="34" charset="0"/>
              </a:rPr>
              <a:t>STJ: 30.2x30.7 </a:t>
            </a:r>
            <a:r>
              <a:rPr lang="en-US" sz="1400" b="1" dirty="0">
                <a:solidFill>
                  <a:srgbClr val="000000"/>
                </a:solidFill>
                <a:latin typeface="Arial" pitchFamily="34" charset="0"/>
                <a:cs typeface="Arial" pitchFamily="34" charset="0"/>
              </a:rPr>
              <a:t>mm </a:t>
            </a:r>
          </a:p>
        </p:txBody>
      </p:sp>
    </p:spTree>
    <p:extLst>
      <p:ext uri="{BB962C8B-B14F-4D97-AF65-F5344CB8AC3E}">
        <p14:creationId xmlns:p14="http://schemas.microsoft.com/office/powerpoint/2010/main" val="350838283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23" y="482604"/>
            <a:ext cx="8896098" cy="6222997"/>
          </a:xfrm>
          <a:prstGeom prst="rect">
            <a:avLst/>
          </a:prstGeom>
          <a:noFill/>
          <a:ln w="412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bwMode="auto">
          <a:xfrm>
            <a:off x="6400800" y="2819400"/>
            <a:ext cx="0" cy="406400"/>
          </a:xfrm>
          <a:prstGeom prst="straightConnector1">
            <a:avLst/>
          </a:prstGeom>
          <a:noFill/>
          <a:ln w="444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Straight Arrow Connector 11"/>
          <p:cNvCxnSpPr/>
          <p:nvPr/>
        </p:nvCxnSpPr>
        <p:spPr bwMode="auto">
          <a:xfrm>
            <a:off x="6553200" y="2819400"/>
            <a:ext cx="0" cy="406400"/>
          </a:xfrm>
          <a:prstGeom prst="straightConnector1">
            <a:avLst/>
          </a:prstGeom>
          <a:noFill/>
          <a:ln w="444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9350" y="38103"/>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02142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0"/>
            <a:ext cx="7772400" cy="685800"/>
          </a:xfrm>
        </p:spPr>
        <p:txBody>
          <a:bodyPr/>
          <a:lstStyle/>
          <a:p>
            <a:r>
              <a:rPr lang="en-US" sz="3600" dirty="0">
                <a:latin typeface="Arial" panose="020B0604020202020204" pitchFamily="34" charset="0"/>
                <a:cs typeface="Arial" panose="020B0604020202020204" pitchFamily="34" charset="0"/>
              </a:rPr>
              <a:t>Femoral Arterial Access</a:t>
            </a:r>
          </a:p>
        </p:txBody>
      </p:sp>
      <p:sp>
        <p:nvSpPr>
          <p:cNvPr id="5" name="Rectangle 4"/>
          <p:cNvSpPr/>
          <p:nvPr/>
        </p:nvSpPr>
        <p:spPr>
          <a:xfrm>
            <a:off x="5061869" y="6116239"/>
            <a:ext cx="1567543" cy="430887"/>
          </a:xfrm>
          <a:prstGeom prst="rect">
            <a:avLst/>
          </a:prstGeom>
        </p:spPr>
        <p:txBody>
          <a:bodyPr wrap="square">
            <a:spAutoFit/>
          </a:bodyPr>
          <a:lstStyle/>
          <a:p>
            <a:r>
              <a:rPr lang="en-US" sz="1100" b="1" dirty="0">
                <a:solidFill>
                  <a:srgbClr val="FFFF00"/>
                </a:solidFill>
                <a:latin typeface="Arial" panose="020B0604020202020204" pitchFamily="34" charset="0"/>
                <a:cs typeface="Arial" panose="020B0604020202020204" pitchFamily="34" charset="0"/>
              </a:rPr>
              <a:t>Longitudinal View</a:t>
            </a:r>
          </a:p>
          <a:p>
            <a:r>
              <a:rPr lang="en-US" sz="1100" b="1" dirty="0">
                <a:solidFill>
                  <a:srgbClr val="FFFF00"/>
                </a:solidFill>
                <a:latin typeface="Arial" panose="020B0604020202020204" pitchFamily="34" charset="0"/>
                <a:cs typeface="Arial" panose="020B0604020202020204" pitchFamily="34" charset="0"/>
              </a:rPr>
              <a:t>Right Iliac/Femoral</a:t>
            </a:r>
          </a:p>
        </p:txBody>
      </p:sp>
      <p:sp>
        <p:nvSpPr>
          <p:cNvPr id="9" name="Rectangle 8"/>
          <p:cNvSpPr/>
          <p:nvPr/>
        </p:nvSpPr>
        <p:spPr>
          <a:xfrm>
            <a:off x="7068076" y="6124550"/>
            <a:ext cx="1390124" cy="430887"/>
          </a:xfrm>
          <a:prstGeom prst="rect">
            <a:avLst/>
          </a:prstGeom>
        </p:spPr>
        <p:txBody>
          <a:bodyPr wrap="none">
            <a:spAutoFit/>
          </a:bodyPr>
          <a:lstStyle/>
          <a:p>
            <a:r>
              <a:rPr lang="en-US" sz="1100" b="1" dirty="0">
                <a:solidFill>
                  <a:srgbClr val="FFFF00"/>
                </a:solidFill>
                <a:latin typeface="Arial" panose="020B0604020202020204" pitchFamily="34" charset="0"/>
                <a:cs typeface="Arial" panose="020B0604020202020204" pitchFamily="34" charset="0"/>
              </a:rPr>
              <a:t>Longitudinal View</a:t>
            </a:r>
          </a:p>
          <a:p>
            <a:r>
              <a:rPr lang="en-US" sz="1100" b="1" dirty="0">
                <a:solidFill>
                  <a:srgbClr val="FFFF00"/>
                </a:solidFill>
                <a:latin typeface="Arial" panose="020B0604020202020204" pitchFamily="34" charset="0"/>
                <a:cs typeface="Arial" panose="020B0604020202020204" pitchFamily="34" charset="0"/>
              </a:rPr>
              <a:t>Left Iliac/Femoral </a:t>
            </a:r>
          </a:p>
        </p:txBody>
      </p:sp>
      <p:sp>
        <p:nvSpPr>
          <p:cNvPr id="6" name="TextBox 5"/>
          <p:cNvSpPr txBox="1"/>
          <p:nvPr/>
        </p:nvSpPr>
        <p:spPr>
          <a:xfrm>
            <a:off x="1855531" y="6340619"/>
            <a:ext cx="958917" cy="276999"/>
          </a:xfrm>
          <a:prstGeom prst="rect">
            <a:avLst/>
          </a:prstGeom>
          <a:noFill/>
        </p:spPr>
        <p:txBody>
          <a:bodyPr wrap="none" rtlCol="0">
            <a:spAutoFit/>
          </a:bodyPr>
          <a:lstStyle/>
          <a:p>
            <a:r>
              <a:rPr lang="en-US" sz="1200" b="1" dirty="0">
                <a:solidFill>
                  <a:srgbClr val="FFFF00"/>
                </a:solidFill>
                <a:latin typeface="Arial" pitchFamily="34" charset="0"/>
                <a:cs typeface="Arial" pitchFamily="34" charset="0"/>
              </a:rPr>
              <a:t>Access 3D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810425"/>
            <a:ext cx="2743200" cy="5260195"/>
          </a:xfrm>
          <a:prstGeom prst="rect">
            <a:avLst/>
          </a:prstGeom>
        </p:spPr>
      </p:pic>
      <p:sp>
        <p:nvSpPr>
          <p:cNvPr id="18" name="Oval 17"/>
          <p:cNvSpPr/>
          <p:nvPr/>
        </p:nvSpPr>
        <p:spPr bwMode="auto">
          <a:xfrm>
            <a:off x="2362200" y="2153833"/>
            <a:ext cx="1371600" cy="3874539"/>
          </a:xfrm>
          <a:prstGeom prst="ellips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20000"/>
              </a:spcBef>
              <a:spcAft>
                <a:spcPct val="0"/>
              </a:spcAft>
            </a:pPr>
            <a:endParaRPr lang="en-US" sz="4000" b="1">
              <a:solidFill>
                <a:srgbClr val="FFFFFF"/>
              </a:solidFill>
            </a:endParaRPr>
          </a:p>
        </p:txBody>
      </p:sp>
      <p:sp>
        <p:nvSpPr>
          <p:cNvPr id="19" name="TextBox 18"/>
          <p:cNvSpPr txBox="1"/>
          <p:nvPr/>
        </p:nvSpPr>
        <p:spPr>
          <a:xfrm>
            <a:off x="2814447" y="2480621"/>
            <a:ext cx="914400" cy="246221"/>
          </a:xfrm>
          <a:prstGeom prst="rect">
            <a:avLst/>
          </a:prstGeom>
          <a:solidFill>
            <a:schemeClr val="bg1"/>
          </a:solidFill>
          <a:ln>
            <a:solidFill>
              <a:schemeClr val="bg1"/>
            </a:solidFill>
          </a:ln>
        </p:spPr>
        <p:txBody>
          <a:bodyPr wrap="square" rtlCol="0">
            <a:spAutoFit/>
          </a:bodyPr>
          <a:lstStyle/>
          <a:p>
            <a:r>
              <a:rPr lang="en-US" sz="1000" b="1" dirty="0" smtClean="0">
                <a:solidFill>
                  <a:srgbClr val="000000"/>
                </a:solidFill>
                <a:latin typeface="Arial Black" panose="020B0A04020102020204" pitchFamily="34" charset="0"/>
              </a:rPr>
              <a:t>9x9.5mm</a:t>
            </a:r>
            <a:endParaRPr lang="en-US" sz="1000" b="1" dirty="0">
              <a:solidFill>
                <a:srgbClr val="000000"/>
              </a:solidFill>
              <a:latin typeface="Arial Black" panose="020B0A04020102020204" pitchFamily="34" charset="0"/>
            </a:endParaRPr>
          </a:p>
        </p:txBody>
      </p:sp>
      <p:sp>
        <p:nvSpPr>
          <p:cNvPr id="24" name="TextBox 23"/>
          <p:cNvSpPr txBox="1"/>
          <p:nvPr/>
        </p:nvSpPr>
        <p:spPr>
          <a:xfrm>
            <a:off x="3200400" y="3632209"/>
            <a:ext cx="914400" cy="246221"/>
          </a:xfrm>
          <a:prstGeom prst="rect">
            <a:avLst/>
          </a:prstGeom>
          <a:solidFill>
            <a:schemeClr val="bg1"/>
          </a:solidFill>
          <a:ln>
            <a:solidFill>
              <a:schemeClr val="bg1"/>
            </a:solidFill>
          </a:ln>
        </p:spPr>
        <p:txBody>
          <a:bodyPr wrap="square" rtlCol="0">
            <a:spAutoFit/>
          </a:bodyPr>
          <a:lstStyle/>
          <a:p>
            <a:r>
              <a:rPr lang="en-US" sz="1000" b="1" dirty="0" smtClean="0">
                <a:solidFill>
                  <a:srgbClr val="000000"/>
                </a:solidFill>
                <a:latin typeface="Arial Black" panose="020B0A04020102020204" pitchFamily="34" charset="0"/>
              </a:rPr>
              <a:t>10x10mm</a:t>
            </a:r>
            <a:endParaRPr lang="en-US" sz="1000" b="1" dirty="0">
              <a:solidFill>
                <a:srgbClr val="000000"/>
              </a:solidFill>
              <a:latin typeface="Arial Black" panose="020B0A04020102020204" pitchFamily="34" charset="0"/>
            </a:endParaRPr>
          </a:p>
        </p:txBody>
      </p:sp>
      <p:sp>
        <p:nvSpPr>
          <p:cNvPr id="25" name="TextBox 24"/>
          <p:cNvSpPr txBox="1"/>
          <p:nvPr/>
        </p:nvSpPr>
        <p:spPr>
          <a:xfrm>
            <a:off x="3476774" y="4648207"/>
            <a:ext cx="914400" cy="246221"/>
          </a:xfrm>
          <a:prstGeom prst="rect">
            <a:avLst/>
          </a:prstGeom>
          <a:solidFill>
            <a:schemeClr val="bg1"/>
          </a:solidFill>
          <a:ln>
            <a:solidFill>
              <a:schemeClr val="bg1"/>
            </a:solidFill>
          </a:ln>
        </p:spPr>
        <p:txBody>
          <a:bodyPr wrap="square" rtlCol="0">
            <a:spAutoFit/>
          </a:bodyPr>
          <a:lstStyle/>
          <a:p>
            <a:r>
              <a:rPr lang="en-US" sz="1000" b="1" dirty="0" smtClean="0">
                <a:solidFill>
                  <a:srgbClr val="000000"/>
                </a:solidFill>
                <a:latin typeface="Arial Black" panose="020B0A04020102020204" pitchFamily="34" charset="0"/>
              </a:rPr>
              <a:t>11x11mm</a:t>
            </a:r>
            <a:endParaRPr lang="en-US" sz="1000" b="1" dirty="0">
              <a:solidFill>
                <a:srgbClr val="000000"/>
              </a:solidFill>
              <a:latin typeface="Arial Black" panose="020B0A04020102020204" pitchFamily="34" charset="0"/>
            </a:endParaRPr>
          </a:p>
        </p:txBody>
      </p:sp>
      <p:sp>
        <p:nvSpPr>
          <p:cNvPr id="26" name="TextBox 25"/>
          <p:cNvSpPr txBox="1"/>
          <p:nvPr/>
        </p:nvSpPr>
        <p:spPr>
          <a:xfrm>
            <a:off x="548081" y="3632209"/>
            <a:ext cx="914400" cy="246221"/>
          </a:xfrm>
          <a:prstGeom prst="rect">
            <a:avLst/>
          </a:prstGeom>
          <a:solidFill>
            <a:schemeClr val="bg1"/>
          </a:solidFill>
          <a:ln>
            <a:solidFill>
              <a:schemeClr val="bg1"/>
            </a:solidFill>
          </a:ln>
        </p:spPr>
        <p:txBody>
          <a:bodyPr wrap="square" rtlCol="0">
            <a:spAutoFit/>
          </a:bodyPr>
          <a:lstStyle/>
          <a:p>
            <a:r>
              <a:rPr lang="en-US" sz="1000" b="1" dirty="0" smtClean="0">
                <a:solidFill>
                  <a:srgbClr val="000000"/>
                </a:solidFill>
                <a:latin typeface="Arial Black" panose="020B0A04020102020204" pitchFamily="34" charset="0"/>
              </a:rPr>
              <a:t>10x11 </a:t>
            </a:r>
            <a:r>
              <a:rPr lang="en-US" sz="1000" b="1" dirty="0">
                <a:solidFill>
                  <a:srgbClr val="000000"/>
                </a:solidFill>
                <a:latin typeface="Arial Black" panose="020B0A04020102020204" pitchFamily="34" charset="0"/>
              </a:rPr>
              <a:t>mm</a:t>
            </a:r>
          </a:p>
        </p:txBody>
      </p:sp>
      <p:sp>
        <p:nvSpPr>
          <p:cNvPr id="27" name="TextBox 26"/>
          <p:cNvSpPr txBox="1"/>
          <p:nvPr/>
        </p:nvSpPr>
        <p:spPr>
          <a:xfrm>
            <a:off x="566428" y="2808915"/>
            <a:ext cx="1129393" cy="246221"/>
          </a:xfrm>
          <a:prstGeom prst="rect">
            <a:avLst/>
          </a:prstGeom>
          <a:solidFill>
            <a:schemeClr val="bg1"/>
          </a:solidFill>
          <a:ln>
            <a:solidFill>
              <a:schemeClr val="bg1"/>
            </a:solidFill>
          </a:ln>
        </p:spPr>
        <p:txBody>
          <a:bodyPr wrap="square" rtlCol="0">
            <a:spAutoFit/>
          </a:bodyPr>
          <a:lstStyle/>
          <a:p>
            <a:r>
              <a:rPr lang="en-US" sz="1000" b="1" dirty="0" smtClean="0">
                <a:solidFill>
                  <a:srgbClr val="000000"/>
                </a:solidFill>
                <a:latin typeface="Arial Black" panose="020B0A04020102020204" pitchFamily="34" charset="0"/>
              </a:rPr>
              <a:t>10x11 </a:t>
            </a:r>
            <a:r>
              <a:rPr lang="en-US" sz="1000" b="1" dirty="0">
                <a:solidFill>
                  <a:srgbClr val="000000"/>
                </a:solidFill>
                <a:latin typeface="Arial Black" panose="020B0A04020102020204" pitchFamily="34" charset="0"/>
              </a:rPr>
              <a:t>mm</a:t>
            </a:r>
          </a:p>
        </p:txBody>
      </p:sp>
      <p:sp>
        <p:nvSpPr>
          <p:cNvPr id="28" name="TextBox 27"/>
          <p:cNvSpPr txBox="1"/>
          <p:nvPr/>
        </p:nvSpPr>
        <p:spPr>
          <a:xfrm>
            <a:off x="381000" y="4648207"/>
            <a:ext cx="914400" cy="246221"/>
          </a:xfrm>
          <a:prstGeom prst="rect">
            <a:avLst/>
          </a:prstGeom>
          <a:solidFill>
            <a:schemeClr val="bg1"/>
          </a:solidFill>
          <a:ln>
            <a:solidFill>
              <a:schemeClr val="bg1"/>
            </a:solidFill>
          </a:ln>
        </p:spPr>
        <p:txBody>
          <a:bodyPr wrap="square" rtlCol="0">
            <a:spAutoFit/>
          </a:bodyPr>
          <a:lstStyle/>
          <a:p>
            <a:r>
              <a:rPr lang="en-US" sz="1000" b="1" dirty="0">
                <a:solidFill>
                  <a:srgbClr val="000000"/>
                </a:solidFill>
                <a:latin typeface="Arial Black" panose="020B0A04020102020204" pitchFamily="34" charset="0"/>
              </a:rPr>
              <a:t>11x11mm</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632" y="853440"/>
            <a:ext cx="1533972" cy="527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545" y="891196"/>
            <a:ext cx="1533972" cy="5225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Oval 28"/>
          <p:cNvSpPr/>
          <p:nvPr/>
        </p:nvSpPr>
        <p:spPr bwMode="auto">
          <a:xfrm>
            <a:off x="7068076" y="1815147"/>
            <a:ext cx="1524000" cy="3962400"/>
          </a:xfrm>
          <a:prstGeom prst="ellips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20000"/>
              </a:spcBef>
              <a:spcAft>
                <a:spcPct val="0"/>
              </a:spcAft>
            </a:pPr>
            <a:endParaRPr lang="en-US" sz="4000" b="1">
              <a:solidFill>
                <a:srgbClr val="FFFFFF"/>
              </a:solidFill>
            </a:endParaRPr>
          </a:p>
        </p:txBody>
      </p:sp>
      <p:pic>
        <p:nvPicPr>
          <p:cNvPr id="1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9350" y="38103"/>
            <a:ext cx="3746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08089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5_Default Design">
  <a:themeElements>
    <a:clrScheme name="">
      <a:dk1>
        <a:srgbClr val="000000"/>
      </a:dk1>
      <a:lt1>
        <a:srgbClr val="FFFFFF"/>
      </a:lt1>
      <a:dk2>
        <a:srgbClr val="0000FF"/>
      </a:dk2>
      <a:lt2>
        <a:srgbClr val="FFFF00"/>
      </a:lt2>
      <a:accent1>
        <a:srgbClr val="FFFF00"/>
      </a:accent1>
      <a:accent2>
        <a:srgbClr val="FF33CC"/>
      </a:accent2>
      <a:accent3>
        <a:srgbClr val="AAAAFF"/>
      </a:accent3>
      <a:accent4>
        <a:srgbClr val="DADADA"/>
      </a:accent4>
      <a:accent5>
        <a:srgbClr val="FFFFAA"/>
      </a:accent5>
      <a:accent6>
        <a:srgbClr val="E72DB9"/>
      </a:accent6>
      <a:hlink>
        <a:srgbClr val="00FFCC"/>
      </a:hlink>
      <a:folHlink>
        <a:srgbClr val="C0C0C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emplate_powerpoint_dark_4x3_ppt">
  <a:themeElements>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fontScheme name="Medtronic Font Theme">
      <a:majorFont>
        <a:latin typeface="Effra"/>
        <a:ea typeface=""/>
        <a:cs typeface=""/>
      </a:majorFont>
      <a:minorFont>
        <a:latin typeface="Effra"/>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t" anchorCtr="0"/>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115888" indent="-115888">
          <a:lnSpc>
            <a:spcPts val="1900"/>
          </a:lnSpc>
          <a:buFont typeface="Wingdings" charset="2"/>
          <a:buChar char="§"/>
          <a:defRPr sz="1600" dirty="0" smtClean="0">
            <a:latin typeface="Effra"/>
            <a:cs typeface="Effra"/>
          </a:defRPr>
        </a:defPPr>
      </a:lstStyle>
    </a:tx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nai Cardio Master PPT Template">
  <a:themeElements>
    <a:clrScheme name="">
      <a:dk1>
        <a:srgbClr val="000000"/>
      </a:dk1>
      <a:lt1>
        <a:srgbClr val="FFFFFF"/>
      </a:lt1>
      <a:dk2>
        <a:srgbClr val="002E4B"/>
      </a:dk2>
      <a:lt2>
        <a:srgbClr val="FDE25E"/>
      </a:lt2>
      <a:accent1>
        <a:srgbClr val="FF3300"/>
      </a:accent1>
      <a:accent2>
        <a:srgbClr val="6699FF"/>
      </a:accent2>
      <a:accent3>
        <a:srgbClr val="AAADB1"/>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ln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BASIC SHARMA BLUE</Template>
  <TotalTime>3867</TotalTime>
  <Words>1428</Words>
  <Application>Microsoft Office PowerPoint</Application>
  <PresentationFormat>On-screen Show (4:3)</PresentationFormat>
  <Paragraphs>348</Paragraphs>
  <Slides>52</Slides>
  <Notes>24</Notes>
  <HiddenSlides>0</HiddenSlides>
  <MMClips>3</MMClips>
  <ScaleCrop>false</ScaleCrop>
  <HeadingPairs>
    <vt:vector size="4" baseType="variant">
      <vt:variant>
        <vt:lpstr>Theme</vt:lpstr>
      </vt:variant>
      <vt:variant>
        <vt:i4>8</vt:i4>
      </vt:variant>
      <vt:variant>
        <vt:lpstr>Slide Titles</vt:lpstr>
      </vt:variant>
      <vt:variant>
        <vt:i4>52</vt:i4>
      </vt:variant>
    </vt:vector>
  </HeadingPairs>
  <TitlesOfParts>
    <vt:vector size="60" baseType="lpstr">
      <vt:lpstr>5_Default Design</vt:lpstr>
      <vt:lpstr>3_template_powerpoint_dark_4x3_ppt</vt:lpstr>
      <vt:lpstr>1_Default Design</vt:lpstr>
      <vt:lpstr>Sinai Cardio Master PPT Template</vt:lpstr>
      <vt:lpstr>2_Default Design</vt:lpstr>
      <vt:lpstr>BASIC SHARMA BLUE</vt:lpstr>
      <vt:lpstr>6_BASIC SHARMA BLUE</vt:lpstr>
      <vt:lpstr>1_BASIC SHARMA BLUE</vt:lpstr>
      <vt:lpstr>Structural Heart Live Cases</vt:lpstr>
      <vt:lpstr>Disclosures</vt:lpstr>
      <vt:lpstr>January 8th  2019- Structural Heart Live Case # 27: PT, 79 yo M</vt:lpstr>
      <vt:lpstr>TEE</vt:lpstr>
      <vt:lpstr>3D TEE</vt:lpstr>
      <vt:lpstr>PowerPoint Presentation</vt:lpstr>
      <vt:lpstr>PowerPoint Presentation</vt:lpstr>
      <vt:lpstr>PowerPoint Presentation</vt:lpstr>
      <vt:lpstr>Femoral Arterial Access</vt:lpstr>
      <vt:lpstr>Great Vessel Anatomy for Cerebral Protection Device Consideration</vt:lpstr>
      <vt:lpstr>PowerPoint Presentation</vt:lpstr>
      <vt:lpstr>Issues Related To The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 1</vt:lpstr>
      <vt:lpstr>Question # 2</vt:lpstr>
      <vt:lpstr>Question # 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Dwyer, Denise</dc:creator>
  <cp:lastModifiedBy>Dr. Sharma</cp:lastModifiedBy>
  <cp:revision>544</cp:revision>
  <cp:lastPrinted>2013-12-14T01:05:00Z</cp:lastPrinted>
  <dcterms:created xsi:type="dcterms:W3CDTF">2012-05-14T23:33:18Z</dcterms:created>
  <dcterms:modified xsi:type="dcterms:W3CDTF">2019-01-08T14:00:41Z</dcterms:modified>
</cp:coreProperties>
</file>