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841" r:id="rId2"/>
    <p:sldMasterId id="2147484073" r:id="rId3"/>
    <p:sldMasterId id="2147484156" r:id="rId4"/>
    <p:sldMasterId id="2147484352" r:id="rId5"/>
    <p:sldMasterId id="2147484405" r:id="rId6"/>
    <p:sldMasterId id="2147484418" r:id="rId7"/>
    <p:sldMasterId id="2147484445" r:id="rId8"/>
  </p:sldMasterIdLst>
  <p:notesMasterIdLst>
    <p:notesMasterId r:id="rId62"/>
  </p:notesMasterIdLst>
  <p:sldIdLst>
    <p:sldId id="1055" r:id="rId9"/>
    <p:sldId id="1123" r:id="rId10"/>
    <p:sldId id="1124" r:id="rId11"/>
    <p:sldId id="1125" r:id="rId12"/>
    <p:sldId id="1126" r:id="rId13"/>
    <p:sldId id="1127" r:id="rId14"/>
    <p:sldId id="1128" r:id="rId15"/>
    <p:sldId id="1130" r:id="rId16"/>
    <p:sldId id="1131" r:id="rId17"/>
    <p:sldId id="1132" r:id="rId18"/>
    <p:sldId id="1133" r:id="rId19"/>
    <p:sldId id="1134" r:id="rId20"/>
    <p:sldId id="1138" r:id="rId21"/>
    <p:sldId id="1136" r:id="rId22"/>
    <p:sldId id="1137" r:id="rId23"/>
    <p:sldId id="1063" r:id="rId24"/>
    <p:sldId id="1030" r:id="rId25"/>
    <p:sldId id="1211" r:id="rId26"/>
    <p:sldId id="1210" r:id="rId27"/>
    <p:sldId id="1167" r:id="rId28"/>
    <p:sldId id="1168" r:id="rId29"/>
    <p:sldId id="1169" r:id="rId30"/>
    <p:sldId id="1170" r:id="rId31"/>
    <p:sldId id="1171" r:id="rId32"/>
    <p:sldId id="1175" r:id="rId33"/>
    <p:sldId id="1155" r:id="rId34"/>
    <p:sldId id="1176" r:id="rId35"/>
    <p:sldId id="1172" r:id="rId36"/>
    <p:sldId id="1178" r:id="rId37"/>
    <p:sldId id="1180" r:id="rId38"/>
    <p:sldId id="1209" r:id="rId39"/>
    <p:sldId id="1182" r:id="rId40"/>
    <p:sldId id="1183" r:id="rId41"/>
    <p:sldId id="1184" r:id="rId42"/>
    <p:sldId id="1185" r:id="rId43"/>
    <p:sldId id="1186" r:id="rId44"/>
    <p:sldId id="1187" r:id="rId45"/>
    <p:sldId id="1142" r:id="rId46"/>
    <p:sldId id="1144" r:id="rId47"/>
    <p:sldId id="1145" r:id="rId48"/>
    <p:sldId id="1146" r:id="rId49"/>
    <p:sldId id="1147" r:id="rId50"/>
    <p:sldId id="1148" r:id="rId51"/>
    <p:sldId id="1150" r:id="rId52"/>
    <p:sldId id="1149" r:id="rId53"/>
    <p:sldId id="1143" r:id="rId54"/>
    <p:sldId id="1212" r:id="rId55"/>
    <p:sldId id="1213" r:id="rId56"/>
    <p:sldId id="1141" r:id="rId57"/>
    <p:sldId id="983" r:id="rId58"/>
    <p:sldId id="984" r:id="rId59"/>
    <p:sldId id="985" r:id="rId60"/>
    <p:sldId id="986" r:id="rId6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0AEBB84-1060-43DE-8E22-967D94B5C46C}">
          <p14:sldIdLst>
            <p14:sldId id="1055"/>
            <p14:sldId id="1123"/>
            <p14:sldId id="1124"/>
            <p14:sldId id="1125"/>
            <p14:sldId id="1126"/>
            <p14:sldId id="1127"/>
            <p14:sldId id="1128"/>
            <p14:sldId id="1130"/>
            <p14:sldId id="1131"/>
            <p14:sldId id="1132"/>
            <p14:sldId id="1133"/>
            <p14:sldId id="1134"/>
            <p14:sldId id="1138"/>
            <p14:sldId id="1136"/>
            <p14:sldId id="1137"/>
            <p14:sldId id="1063"/>
            <p14:sldId id="1030"/>
            <p14:sldId id="1211"/>
            <p14:sldId id="1210"/>
            <p14:sldId id="1167"/>
            <p14:sldId id="1168"/>
            <p14:sldId id="1169"/>
            <p14:sldId id="1170"/>
            <p14:sldId id="1171"/>
            <p14:sldId id="1175"/>
            <p14:sldId id="1155"/>
            <p14:sldId id="1176"/>
            <p14:sldId id="1172"/>
            <p14:sldId id="1178"/>
            <p14:sldId id="1180"/>
            <p14:sldId id="1209"/>
            <p14:sldId id="1182"/>
            <p14:sldId id="1183"/>
            <p14:sldId id="1184"/>
            <p14:sldId id="1185"/>
            <p14:sldId id="1186"/>
            <p14:sldId id="1187"/>
            <p14:sldId id="1142"/>
            <p14:sldId id="1144"/>
            <p14:sldId id="1145"/>
            <p14:sldId id="1146"/>
            <p14:sldId id="1147"/>
            <p14:sldId id="1148"/>
            <p14:sldId id="1150"/>
            <p14:sldId id="1149"/>
            <p14:sldId id="1143"/>
            <p14:sldId id="1212"/>
            <p14:sldId id="1213"/>
            <p14:sldId id="1141"/>
            <p14:sldId id="983"/>
            <p14:sldId id="984"/>
            <p14:sldId id="985"/>
            <p14:sldId id="9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A40000"/>
    <a:srgbClr val="0039AC"/>
    <a:srgbClr val="A7E8FF"/>
    <a:srgbClr val="79DCFF"/>
    <a:srgbClr val="FF7575"/>
    <a:srgbClr val="FFE593"/>
    <a:srgbClr val="002D86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21" autoAdjust="0"/>
    <p:restoredTop sz="35879" autoAdjust="0"/>
  </p:normalViewPr>
  <p:slideViewPr>
    <p:cSldViewPr>
      <p:cViewPr varScale="1">
        <p:scale>
          <a:sx n="158" d="100"/>
          <a:sy n="158" d="100"/>
        </p:scale>
        <p:origin x="4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TAVR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 4.9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 2.9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 5.6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1 1.3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 38.0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 2.9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Stroke</c:v>
                </c:pt>
                <c:pt idx="2">
                  <c:v>Major vasc compl</c:v>
                </c:pt>
                <c:pt idx="3">
                  <c:v>Major, life-threatening bleed</c:v>
                </c:pt>
                <c:pt idx="4">
                  <c:v>PPM implaantation</c:v>
                </c:pt>
                <c:pt idx="5">
                  <c:v>Valve endocarditis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4.9000000000000004</c:v>
                </c:pt>
                <c:pt idx="1">
                  <c:v>2.9</c:v>
                </c:pt>
                <c:pt idx="2">
                  <c:v>5.6</c:v>
                </c:pt>
                <c:pt idx="3">
                  <c:v>11.3</c:v>
                </c:pt>
                <c:pt idx="4">
                  <c:v>38</c:v>
                </c:pt>
                <c:pt idx="5">
                  <c:v>2.9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</c:v>
                </c:pt>
              </c:strCache>
            </c:strRef>
          </c:tx>
          <c:spPr>
            <a:gradFill flip="none" rotWithShape="1">
              <a:gsLst>
                <a:gs pos="0">
                  <a:srgbClr val="15DBD2">
                    <a:shade val="30000"/>
                    <a:satMod val="115000"/>
                  </a:srgbClr>
                </a:gs>
                <a:gs pos="50000">
                  <a:srgbClr val="15DBD2">
                    <a:shade val="67500"/>
                    <a:satMod val="115000"/>
                  </a:srgbClr>
                </a:gs>
                <a:gs pos="100000">
                  <a:srgbClr val="15DB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 7.5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 4.6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 1.5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 20.9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 2.4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 1.6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Stroke</c:v>
                </c:pt>
                <c:pt idx="2">
                  <c:v>Major vasc compl</c:v>
                </c:pt>
                <c:pt idx="3">
                  <c:v>Major, life-threatening bleed</c:v>
                </c:pt>
                <c:pt idx="4">
                  <c:v>PPM implaantation</c:v>
                </c:pt>
                <c:pt idx="5">
                  <c:v>Valve endocarditis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7.5</c:v>
                </c:pt>
                <c:pt idx="1">
                  <c:v>4.5999999999999996</c:v>
                </c:pt>
                <c:pt idx="2">
                  <c:v>1.5</c:v>
                </c:pt>
                <c:pt idx="3">
                  <c:v>20.9</c:v>
                </c:pt>
                <c:pt idx="4">
                  <c:v>2.4</c:v>
                </c:pt>
                <c:pt idx="5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cylinder"/>
        <c:axId val="1062311168"/>
        <c:axId val="1062321504"/>
        <c:axId val="0"/>
      </c:bar3DChart>
      <c:catAx>
        <c:axId val="106231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400" b="1">
                <a:solidFill>
                  <a:schemeClr val="bg1"/>
                </a:solidFill>
                <a:latin typeface="Arial Narrow" pitchFamily="34" charset="0"/>
              </a:defRPr>
            </a:pPr>
            <a:endParaRPr lang="en-US"/>
          </a:p>
        </c:txPr>
        <c:crossAx val="1062321504"/>
        <c:crosses val="autoZero"/>
        <c:auto val="1"/>
        <c:lblAlgn val="ctr"/>
        <c:lblOffset val="0"/>
        <c:noMultiLvlLbl val="0"/>
      </c:catAx>
      <c:valAx>
        <c:axId val="1062321504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6231116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TAVR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5.8205330302073064E-3"/>
                  <c:y val="-5.9912161920094089E-1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 29.1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20.0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 6.8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7.7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 43.7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smtClean="0"/>
                      <a:t> 2.9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Primary Endpoint</c:v>
                </c:pt>
                <c:pt idx="1">
                  <c:v>Death</c:v>
                </c:pt>
                <c:pt idx="2">
                  <c:v>Stroke</c:v>
                </c:pt>
                <c:pt idx="3">
                  <c:v>MI</c:v>
                </c:pt>
                <c:pt idx="4">
                  <c:v>PPM Implantation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29.1</c:v>
                </c:pt>
                <c:pt idx="1">
                  <c:v>20</c:v>
                </c:pt>
                <c:pt idx="2">
                  <c:v>6.8</c:v>
                </c:pt>
                <c:pt idx="3">
                  <c:v>7.7</c:v>
                </c:pt>
                <c:pt idx="4">
                  <c:v>43.7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</c:v>
                </c:pt>
              </c:strCache>
            </c:strRef>
          </c:tx>
          <c:spPr>
            <a:gradFill flip="none" rotWithShape="1">
              <a:gsLst>
                <a:gs pos="0">
                  <a:srgbClr val="15DBD2">
                    <a:shade val="30000"/>
                    <a:satMod val="115000"/>
                  </a:srgbClr>
                </a:gs>
                <a:gs pos="50000">
                  <a:srgbClr val="15DBD2">
                    <a:shade val="67500"/>
                    <a:satMod val="115000"/>
                  </a:srgbClr>
                </a:gs>
                <a:gs pos="100000">
                  <a:srgbClr val="15DB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/>
                      <a:t> 30.2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 23.0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 7.3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 7.8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 9.0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smtClean="0"/>
                      <a:t> 1.6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Primary Endpoint</c:v>
                </c:pt>
                <c:pt idx="1">
                  <c:v>Death</c:v>
                </c:pt>
                <c:pt idx="2">
                  <c:v>Stroke</c:v>
                </c:pt>
                <c:pt idx="3">
                  <c:v>MI</c:v>
                </c:pt>
                <c:pt idx="4">
                  <c:v>PPM Implantation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30.2</c:v>
                </c:pt>
                <c:pt idx="1">
                  <c:v>23</c:v>
                </c:pt>
                <c:pt idx="2">
                  <c:v>7.3</c:v>
                </c:pt>
                <c:pt idx="3">
                  <c:v>7.8</c:v>
                </c:pt>
                <c:pt idx="4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cylinder"/>
        <c:axId val="1062324768"/>
        <c:axId val="1062325312"/>
        <c:axId val="0"/>
      </c:bar3DChart>
      <c:catAx>
        <c:axId val="106232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2000" b="1">
                <a:solidFill>
                  <a:schemeClr val="bg1"/>
                </a:solidFill>
                <a:latin typeface="Arial Narrow" pitchFamily="34" charset="0"/>
              </a:defRPr>
            </a:pPr>
            <a:endParaRPr lang="en-US"/>
          </a:p>
        </c:txPr>
        <c:crossAx val="1062325312"/>
        <c:crosses val="autoZero"/>
        <c:auto val="1"/>
        <c:lblAlgn val="ctr"/>
        <c:lblOffset val="0"/>
        <c:noMultiLvlLbl val="0"/>
      </c:catAx>
      <c:valAx>
        <c:axId val="1062325312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6232476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TAVR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5.8205330302073064E-3"/>
                  <c:y val="-5.9912161920094089E-1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 27.7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10.5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 8.6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41.8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 2.5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 smtClean="0"/>
                      <a:t> 11.3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Stroke</c:v>
                </c:pt>
                <c:pt idx="2">
                  <c:v>MI</c:v>
                </c:pt>
                <c:pt idx="3">
                  <c:v>PPM</c:v>
                </c:pt>
                <c:pt idx="4">
                  <c:v>Aortic valve re-intervention</c:v>
                </c:pt>
                <c:pt idx="5">
                  <c:v>Valve endocarditis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27.7</c:v>
                </c:pt>
                <c:pt idx="1">
                  <c:v>10.5</c:v>
                </c:pt>
                <c:pt idx="2">
                  <c:v>8.6</c:v>
                </c:pt>
                <c:pt idx="3">
                  <c:v>41.8</c:v>
                </c:pt>
                <c:pt idx="4">
                  <c:v>2.5</c:v>
                </c:pt>
                <c:pt idx="5">
                  <c:v>11.3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</c:v>
                </c:pt>
              </c:strCache>
            </c:strRef>
          </c:tx>
          <c:spPr>
            <a:gradFill flip="none" rotWithShape="1">
              <a:gsLst>
                <a:gs pos="0">
                  <a:srgbClr val="15DBD2">
                    <a:shade val="30000"/>
                    <a:satMod val="115000"/>
                  </a:srgbClr>
                </a:gs>
                <a:gs pos="50000">
                  <a:srgbClr val="15DBD2">
                    <a:shade val="67500"/>
                    <a:satMod val="115000"/>
                  </a:srgbClr>
                </a:gs>
                <a:gs pos="100000">
                  <a:srgbClr val="15DBD2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/>
                      <a:t> 27.7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 8.2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 8.7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 8.4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 0.0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 smtClean="0"/>
                      <a:t> 5.8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Stroke</c:v>
                </c:pt>
                <c:pt idx="2">
                  <c:v>MI</c:v>
                </c:pt>
                <c:pt idx="3">
                  <c:v>PPM</c:v>
                </c:pt>
                <c:pt idx="4">
                  <c:v>Aortic valve re-intervention</c:v>
                </c:pt>
                <c:pt idx="5">
                  <c:v>Valve endocarditis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27.7</c:v>
                </c:pt>
                <c:pt idx="1">
                  <c:v>8.1999999999999993</c:v>
                </c:pt>
                <c:pt idx="2">
                  <c:v>8.6999999999999993</c:v>
                </c:pt>
                <c:pt idx="3">
                  <c:v>8.4</c:v>
                </c:pt>
                <c:pt idx="4">
                  <c:v>0</c:v>
                </c:pt>
                <c:pt idx="5">
                  <c:v>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cylinder"/>
        <c:axId val="1062316608"/>
        <c:axId val="1062311712"/>
        <c:axId val="0"/>
      </c:bar3DChart>
      <c:catAx>
        <c:axId val="1062316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 Narrow" pitchFamily="34" charset="0"/>
              </a:defRPr>
            </a:pPr>
            <a:endParaRPr lang="en-US"/>
          </a:p>
        </c:txPr>
        <c:crossAx val="1062311712"/>
        <c:crosses val="autoZero"/>
        <c:auto val="1"/>
        <c:lblAlgn val="ctr"/>
        <c:lblOffset val="0"/>
        <c:noMultiLvlLbl val="0"/>
      </c:catAx>
      <c:valAx>
        <c:axId val="1062311712"/>
        <c:scaling>
          <c:orientation val="minMax"/>
          <c:max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6231660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TAVR Rate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Short-term mortality</c:v>
                </c:pt>
                <c:pt idx="1">
                  <c:v>Intermediate term mortality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17.2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SAVR Rate</c:v>
                </c:pt>
              </c:strCache>
            </c:strRef>
          </c:tx>
          <c:spPr>
            <a:solidFill>
              <a:srgbClr val="CC33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Short-term mortality</c:v>
                </c:pt>
                <c:pt idx="1">
                  <c:v>Intermediate term mortality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2.6</c:v>
                </c:pt>
                <c:pt idx="1">
                  <c:v>12.7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2"/>
        <c:shape val="cylinder"/>
        <c:axId val="1062322592"/>
        <c:axId val="1062323136"/>
        <c:axId val="0"/>
      </c:bar3DChart>
      <c:catAx>
        <c:axId val="1062322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62323136"/>
        <c:crosses val="autoZero"/>
        <c:auto val="1"/>
        <c:lblAlgn val="ctr"/>
        <c:lblOffset val="5"/>
        <c:noMultiLvlLbl val="0"/>
      </c:catAx>
      <c:valAx>
        <c:axId val="1062323136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62322592"/>
        <c:crosses val="autoZero"/>
        <c:crossBetween val="between"/>
        <c:majorUnit val="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AD82B7-810B-49B0-9602-F8F6819EBAEA}" type="datetimeFigureOut">
              <a:rPr lang="en-US" smtClean="0"/>
              <a:pPr/>
              <a:t>3/13/2018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5E59096-98FA-4D2B-9793-6BFFCAE1E9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0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fld id="{277CA431-D06D-4545-9B64-F839F81A0B4D}" type="slidenum">
              <a:rPr lang="en-US" altLang="en-US">
                <a:solidFill>
                  <a:srgbClr val="FFFFFF"/>
                </a:solidFill>
                <a:latin typeface="Times New Roman" pitchFamily="18" charset="0"/>
              </a:rPr>
              <a:pPr eaLnBrk="0" hangingPunct="0"/>
              <a:t>3</a:t>
            </a:fld>
            <a:endParaRPr lang="en-US" alt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6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4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hape 49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</a:pPr>
            <a:endParaRPr lang="en-US" altLang="en-US" sz="1800" dirty="0">
              <a:cs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28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4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hape 49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00"/>
              </a:spcBef>
            </a:pPr>
            <a:endParaRPr lang="en-US" altLang="en-US" sz="1800" dirty="0">
              <a:cs typeface="Times New Roman" pitchFamily="18" charset="0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59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fld id="{37C2FCC5-3406-4B6D-8435-B83A126769F2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14</a:t>
            </a:fld>
            <a:endParaRPr lang="en-US" alt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9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DAD4D27-07DF-4192-AAFA-0F5CA1679775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/>
              <a:t>16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3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9096-98FA-4D2B-9793-6BFFCAE1E9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6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58242"/>
            <a:ext cx="7772400" cy="61550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0914"/>
            <a:ext cx="6400800" cy="523174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6" indent="0" algn="ctr">
              <a:buNone/>
              <a:defRPr/>
            </a:lvl3pPr>
            <a:lvl4pPr marL="1370890" indent="0" algn="ctr">
              <a:buNone/>
              <a:defRPr/>
            </a:lvl4pPr>
            <a:lvl5pPr marL="1827852" indent="0" algn="ctr">
              <a:buNone/>
              <a:defRPr/>
            </a:lvl5pPr>
            <a:lvl6pPr marL="2284815" indent="0" algn="ctr">
              <a:buNone/>
              <a:defRPr/>
            </a:lvl6pPr>
            <a:lvl7pPr marL="2741778" indent="0" algn="ctr">
              <a:buNone/>
              <a:defRPr/>
            </a:lvl7pPr>
            <a:lvl8pPr marL="3198740" indent="0" algn="ctr">
              <a:buNone/>
              <a:defRPr/>
            </a:lvl8pPr>
            <a:lvl9pPr marL="36557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9051" y="2265793"/>
            <a:ext cx="4924324" cy="31217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13" y="455617"/>
            <a:ext cx="1231005" cy="4913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884" y="455617"/>
            <a:ext cx="3631662" cy="4913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24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416" y="373379"/>
            <a:ext cx="8381999" cy="266700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8416" y="625899"/>
            <a:ext cx="8381999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61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415" y="371679"/>
            <a:ext cx="8382001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415" y="624843"/>
            <a:ext cx="8382001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8" y="1330854"/>
            <a:ext cx="4192323" cy="4573324"/>
          </a:xfrm>
        </p:spPr>
        <p:txBody>
          <a:bodyPr rIns="1523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0905" y="1330854"/>
            <a:ext cx="4189677" cy="4573324"/>
          </a:xfrm>
        </p:spPr>
        <p:txBody>
          <a:bodyPr rIns="1523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99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Intr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416" y="373383"/>
            <a:ext cx="8381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78416" y="624843"/>
            <a:ext cx="8381999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4" y="1330855"/>
            <a:ext cx="8382000" cy="6858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 baseline="0">
                <a:solidFill>
                  <a:schemeClr val="tx1"/>
                </a:solidFill>
                <a:latin typeface="Effra"/>
              </a:defRPr>
            </a:lvl1pPr>
            <a:lvl2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2pPr>
            <a:lvl3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3pPr>
            <a:lvl4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4pPr>
            <a:lvl5pPr marL="0" indent="0">
              <a:lnSpc>
                <a:spcPts val="2000"/>
              </a:lnSpc>
              <a:spcAft>
                <a:spcPts val="667"/>
              </a:spcAft>
              <a:buFontTx/>
              <a:buNone/>
              <a:defRPr sz="1800">
                <a:solidFill>
                  <a:schemeClr val="tx1"/>
                </a:solidFill>
                <a:latin typeface="Effra"/>
              </a:defRPr>
            </a:lvl5pPr>
            <a:lvl6pPr marL="0" indent="0">
              <a:lnSpc>
                <a:spcPts val="2167"/>
              </a:lnSpc>
              <a:buFontTx/>
              <a:buNone/>
              <a:defRPr sz="1900">
                <a:solidFill>
                  <a:schemeClr val="tx1"/>
                </a:solidFill>
              </a:defRPr>
            </a:lvl6pPr>
            <a:lvl7pPr marL="0" indent="0">
              <a:lnSpc>
                <a:spcPts val="2167"/>
              </a:lnSpc>
              <a:buFontTx/>
              <a:buNone/>
              <a:defRPr sz="190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78358" y="2024056"/>
            <a:ext cx="4192323" cy="3880127"/>
          </a:xfrm>
        </p:spPr>
        <p:txBody>
          <a:bodyPr rIns="152394"/>
          <a:lstStyle>
            <a:lvl1pPr marL="380985" indent="-190492" algn="l">
              <a:lnSpc>
                <a:spcPts val="1833"/>
              </a:lnSpc>
              <a:spcAft>
                <a:spcPts val="500"/>
              </a:spcAft>
              <a:buFont typeface="Wingdings" charset="2"/>
              <a:buChar char="§"/>
              <a:defRPr sz="1700">
                <a:solidFill>
                  <a:schemeClr val="accent3"/>
                </a:solidFill>
              </a:defRPr>
            </a:lvl1pPr>
            <a:lvl2pPr marL="571477" indent="-190492">
              <a:defRPr/>
            </a:lvl2pPr>
            <a:lvl3pPr marL="765939" indent="-190492">
              <a:defRPr/>
            </a:lvl3pPr>
            <a:lvl4pPr marL="955108" indent="-190492">
              <a:defRPr/>
            </a:lvl4pPr>
            <a:lvl5pPr marL="1146923" indent="-189170">
              <a:defRPr/>
            </a:lvl5pPr>
            <a:lvl6pPr marL="1334770" indent="-187847">
              <a:defRPr/>
            </a:lvl6pPr>
            <a:lvl7pPr marL="1523939" indent="-189170" defTabSz="416702">
              <a:defRPr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0905" y="2024056"/>
            <a:ext cx="4189677" cy="3880127"/>
          </a:xfrm>
        </p:spPr>
        <p:txBody>
          <a:bodyPr rIns="152394"/>
          <a:lstStyle>
            <a:lvl1pPr marL="380985" indent="-190492" algn="l">
              <a:lnSpc>
                <a:spcPts val="1833"/>
              </a:lnSpc>
              <a:spcAft>
                <a:spcPts val="500"/>
              </a:spcAft>
              <a:buFont typeface="Wingdings" charset="2"/>
              <a:buChar char="§"/>
              <a:defRPr sz="1700">
                <a:solidFill>
                  <a:schemeClr val="accent3"/>
                </a:solidFill>
              </a:defRPr>
            </a:lvl1pPr>
            <a:lvl2pPr marL="571477" indent="-190492">
              <a:defRPr/>
            </a:lvl2pPr>
            <a:lvl3pPr marL="765939" indent="-190492">
              <a:defRPr/>
            </a:lvl3pPr>
            <a:lvl4pPr marL="955108" indent="-190492">
              <a:defRPr/>
            </a:lvl4pPr>
            <a:lvl5pPr marL="1146923" indent="-189170">
              <a:defRPr/>
            </a:lvl5pPr>
            <a:lvl6pPr marL="1334770" indent="-187847">
              <a:defRPr/>
            </a:lvl6pPr>
            <a:lvl7pPr marL="1523939" indent="-189170" defTabSz="416702">
              <a:defRPr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354" y="373383"/>
            <a:ext cx="5087930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3"/>
            <a:ext cx="508793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4" y="1338793"/>
            <a:ext cx="5087930" cy="4565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611821" y="3"/>
            <a:ext cx="3532187" cy="6286500"/>
          </a:xfrm>
        </p:spPr>
        <p:txBody>
          <a:bodyPr lIns="76197" tIns="38098" rIns="76197" bIns="38098">
            <a:normAutofit/>
          </a:bodyPr>
          <a:lstStyle>
            <a:lvl1pPr marL="0" indent="0">
              <a:lnSpc>
                <a:spcPts val="1500"/>
              </a:lnSpc>
              <a:buNone/>
              <a:defRPr sz="1500" cap="all" baseline="0">
                <a:latin typeface="Effra Light"/>
              </a:defRPr>
            </a:lvl1pPr>
          </a:lstStyle>
          <a:p>
            <a:r>
              <a:rPr lang="en-US" dirty="0" smtClean="0"/>
              <a:t>Drag picture to placeholder </a:t>
            </a:r>
            <a:br>
              <a:rPr lang="en-US" dirty="0" smtClean="0"/>
            </a:br>
            <a:r>
              <a:rPr lang="en-US" dirty="0" smtClean="0"/>
              <a:t>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26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16" y="373383"/>
            <a:ext cx="8381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3"/>
            <a:ext cx="838200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6293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77067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774458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971845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169234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366626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7564018" y="2909975"/>
            <a:ext cx="1196340" cy="1196340"/>
          </a:xfrm>
        </p:spPr>
        <p:txBody>
          <a:bodyPr>
            <a:normAutofit/>
          </a:bodyPr>
          <a:lstStyle>
            <a:lvl1pPr>
              <a:lnSpc>
                <a:spcPts val="1167"/>
              </a:lnSpc>
              <a:spcAft>
                <a:spcPts val="0"/>
              </a:spcAft>
              <a:defRPr sz="1000"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86293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577067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2774458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3971845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5169234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6366626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7564018" y="1710727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7" name="Text Placeholder 27"/>
          <p:cNvSpPr>
            <a:spLocks noGrp="1"/>
          </p:cNvSpPr>
          <p:nvPr>
            <p:ph type="body" sz="quarter" idx="34"/>
          </p:nvPr>
        </p:nvSpPr>
        <p:spPr>
          <a:xfrm>
            <a:off x="386293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8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1577067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9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2774458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0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3971845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" name="Text Placeholder 27"/>
          <p:cNvSpPr>
            <a:spLocks noGrp="1"/>
          </p:cNvSpPr>
          <p:nvPr>
            <p:ph type="body" sz="quarter" idx="38"/>
          </p:nvPr>
        </p:nvSpPr>
        <p:spPr>
          <a:xfrm>
            <a:off x="5169234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2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6366626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3" name="Text Placeholder 27"/>
          <p:cNvSpPr>
            <a:spLocks noGrp="1"/>
          </p:cNvSpPr>
          <p:nvPr>
            <p:ph type="body" sz="quarter" idx="40"/>
          </p:nvPr>
        </p:nvSpPr>
        <p:spPr>
          <a:xfrm>
            <a:off x="7564018" y="1710727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44"/>
          </p:nvPr>
        </p:nvSpPr>
        <p:spPr>
          <a:xfrm>
            <a:off x="386293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45"/>
          </p:nvPr>
        </p:nvSpPr>
        <p:spPr>
          <a:xfrm>
            <a:off x="1577067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46"/>
          </p:nvPr>
        </p:nvSpPr>
        <p:spPr>
          <a:xfrm>
            <a:off x="2774458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47"/>
          </p:nvPr>
        </p:nvSpPr>
        <p:spPr>
          <a:xfrm>
            <a:off x="3971845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48"/>
          </p:nvPr>
        </p:nvSpPr>
        <p:spPr>
          <a:xfrm>
            <a:off x="5169234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49"/>
          </p:nvPr>
        </p:nvSpPr>
        <p:spPr>
          <a:xfrm>
            <a:off x="6366626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7564018" y="4101571"/>
            <a:ext cx="1196340" cy="1196340"/>
          </a:xfrm>
        </p:spPr>
        <p:txBody>
          <a:bodyPr lIns="76197" tIns="76197" rIns="76197" bIns="76197" anchor="b" anchorCtr="0">
            <a:noAutofit/>
          </a:bodyPr>
          <a:lstStyle>
            <a:lvl1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167"/>
              </a:lnSpc>
              <a:spcAft>
                <a:spcPts val="0"/>
              </a:spcAft>
              <a:buFontTx/>
              <a:buNone/>
              <a:defRPr sz="120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1" name="Text Placeholder 27"/>
          <p:cNvSpPr>
            <a:spLocks noGrp="1"/>
          </p:cNvSpPr>
          <p:nvPr>
            <p:ph type="body" sz="quarter" idx="54"/>
          </p:nvPr>
        </p:nvSpPr>
        <p:spPr>
          <a:xfrm>
            <a:off x="386293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2" name="Text Placeholder 27"/>
          <p:cNvSpPr>
            <a:spLocks noGrp="1"/>
          </p:cNvSpPr>
          <p:nvPr>
            <p:ph type="body" sz="quarter" idx="55"/>
          </p:nvPr>
        </p:nvSpPr>
        <p:spPr>
          <a:xfrm>
            <a:off x="1577067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3" name="Text Placeholder 27"/>
          <p:cNvSpPr>
            <a:spLocks noGrp="1"/>
          </p:cNvSpPr>
          <p:nvPr>
            <p:ph type="body" sz="quarter" idx="56"/>
          </p:nvPr>
        </p:nvSpPr>
        <p:spPr>
          <a:xfrm>
            <a:off x="2774458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4" name="Text Placeholder 27"/>
          <p:cNvSpPr>
            <a:spLocks noGrp="1"/>
          </p:cNvSpPr>
          <p:nvPr>
            <p:ph type="body" sz="quarter" idx="57"/>
          </p:nvPr>
        </p:nvSpPr>
        <p:spPr>
          <a:xfrm>
            <a:off x="3971845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5" name="Text Placeholder 27"/>
          <p:cNvSpPr>
            <a:spLocks noGrp="1"/>
          </p:cNvSpPr>
          <p:nvPr>
            <p:ph type="body" sz="quarter" idx="58"/>
          </p:nvPr>
        </p:nvSpPr>
        <p:spPr>
          <a:xfrm>
            <a:off x="5169234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6" name="Text Placeholder 27"/>
          <p:cNvSpPr>
            <a:spLocks noGrp="1"/>
          </p:cNvSpPr>
          <p:nvPr>
            <p:ph type="body" sz="quarter" idx="59"/>
          </p:nvPr>
        </p:nvSpPr>
        <p:spPr>
          <a:xfrm>
            <a:off x="6366626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7" name="Text Placeholder 27"/>
          <p:cNvSpPr>
            <a:spLocks noGrp="1"/>
          </p:cNvSpPr>
          <p:nvPr>
            <p:ph type="body" sz="quarter" idx="60"/>
          </p:nvPr>
        </p:nvSpPr>
        <p:spPr>
          <a:xfrm>
            <a:off x="7564018" y="4101568"/>
            <a:ext cx="1196340" cy="304800"/>
          </a:xfrm>
        </p:spPr>
        <p:txBody>
          <a:bodyPr lIns="76197" tIns="76197" rIns="76197">
            <a:noAutofit/>
          </a:bodyPr>
          <a:lstStyle>
            <a:lvl1pPr marL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ts val="1500"/>
              </a:lnSpc>
              <a:spcAft>
                <a:spcPts val="0"/>
              </a:spcAft>
              <a:buFontTx/>
              <a:buNone/>
              <a:defRPr sz="1500" b="1" i="0" cap="all"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62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16" y="373383"/>
            <a:ext cx="8381999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3"/>
            <a:ext cx="8382000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45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4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95400"/>
            <a:ext cx="7772400" cy="114300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191000"/>
            <a:ext cx="6400800" cy="5334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16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47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1000" y="6561143"/>
            <a:ext cx="381000" cy="190500"/>
          </a:xfrm>
        </p:spPr>
        <p:txBody>
          <a:bodyPr/>
          <a:lstStyle/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088586" y="6561143"/>
            <a:ext cx="5524500" cy="1905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2015 TCT Analyst Briefing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1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08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3745" indent="0" algn="ctr">
              <a:buNone/>
              <a:defRPr/>
            </a:lvl2pPr>
            <a:lvl3pPr marL="907483" indent="0" algn="ctr">
              <a:buNone/>
              <a:defRPr/>
            </a:lvl3pPr>
            <a:lvl4pPr marL="1361215" indent="0" algn="ctr">
              <a:buNone/>
              <a:defRPr/>
            </a:lvl4pPr>
            <a:lvl5pPr marL="1814954" indent="0" algn="ctr">
              <a:buNone/>
              <a:defRPr/>
            </a:lvl5pPr>
            <a:lvl6pPr marL="2268692" indent="0" algn="ctr">
              <a:buNone/>
              <a:defRPr/>
            </a:lvl6pPr>
            <a:lvl7pPr marL="2722429" indent="0" algn="ctr">
              <a:buNone/>
              <a:defRPr/>
            </a:lvl7pPr>
            <a:lvl8pPr marL="3176161" indent="0" algn="ctr">
              <a:buNone/>
              <a:defRPr/>
            </a:lvl8pPr>
            <a:lvl9pPr marL="362990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978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639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45" indent="0">
              <a:buNone/>
              <a:defRPr sz="1800"/>
            </a:lvl2pPr>
            <a:lvl3pPr marL="907483" indent="0">
              <a:buNone/>
              <a:defRPr sz="1600"/>
            </a:lvl3pPr>
            <a:lvl4pPr marL="1361215" indent="0">
              <a:buNone/>
              <a:defRPr sz="1400"/>
            </a:lvl4pPr>
            <a:lvl5pPr marL="1814954" indent="0">
              <a:buNone/>
              <a:defRPr sz="1400"/>
            </a:lvl5pPr>
            <a:lvl6pPr marL="2268692" indent="0">
              <a:buNone/>
              <a:defRPr sz="1400"/>
            </a:lvl6pPr>
            <a:lvl7pPr marL="2722429" indent="0">
              <a:buNone/>
              <a:defRPr sz="1400"/>
            </a:lvl7pPr>
            <a:lvl8pPr marL="3176161" indent="0">
              <a:buNone/>
              <a:defRPr sz="1400"/>
            </a:lvl8pPr>
            <a:lvl9pPr marL="362990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2411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9841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45" indent="0">
              <a:buNone/>
              <a:defRPr sz="2000" b="1"/>
            </a:lvl2pPr>
            <a:lvl3pPr marL="907483" indent="0">
              <a:buNone/>
              <a:defRPr sz="1800" b="1"/>
            </a:lvl3pPr>
            <a:lvl4pPr marL="1361215" indent="0">
              <a:buNone/>
              <a:defRPr sz="1600" b="1"/>
            </a:lvl4pPr>
            <a:lvl5pPr marL="1814954" indent="0">
              <a:buNone/>
              <a:defRPr sz="1600" b="1"/>
            </a:lvl5pPr>
            <a:lvl6pPr marL="2268692" indent="0">
              <a:buNone/>
              <a:defRPr sz="1600" b="1"/>
            </a:lvl6pPr>
            <a:lvl7pPr marL="2722429" indent="0">
              <a:buNone/>
              <a:defRPr sz="1600" b="1"/>
            </a:lvl7pPr>
            <a:lvl8pPr marL="3176161" indent="0">
              <a:buNone/>
              <a:defRPr sz="1600" b="1"/>
            </a:lvl8pPr>
            <a:lvl9pPr marL="36299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45" indent="0">
              <a:buNone/>
              <a:defRPr sz="2000" b="1"/>
            </a:lvl2pPr>
            <a:lvl3pPr marL="907483" indent="0">
              <a:buNone/>
              <a:defRPr sz="1800" b="1"/>
            </a:lvl3pPr>
            <a:lvl4pPr marL="1361215" indent="0">
              <a:buNone/>
              <a:defRPr sz="1600" b="1"/>
            </a:lvl4pPr>
            <a:lvl5pPr marL="1814954" indent="0">
              <a:buNone/>
              <a:defRPr sz="1600" b="1"/>
            </a:lvl5pPr>
            <a:lvl6pPr marL="2268692" indent="0">
              <a:buNone/>
              <a:defRPr sz="1600" b="1"/>
            </a:lvl6pPr>
            <a:lvl7pPr marL="2722429" indent="0">
              <a:buNone/>
              <a:defRPr sz="1600" b="1"/>
            </a:lvl7pPr>
            <a:lvl8pPr marL="3176161" indent="0">
              <a:buNone/>
              <a:defRPr sz="1600" b="1"/>
            </a:lvl8pPr>
            <a:lvl9pPr marL="36299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67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604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6333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745" indent="0">
              <a:buNone/>
              <a:defRPr sz="1200"/>
            </a:lvl2pPr>
            <a:lvl3pPr marL="907483" indent="0">
              <a:buNone/>
              <a:defRPr sz="1000"/>
            </a:lvl3pPr>
            <a:lvl4pPr marL="1361215" indent="0">
              <a:buNone/>
              <a:defRPr sz="900"/>
            </a:lvl4pPr>
            <a:lvl5pPr marL="1814954" indent="0">
              <a:buNone/>
              <a:defRPr sz="900"/>
            </a:lvl5pPr>
            <a:lvl6pPr marL="2268692" indent="0">
              <a:buNone/>
              <a:defRPr sz="900"/>
            </a:lvl6pPr>
            <a:lvl7pPr marL="2722429" indent="0">
              <a:buNone/>
              <a:defRPr sz="900"/>
            </a:lvl7pPr>
            <a:lvl8pPr marL="3176161" indent="0">
              <a:buNone/>
              <a:defRPr sz="900"/>
            </a:lvl8pPr>
            <a:lvl9pPr marL="36299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6356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745" indent="0">
              <a:buNone/>
              <a:defRPr sz="2800"/>
            </a:lvl2pPr>
            <a:lvl3pPr marL="907483" indent="0">
              <a:buNone/>
              <a:defRPr sz="2400"/>
            </a:lvl3pPr>
            <a:lvl4pPr marL="1361215" indent="0">
              <a:buNone/>
              <a:defRPr sz="2000"/>
            </a:lvl4pPr>
            <a:lvl5pPr marL="1814954" indent="0">
              <a:buNone/>
              <a:defRPr sz="2000"/>
            </a:lvl5pPr>
            <a:lvl6pPr marL="2268692" indent="0">
              <a:buNone/>
              <a:defRPr sz="2000"/>
            </a:lvl6pPr>
            <a:lvl7pPr marL="2722429" indent="0">
              <a:buNone/>
              <a:defRPr sz="2000"/>
            </a:lvl7pPr>
            <a:lvl8pPr marL="3176161" indent="0">
              <a:buNone/>
              <a:defRPr sz="2000"/>
            </a:lvl8pPr>
            <a:lvl9pPr marL="362990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3745" indent="0">
              <a:buNone/>
              <a:defRPr sz="1200"/>
            </a:lvl2pPr>
            <a:lvl3pPr marL="907483" indent="0">
              <a:buNone/>
              <a:defRPr sz="1000"/>
            </a:lvl3pPr>
            <a:lvl4pPr marL="1361215" indent="0">
              <a:buNone/>
              <a:defRPr sz="900"/>
            </a:lvl4pPr>
            <a:lvl5pPr marL="1814954" indent="0">
              <a:buNone/>
              <a:defRPr sz="900"/>
            </a:lvl5pPr>
            <a:lvl6pPr marL="2268692" indent="0">
              <a:buNone/>
              <a:defRPr sz="900"/>
            </a:lvl6pPr>
            <a:lvl7pPr marL="2722429" indent="0">
              <a:buNone/>
              <a:defRPr sz="900"/>
            </a:lvl7pPr>
            <a:lvl8pPr marL="3176161" indent="0">
              <a:buNone/>
              <a:defRPr sz="900"/>
            </a:lvl8pPr>
            <a:lvl9pPr marL="36299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686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451"/>
            <a:ext cx="7772400" cy="132339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7009"/>
            <a:ext cx="7772400" cy="4000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6" indent="0">
              <a:buNone/>
              <a:defRPr sz="1600"/>
            </a:lvl3pPr>
            <a:lvl4pPr marL="1370890" indent="0">
              <a:buNone/>
              <a:defRPr sz="1400"/>
            </a:lvl4pPr>
            <a:lvl5pPr marL="1827852" indent="0">
              <a:buNone/>
              <a:defRPr sz="1400"/>
            </a:lvl5pPr>
            <a:lvl6pPr marL="2284815" indent="0">
              <a:buNone/>
              <a:defRPr sz="1400"/>
            </a:lvl6pPr>
            <a:lvl7pPr marL="2741778" indent="0">
              <a:buNone/>
              <a:defRPr sz="1400"/>
            </a:lvl7pPr>
            <a:lvl8pPr marL="3198740" indent="0">
              <a:buNone/>
              <a:defRPr sz="1400"/>
            </a:lvl8pPr>
            <a:lvl9pPr marL="36557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644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5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224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2444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1975" y="3946532"/>
            <a:ext cx="8185150" cy="946151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45720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altLang="en-US" sz="2600" smtClean="0">
              <a:solidFill>
                <a:srgbClr val="DDDDDD"/>
              </a:solidFill>
              <a:latin typeface="Arial" pitchFamily="34" charset="0"/>
            </a:endParaRPr>
          </a:p>
          <a:p>
            <a:pPr algn="ctr" defTabSz="45720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DE25E"/>
              </a:buClr>
              <a:defRPr/>
            </a:pPr>
            <a:endParaRPr lang="en-US" altLang="en-US" sz="2600" smtClean="0">
              <a:solidFill>
                <a:srgbClr val="DDDDDD"/>
              </a:solidFill>
              <a:latin typeface="Arial" pitchFamily="34" charset="0"/>
            </a:endParaRPr>
          </a:p>
        </p:txBody>
      </p:sp>
      <p:pic>
        <p:nvPicPr>
          <p:cNvPr id="5" name="Picture 2" descr="C:\Users\aronsd02\AppData\Local\Temp\7jf3jhfs.tmp\MS_Heart_Horztl_RGB Web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2169" y="1110263"/>
            <a:ext cx="7589837" cy="1243417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24213"/>
            <a:ext cx="8185150" cy="88900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3400" i="1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87570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17132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864641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7955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9551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251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89735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73142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67124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9400" y="2426309"/>
            <a:ext cx="3344863" cy="28007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426309"/>
            <a:ext cx="3346450" cy="28007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5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06434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47891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6678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6250" y="155579"/>
            <a:ext cx="2224088" cy="54387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988" y="155579"/>
            <a:ext cx="6519862" cy="54387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98967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69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38499" indent="0" algn="ctr">
              <a:buNone/>
              <a:defRPr/>
            </a:lvl2pPr>
            <a:lvl3pPr marL="877016" indent="0" algn="ctr">
              <a:buNone/>
              <a:defRPr/>
            </a:lvl3pPr>
            <a:lvl4pPr marL="1315521" indent="0" algn="ctr">
              <a:buNone/>
              <a:defRPr/>
            </a:lvl4pPr>
            <a:lvl5pPr marL="1754033" indent="0" algn="ctr">
              <a:buNone/>
              <a:defRPr/>
            </a:lvl5pPr>
            <a:lvl6pPr marL="2192541" indent="0" algn="ctr">
              <a:buNone/>
              <a:defRPr/>
            </a:lvl6pPr>
            <a:lvl7pPr marL="2631046" indent="0" algn="ctr">
              <a:buNone/>
              <a:defRPr/>
            </a:lvl7pPr>
            <a:lvl8pPr marL="3069549" indent="0" algn="ctr">
              <a:buNone/>
              <a:defRPr/>
            </a:lvl8pPr>
            <a:lvl9pPr marL="35080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6464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14596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38499" indent="0">
              <a:buNone/>
              <a:defRPr sz="1800"/>
            </a:lvl2pPr>
            <a:lvl3pPr marL="877016" indent="0">
              <a:buNone/>
              <a:defRPr sz="1600"/>
            </a:lvl3pPr>
            <a:lvl4pPr marL="1315521" indent="0">
              <a:buNone/>
              <a:defRPr sz="1400"/>
            </a:lvl4pPr>
            <a:lvl5pPr marL="1754033" indent="0">
              <a:buNone/>
              <a:defRPr sz="1400"/>
            </a:lvl5pPr>
            <a:lvl6pPr marL="2192541" indent="0">
              <a:buNone/>
              <a:defRPr sz="1400"/>
            </a:lvl6pPr>
            <a:lvl7pPr marL="2631046" indent="0">
              <a:buNone/>
              <a:defRPr sz="1400"/>
            </a:lvl7pPr>
            <a:lvl8pPr marL="3069549" indent="0">
              <a:buNone/>
              <a:defRPr sz="1400"/>
            </a:lvl8pPr>
            <a:lvl9pPr marL="35080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16882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95743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499" indent="0">
              <a:buNone/>
              <a:defRPr sz="2000" b="1"/>
            </a:lvl2pPr>
            <a:lvl3pPr marL="877016" indent="0">
              <a:buNone/>
              <a:defRPr sz="1800" b="1"/>
            </a:lvl3pPr>
            <a:lvl4pPr marL="1315521" indent="0">
              <a:buNone/>
              <a:defRPr sz="1600" b="1"/>
            </a:lvl4pPr>
            <a:lvl5pPr marL="1754033" indent="0">
              <a:buNone/>
              <a:defRPr sz="1600" b="1"/>
            </a:lvl5pPr>
            <a:lvl6pPr marL="2192541" indent="0">
              <a:buNone/>
              <a:defRPr sz="1600" b="1"/>
            </a:lvl6pPr>
            <a:lvl7pPr marL="2631046" indent="0">
              <a:buNone/>
              <a:defRPr sz="1600" b="1"/>
            </a:lvl7pPr>
            <a:lvl8pPr marL="3069549" indent="0">
              <a:buNone/>
              <a:defRPr sz="1600" b="1"/>
            </a:lvl8pPr>
            <a:lvl9pPr marL="3508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499" indent="0">
              <a:buNone/>
              <a:defRPr sz="2000" b="1"/>
            </a:lvl2pPr>
            <a:lvl3pPr marL="877016" indent="0">
              <a:buNone/>
              <a:defRPr sz="1800" b="1"/>
            </a:lvl3pPr>
            <a:lvl4pPr marL="1315521" indent="0">
              <a:buNone/>
              <a:defRPr sz="1600" b="1"/>
            </a:lvl4pPr>
            <a:lvl5pPr marL="1754033" indent="0">
              <a:buNone/>
              <a:defRPr sz="1600" b="1"/>
            </a:lvl5pPr>
            <a:lvl6pPr marL="2192541" indent="0">
              <a:buNone/>
              <a:defRPr sz="1600" b="1"/>
            </a:lvl6pPr>
            <a:lvl7pPr marL="2631046" indent="0">
              <a:buNone/>
              <a:defRPr sz="1600" b="1"/>
            </a:lvl7pPr>
            <a:lvl8pPr marL="3069549" indent="0">
              <a:buNone/>
              <a:defRPr sz="1600" b="1"/>
            </a:lvl8pPr>
            <a:lvl9pPr marL="3508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62836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2951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935"/>
            <a:ext cx="8229600" cy="61550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3934"/>
            <a:ext cx="4040188" cy="830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27131"/>
            <a:ext cx="4040188" cy="2446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343934"/>
            <a:ext cx="4041775" cy="830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6" indent="0">
              <a:buNone/>
              <a:defRPr sz="1800" b="1"/>
            </a:lvl3pPr>
            <a:lvl4pPr marL="1370890" indent="0">
              <a:buNone/>
              <a:defRPr sz="1600" b="1"/>
            </a:lvl4pPr>
            <a:lvl5pPr marL="1827852" indent="0">
              <a:buNone/>
              <a:defRPr sz="1600" b="1"/>
            </a:lvl5pPr>
            <a:lvl6pPr marL="2284815" indent="0">
              <a:buNone/>
              <a:defRPr sz="1600" b="1"/>
            </a:lvl6pPr>
            <a:lvl7pPr marL="2741778" indent="0">
              <a:buNone/>
              <a:defRPr sz="1600" b="1"/>
            </a:lvl7pPr>
            <a:lvl8pPr marL="3198740" indent="0">
              <a:buNone/>
              <a:defRPr sz="1600" b="1"/>
            </a:lvl8pPr>
            <a:lvl9pPr marL="36557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2927131"/>
            <a:ext cx="4041775" cy="2446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66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105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3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38499" indent="0">
              <a:buNone/>
              <a:defRPr sz="1200"/>
            </a:lvl2pPr>
            <a:lvl3pPr marL="877016" indent="0">
              <a:buNone/>
              <a:defRPr sz="1000"/>
            </a:lvl3pPr>
            <a:lvl4pPr marL="1315521" indent="0">
              <a:buNone/>
              <a:defRPr sz="900"/>
            </a:lvl4pPr>
            <a:lvl5pPr marL="1754033" indent="0">
              <a:buNone/>
              <a:defRPr sz="900"/>
            </a:lvl5pPr>
            <a:lvl6pPr marL="2192541" indent="0">
              <a:buNone/>
              <a:defRPr sz="900"/>
            </a:lvl6pPr>
            <a:lvl7pPr marL="2631046" indent="0">
              <a:buNone/>
              <a:defRPr sz="900"/>
            </a:lvl7pPr>
            <a:lvl8pPr marL="3069549" indent="0">
              <a:buNone/>
              <a:defRPr sz="900"/>
            </a:lvl8pPr>
            <a:lvl9pPr marL="3508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09653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38499" indent="0">
              <a:buNone/>
              <a:defRPr sz="2800"/>
            </a:lvl2pPr>
            <a:lvl3pPr marL="877016" indent="0">
              <a:buNone/>
              <a:defRPr sz="2400"/>
            </a:lvl3pPr>
            <a:lvl4pPr marL="1315521" indent="0">
              <a:buNone/>
              <a:defRPr sz="2000"/>
            </a:lvl4pPr>
            <a:lvl5pPr marL="1754033" indent="0">
              <a:buNone/>
              <a:defRPr sz="2000"/>
            </a:lvl5pPr>
            <a:lvl6pPr marL="2192541" indent="0">
              <a:buNone/>
              <a:defRPr sz="2000"/>
            </a:lvl6pPr>
            <a:lvl7pPr marL="2631046" indent="0">
              <a:buNone/>
              <a:defRPr sz="2000"/>
            </a:lvl7pPr>
            <a:lvl8pPr marL="3069549" indent="0">
              <a:buNone/>
              <a:defRPr sz="2000"/>
            </a:lvl8pPr>
            <a:lvl9pPr marL="350805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38499" indent="0">
              <a:buNone/>
              <a:defRPr sz="1200"/>
            </a:lvl2pPr>
            <a:lvl3pPr marL="877016" indent="0">
              <a:buNone/>
              <a:defRPr sz="1000"/>
            </a:lvl3pPr>
            <a:lvl4pPr marL="1315521" indent="0">
              <a:buNone/>
              <a:defRPr sz="900"/>
            </a:lvl4pPr>
            <a:lvl5pPr marL="1754033" indent="0">
              <a:buNone/>
              <a:defRPr sz="900"/>
            </a:lvl5pPr>
            <a:lvl6pPr marL="2192541" indent="0">
              <a:buNone/>
              <a:defRPr sz="900"/>
            </a:lvl6pPr>
            <a:lvl7pPr marL="2631046" indent="0">
              <a:buNone/>
              <a:defRPr sz="900"/>
            </a:lvl7pPr>
            <a:lvl8pPr marL="3069549" indent="0">
              <a:buNone/>
              <a:defRPr sz="900"/>
            </a:lvl8pPr>
            <a:lvl9pPr marL="3508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80539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48217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3935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796980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76" indent="0" algn="ctr">
              <a:buNone/>
              <a:defRPr/>
            </a:lvl2pPr>
            <a:lvl3pPr marL="913547" indent="0" algn="ctr">
              <a:buNone/>
              <a:defRPr/>
            </a:lvl3pPr>
            <a:lvl4pPr marL="1370317" indent="0" algn="ctr">
              <a:buNone/>
              <a:defRPr/>
            </a:lvl4pPr>
            <a:lvl5pPr marL="1827092" indent="0" algn="ctr">
              <a:buNone/>
              <a:defRPr/>
            </a:lvl5pPr>
            <a:lvl6pPr marL="2283862" indent="0" algn="ctr">
              <a:buNone/>
              <a:defRPr/>
            </a:lvl6pPr>
            <a:lvl7pPr marL="2740635" indent="0" algn="ctr">
              <a:buNone/>
              <a:defRPr/>
            </a:lvl7pPr>
            <a:lvl8pPr marL="3197405" indent="0" algn="ctr">
              <a:buNone/>
              <a:defRPr/>
            </a:lvl8pPr>
            <a:lvl9pPr marL="365417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51020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196023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76" indent="0">
              <a:buNone/>
              <a:defRPr sz="1800"/>
            </a:lvl2pPr>
            <a:lvl3pPr marL="913547" indent="0">
              <a:buNone/>
              <a:defRPr sz="1600"/>
            </a:lvl3pPr>
            <a:lvl4pPr marL="1370317" indent="0">
              <a:buNone/>
              <a:defRPr sz="1400"/>
            </a:lvl4pPr>
            <a:lvl5pPr marL="1827092" indent="0">
              <a:buNone/>
              <a:defRPr sz="1400"/>
            </a:lvl5pPr>
            <a:lvl6pPr marL="2283862" indent="0">
              <a:buNone/>
              <a:defRPr sz="1400"/>
            </a:lvl6pPr>
            <a:lvl7pPr marL="2740635" indent="0">
              <a:buNone/>
              <a:defRPr sz="1400"/>
            </a:lvl7pPr>
            <a:lvl8pPr marL="3197405" indent="0">
              <a:buNone/>
              <a:defRPr sz="1400"/>
            </a:lvl8pPr>
            <a:lvl9pPr marL="365417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06419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65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0892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08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47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2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5" indent="0">
              <a:buNone/>
              <a:defRPr sz="1600" b="1"/>
            </a:lvl7pPr>
            <a:lvl8pPr marL="3197405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6" indent="0">
              <a:buNone/>
              <a:defRPr sz="2000" b="1"/>
            </a:lvl2pPr>
            <a:lvl3pPr marL="913547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2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5" indent="0">
              <a:buNone/>
              <a:defRPr sz="1600" b="1"/>
            </a:lvl7pPr>
            <a:lvl8pPr marL="3197405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309490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490322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86384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47" indent="0">
              <a:buNone/>
              <a:defRPr sz="1000"/>
            </a:lvl3pPr>
            <a:lvl4pPr marL="1370317" indent="0">
              <a:buNone/>
              <a:defRPr sz="900"/>
            </a:lvl4pPr>
            <a:lvl5pPr marL="1827092" indent="0">
              <a:buNone/>
              <a:defRPr sz="900"/>
            </a:lvl5pPr>
            <a:lvl6pPr marL="2283862" indent="0">
              <a:buNone/>
              <a:defRPr sz="900"/>
            </a:lvl6pPr>
            <a:lvl7pPr marL="2740635" indent="0">
              <a:buNone/>
              <a:defRPr sz="900"/>
            </a:lvl7pPr>
            <a:lvl8pPr marL="3197405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41559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6" indent="0">
              <a:buNone/>
              <a:defRPr sz="2800"/>
            </a:lvl2pPr>
            <a:lvl3pPr marL="913547" indent="0">
              <a:buNone/>
              <a:defRPr sz="2400"/>
            </a:lvl3pPr>
            <a:lvl4pPr marL="1370317" indent="0">
              <a:buNone/>
              <a:defRPr sz="2000"/>
            </a:lvl4pPr>
            <a:lvl5pPr marL="1827092" indent="0">
              <a:buNone/>
              <a:defRPr sz="2000"/>
            </a:lvl5pPr>
            <a:lvl6pPr marL="2283862" indent="0">
              <a:buNone/>
              <a:defRPr sz="2000"/>
            </a:lvl6pPr>
            <a:lvl7pPr marL="2740635" indent="0">
              <a:buNone/>
              <a:defRPr sz="2000"/>
            </a:lvl7pPr>
            <a:lvl8pPr marL="3197405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76" indent="0">
              <a:buNone/>
              <a:defRPr sz="1200"/>
            </a:lvl2pPr>
            <a:lvl3pPr marL="913547" indent="0">
              <a:buNone/>
              <a:defRPr sz="1000"/>
            </a:lvl3pPr>
            <a:lvl4pPr marL="1370317" indent="0">
              <a:buNone/>
              <a:defRPr sz="900"/>
            </a:lvl4pPr>
            <a:lvl5pPr marL="1827092" indent="0">
              <a:buNone/>
              <a:defRPr sz="900"/>
            </a:lvl5pPr>
            <a:lvl6pPr marL="2283862" indent="0">
              <a:buNone/>
              <a:defRPr sz="900"/>
            </a:lvl6pPr>
            <a:lvl7pPr marL="2740635" indent="0">
              <a:buNone/>
              <a:defRPr sz="900"/>
            </a:lvl7pPr>
            <a:lvl8pPr marL="3197405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21008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22029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57386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8614603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957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3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157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00636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62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4865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5762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8461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8321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20882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42491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0032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4635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39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727260"/>
            <a:ext cx="3008313" cy="7078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1599207"/>
            <a:ext cx="5111750" cy="3200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3626769"/>
            <a:ext cx="3008313" cy="307730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0449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5798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3034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7388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7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17769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0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62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338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01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7"/>
            <a:ext cx="404142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1458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162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0462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11937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4274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864"/>
            <a:ext cx="5486400" cy="4000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378489"/>
            <a:ext cx="5486400" cy="584729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6" indent="0">
              <a:buNone/>
              <a:defRPr sz="2400"/>
            </a:lvl3pPr>
            <a:lvl4pPr marL="1370890" indent="0">
              <a:buNone/>
              <a:defRPr sz="2000"/>
            </a:lvl4pPr>
            <a:lvl5pPr marL="1827852" indent="0">
              <a:buNone/>
              <a:defRPr sz="2000"/>
            </a:lvl5pPr>
            <a:lvl6pPr marL="2284815" indent="0">
              <a:buNone/>
              <a:defRPr sz="2000"/>
            </a:lvl6pPr>
            <a:lvl7pPr marL="2741778" indent="0">
              <a:buNone/>
              <a:defRPr sz="2000"/>
            </a:lvl7pPr>
            <a:lvl8pPr marL="3198740" indent="0">
              <a:buNone/>
              <a:defRPr sz="2000"/>
            </a:lvl8pPr>
            <a:lvl9pPr marL="365570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15905"/>
            <a:ext cx="5486400" cy="307730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6" indent="0">
              <a:buNone/>
              <a:defRPr sz="1000"/>
            </a:lvl3pPr>
            <a:lvl4pPr marL="1370890" indent="0">
              <a:buNone/>
              <a:defRPr sz="900"/>
            </a:lvl4pPr>
            <a:lvl5pPr marL="1827852" indent="0">
              <a:buNone/>
              <a:defRPr sz="900"/>
            </a:lvl5pPr>
            <a:lvl6pPr marL="2284815" indent="0">
              <a:buNone/>
              <a:defRPr sz="900"/>
            </a:lvl6pPr>
            <a:lvl7pPr marL="2741778" indent="0">
              <a:buNone/>
              <a:defRPr sz="900"/>
            </a:lvl7pPr>
            <a:lvl8pPr marL="3198740" indent="0">
              <a:buNone/>
              <a:defRPr sz="900"/>
            </a:lvl8pPr>
            <a:lvl9pPr marL="36557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501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8957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073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166986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2"/>
            </a:gs>
            <a:gs pos="50000">
              <a:srgbClr val="0000A6"/>
            </a:gs>
            <a:gs pos="100000">
              <a:srgbClr val="00004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590" y="452733"/>
            <a:ext cx="8634588" cy="61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0121" y="2272523"/>
            <a:ext cx="6842477" cy="31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7" rIns="91390" bIns="45697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0158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5pPr>
      <a:lvl6pPr marL="456963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6pPr>
      <a:lvl7pPr marL="913926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7pPr>
      <a:lvl8pPr marL="137089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8pPr>
      <a:lvl9pPr marL="1827852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14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5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50000"/>
        </a:spcBef>
        <a:spcAft>
          <a:spcPct val="0"/>
        </a:spcAft>
        <a:buClr>
          <a:srgbClr val="FFCC00"/>
        </a:buClr>
        <a:buSzPct val="75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5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3297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0260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7223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4186" indent="-228482" algn="l" rtl="0" eaLnBrk="0" fontAlgn="base" hangingPunct="0">
        <a:spcBef>
          <a:spcPct val="5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6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2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15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78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0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04" algn="l" defTabSz="9139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" y="6286503"/>
            <a:ext cx="6667500" cy="571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97" tIns="38098" rIns="76197" bIns="380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67503" y="6286503"/>
            <a:ext cx="2475178" cy="571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97" tIns="38098" rIns="76197" bIns="380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6" name="Picture 25" descr="med_logo_rgb_rev_REG_OL.em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042" y="6264347"/>
            <a:ext cx="1550458" cy="7074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561143"/>
            <a:ext cx="381000" cy="190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>
                <a:solidFill>
                  <a:schemeClr val="tx1">
                    <a:tint val="75000"/>
                  </a:schemeClr>
                </a:solidFill>
                <a:latin typeface="Effra"/>
              </a:defRPr>
            </a:lvl1pPr>
          </a:lstStyle>
          <a:p>
            <a:fld id="{A3032E39-2DD7-6341-87B9-9AB98FE36691}" type="slidenum">
              <a:rPr lang="en-US" smtClean="0">
                <a:solidFill>
                  <a:srgbClr val="FFFFFF">
                    <a:tint val="75000"/>
                  </a:srgbClr>
                </a:solidFill>
                <a:cs typeface="Arial" pitchFamily="34" charset="0"/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2" y="6561143"/>
            <a:ext cx="5524500" cy="190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>
                <a:solidFill>
                  <a:schemeClr val="tx1"/>
                </a:solidFill>
                <a:latin typeface="Effra"/>
                <a:cs typeface="Effra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DFS Exec Committee Mtng  |   Oct 15, 2015   |   Confidential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16" y="370944"/>
            <a:ext cx="8381999" cy="76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354" y="1330854"/>
            <a:ext cx="8382000" cy="4573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81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</p:sldLayoutIdLst>
  <p:hf sldNum="0" hdr="0" dt="0"/>
  <p:txStyles>
    <p:titleStyle>
      <a:lvl1pPr algn="l" defTabSz="457029" rtl="0" eaLnBrk="1" latinLnBrk="0" hangingPunct="1">
        <a:lnSpc>
          <a:spcPts val="2000"/>
        </a:lnSpc>
        <a:spcBef>
          <a:spcPct val="0"/>
        </a:spcBef>
        <a:buNone/>
        <a:defRPr sz="2300" b="1" i="0" kern="1200" cap="all">
          <a:solidFill>
            <a:schemeClr val="tx1"/>
          </a:solidFill>
          <a:latin typeface="Effra"/>
          <a:ea typeface="+mj-ea"/>
          <a:cs typeface="+mj-cs"/>
        </a:defRPr>
      </a:lvl1pPr>
    </p:titleStyle>
    <p:bodyStyle>
      <a:lvl1pPr marL="190492" indent="-190492" algn="l" defTabSz="457029" rtl="0" eaLnBrk="1" latinLnBrk="0" hangingPunct="1">
        <a:lnSpc>
          <a:spcPts val="2000"/>
        </a:lnSpc>
        <a:spcBef>
          <a:spcPts val="0"/>
        </a:spcBef>
        <a:spcAft>
          <a:spcPts val="667"/>
        </a:spcAft>
        <a:buFont typeface="Wingdings" charset="2"/>
        <a:buChar char="§"/>
        <a:defRPr sz="1800" kern="1200">
          <a:solidFill>
            <a:schemeClr val="tx1"/>
          </a:solidFill>
          <a:latin typeface="Effra"/>
          <a:ea typeface="+mn-ea"/>
          <a:cs typeface="+mn-cs"/>
        </a:defRPr>
      </a:lvl1pPr>
      <a:lvl2pPr marL="378339" indent="-190492" algn="l" defTabSz="457029" rtl="0" eaLnBrk="1" latinLnBrk="0" hangingPunct="1">
        <a:lnSpc>
          <a:spcPts val="1833"/>
        </a:lnSpc>
        <a:spcBef>
          <a:spcPts val="0"/>
        </a:spcBef>
        <a:spcAft>
          <a:spcPts val="667"/>
        </a:spcAft>
        <a:buFont typeface="Wingdings" charset="2"/>
        <a:buChar char="§"/>
        <a:defRPr sz="1700" kern="1200">
          <a:solidFill>
            <a:schemeClr val="accent3"/>
          </a:solidFill>
          <a:latin typeface="Effra"/>
          <a:ea typeface="+mn-ea"/>
          <a:cs typeface="+mn-cs"/>
        </a:defRPr>
      </a:lvl2pPr>
      <a:lvl3pPr marL="571477" indent="-190492" algn="l" defTabSz="457029" rtl="0" eaLnBrk="1" latinLnBrk="0" hangingPunct="1">
        <a:lnSpc>
          <a:spcPts val="1667"/>
        </a:lnSpc>
        <a:spcBef>
          <a:spcPts val="0"/>
        </a:spcBef>
        <a:spcAft>
          <a:spcPts val="667"/>
        </a:spcAft>
        <a:buFont typeface="Wingdings" charset="2"/>
        <a:buChar char="§"/>
        <a:defRPr sz="1500" kern="1200" baseline="0">
          <a:solidFill>
            <a:schemeClr val="accent3"/>
          </a:solidFill>
          <a:latin typeface="Effra"/>
          <a:ea typeface="+mn-ea"/>
          <a:cs typeface="+mn-cs"/>
        </a:defRPr>
      </a:lvl3pPr>
      <a:lvl4pPr marL="761970" indent="-190492" algn="l" defTabSz="457029" rtl="0" eaLnBrk="1" latinLnBrk="0" hangingPunct="1">
        <a:lnSpc>
          <a:spcPts val="1667"/>
        </a:lnSpc>
        <a:spcBef>
          <a:spcPts val="0"/>
        </a:spcBef>
        <a:spcAft>
          <a:spcPts val="667"/>
        </a:spcAft>
        <a:buFont typeface="Wingdings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953785" indent="-189170" algn="l" defTabSz="457029" rtl="0" eaLnBrk="1" latinLnBrk="0" hangingPunct="1">
        <a:lnSpc>
          <a:spcPts val="1500"/>
        </a:lnSpc>
        <a:spcBef>
          <a:spcPts val="0"/>
        </a:spcBef>
        <a:spcAft>
          <a:spcPts val="667"/>
        </a:spcAft>
        <a:buFont typeface="Lucida Grande"/>
        <a:buChar char="-"/>
        <a:defRPr sz="1300" kern="1200" baseline="0">
          <a:solidFill>
            <a:schemeClr val="tx2"/>
          </a:solidFill>
          <a:latin typeface="Effra"/>
          <a:ea typeface="+mn-ea"/>
          <a:cs typeface="+mn-cs"/>
        </a:defRPr>
      </a:lvl5pPr>
      <a:lvl6pPr marL="1141632" indent="-187847" algn="l" defTabSz="457029" rtl="0" eaLnBrk="1" latinLnBrk="0" hangingPunct="1">
        <a:lnSpc>
          <a:spcPts val="1500"/>
        </a:lnSpc>
        <a:spcBef>
          <a:spcPts val="0"/>
        </a:spcBef>
        <a:spcAft>
          <a:spcPts val="667"/>
        </a:spcAft>
        <a:buFont typeface="Lucida Grande"/>
        <a:buChar char="-"/>
        <a:defRPr sz="1300" kern="1200">
          <a:solidFill>
            <a:schemeClr val="tx2"/>
          </a:solidFill>
          <a:latin typeface="Effra"/>
          <a:ea typeface="+mn-ea"/>
          <a:cs typeface="+mn-cs"/>
        </a:defRPr>
      </a:lvl6pPr>
      <a:lvl7pPr marL="1330801" indent="-189170" algn="l" defTabSz="457029" rtl="0" eaLnBrk="1" latinLnBrk="0" hangingPunct="1">
        <a:lnSpc>
          <a:spcPts val="1500"/>
        </a:lnSpc>
        <a:spcBef>
          <a:spcPts val="0"/>
        </a:spcBef>
        <a:spcAft>
          <a:spcPts val="667"/>
        </a:spcAft>
        <a:buFont typeface="Lucida Grande"/>
        <a:buChar char="-"/>
        <a:defRPr sz="1300" kern="1200">
          <a:solidFill>
            <a:schemeClr val="tx2"/>
          </a:solidFill>
          <a:latin typeface="Effra"/>
          <a:ea typeface="+mn-ea"/>
          <a:cs typeface="+mn-cs"/>
        </a:defRPr>
      </a:lvl7pPr>
      <a:lvl8pPr marL="3427720" indent="-228515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0" indent="-228515" algn="l" defTabSz="45702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8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7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6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5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35" algn="l" defTabSz="4570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39" tIns="45360" rIns="90739" bIns="45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5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374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7483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1215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4954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34963" indent="-3349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3425" indent="-2778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30300" indent="-22066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84325" indent="-2206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36763" indent="-2222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95569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49309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03040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56776" indent="-22845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45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483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215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954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692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429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161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902" algn="l" defTabSz="907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155577"/>
            <a:ext cx="8896350" cy="7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79551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72200" y="64167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FFFFFF">
                    <a:tint val="75000"/>
                  </a:srgbClr>
                </a:solidFill>
                <a:effectLst/>
                <a:latin typeface="Arial"/>
                <a:ea typeface="+mn-ea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pic>
        <p:nvPicPr>
          <p:cNvPr id="2053" name="Picture 2" descr="C:\Users\aronsd02\AppData\Local\Temp\7jf3jhfs.tmp\MS_Heart_Horztl_RGB Web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914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859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110000"/>
        <a:buChar char="•"/>
        <a:defRPr sz="3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¡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857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38499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877016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15521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754033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09563" indent="-3095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696913" indent="-2540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084263" indent="-1968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14475" indent="-196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1958975" indent="-19843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11793" indent="-2207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850297" indent="-2207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288810" indent="-2207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727308" indent="-22077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8499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7016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5521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033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92541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1046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9549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08052" algn="l" defTabSz="87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2" rIns="91350" bIns="4567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50" tIns="45672" rIns="91350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59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776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3547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0317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7092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422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2251" indent="-22997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9022" indent="-22997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5793" indent="-22997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2566" indent="-22997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7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2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5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5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37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  <p:sldLayoutId id="2147484444" r:id="rId1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27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avi"/><Relationship Id="rId7" Type="http://schemas.openxmlformats.org/officeDocument/2006/relationships/slideLayout" Target="../slideLayouts/slideLayout7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9.jpeg"/><Relationship Id="rId5" Type="http://schemas.microsoft.com/office/2007/relationships/media" Target="../media/media3.avi"/><Relationship Id="rId10" Type="http://schemas.openxmlformats.org/officeDocument/2006/relationships/image" Target="../media/image8.png"/><Relationship Id="rId4" Type="http://schemas.openxmlformats.org/officeDocument/2006/relationships/video" Target="../media/media2.avi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Relationship Id="rId5" Type="http://schemas.openxmlformats.org/officeDocument/2006/relationships/chart" Target="../charts/chart4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6363"/>
            <a:ext cx="7772400" cy="1143000"/>
          </a:xfrm>
        </p:spPr>
        <p:txBody>
          <a:bodyPr/>
          <a:lstStyle/>
          <a:p>
            <a:r>
              <a:rPr lang="en-US" altLang="en-US" smtClean="0">
                <a:latin typeface="Arial" pitchFamily="34" charset="0"/>
                <a:cs typeface="Arial" pitchFamily="34" charset="0"/>
              </a:rPr>
              <a:t>Structural Heart Live Cases</a:t>
            </a:r>
          </a:p>
        </p:txBody>
      </p:sp>
      <p:sp>
        <p:nvSpPr>
          <p:cNvPr id="24579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568450" y="1782763"/>
            <a:ext cx="6473825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 smtClean="0">
                <a:latin typeface="Arial" pitchFamily="34" charset="0"/>
                <a:cs typeface="Arial" pitchFamily="34" charset="0"/>
              </a:rPr>
              <a:t>Supported by:</a:t>
            </a:r>
            <a:endParaRPr lang="en-US" altLang="en-US" sz="5400" b="1" smtClean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en-US" altLang="en-US" sz="5400" b="1" smtClean="0">
                <a:latin typeface="Arial" pitchFamily="34" charset="0"/>
                <a:cs typeface="Arial" pitchFamily="34" charset="0"/>
              </a:rPr>
              <a:t> Medtronic inc</a:t>
            </a:r>
          </a:p>
          <a:p>
            <a:pPr marL="0" indent="0"/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  Bard Inc</a:t>
            </a:r>
          </a:p>
          <a:p>
            <a:pPr marL="0" indent="0"/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  Terumo Medical Corp</a:t>
            </a:r>
          </a:p>
          <a:p>
            <a:pPr marL="0" indent="0">
              <a:buFontTx/>
              <a:buNone/>
            </a:pPr>
            <a:endParaRPr lang="en-US" altLang="en-US" sz="4400" b="1" smtClean="0">
              <a:latin typeface="Arial" pitchFamily="34" charset="0"/>
              <a:cs typeface="Arial" pitchFamily="34" charset="0"/>
            </a:endParaRPr>
          </a:p>
          <a:p>
            <a:pPr marL="0" indent="0"/>
            <a:endParaRPr lang="en-US" altLang="en-US" sz="4400" b="1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0"/>
            <a:ext cx="374650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750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26402" r="69575" b="8800"/>
          <a:stretch/>
        </p:blipFill>
        <p:spPr bwMode="auto">
          <a:xfrm>
            <a:off x="2590800" y="1193800"/>
            <a:ext cx="21336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3" t="45597" r="37896" b="28002"/>
          <a:stretch/>
        </p:blipFill>
        <p:spPr bwMode="auto">
          <a:xfrm>
            <a:off x="4953000" y="1193800"/>
            <a:ext cx="39624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582" y="2311400"/>
            <a:ext cx="2867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Iliac/Femoral Anatomy</a:t>
            </a:r>
          </a:p>
          <a:p>
            <a:endParaRPr lang="en-US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Access 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CFA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8133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Femoral Artery Access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0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5" t="20000" r="35716" b="14284"/>
          <a:stretch/>
        </p:blipFill>
        <p:spPr bwMode="auto">
          <a:xfrm>
            <a:off x="2548467" y="990600"/>
            <a:ext cx="18288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40002" r="62031" b="32496"/>
          <a:stretch/>
        </p:blipFill>
        <p:spPr bwMode="auto">
          <a:xfrm>
            <a:off x="4572000" y="990600"/>
            <a:ext cx="42672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1" y="2413000"/>
            <a:ext cx="213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Iliac/Femoral Anatomy</a:t>
            </a:r>
          </a:p>
          <a:p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Access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CFA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8133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Femoral Artery Access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20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10600" cy="1143000"/>
          </a:xfrm>
        </p:spPr>
        <p:txBody>
          <a:bodyPr/>
          <a:lstStyle/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Great Vessel Anatomy for Sentinel Device</a:t>
            </a:r>
          </a:p>
        </p:txBody>
      </p:sp>
      <p:pic>
        <p:nvPicPr>
          <p:cNvPr id="55298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1" y="914400"/>
            <a:ext cx="6781799" cy="5664200"/>
          </a:xfr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284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44"/>
          <p:cNvSpPr>
            <a:spLocks noGrp="1" noChangeArrowheads="1"/>
          </p:cNvSpPr>
          <p:nvPr>
            <p:ph type="body" idx="4294967295"/>
          </p:nvPr>
        </p:nvSpPr>
        <p:spPr>
          <a:xfrm>
            <a:off x="127000" y="762000"/>
            <a:ext cx="8940800" cy="5319184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STS risk mortality:                  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9.3% 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EuroScore</a:t>
            </a:r>
            <a:r>
              <a:rPr lang="en-US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II risk:                      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5.8% </a:t>
            </a:r>
            <a:endParaRPr lang="en-US" alt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Logistic </a:t>
            </a:r>
            <a:r>
              <a:rPr lang="en-US" alt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Euroscore</a:t>
            </a:r>
            <a:r>
              <a:rPr lang="en-US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mortality:   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32.1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CT </a:t>
            </a:r>
            <a:r>
              <a:rPr lang="en-US" alt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Angiography: 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Mean aortic annulus diameter of 22.3mm and bilateral 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lower extremity 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peripheral </a:t>
            </a:r>
            <a:r>
              <a:rPr lang="en-US" altLang="en-US" sz="2400" b="1" dirty="0">
                <a:latin typeface="Arial" pitchFamily="34" charset="0"/>
                <a:cs typeface="Arial" pitchFamily="34" charset="0"/>
              </a:rPr>
              <a:t>arterial accesses have minimal diameters </a:t>
            </a:r>
            <a:r>
              <a:rPr lang="en-US" altLang="en-US" sz="2400" b="1" dirty="0" smtClean="0">
                <a:latin typeface="Arial" pitchFamily="34" charset="0"/>
                <a:cs typeface="Arial" pitchFamily="34" charset="0"/>
              </a:rPr>
              <a:t>5.5-6.0 mm with heavy calcification</a:t>
            </a:r>
          </a:p>
          <a:p>
            <a:pPr marL="0" indent="0">
              <a:spcBef>
                <a:spcPts val="500"/>
              </a:spcBef>
              <a:buFontTx/>
              <a:buNone/>
            </a:pPr>
            <a:endParaRPr lang="en-US" alt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Course: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Patient was evaluated by Heart Team and due to her multiple co-morbidities and frailty status, the patient was determined to be </a:t>
            </a:r>
            <a:r>
              <a:rPr lang="en-US" alt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 Risk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for SAVR</a:t>
            </a:r>
          </a:p>
          <a:p>
            <a:pPr marL="0" indent="0">
              <a:spcBef>
                <a:spcPts val="500"/>
              </a:spcBef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Plan: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patient was referred for TAVR</a:t>
            </a:r>
            <a:endParaRPr lang="en-US" alt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image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773" name="Rectangle 1"/>
          <p:cNvSpPr>
            <a:spLocks noChangeArrowheads="1"/>
          </p:cNvSpPr>
          <p:nvPr/>
        </p:nvSpPr>
        <p:spPr bwMode="auto">
          <a:xfrm>
            <a:off x="-76200" y="38103"/>
            <a:ext cx="8956674" cy="4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March 13</a:t>
            </a:r>
            <a:r>
              <a:rPr lang="en-US" sz="2600" b="1" baseline="30000" dirty="0" smtClean="0">
                <a:solidFill>
                  <a:srgbClr val="FFFF00"/>
                </a:solidFill>
                <a:cs typeface="Arial" panose="020B0604020202020204" pitchFamily="34" charset="0"/>
              </a:rPr>
              <a:t>th</a:t>
            </a:r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2018 Structural </a:t>
            </a:r>
            <a:r>
              <a:rPr 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Heart </a:t>
            </a:r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Live </a:t>
            </a:r>
            <a:r>
              <a:rPr 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# </a:t>
            </a:r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22: MW, 94 yo F </a:t>
            </a:r>
            <a:endParaRPr lang="en-US" altLang="en-US" sz="2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1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9" y="25407"/>
            <a:ext cx="42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15875" y="239728"/>
            <a:ext cx="9067800" cy="58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FF00"/>
                </a:solidFill>
                <a:cs typeface="Arial" pitchFamily="34" charset="0"/>
              </a:rPr>
              <a:t>Medtronic Evolut-PRO Patient </a:t>
            </a:r>
            <a:r>
              <a:rPr lang="en-US" altLang="en-US" sz="3200" b="1" dirty="0" smtClean="0">
                <a:solidFill>
                  <a:srgbClr val="FFFF00"/>
                </a:solidFill>
                <a:cs typeface="Arial" pitchFamily="34" charset="0"/>
              </a:rPr>
              <a:t>Selection</a:t>
            </a:r>
            <a:endParaRPr lang="en-US" altLang="en-US" sz="3200" b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3" t="16547" r="-8211" b="11247"/>
          <a:stretch>
            <a:fillRect/>
          </a:stretch>
        </p:blipFill>
        <p:spPr bwMode="auto">
          <a:xfrm>
            <a:off x="304801" y="1193800"/>
            <a:ext cx="8416926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172856" y="1484087"/>
            <a:ext cx="1295400" cy="5080000"/>
          </a:xfrm>
          <a:prstGeom prst="rect">
            <a:avLst/>
          </a:prstGeom>
          <a:noFill/>
          <a:ln w="698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83" tIns="45590" rIns="91183" bIns="4559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altLang="en-US" sz="4000" b="1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305830" y="3476645"/>
            <a:ext cx="911225" cy="58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FF00"/>
                </a:solidFill>
                <a:cs typeface="Arial" pitchFamily="34" charset="0"/>
              </a:rPr>
              <a:t>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FF00"/>
                </a:solidFill>
                <a:cs typeface="Arial" pitchFamily="34" charset="0"/>
              </a:rPr>
              <a:t>Patient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229628" y="4038614"/>
            <a:ext cx="683027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FF00"/>
                </a:solidFill>
                <a:cs typeface="Arial" pitchFamily="34" charset="0"/>
              </a:rPr>
              <a:t>22.3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229628" y="4473815"/>
            <a:ext cx="683027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FF00"/>
                </a:solidFill>
                <a:cs typeface="Arial" pitchFamily="34" charset="0"/>
              </a:rPr>
              <a:t>70.7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29628" y="4876814"/>
            <a:ext cx="683027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FF00"/>
                </a:solidFill>
                <a:cs typeface="Arial" pitchFamily="34" charset="0"/>
              </a:rPr>
              <a:t>25.8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29600" y="5257814"/>
            <a:ext cx="753559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FF00"/>
                </a:solidFill>
                <a:cs typeface="Arial" pitchFamily="34" charset="0"/>
              </a:rPr>
              <a:t>20.0 </a:t>
            </a:r>
          </a:p>
        </p:txBody>
      </p:sp>
    </p:spTree>
    <p:extLst>
      <p:ext uri="{BB962C8B-B14F-4D97-AF65-F5344CB8AC3E}">
        <p14:creationId xmlns:p14="http://schemas.microsoft.com/office/powerpoint/2010/main" val="3656572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891" name="Shape 117"/>
          <p:cNvSpPr>
            <a:spLocks noChangeArrowheads="1"/>
          </p:cNvSpPr>
          <p:nvPr/>
        </p:nvSpPr>
        <p:spPr bwMode="auto">
          <a:xfrm>
            <a:off x="228604" y="652264"/>
            <a:ext cx="8915397" cy="617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rgbClr val="FFFF00"/>
                </a:solidFill>
                <a:cs typeface="Arial" pitchFamily="34" charset="0"/>
                <a:sym typeface="Arial" pitchFamily="34" charset="0"/>
              </a:rPr>
              <a:t>Presentation: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94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year 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old F with worsening NYHA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Class 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III</a:t>
            </a:r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 smtClean="0">
                <a:solidFill>
                  <a:srgbClr val="FFFF00"/>
                </a:solidFill>
                <a:cs typeface="Arial" pitchFamily="34" charset="0"/>
                <a:sym typeface="Arial" pitchFamily="34" charset="0"/>
              </a:rPr>
              <a:t>TTE: 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Paradoxical Low Flow, Low Gradient Severe AS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</a:rPr>
              <a:t>(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</a:rPr>
              <a:t>PG/MG/AVA=38/19/0.73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</a:rPr>
              <a:t>), dimensionless index = 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</a:rPr>
              <a:t>0.22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STS risk mortality:                  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 9.29 % </a:t>
            </a: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EuroScore II risk:                     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 5.81% </a:t>
            </a:r>
            <a:endParaRPr lang="en-US" altLang="en-US" sz="20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000" b="1" dirty="0">
                <a:solidFill>
                  <a:srgbClr val="FFFF00"/>
                </a:solidFill>
                <a:cs typeface="Arial" pitchFamily="34" charset="0"/>
              </a:rPr>
              <a:t>Logistic Euroscore mortality:   </a:t>
            </a:r>
            <a:r>
              <a:rPr lang="en-US" altLang="en-US" sz="2000" b="1" dirty="0">
                <a:solidFill>
                  <a:srgbClr val="FFFFFF"/>
                </a:solidFill>
                <a:cs typeface="Arial" pitchFamily="34" charset="0"/>
              </a:rPr>
              <a:t>32.1%</a:t>
            </a:r>
            <a:endParaRPr lang="en-US" altLang="en-US" sz="2000" b="1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endParaRPr lang="en-US" altLang="en-US" sz="2400" b="1" dirty="0">
              <a:solidFill>
                <a:srgbClr val="FFFF00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400" b="1" dirty="0">
                <a:solidFill>
                  <a:srgbClr val="FFFF00"/>
                </a:solidFill>
                <a:cs typeface="Arial" pitchFamily="34" charset="0"/>
              </a:rPr>
              <a:t>Course: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</a:rPr>
              <a:t>Patient was evaluated by Heart Team and due to her multiple co-morbidities and frailty status, the patient was determined to be </a:t>
            </a:r>
            <a:r>
              <a:rPr lang="en-US" altLang="en-US" sz="2400" b="1" dirty="0">
                <a:solidFill>
                  <a:srgbClr val="FF0000"/>
                </a:solidFill>
                <a:cs typeface="Arial" pitchFamily="34" charset="0"/>
              </a:rPr>
              <a:t>High Risk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</a:rPr>
              <a:t>for SAVR</a:t>
            </a:r>
          </a:p>
          <a:p>
            <a:pPr>
              <a:spcBef>
                <a:spcPts val="500"/>
              </a:spcBef>
            </a:pPr>
            <a:endParaRPr lang="en-US" altLang="en-US" sz="24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spcBef>
                <a:spcPts val="500"/>
              </a:spcBef>
            </a:pPr>
            <a:r>
              <a:rPr lang="en-US" altLang="en-US" sz="2400" b="1" dirty="0">
                <a:solidFill>
                  <a:srgbClr val="FFFF00"/>
                </a:solidFill>
                <a:cs typeface="Arial" pitchFamily="34" charset="0"/>
              </a:rPr>
              <a:t>Plan: 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</a:rPr>
              <a:t>For TAVR with a 26mm Medtronic Evolut-Pro Corevalve via transfemoral access (right percutaneous) with planned Sentinel cerebral protection</a:t>
            </a:r>
            <a:endParaRPr lang="en-US" altLang="en-US" sz="2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2667003" y="-10508"/>
            <a:ext cx="3646809" cy="58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00"/>
                </a:solidFill>
                <a:cs typeface="Arial" pitchFamily="34" charset="0"/>
              </a:rPr>
              <a:t>Summary of Case</a:t>
            </a:r>
          </a:p>
        </p:txBody>
      </p:sp>
    </p:spTree>
    <p:extLst>
      <p:ext uri="{BB962C8B-B14F-4D97-AF65-F5344CB8AC3E}">
        <p14:creationId xmlns:p14="http://schemas.microsoft.com/office/powerpoint/2010/main" val="3716479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67" y="25401"/>
            <a:ext cx="422275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15875" y="330226"/>
            <a:ext cx="9067800" cy="58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FF00"/>
                </a:solidFill>
                <a:cs typeface="Arial" pitchFamily="34" charset="0"/>
              </a:rPr>
              <a:t>EVOLUT-R 29 MM Patient Selection Matrix</a:t>
            </a: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381001" y="898546"/>
            <a:ext cx="8340725" cy="58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cs typeface="Arial" pitchFamily="34" charset="0"/>
              </a:rPr>
              <a:t>Criteria</a:t>
            </a:r>
          </a:p>
        </p:txBody>
      </p:sp>
      <p:grpSp>
        <p:nvGrpSpPr>
          <p:cNvPr id="32773" name="Group 12"/>
          <p:cNvGrpSpPr>
            <a:grpSpLocks/>
          </p:cNvGrpSpPr>
          <p:nvPr/>
        </p:nvGrpSpPr>
        <p:grpSpPr bwMode="auto">
          <a:xfrm>
            <a:off x="15875" y="1713549"/>
            <a:ext cx="8289925" cy="338555"/>
            <a:chOff x="46706" y="1752680"/>
            <a:chExt cx="9021094" cy="336233"/>
          </a:xfrm>
        </p:grpSpPr>
        <p:sp>
          <p:nvSpPr>
            <p:cNvPr id="6" name="TextBox 5"/>
            <p:cNvSpPr txBox="1"/>
            <p:nvPr/>
          </p:nvSpPr>
          <p:spPr>
            <a:xfrm>
              <a:off x="2682898" y="1752681"/>
              <a:ext cx="6384902" cy="336232"/>
            </a:xfrm>
            <a:prstGeom prst="rect">
              <a:avLst/>
            </a:prstGeom>
            <a:solidFill>
              <a:srgbClr val="0085CA"/>
            </a:solidFill>
            <a:ln w="25400" cap="flat" cmpd="sng" algn="ctr">
              <a:solidFill>
                <a:srgbClr val="0085CA">
                  <a:shade val="50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CoreValve </a:t>
              </a:r>
              <a:r>
                <a:rPr lang="en-US" sz="16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Evolut</a:t>
              </a:r>
              <a:r>
                <a:rPr lang="en-US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R </a:t>
              </a:r>
              <a:r>
                <a:rPr lang="en-US" sz="16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TAVR</a:t>
              </a:r>
              <a:endParaRPr lang="en-US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706" y="1752680"/>
              <a:ext cx="2636191" cy="336232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solidFill>
                <a:srgbClr val="001E46">
                  <a:lumMod val="85000"/>
                  <a:lumOff val="15000"/>
                </a:srgb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Valve Size Selection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6200" y="2079628"/>
          <a:ext cx="8213725" cy="4360864"/>
        </p:xfrm>
        <a:graphic>
          <a:graphicData uri="http://schemas.openxmlformats.org/drawingml/2006/table">
            <a:tbl>
              <a:tblPr/>
              <a:tblGrid>
                <a:gridCol w="2491420">
                  <a:extLst>
                    <a:ext uri="{9D8B030D-6E8A-4147-A177-3AD203B41FA5}"/>
                  </a:extLst>
                </a:gridCol>
                <a:gridCol w="1282454">
                  <a:extLst>
                    <a:ext uri="{9D8B030D-6E8A-4147-A177-3AD203B41FA5}"/>
                  </a:extLst>
                </a:gridCol>
                <a:gridCol w="1479950">
                  <a:extLst>
                    <a:ext uri="{9D8B030D-6E8A-4147-A177-3AD203B41FA5}"/>
                  </a:extLst>
                </a:gridCol>
                <a:gridCol w="1575749">
                  <a:extLst>
                    <a:ext uri="{9D8B030D-6E8A-4147-A177-3AD203B41FA5}"/>
                  </a:extLst>
                </a:gridCol>
                <a:gridCol w="1384152">
                  <a:extLst>
                    <a:ext uri="{9D8B030D-6E8A-4147-A177-3AD203B41FA5}"/>
                  </a:extLst>
                </a:gridCol>
              </a:tblGrid>
              <a:tr h="2085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Size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34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5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Annulus Diameter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 – 20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 – 23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 – 26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26 - 30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Annulus Perimeter (</a:t>
                      </a:r>
                      <a:r>
                        <a:rPr lang="el-GR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π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x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baseline="0" dirty="0" err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Diam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56.5 – 62.8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62.8 – 72.3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72.3 – 81.7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81.7 – 94.2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Sinus of Valsalva Diameter (Mean)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 25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mm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 27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mm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 29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mm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≥ 31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77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Sinus of Valsalva Height (Mean)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 15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mm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 15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mm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≥ 15</a:t>
                      </a:r>
                      <a:r>
                        <a:rPr lang="en-US" sz="1600" b="1" kern="1200" baseline="0" dirty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mm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ffra"/>
                        </a:defRPr>
                      </a:lvl9pPr>
                    </a:lstStyle>
                    <a:p>
                      <a:pPr marL="0" marR="0" indent="0" algn="ctr" defTabSz="4570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≥ 16 mm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281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19829" b="11038"/>
          <a:stretch>
            <a:fillRect/>
          </a:stretch>
        </p:blipFill>
        <p:spPr bwMode="auto">
          <a:xfrm>
            <a:off x="7046927" y="2151084"/>
            <a:ext cx="123507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r="21480" b="8333"/>
          <a:stretch>
            <a:fillRect/>
          </a:stretch>
        </p:blipFill>
        <p:spPr bwMode="auto">
          <a:xfrm>
            <a:off x="3886200" y="2151064"/>
            <a:ext cx="1238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1164" b="10158"/>
          <a:stretch>
            <a:fillRect/>
          </a:stretch>
        </p:blipFill>
        <p:spPr bwMode="auto">
          <a:xfrm>
            <a:off x="5432428" y="2166939"/>
            <a:ext cx="12604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50" r="19009" b="7037"/>
          <a:stretch>
            <a:fillRect/>
          </a:stretch>
        </p:blipFill>
        <p:spPr bwMode="auto">
          <a:xfrm>
            <a:off x="2538413" y="2170113"/>
            <a:ext cx="12065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372100" y="2066927"/>
            <a:ext cx="1497013" cy="4410076"/>
          </a:xfrm>
          <a:prstGeom prst="rect">
            <a:avLst/>
          </a:prstGeom>
          <a:noFill/>
          <a:ln w="698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183" tIns="45590" rIns="91183" bIns="4559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en-US" sz="4000" b="1" smtClean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2823" name="TextBox 2"/>
          <p:cNvSpPr txBox="1">
            <a:spLocks noChangeArrowheads="1"/>
          </p:cNvSpPr>
          <p:nvPr/>
        </p:nvSpPr>
        <p:spPr bwMode="auto">
          <a:xfrm>
            <a:off x="8305830" y="3476645"/>
            <a:ext cx="911225" cy="58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FF00"/>
                </a:solidFill>
                <a:cs typeface="Arial" pitchFamily="34" charset="0"/>
              </a:rPr>
              <a:t>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FFFF00"/>
                </a:solidFill>
                <a:cs typeface="Arial" pitchFamily="34" charset="0"/>
              </a:rPr>
              <a:t>Patient</a:t>
            </a:r>
          </a:p>
        </p:txBody>
      </p:sp>
      <p:sp>
        <p:nvSpPr>
          <p:cNvPr id="32824" name="TextBox 3"/>
          <p:cNvSpPr txBox="1">
            <a:spLocks noChangeArrowheads="1"/>
          </p:cNvSpPr>
          <p:nvPr/>
        </p:nvSpPr>
        <p:spPr bwMode="auto">
          <a:xfrm>
            <a:off x="8305831" y="4340242"/>
            <a:ext cx="683027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FFFF00"/>
                </a:solidFill>
                <a:cs typeface="Arial" pitchFamily="34" charset="0"/>
              </a:rPr>
              <a:t>23.6</a:t>
            </a:r>
          </a:p>
        </p:txBody>
      </p:sp>
      <p:sp>
        <p:nvSpPr>
          <p:cNvPr id="32825" name="TextBox 8"/>
          <p:cNvSpPr txBox="1">
            <a:spLocks noChangeArrowheads="1"/>
          </p:cNvSpPr>
          <p:nvPr/>
        </p:nvSpPr>
        <p:spPr bwMode="auto">
          <a:xfrm>
            <a:off x="8305831" y="4800622"/>
            <a:ext cx="683027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00"/>
                </a:solidFill>
                <a:cs typeface="Arial" pitchFamily="34" charset="0"/>
              </a:rPr>
              <a:t>75.8</a:t>
            </a:r>
          </a:p>
        </p:txBody>
      </p:sp>
      <p:sp>
        <p:nvSpPr>
          <p:cNvPr id="32826" name="TextBox 9"/>
          <p:cNvSpPr txBox="1">
            <a:spLocks noChangeArrowheads="1"/>
          </p:cNvSpPr>
          <p:nvPr/>
        </p:nvSpPr>
        <p:spPr bwMode="auto">
          <a:xfrm>
            <a:off x="8305831" y="5260997"/>
            <a:ext cx="683027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00"/>
                </a:solidFill>
                <a:cs typeface="Arial" pitchFamily="34" charset="0"/>
              </a:rPr>
              <a:t>35.8</a:t>
            </a:r>
          </a:p>
        </p:txBody>
      </p:sp>
      <p:sp>
        <p:nvSpPr>
          <p:cNvPr id="32827" name="TextBox 10"/>
          <p:cNvSpPr txBox="1">
            <a:spLocks noChangeArrowheads="1"/>
          </p:cNvSpPr>
          <p:nvPr/>
        </p:nvSpPr>
        <p:spPr bwMode="auto">
          <a:xfrm>
            <a:off x="8305803" y="5732482"/>
            <a:ext cx="753559" cy="70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4" tIns="45677" rIns="91354" bIns="456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00"/>
                </a:solidFill>
                <a:cs typeface="Arial" pitchFamily="34" charset="0"/>
              </a:rPr>
              <a:t>23.4 </a:t>
            </a:r>
          </a:p>
        </p:txBody>
      </p:sp>
    </p:spTree>
    <p:extLst>
      <p:ext uri="{BB962C8B-B14F-4D97-AF65-F5344CB8AC3E}">
        <p14:creationId xmlns:p14="http://schemas.microsoft.com/office/powerpoint/2010/main" val="3963413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7260" y="533400"/>
            <a:ext cx="8314267" cy="533400"/>
          </a:xfrm>
        </p:spPr>
        <p:txBody>
          <a:bodyPr/>
          <a:lstStyle/>
          <a:p>
            <a:r>
              <a:rPr lang="en-US" altLang="en-US" sz="4800" dirty="0" smtClean="0">
                <a:latin typeface="Arial" charset="0"/>
              </a:rPr>
              <a:t>Issues Related To The Case</a:t>
            </a:r>
            <a:endParaRPr lang="en-US" altLang="en-US" sz="4800" i="1" dirty="0" smtClean="0">
              <a:latin typeface="Arial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49391" y="2650670"/>
            <a:ext cx="9039578" cy="120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00" b="1" dirty="0" smtClean="0">
                <a:solidFill>
                  <a:srgbClr val="FFFFFF"/>
                </a:solidFill>
                <a:latin typeface="Arial" charset="0"/>
              </a:rPr>
              <a:t> TAVR vs SAVR in Low Risk Patients</a:t>
            </a:r>
            <a:endParaRPr lang="en-US" altLang="en-US" sz="3800" b="1" i="1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4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0523"/>
              </p:ext>
            </p:extLst>
          </p:nvPr>
        </p:nvGraphicFramePr>
        <p:xfrm>
          <a:off x="1371600" y="868682"/>
          <a:ext cx="7644684" cy="51792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1"/>
                <a:gridCol w="609600"/>
                <a:gridCol w="685800"/>
                <a:gridCol w="609600"/>
                <a:gridCol w="609600"/>
                <a:gridCol w="685800"/>
                <a:gridCol w="685800"/>
                <a:gridCol w="609600"/>
                <a:gridCol w="659962"/>
                <a:gridCol w="759821"/>
                <a:gridCol w="586100"/>
              </a:tblGrid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Trial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STS Score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Mortality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Stroke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&gt;Mild AR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Pacemaker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ST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PARTNER</a:t>
                      </a:r>
                      <a:r>
                        <a:rPr lang="en-US" sz="1700" b="1" baseline="0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 1B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11.2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12.1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30.7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50.7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10.0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4.5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10.5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4.2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4.5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7.8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CoreValve ER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10.3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24.3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7.0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13.8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21.6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bg1"/>
                          </a:solidFill>
                          <a:latin typeface="Arial Narrow" pitchFamily="34" charset="0"/>
                          <a:cs typeface="Arial" pitchFamily="34" charset="0"/>
                        </a:rPr>
                        <a:t>-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Groups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TAVR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SAVR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FF3"/>
                    </a:solidFill>
                  </a:tcPr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PARTNER 1A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11.7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24.2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26.8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6.0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3.1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6.8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5.7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5.0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CoreValve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7.3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7.5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14.2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19.1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8.8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12.6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7.1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1.4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22.3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11.3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738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PARTNER 2A SURTAVI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5.8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5.8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16.7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18.0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9.5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8.9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3.7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0.4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11.8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10.3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3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4.5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4.2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11.4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11.6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6.2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8.4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5.3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0.6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25.9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6.6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428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Notion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3.1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7.5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4.6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15.7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0.9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38.0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  <a:cs typeface="Arial" pitchFamily="34" charset="0"/>
                        </a:rPr>
                        <a:t>2.4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T="54864" marB="548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716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63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Randomized TAVR Trials by Risk Group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34" name="Rectangle 48133"/>
          <p:cNvSpPr/>
          <p:nvPr/>
        </p:nvSpPr>
        <p:spPr bwMode="auto">
          <a:xfrm>
            <a:off x="823495" y="5739825"/>
            <a:ext cx="581427" cy="584775"/>
          </a:xfrm>
          <a:custGeom>
            <a:avLst/>
            <a:gdLst>
              <a:gd name="connsiteX0" fmla="*/ 0 w 751566"/>
              <a:gd name="connsiteY0" fmla="*/ 0 h 2108386"/>
              <a:gd name="connsiteX1" fmla="*/ 751566 w 751566"/>
              <a:gd name="connsiteY1" fmla="*/ 0 h 2108386"/>
              <a:gd name="connsiteX2" fmla="*/ 751566 w 751566"/>
              <a:gd name="connsiteY2" fmla="*/ 2108386 h 2108386"/>
              <a:gd name="connsiteX3" fmla="*/ 0 w 751566"/>
              <a:gd name="connsiteY3" fmla="*/ 2108386 h 2108386"/>
              <a:gd name="connsiteX4" fmla="*/ 0 w 751566"/>
              <a:gd name="connsiteY4" fmla="*/ 0 h 2108386"/>
              <a:gd name="connsiteX0" fmla="*/ 0 w 751566"/>
              <a:gd name="connsiteY0" fmla="*/ 0 h 2108386"/>
              <a:gd name="connsiteX1" fmla="*/ 491589 w 751566"/>
              <a:gd name="connsiteY1" fmla="*/ 8965 h 2108386"/>
              <a:gd name="connsiteX2" fmla="*/ 751566 w 751566"/>
              <a:gd name="connsiteY2" fmla="*/ 2108386 h 2108386"/>
              <a:gd name="connsiteX3" fmla="*/ 0 w 751566"/>
              <a:gd name="connsiteY3" fmla="*/ 2108386 h 2108386"/>
              <a:gd name="connsiteX4" fmla="*/ 0 w 751566"/>
              <a:gd name="connsiteY4" fmla="*/ 0 h 2108386"/>
              <a:gd name="connsiteX0" fmla="*/ 0 w 536413"/>
              <a:gd name="connsiteY0" fmla="*/ 0 h 2108386"/>
              <a:gd name="connsiteX1" fmla="*/ 491589 w 536413"/>
              <a:gd name="connsiteY1" fmla="*/ 8965 h 2108386"/>
              <a:gd name="connsiteX2" fmla="*/ 536413 w 536413"/>
              <a:gd name="connsiteY2" fmla="*/ 449915 h 2108386"/>
              <a:gd name="connsiteX3" fmla="*/ 0 w 536413"/>
              <a:gd name="connsiteY3" fmla="*/ 2108386 h 2108386"/>
              <a:gd name="connsiteX4" fmla="*/ 0 w 536413"/>
              <a:gd name="connsiteY4" fmla="*/ 0 h 2108386"/>
              <a:gd name="connsiteX0" fmla="*/ 0 w 536413"/>
              <a:gd name="connsiteY0" fmla="*/ 0 h 2108386"/>
              <a:gd name="connsiteX1" fmla="*/ 527448 w 536413"/>
              <a:gd name="connsiteY1" fmla="*/ 8965 h 2108386"/>
              <a:gd name="connsiteX2" fmla="*/ 536413 w 536413"/>
              <a:gd name="connsiteY2" fmla="*/ 449915 h 2108386"/>
              <a:gd name="connsiteX3" fmla="*/ 0 w 536413"/>
              <a:gd name="connsiteY3" fmla="*/ 2108386 h 2108386"/>
              <a:gd name="connsiteX4" fmla="*/ 0 w 536413"/>
              <a:gd name="connsiteY4" fmla="*/ 0 h 2108386"/>
              <a:gd name="connsiteX0" fmla="*/ 0 w 536413"/>
              <a:gd name="connsiteY0" fmla="*/ 0 h 2162174"/>
              <a:gd name="connsiteX1" fmla="*/ 527448 w 536413"/>
              <a:gd name="connsiteY1" fmla="*/ 8965 h 2162174"/>
              <a:gd name="connsiteX2" fmla="*/ 536413 w 536413"/>
              <a:gd name="connsiteY2" fmla="*/ 449915 h 2162174"/>
              <a:gd name="connsiteX3" fmla="*/ 0 w 536413"/>
              <a:gd name="connsiteY3" fmla="*/ 2162174 h 2162174"/>
              <a:gd name="connsiteX4" fmla="*/ 0 w 536413"/>
              <a:gd name="connsiteY4" fmla="*/ 0 h 2162174"/>
              <a:gd name="connsiteX0" fmla="*/ 0 w 536413"/>
              <a:gd name="connsiteY0" fmla="*/ 0 h 2162174"/>
              <a:gd name="connsiteX1" fmla="*/ 536413 w 536413"/>
              <a:gd name="connsiteY1" fmla="*/ 44824 h 2162174"/>
              <a:gd name="connsiteX2" fmla="*/ 536413 w 536413"/>
              <a:gd name="connsiteY2" fmla="*/ 449915 h 2162174"/>
              <a:gd name="connsiteX3" fmla="*/ 0 w 536413"/>
              <a:gd name="connsiteY3" fmla="*/ 2162174 h 2162174"/>
              <a:gd name="connsiteX4" fmla="*/ 0 w 536413"/>
              <a:gd name="connsiteY4" fmla="*/ 0 h 2162174"/>
              <a:gd name="connsiteX0" fmla="*/ 8964 w 536413"/>
              <a:gd name="connsiteY0" fmla="*/ 0 h 2117350"/>
              <a:gd name="connsiteX1" fmla="*/ 536413 w 536413"/>
              <a:gd name="connsiteY1" fmla="*/ 0 h 2117350"/>
              <a:gd name="connsiteX2" fmla="*/ 536413 w 536413"/>
              <a:gd name="connsiteY2" fmla="*/ 405091 h 2117350"/>
              <a:gd name="connsiteX3" fmla="*/ 0 w 536413"/>
              <a:gd name="connsiteY3" fmla="*/ 2117350 h 2117350"/>
              <a:gd name="connsiteX4" fmla="*/ 8964 w 536413"/>
              <a:gd name="connsiteY4" fmla="*/ 0 h 2117350"/>
              <a:gd name="connsiteX0" fmla="*/ 8964 w 572272"/>
              <a:gd name="connsiteY0" fmla="*/ 0 h 2117350"/>
              <a:gd name="connsiteX1" fmla="*/ 536413 w 572272"/>
              <a:gd name="connsiteY1" fmla="*/ 0 h 2117350"/>
              <a:gd name="connsiteX2" fmla="*/ 572272 w 572272"/>
              <a:gd name="connsiteY2" fmla="*/ 405091 h 2117350"/>
              <a:gd name="connsiteX3" fmla="*/ 0 w 572272"/>
              <a:gd name="connsiteY3" fmla="*/ 2117350 h 2117350"/>
              <a:gd name="connsiteX4" fmla="*/ 8964 w 572272"/>
              <a:gd name="connsiteY4" fmla="*/ 0 h 2117350"/>
              <a:gd name="connsiteX0" fmla="*/ 0 w 563308"/>
              <a:gd name="connsiteY0" fmla="*/ 0 h 2117350"/>
              <a:gd name="connsiteX1" fmla="*/ 527449 w 563308"/>
              <a:gd name="connsiteY1" fmla="*/ 0 h 2117350"/>
              <a:gd name="connsiteX2" fmla="*/ 563308 w 563308"/>
              <a:gd name="connsiteY2" fmla="*/ 405091 h 2117350"/>
              <a:gd name="connsiteX3" fmla="*/ 17930 w 563308"/>
              <a:gd name="connsiteY3" fmla="*/ 2117350 h 2117350"/>
              <a:gd name="connsiteX4" fmla="*/ 0 w 563308"/>
              <a:gd name="connsiteY4" fmla="*/ 0 h 2117350"/>
              <a:gd name="connsiteX0" fmla="*/ 0 w 563308"/>
              <a:gd name="connsiteY0" fmla="*/ 0 h 2171138"/>
              <a:gd name="connsiteX1" fmla="*/ 527449 w 563308"/>
              <a:gd name="connsiteY1" fmla="*/ 0 h 2171138"/>
              <a:gd name="connsiteX2" fmla="*/ 563308 w 563308"/>
              <a:gd name="connsiteY2" fmla="*/ 405091 h 2171138"/>
              <a:gd name="connsiteX3" fmla="*/ 8965 w 563308"/>
              <a:gd name="connsiteY3" fmla="*/ 2171138 h 2171138"/>
              <a:gd name="connsiteX4" fmla="*/ 0 w 563308"/>
              <a:gd name="connsiteY4" fmla="*/ 0 h 2171138"/>
              <a:gd name="connsiteX0" fmla="*/ 0 w 572272"/>
              <a:gd name="connsiteY0" fmla="*/ 0 h 2171138"/>
              <a:gd name="connsiteX1" fmla="*/ 572272 w 572272"/>
              <a:gd name="connsiteY1" fmla="*/ 0 h 2171138"/>
              <a:gd name="connsiteX2" fmla="*/ 563308 w 572272"/>
              <a:gd name="connsiteY2" fmla="*/ 405091 h 2171138"/>
              <a:gd name="connsiteX3" fmla="*/ 8965 w 572272"/>
              <a:gd name="connsiteY3" fmla="*/ 2171138 h 2171138"/>
              <a:gd name="connsiteX4" fmla="*/ 0 w 572272"/>
              <a:gd name="connsiteY4" fmla="*/ 0 h 2171138"/>
              <a:gd name="connsiteX0" fmla="*/ 0 w 572272"/>
              <a:gd name="connsiteY0" fmla="*/ 0 h 2144243"/>
              <a:gd name="connsiteX1" fmla="*/ 572272 w 572272"/>
              <a:gd name="connsiteY1" fmla="*/ 0 h 2144243"/>
              <a:gd name="connsiteX2" fmla="*/ 563308 w 572272"/>
              <a:gd name="connsiteY2" fmla="*/ 405091 h 2144243"/>
              <a:gd name="connsiteX3" fmla="*/ 8965 w 572272"/>
              <a:gd name="connsiteY3" fmla="*/ 2144243 h 2144243"/>
              <a:gd name="connsiteX4" fmla="*/ 0 w 572272"/>
              <a:gd name="connsiteY4" fmla="*/ 0 h 2144243"/>
              <a:gd name="connsiteX0" fmla="*/ 0 w 572272"/>
              <a:gd name="connsiteY0" fmla="*/ 0 h 2108384"/>
              <a:gd name="connsiteX1" fmla="*/ 572272 w 572272"/>
              <a:gd name="connsiteY1" fmla="*/ 0 h 2108384"/>
              <a:gd name="connsiteX2" fmla="*/ 563308 w 572272"/>
              <a:gd name="connsiteY2" fmla="*/ 405091 h 2108384"/>
              <a:gd name="connsiteX3" fmla="*/ 8965 w 572272"/>
              <a:gd name="connsiteY3" fmla="*/ 2108384 h 2108384"/>
              <a:gd name="connsiteX4" fmla="*/ 0 w 572272"/>
              <a:gd name="connsiteY4" fmla="*/ 0 h 2108384"/>
              <a:gd name="connsiteX0" fmla="*/ 0 w 572273"/>
              <a:gd name="connsiteY0" fmla="*/ 0 h 2108384"/>
              <a:gd name="connsiteX1" fmla="*/ 572272 w 572273"/>
              <a:gd name="connsiteY1" fmla="*/ 0 h 2108384"/>
              <a:gd name="connsiteX2" fmla="*/ 572273 w 572273"/>
              <a:gd name="connsiteY2" fmla="*/ 306479 h 2108384"/>
              <a:gd name="connsiteX3" fmla="*/ 8965 w 572273"/>
              <a:gd name="connsiteY3" fmla="*/ 2108384 h 2108384"/>
              <a:gd name="connsiteX4" fmla="*/ 0 w 572273"/>
              <a:gd name="connsiteY4" fmla="*/ 0 h 2108384"/>
              <a:gd name="connsiteX0" fmla="*/ 36011 w 563461"/>
              <a:gd name="connsiteY0" fmla="*/ 0 h 2126313"/>
              <a:gd name="connsiteX1" fmla="*/ 563460 w 563461"/>
              <a:gd name="connsiteY1" fmla="*/ 17929 h 2126313"/>
              <a:gd name="connsiteX2" fmla="*/ 563461 w 563461"/>
              <a:gd name="connsiteY2" fmla="*/ 324408 h 2126313"/>
              <a:gd name="connsiteX3" fmla="*/ 153 w 563461"/>
              <a:gd name="connsiteY3" fmla="*/ 2126313 h 2126313"/>
              <a:gd name="connsiteX4" fmla="*/ 36011 w 563461"/>
              <a:gd name="connsiteY4" fmla="*/ 0 h 2126313"/>
              <a:gd name="connsiteX0" fmla="*/ 36049 w 563499"/>
              <a:gd name="connsiteY0" fmla="*/ 0 h 2126313"/>
              <a:gd name="connsiteX1" fmla="*/ 563498 w 563499"/>
              <a:gd name="connsiteY1" fmla="*/ 17929 h 2126313"/>
              <a:gd name="connsiteX2" fmla="*/ 563499 w 563499"/>
              <a:gd name="connsiteY2" fmla="*/ 324408 h 2126313"/>
              <a:gd name="connsiteX3" fmla="*/ 191 w 563499"/>
              <a:gd name="connsiteY3" fmla="*/ 2126313 h 2126313"/>
              <a:gd name="connsiteX4" fmla="*/ 36049 w 563499"/>
              <a:gd name="connsiteY4" fmla="*/ 0 h 2126313"/>
              <a:gd name="connsiteX0" fmla="*/ 36049 w 581427"/>
              <a:gd name="connsiteY0" fmla="*/ 0 h 2126313"/>
              <a:gd name="connsiteX1" fmla="*/ 581427 w 581427"/>
              <a:gd name="connsiteY1" fmla="*/ 0 h 2126313"/>
              <a:gd name="connsiteX2" fmla="*/ 563499 w 581427"/>
              <a:gd name="connsiteY2" fmla="*/ 324408 h 2126313"/>
              <a:gd name="connsiteX3" fmla="*/ 191 w 581427"/>
              <a:gd name="connsiteY3" fmla="*/ 2126313 h 2126313"/>
              <a:gd name="connsiteX4" fmla="*/ 36049 w 581427"/>
              <a:gd name="connsiteY4" fmla="*/ 0 h 2126313"/>
              <a:gd name="connsiteX0" fmla="*/ 36049 w 581427"/>
              <a:gd name="connsiteY0" fmla="*/ 0 h 2144243"/>
              <a:gd name="connsiteX1" fmla="*/ 581427 w 581427"/>
              <a:gd name="connsiteY1" fmla="*/ 17930 h 2144243"/>
              <a:gd name="connsiteX2" fmla="*/ 563499 w 581427"/>
              <a:gd name="connsiteY2" fmla="*/ 342338 h 2144243"/>
              <a:gd name="connsiteX3" fmla="*/ 191 w 581427"/>
              <a:gd name="connsiteY3" fmla="*/ 2144243 h 2144243"/>
              <a:gd name="connsiteX4" fmla="*/ 36049 w 581427"/>
              <a:gd name="connsiteY4" fmla="*/ 0 h 214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27" h="2144243">
                <a:moveTo>
                  <a:pt x="36049" y="0"/>
                </a:moveTo>
                <a:lnTo>
                  <a:pt x="581427" y="17930"/>
                </a:lnTo>
                <a:cubicBezTo>
                  <a:pt x="581427" y="120090"/>
                  <a:pt x="563499" y="240178"/>
                  <a:pt x="563499" y="342338"/>
                </a:cubicBezTo>
                <a:lnTo>
                  <a:pt x="191" y="2144243"/>
                </a:lnTo>
                <a:cubicBezTo>
                  <a:pt x="-2797" y="1420530"/>
                  <a:pt x="30073" y="723713"/>
                  <a:pt x="36049" y="0"/>
                </a:cubicBezTo>
                <a:close/>
              </a:path>
            </a:pathLst>
          </a:custGeom>
          <a:solidFill>
            <a:srgbClr val="92D05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smtClean="0">
              <a:solidFill>
                <a:srgbClr val="000000"/>
              </a:solidFill>
            </a:endParaRPr>
          </a:p>
        </p:txBody>
      </p:sp>
      <p:sp>
        <p:nvSpPr>
          <p:cNvPr id="48137" name="Rectangle 48136"/>
          <p:cNvSpPr/>
          <p:nvPr/>
        </p:nvSpPr>
        <p:spPr bwMode="auto">
          <a:xfrm rot="244600">
            <a:off x="854041" y="2282184"/>
            <a:ext cx="533542" cy="584775"/>
          </a:xfrm>
          <a:custGeom>
            <a:avLst/>
            <a:gdLst>
              <a:gd name="connsiteX0" fmla="*/ 0 w 506507"/>
              <a:gd name="connsiteY0" fmla="*/ 0 h 381000"/>
              <a:gd name="connsiteX1" fmla="*/ 506507 w 506507"/>
              <a:gd name="connsiteY1" fmla="*/ 0 h 381000"/>
              <a:gd name="connsiteX2" fmla="*/ 506507 w 506507"/>
              <a:gd name="connsiteY2" fmla="*/ 381000 h 381000"/>
              <a:gd name="connsiteX3" fmla="*/ 0 w 506507"/>
              <a:gd name="connsiteY3" fmla="*/ 381000 h 381000"/>
              <a:gd name="connsiteX4" fmla="*/ 0 w 506507"/>
              <a:gd name="connsiteY4" fmla="*/ 0 h 381000"/>
              <a:gd name="connsiteX0" fmla="*/ 0 w 524436"/>
              <a:gd name="connsiteY0" fmla="*/ 80682 h 381000"/>
              <a:gd name="connsiteX1" fmla="*/ 524436 w 524436"/>
              <a:gd name="connsiteY1" fmla="*/ 0 h 381000"/>
              <a:gd name="connsiteX2" fmla="*/ 524436 w 524436"/>
              <a:gd name="connsiteY2" fmla="*/ 381000 h 381000"/>
              <a:gd name="connsiteX3" fmla="*/ 17929 w 524436"/>
              <a:gd name="connsiteY3" fmla="*/ 381000 h 381000"/>
              <a:gd name="connsiteX4" fmla="*/ 0 w 524436"/>
              <a:gd name="connsiteY4" fmla="*/ 80682 h 381000"/>
              <a:gd name="connsiteX0" fmla="*/ 0 w 524436"/>
              <a:gd name="connsiteY0" fmla="*/ 80682 h 381000"/>
              <a:gd name="connsiteX1" fmla="*/ 524436 w 524436"/>
              <a:gd name="connsiteY1" fmla="*/ 0 h 381000"/>
              <a:gd name="connsiteX2" fmla="*/ 524436 w 524436"/>
              <a:gd name="connsiteY2" fmla="*/ 381000 h 381000"/>
              <a:gd name="connsiteX3" fmla="*/ 0 w 524436"/>
              <a:gd name="connsiteY3" fmla="*/ 121024 h 381000"/>
              <a:gd name="connsiteX4" fmla="*/ 0 w 524436"/>
              <a:gd name="connsiteY4" fmla="*/ 80682 h 381000"/>
              <a:gd name="connsiteX0" fmla="*/ 0 w 524436"/>
              <a:gd name="connsiteY0" fmla="*/ 0 h 300318"/>
              <a:gd name="connsiteX1" fmla="*/ 524436 w 524436"/>
              <a:gd name="connsiteY1" fmla="*/ 8965 h 300318"/>
              <a:gd name="connsiteX2" fmla="*/ 524436 w 524436"/>
              <a:gd name="connsiteY2" fmla="*/ 300318 h 300318"/>
              <a:gd name="connsiteX3" fmla="*/ 0 w 524436"/>
              <a:gd name="connsiteY3" fmla="*/ 40342 h 300318"/>
              <a:gd name="connsiteX4" fmla="*/ 0 w 524436"/>
              <a:gd name="connsiteY4" fmla="*/ 0 h 300318"/>
              <a:gd name="connsiteX0" fmla="*/ 0 w 524436"/>
              <a:gd name="connsiteY0" fmla="*/ 0 h 300318"/>
              <a:gd name="connsiteX1" fmla="*/ 524436 w 524436"/>
              <a:gd name="connsiteY1" fmla="*/ 8965 h 300318"/>
              <a:gd name="connsiteX2" fmla="*/ 524436 w 524436"/>
              <a:gd name="connsiteY2" fmla="*/ 300318 h 300318"/>
              <a:gd name="connsiteX3" fmla="*/ 0 w 524436"/>
              <a:gd name="connsiteY3" fmla="*/ 40342 h 300318"/>
              <a:gd name="connsiteX4" fmla="*/ 0 w 524436"/>
              <a:gd name="connsiteY4" fmla="*/ 0 h 300318"/>
              <a:gd name="connsiteX0" fmla="*/ 0 w 551330"/>
              <a:gd name="connsiteY0" fmla="*/ 8965 h 309283"/>
              <a:gd name="connsiteX1" fmla="*/ 551330 w 551330"/>
              <a:gd name="connsiteY1" fmla="*/ 0 h 309283"/>
              <a:gd name="connsiteX2" fmla="*/ 524436 w 551330"/>
              <a:gd name="connsiteY2" fmla="*/ 309283 h 309283"/>
              <a:gd name="connsiteX3" fmla="*/ 0 w 551330"/>
              <a:gd name="connsiteY3" fmla="*/ 49307 h 309283"/>
              <a:gd name="connsiteX4" fmla="*/ 0 w 551330"/>
              <a:gd name="connsiteY4" fmla="*/ 8965 h 309283"/>
              <a:gd name="connsiteX0" fmla="*/ 0 w 551330"/>
              <a:gd name="connsiteY0" fmla="*/ 8965 h 309283"/>
              <a:gd name="connsiteX1" fmla="*/ 551330 w 551330"/>
              <a:gd name="connsiteY1" fmla="*/ 0 h 309283"/>
              <a:gd name="connsiteX2" fmla="*/ 524436 w 551330"/>
              <a:gd name="connsiteY2" fmla="*/ 309283 h 309283"/>
              <a:gd name="connsiteX3" fmla="*/ 399902 w 551330"/>
              <a:gd name="connsiteY3" fmla="*/ 196811 h 309283"/>
              <a:gd name="connsiteX4" fmla="*/ 0 w 551330"/>
              <a:gd name="connsiteY4" fmla="*/ 49307 h 309283"/>
              <a:gd name="connsiteX5" fmla="*/ 0 w 551330"/>
              <a:gd name="connsiteY5" fmla="*/ 8965 h 309283"/>
              <a:gd name="connsiteX0" fmla="*/ 0 w 524436"/>
              <a:gd name="connsiteY0" fmla="*/ 78589 h 378907"/>
              <a:gd name="connsiteX1" fmla="*/ 519950 w 524436"/>
              <a:gd name="connsiteY1" fmla="*/ 0 h 378907"/>
              <a:gd name="connsiteX2" fmla="*/ 524436 w 524436"/>
              <a:gd name="connsiteY2" fmla="*/ 378907 h 378907"/>
              <a:gd name="connsiteX3" fmla="*/ 399902 w 524436"/>
              <a:gd name="connsiteY3" fmla="*/ 266435 h 378907"/>
              <a:gd name="connsiteX4" fmla="*/ 0 w 524436"/>
              <a:gd name="connsiteY4" fmla="*/ 118931 h 378907"/>
              <a:gd name="connsiteX5" fmla="*/ 0 w 524436"/>
              <a:gd name="connsiteY5" fmla="*/ 78589 h 37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4436" h="378907">
                <a:moveTo>
                  <a:pt x="0" y="78589"/>
                </a:moveTo>
                <a:lnTo>
                  <a:pt x="519950" y="0"/>
                </a:lnTo>
                <a:cubicBezTo>
                  <a:pt x="521445" y="126302"/>
                  <a:pt x="522941" y="252605"/>
                  <a:pt x="524436" y="378907"/>
                </a:cubicBezTo>
                <a:cubicBezTo>
                  <a:pt x="477900" y="353764"/>
                  <a:pt x="446438" y="291578"/>
                  <a:pt x="399902" y="266435"/>
                </a:cubicBezTo>
                <a:lnTo>
                  <a:pt x="0" y="118931"/>
                </a:lnTo>
                <a:lnTo>
                  <a:pt x="0" y="78589"/>
                </a:lnTo>
                <a:close/>
              </a:path>
            </a:pathLst>
          </a:cu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smtClean="0">
              <a:solidFill>
                <a:srgbClr val="000000"/>
              </a:solidFill>
            </a:endParaRPr>
          </a:p>
        </p:txBody>
      </p:sp>
      <p:grpSp>
        <p:nvGrpSpPr>
          <p:cNvPr id="48152" name="Group 48151"/>
          <p:cNvGrpSpPr/>
          <p:nvPr/>
        </p:nvGrpSpPr>
        <p:grpSpPr>
          <a:xfrm>
            <a:off x="228602" y="1447801"/>
            <a:ext cx="1179093" cy="5273038"/>
            <a:chOff x="228600" y="1206500"/>
            <a:chExt cx="1179093" cy="4394199"/>
          </a:xfrm>
        </p:grpSpPr>
        <p:grpSp>
          <p:nvGrpSpPr>
            <p:cNvPr id="48128" name="Group 48127"/>
            <p:cNvGrpSpPr/>
            <p:nvPr/>
          </p:nvGrpSpPr>
          <p:grpSpPr>
            <a:xfrm>
              <a:off x="228600" y="1206500"/>
              <a:ext cx="615553" cy="4394199"/>
              <a:chOff x="530423" y="1206500"/>
              <a:chExt cx="615553" cy="4394199"/>
            </a:xfr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11" name="Rectangle 10"/>
              <p:cNvSpPr/>
              <p:nvPr/>
            </p:nvSpPr>
            <p:spPr bwMode="auto">
              <a:xfrm>
                <a:off x="530423" y="1206500"/>
                <a:ext cx="615553" cy="1651000"/>
              </a:xfrm>
              <a:prstGeom prst="rect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Extreme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Risk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559748" y="3201160"/>
                <a:ext cx="553998" cy="735839"/>
              </a:xfrm>
              <a:prstGeom prst="rect">
                <a:avLst/>
              </a:prstGeom>
              <a:solidFill>
                <a:srgbClr val="FFC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High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Risk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572458" y="3936999"/>
                <a:ext cx="523220" cy="76200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Intermediate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spc="-70" dirty="0" smtClean="0">
                    <a:solidFill>
                      <a:srgbClr val="000000"/>
                    </a:solidFill>
                    <a:latin typeface="Arial Narrow" pitchFamily="34" charset="0"/>
                  </a:rPr>
                  <a:t>Risk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559748" y="4698998"/>
                <a:ext cx="553998" cy="901701"/>
              </a:xfrm>
              <a:prstGeom prst="rect">
                <a:avLst/>
              </a:prstGeom>
              <a:solidFill>
                <a:srgbClr val="92D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vert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Lower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Arial Narrow" pitchFamily="34" charset="0"/>
                  </a:rPr>
                  <a:t>Risk</a:t>
                </a:r>
              </a:p>
            </p:txBody>
          </p:sp>
        </p:grpSp>
        <p:sp>
          <p:nvSpPr>
            <p:cNvPr id="48131" name="Rectangle 48130"/>
            <p:cNvSpPr/>
            <p:nvPr/>
          </p:nvSpPr>
          <p:spPr bwMode="auto">
            <a:xfrm>
              <a:off x="814707" y="1777999"/>
              <a:ext cx="592986" cy="487312"/>
            </a:xfrm>
            <a:custGeom>
              <a:avLst/>
              <a:gdLst>
                <a:gd name="connsiteX0" fmla="*/ 0 w 228529"/>
                <a:gd name="connsiteY0" fmla="*/ 0 h 762000"/>
                <a:gd name="connsiteX1" fmla="*/ 228529 w 228529"/>
                <a:gd name="connsiteY1" fmla="*/ 0 h 762000"/>
                <a:gd name="connsiteX2" fmla="*/ 228529 w 228529"/>
                <a:gd name="connsiteY2" fmla="*/ 762000 h 762000"/>
                <a:gd name="connsiteX3" fmla="*/ 0 w 228529"/>
                <a:gd name="connsiteY3" fmla="*/ 762000 h 762000"/>
                <a:gd name="connsiteX4" fmla="*/ 0 w 228529"/>
                <a:gd name="connsiteY4" fmla="*/ 0 h 762000"/>
                <a:gd name="connsiteX0" fmla="*/ 0 w 228529"/>
                <a:gd name="connsiteY0" fmla="*/ 0 h 1443318"/>
                <a:gd name="connsiteX1" fmla="*/ 228529 w 228529"/>
                <a:gd name="connsiteY1" fmla="*/ 0 h 1443318"/>
                <a:gd name="connsiteX2" fmla="*/ 228529 w 228529"/>
                <a:gd name="connsiteY2" fmla="*/ 762000 h 1443318"/>
                <a:gd name="connsiteX3" fmla="*/ 26894 w 228529"/>
                <a:gd name="connsiteY3" fmla="*/ 1443318 h 1443318"/>
                <a:gd name="connsiteX4" fmla="*/ 0 w 228529"/>
                <a:gd name="connsiteY4" fmla="*/ 0 h 1443318"/>
                <a:gd name="connsiteX0" fmla="*/ 0 w 524365"/>
                <a:gd name="connsiteY0" fmla="*/ 0 h 1443318"/>
                <a:gd name="connsiteX1" fmla="*/ 228529 w 524365"/>
                <a:gd name="connsiteY1" fmla="*/ 0 h 1443318"/>
                <a:gd name="connsiteX2" fmla="*/ 524365 w 524365"/>
                <a:gd name="connsiteY2" fmla="*/ 1407459 h 1443318"/>
                <a:gd name="connsiteX3" fmla="*/ 26894 w 524365"/>
                <a:gd name="connsiteY3" fmla="*/ 1443318 h 1443318"/>
                <a:gd name="connsiteX4" fmla="*/ 0 w 524365"/>
                <a:gd name="connsiteY4" fmla="*/ 0 h 1443318"/>
                <a:gd name="connsiteX0" fmla="*/ 0 w 524365"/>
                <a:gd name="connsiteY0" fmla="*/ 0 h 1443318"/>
                <a:gd name="connsiteX1" fmla="*/ 506435 w 524365"/>
                <a:gd name="connsiteY1" fmla="*/ 475130 h 1443318"/>
                <a:gd name="connsiteX2" fmla="*/ 524365 w 524365"/>
                <a:gd name="connsiteY2" fmla="*/ 1407459 h 1443318"/>
                <a:gd name="connsiteX3" fmla="*/ 26894 w 524365"/>
                <a:gd name="connsiteY3" fmla="*/ 1443318 h 1443318"/>
                <a:gd name="connsiteX4" fmla="*/ 0 w 524365"/>
                <a:gd name="connsiteY4" fmla="*/ 0 h 1443318"/>
                <a:gd name="connsiteX0" fmla="*/ 34424 w 558789"/>
                <a:gd name="connsiteY0" fmla="*/ 0 h 1443318"/>
                <a:gd name="connsiteX1" fmla="*/ 540859 w 558789"/>
                <a:gd name="connsiteY1" fmla="*/ 475130 h 1443318"/>
                <a:gd name="connsiteX2" fmla="*/ 558789 w 558789"/>
                <a:gd name="connsiteY2" fmla="*/ 1407459 h 1443318"/>
                <a:gd name="connsiteX3" fmla="*/ 0 w 558789"/>
                <a:gd name="connsiteY3" fmla="*/ 1432478 h 1443318"/>
                <a:gd name="connsiteX4" fmla="*/ 61318 w 558789"/>
                <a:gd name="connsiteY4" fmla="*/ 1443318 h 1443318"/>
                <a:gd name="connsiteX5" fmla="*/ 34424 w 558789"/>
                <a:gd name="connsiteY5" fmla="*/ 0 h 1443318"/>
                <a:gd name="connsiteX0" fmla="*/ 34424 w 565879"/>
                <a:gd name="connsiteY0" fmla="*/ 0 h 1443318"/>
                <a:gd name="connsiteX1" fmla="*/ 565879 w 565879"/>
                <a:gd name="connsiteY1" fmla="*/ 466165 h 1443318"/>
                <a:gd name="connsiteX2" fmla="*/ 558789 w 565879"/>
                <a:gd name="connsiteY2" fmla="*/ 1407459 h 1443318"/>
                <a:gd name="connsiteX3" fmla="*/ 0 w 565879"/>
                <a:gd name="connsiteY3" fmla="*/ 1432478 h 1443318"/>
                <a:gd name="connsiteX4" fmla="*/ 61318 w 565879"/>
                <a:gd name="connsiteY4" fmla="*/ 1443318 h 1443318"/>
                <a:gd name="connsiteX5" fmla="*/ 34424 w 565879"/>
                <a:gd name="connsiteY5" fmla="*/ 0 h 1443318"/>
                <a:gd name="connsiteX0" fmla="*/ 0 w 531455"/>
                <a:gd name="connsiteY0" fmla="*/ 0 h 1443318"/>
                <a:gd name="connsiteX1" fmla="*/ 531455 w 531455"/>
                <a:gd name="connsiteY1" fmla="*/ 466165 h 1443318"/>
                <a:gd name="connsiteX2" fmla="*/ 524365 w 531455"/>
                <a:gd name="connsiteY2" fmla="*/ 1407459 h 1443318"/>
                <a:gd name="connsiteX3" fmla="*/ 32296 w 531455"/>
                <a:gd name="connsiteY3" fmla="*/ 1432478 h 1443318"/>
                <a:gd name="connsiteX4" fmla="*/ 26894 w 531455"/>
                <a:gd name="connsiteY4" fmla="*/ 1443318 h 1443318"/>
                <a:gd name="connsiteX5" fmla="*/ 0 w 531455"/>
                <a:gd name="connsiteY5" fmla="*/ 0 h 1443318"/>
                <a:gd name="connsiteX0" fmla="*/ 14458 w 545913"/>
                <a:gd name="connsiteY0" fmla="*/ 0 h 1443318"/>
                <a:gd name="connsiteX1" fmla="*/ 545913 w 545913"/>
                <a:gd name="connsiteY1" fmla="*/ 466165 h 1443318"/>
                <a:gd name="connsiteX2" fmla="*/ 538823 w 545913"/>
                <a:gd name="connsiteY2" fmla="*/ 1407459 h 1443318"/>
                <a:gd name="connsiteX3" fmla="*/ 46754 w 545913"/>
                <a:gd name="connsiteY3" fmla="*/ 1432478 h 1443318"/>
                <a:gd name="connsiteX4" fmla="*/ 0 w 545913"/>
                <a:gd name="connsiteY4" fmla="*/ 1443318 h 1443318"/>
                <a:gd name="connsiteX5" fmla="*/ 14458 w 545913"/>
                <a:gd name="connsiteY5" fmla="*/ 0 h 1443318"/>
                <a:gd name="connsiteX0" fmla="*/ 14458 w 545913"/>
                <a:gd name="connsiteY0" fmla="*/ 0 h 1459372"/>
                <a:gd name="connsiteX1" fmla="*/ 545913 w 545913"/>
                <a:gd name="connsiteY1" fmla="*/ 466165 h 1459372"/>
                <a:gd name="connsiteX2" fmla="*/ 538823 w 545913"/>
                <a:gd name="connsiteY2" fmla="*/ 1407459 h 1459372"/>
                <a:gd name="connsiteX3" fmla="*/ 38484 w 545913"/>
                <a:gd name="connsiteY3" fmla="*/ 1459372 h 1459372"/>
                <a:gd name="connsiteX4" fmla="*/ 0 w 545913"/>
                <a:gd name="connsiteY4" fmla="*/ 1443318 h 1459372"/>
                <a:gd name="connsiteX5" fmla="*/ 14458 w 545913"/>
                <a:gd name="connsiteY5" fmla="*/ 0 h 1459372"/>
                <a:gd name="connsiteX0" fmla="*/ 14458 w 545913"/>
                <a:gd name="connsiteY0" fmla="*/ 0 h 1443318"/>
                <a:gd name="connsiteX1" fmla="*/ 545913 w 545913"/>
                <a:gd name="connsiteY1" fmla="*/ 466165 h 1443318"/>
                <a:gd name="connsiteX2" fmla="*/ 538823 w 545913"/>
                <a:gd name="connsiteY2" fmla="*/ 1407459 h 1443318"/>
                <a:gd name="connsiteX3" fmla="*/ 38484 w 545913"/>
                <a:gd name="connsiteY3" fmla="*/ 1432478 h 1443318"/>
                <a:gd name="connsiteX4" fmla="*/ 0 w 545913"/>
                <a:gd name="connsiteY4" fmla="*/ 1443318 h 1443318"/>
                <a:gd name="connsiteX5" fmla="*/ 14458 w 545913"/>
                <a:gd name="connsiteY5" fmla="*/ 0 h 1443318"/>
                <a:gd name="connsiteX0" fmla="*/ 14458 w 545913"/>
                <a:gd name="connsiteY0" fmla="*/ 0 h 1443318"/>
                <a:gd name="connsiteX1" fmla="*/ 545913 w 545913"/>
                <a:gd name="connsiteY1" fmla="*/ 466165 h 1443318"/>
                <a:gd name="connsiteX2" fmla="*/ 538823 w 545913"/>
                <a:gd name="connsiteY2" fmla="*/ 1407459 h 1443318"/>
                <a:gd name="connsiteX3" fmla="*/ 30214 w 545913"/>
                <a:gd name="connsiteY3" fmla="*/ 1414548 h 1443318"/>
                <a:gd name="connsiteX4" fmla="*/ 0 w 545913"/>
                <a:gd name="connsiteY4" fmla="*/ 1443318 h 1443318"/>
                <a:gd name="connsiteX5" fmla="*/ 14458 w 545913"/>
                <a:gd name="connsiteY5" fmla="*/ 0 h 144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913" h="1443318">
                  <a:moveTo>
                    <a:pt x="14458" y="0"/>
                  </a:moveTo>
                  <a:lnTo>
                    <a:pt x="545913" y="466165"/>
                  </a:lnTo>
                  <a:cubicBezTo>
                    <a:pt x="543550" y="779930"/>
                    <a:pt x="541186" y="1093694"/>
                    <a:pt x="538823" y="1407459"/>
                  </a:cubicBezTo>
                  <a:cubicBezTo>
                    <a:pt x="382442" y="1418787"/>
                    <a:pt x="186595" y="1403220"/>
                    <a:pt x="30214" y="1414548"/>
                  </a:cubicBezTo>
                  <a:lnTo>
                    <a:pt x="0" y="1443318"/>
                  </a:lnTo>
                  <a:lnTo>
                    <a:pt x="14458" y="0"/>
                  </a:lnTo>
                  <a:close/>
                </a:path>
              </a:pathLst>
            </a:custGeom>
            <a:solidFill>
              <a:srgbClr val="FF0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i="1" smtClean="0">
                <a:solidFill>
                  <a:srgbClr val="000000"/>
                </a:solidFill>
              </a:endParaRPr>
            </a:p>
          </p:txBody>
        </p:sp>
        <p:sp>
          <p:nvSpPr>
            <p:cNvPr id="48132" name="Rectangle 48131"/>
            <p:cNvSpPr/>
            <p:nvPr/>
          </p:nvSpPr>
          <p:spPr bwMode="auto">
            <a:xfrm>
              <a:off x="914398" y="3322687"/>
              <a:ext cx="493295" cy="487312"/>
            </a:xfrm>
            <a:custGeom>
              <a:avLst/>
              <a:gdLst>
                <a:gd name="connsiteX0" fmla="*/ 0 w 609600"/>
                <a:gd name="connsiteY0" fmla="*/ 0 h 451597"/>
                <a:gd name="connsiteX1" fmla="*/ 609600 w 609600"/>
                <a:gd name="connsiteY1" fmla="*/ 0 h 451597"/>
                <a:gd name="connsiteX2" fmla="*/ 609600 w 609600"/>
                <a:gd name="connsiteY2" fmla="*/ 451597 h 451597"/>
                <a:gd name="connsiteX3" fmla="*/ 0 w 609600"/>
                <a:gd name="connsiteY3" fmla="*/ 451597 h 451597"/>
                <a:gd name="connsiteX4" fmla="*/ 0 w 609600"/>
                <a:gd name="connsiteY4" fmla="*/ 0 h 451597"/>
                <a:gd name="connsiteX0" fmla="*/ 0 w 609600"/>
                <a:gd name="connsiteY0" fmla="*/ 0 h 487455"/>
                <a:gd name="connsiteX1" fmla="*/ 609600 w 609600"/>
                <a:gd name="connsiteY1" fmla="*/ 35858 h 487455"/>
                <a:gd name="connsiteX2" fmla="*/ 609600 w 609600"/>
                <a:gd name="connsiteY2" fmla="*/ 487455 h 487455"/>
                <a:gd name="connsiteX3" fmla="*/ 0 w 609600"/>
                <a:gd name="connsiteY3" fmla="*/ 487455 h 487455"/>
                <a:gd name="connsiteX4" fmla="*/ 0 w 609600"/>
                <a:gd name="connsiteY4" fmla="*/ 0 h 487455"/>
                <a:gd name="connsiteX0" fmla="*/ 8965 w 618565"/>
                <a:gd name="connsiteY0" fmla="*/ 0 h 532278"/>
                <a:gd name="connsiteX1" fmla="*/ 618565 w 618565"/>
                <a:gd name="connsiteY1" fmla="*/ 35858 h 532278"/>
                <a:gd name="connsiteX2" fmla="*/ 618565 w 618565"/>
                <a:gd name="connsiteY2" fmla="*/ 487455 h 532278"/>
                <a:gd name="connsiteX3" fmla="*/ 0 w 618565"/>
                <a:gd name="connsiteY3" fmla="*/ 532278 h 532278"/>
                <a:gd name="connsiteX4" fmla="*/ 8965 w 618565"/>
                <a:gd name="connsiteY4" fmla="*/ 0 h 532278"/>
                <a:gd name="connsiteX0" fmla="*/ 8965 w 618565"/>
                <a:gd name="connsiteY0" fmla="*/ 0 h 935691"/>
                <a:gd name="connsiteX1" fmla="*/ 618565 w 618565"/>
                <a:gd name="connsiteY1" fmla="*/ 35858 h 935691"/>
                <a:gd name="connsiteX2" fmla="*/ 502024 w 618565"/>
                <a:gd name="connsiteY2" fmla="*/ 935691 h 935691"/>
                <a:gd name="connsiteX3" fmla="*/ 0 w 618565"/>
                <a:gd name="connsiteY3" fmla="*/ 532278 h 935691"/>
                <a:gd name="connsiteX4" fmla="*/ 8965 w 618565"/>
                <a:gd name="connsiteY4" fmla="*/ 0 h 935691"/>
                <a:gd name="connsiteX0" fmla="*/ 8965 w 519953"/>
                <a:gd name="connsiteY0" fmla="*/ 0 h 935691"/>
                <a:gd name="connsiteX1" fmla="*/ 519953 w 519953"/>
                <a:gd name="connsiteY1" fmla="*/ 277905 h 935691"/>
                <a:gd name="connsiteX2" fmla="*/ 502024 w 519953"/>
                <a:gd name="connsiteY2" fmla="*/ 935691 h 935691"/>
                <a:gd name="connsiteX3" fmla="*/ 0 w 519953"/>
                <a:gd name="connsiteY3" fmla="*/ 532278 h 935691"/>
                <a:gd name="connsiteX4" fmla="*/ 8965 w 519953"/>
                <a:gd name="connsiteY4" fmla="*/ 0 h 935691"/>
                <a:gd name="connsiteX0" fmla="*/ 8965 w 519953"/>
                <a:gd name="connsiteY0" fmla="*/ 0 h 935691"/>
                <a:gd name="connsiteX1" fmla="*/ 519953 w 519953"/>
                <a:gd name="connsiteY1" fmla="*/ 277905 h 935691"/>
                <a:gd name="connsiteX2" fmla="*/ 502024 w 519953"/>
                <a:gd name="connsiteY2" fmla="*/ 935691 h 935691"/>
                <a:gd name="connsiteX3" fmla="*/ 0 w 519953"/>
                <a:gd name="connsiteY3" fmla="*/ 568137 h 935691"/>
                <a:gd name="connsiteX4" fmla="*/ 8965 w 519953"/>
                <a:gd name="connsiteY4" fmla="*/ 0 h 935691"/>
                <a:gd name="connsiteX0" fmla="*/ 8965 w 546848"/>
                <a:gd name="connsiteY0" fmla="*/ 0 h 944656"/>
                <a:gd name="connsiteX1" fmla="*/ 519953 w 546848"/>
                <a:gd name="connsiteY1" fmla="*/ 277905 h 944656"/>
                <a:gd name="connsiteX2" fmla="*/ 546848 w 546848"/>
                <a:gd name="connsiteY2" fmla="*/ 944656 h 944656"/>
                <a:gd name="connsiteX3" fmla="*/ 0 w 546848"/>
                <a:gd name="connsiteY3" fmla="*/ 568137 h 944656"/>
                <a:gd name="connsiteX4" fmla="*/ 8965 w 546848"/>
                <a:gd name="connsiteY4" fmla="*/ 0 h 944656"/>
                <a:gd name="connsiteX0" fmla="*/ 17929 w 546848"/>
                <a:gd name="connsiteY0" fmla="*/ 0 h 926727"/>
                <a:gd name="connsiteX1" fmla="*/ 519953 w 546848"/>
                <a:gd name="connsiteY1" fmla="*/ 259976 h 926727"/>
                <a:gd name="connsiteX2" fmla="*/ 546848 w 546848"/>
                <a:gd name="connsiteY2" fmla="*/ 926727 h 926727"/>
                <a:gd name="connsiteX3" fmla="*/ 0 w 546848"/>
                <a:gd name="connsiteY3" fmla="*/ 550208 h 926727"/>
                <a:gd name="connsiteX4" fmla="*/ 17929 w 546848"/>
                <a:gd name="connsiteY4" fmla="*/ 0 h 926727"/>
                <a:gd name="connsiteX0" fmla="*/ 17929 w 582706"/>
                <a:gd name="connsiteY0" fmla="*/ 0 h 926727"/>
                <a:gd name="connsiteX1" fmla="*/ 582706 w 582706"/>
                <a:gd name="connsiteY1" fmla="*/ 322729 h 926727"/>
                <a:gd name="connsiteX2" fmla="*/ 546848 w 582706"/>
                <a:gd name="connsiteY2" fmla="*/ 926727 h 926727"/>
                <a:gd name="connsiteX3" fmla="*/ 0 w 582706"/>
                <a:gd name="connsiteY3" fmla="*/ 550208 h 926727"/>
                <a:gd name="connsiteX4" fmla="*/ 17929 w 582706"/>
                <a:gd name="connsiteY4" fmla="*/ 0 h 926727"/>
                <a:gd name="connsiteX0" fmla="*/ 17929 w 582707"/>
                <a:gd name="connsiteY0" fmla="*/ 0 h 971550"/>
                <a:gd name="connsiteX1" fmla="*/ 582706 w 582707"/>
                <a:gd name="connsiteY1" fmla="*/ 322729 h 971550"/>
                <a:gd name="connsiteX2" fmla="*/ 582707 w 582707"/>
                <a:gd name="connsiteY2" fmla="*/ 971550 h 971550"/>
                <a:gd name="connsiteX3" fmla="*/ 0 w 582707"/>
                <a:gd name="connsiteY3" fmla="*/ 550208 h 971550"/>
                <a:gd name="connsiteX4" fmla="*/ 17929 w 582707"/>
                <a:gd name="connsiteY4" fmla="*/ 0 h 971550"/>
                <a:gd name="connsiteX0" fmla="*/ 0 w 582707"/>
                <a:gd name="connsiteY0" fmla="*/ 0 h 935691"/>
                <a:gd name="connsiteX1" fmla="*/ 582706 w 582707"/>
                <a:gd name="connsiteY1" fmla="*/ 286870 h 935691"/>
                <a:gd name="connsiteX2" fmla="*/ 582707 w 582707"/>
                <a:gd name="connsiteY2" fmla="*/ 935691 h 935691"/>
                <a:gd name="connsiteX3" fmla="*/ 0 w 582707"/>
                <a:gd name="connsiteY3" fmla="*/ 514349 h 935691"/>
                <a:gd name="connsiteX4" fmla="*/ 0 w 582707"/>
                <a:gd name="connsiteY4" fmla="*/ 0 h 935691"/>
                <a:gd name="connsiteX0" fmla="*/ 0 w 582707"/>
                <a:gd name="connsiteY0" fmla="*/ 0 h 971550"/>
                <a:gd name="connsiteX1" fmla="*/ 582706 w 582707"/>
                <a:gd name="connsiteY1" fmla="*/ 322729 h 971550"/>
                <a:gd name="connsiteX2" fmla="*/ 582707 w 582707"/>
                <a:gd name="connsiteY2" fmla="*/ 971550 h 971550"/>
                <a:gd name="connsiteX3" fmla="*/ 0 w 582707"/>
                <a:gd name="connsiteY3" fmla="*/ 550208 h 971550"/>
                <a:gd name="connsiteX4" fmla="*/ 0 w 582707"/>
                <a:gd name="connsiteY4" fmla="*/ 0 h 971550"/>
                <a:gd name="connsiteX0" fmla="*/ 0 w 582707"/>
                <a:gd name="connsiteY0" fmla="*/ 0 h 926727"/>
                <a:gd name="connsiteX1" fmla="*/ 582706 w 582707"/>
                <a:gd name="connsiteY1" fmla="*/ 277906 h 926727"/>
                <a:gd name="connsiteX2" fmla="*/ 582707 w 582707"/>
                <a:gd name="connsiteY2" fmla="*/ 926727 h 926727"/>
                <a:gd name="connsiteX3" fmla="*/ 0 w 582707"/>
                <a:gd name="connsiteY3" fmla="*/ 505385 h 926727"/>
                <a:gd name="connsiteX4" fmla="*/ 0 w 582707"/>
                <a:gd name="connsiteY4" fmla="*/ 0 h 926727"/>
                <a:gd name="connsiteX0" fmla="*/ 0 w 582707"/>
                <a:gd name="connsiteY0" fmla="*/ 0 h 962586"/>
                <a:gd name="connsiteX1" fmla="*/ 582706 w 582707"/>
                <a:gd name="connsiteY1" fmla="*/ 313765 h 962586"/>
                <a:gd name="connsiteX2" fmla="*/ 582707 w 582707"/>
                <a:gd name="connsiteY2" fmla="*/ 962586 h 962586"/>
                <a:gd name="connsiteX3" fmla="*/ 0 w 582707"/>
                <a:gd name="connsiteY3" fmla="*/ 541244 h 962586"/>
                <a:gd name="connsiteX4" fmla="*/ 0 w 582707"/>
                <a:gd name="connsiteY4" fmla="*/ 0 h 962586"/>
                <a:gd name="connsiteX0" fmla="*/ 0 w 582707"/>
                <a:gd name="connsiteY0" fmla="*/ 0 h 962586"/>
                <a:gd name="connsiteX1" fmla="*/ 261058 w 582707"/>
                <a:gd name="connsiteY1" fmla="*/ 135031 h 962586"/>
                <a:gd name="connsiteX2" fmla="*/ 582706 w 582707"/>
                <a:gd name="connsiteY2" fmla="*/ 313765 h 962586"/>
                <a:gd name="connsiteX3" fmla="*/ 582707 w 582707"/>
                <a:gd name="connsiteY3" fmla="*/ 962586 h 962586"/>
                <a:gd name="connsiteX4" fmla="*/ 0 w 582707"/>
                <a:gd name="connsiteY4" fmla="*/ 541244 h 962586"/>
                <a:gd name="connsiteX5" fmla="*/ 0 w 582707"/>
                <a:gd name="connsiteY5" fmla="*/ 0 h 96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2707" h="962586">
                  <a:moveTo>
                    <a:pt x="0" y="0"/>
                  </a:moveTo>
                  <a:cubicBezTo>
                    <a:pt x="75066" y="47999"/>
                    <a:pt x="185992" y="87032"/>
                    <a:pt x="261058" y="135031"/>
                  </a:cubicBezTo>
                  <a:lnTo>
                    <a:pt x="582706" y="313765"/>
                  </a:lnTo>
                  <a:cubicBezTo>
                    <a:pt x="582706" y="530039"/>
                    <a:pt x="582707" y="746312"/>
                    <a:pt x="582707" y="962586"/>
                  </a:cubicBezTo>
                  <a:lnTo>
                    <a:pt x="0" y="54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i="1" smtClean="0">
                <a:solidFill>
                  <a:srgbClr val="000000"/>
                </a:solidFill>
              </a:endParaRPr>
            </a:p>
          </p:txBody>
        </p:sp>
        <p:sp>
          <p:nvSpPr>
            <p:cNvPr id="48133" name="Rectangle 48132"/>
            <p:cNvSpPr/>
            <p:nvPr/>
          </p:nvSpPr>
          <p:spPr bwMode="auto">
            <a:xfrm>
              <a:off x="814707" y="4021187"/>
              <a:ext cx="590201" cy="487312"/>
            </a:xfrm>
            <a:custGeom>
              <a:avLst/>
              <a:gdLst>
                <a:gd name="connsiteX0" fmla="*/ 0 w 533400"/>
                <a:gd name="connsiteY0" fmla="*/ 0 h 762000"/>
                <a:gd name="connsiteX1" fmla="*/ 533400 w 533400"/>
                <a:gd name="connsiteY1" fmla="*/ 0 h 762000"/>
                <a:gd name="connsiteX2" fmla="*/ 533400 w 533400"/>
                <a:gd name="connsiteY2" fmla="*/ 762000 h 762000"/>
                <a:gd name="connsiteX3" fmla="*/ 0 w 533400"/>
                <a:gd name="connsiteY3" fmla="*/ 762000 h 762000"/>
                <a:gd name="connsiteX4" fmla="*/ 0 w 533400"/>
                <a:gd name="connsiteY4" fmla="*/ 0 h 762000"/>
                <a:gd name="connsiteX0" fmla="*/ 8965 w 542365"/>
                <a:gd name="connsiteY0" fmla="*/ 0 h 896471"/>
                <a:gd name="connsiteX1" fmla="*/ 542365 w 542365"/>
                <a:gd name="connsiteY1" fmla="*/ 0 h 896471"/>
                <a:gd name="connsiteX2" fmla="*/ 542365 w 542365"/>
                <a:gd name="connsiteY2" fmla="*/ 762000 h 896471"/>
                <a:gd name="connsiteX3" fmla="*/ 0 w 542365"/>
                <a:gd name="connsiteY3" fmla="*/ 896471 h 896471"/>
                <a:gd name="connsiteX4" fmla="*/ 8965 w 542365"/>
                <a:gd name="connsiteY4" fmla="*/ 0 h 896471"/>
                <a:gd name="connsiteX0" fmla="*/ 8965 w 542365"/>
                <a:gd name="connsiteY0" fmla="*/ 0 h 896471"/>
                <a:gd name="connsiteX1" fmla="*/ 542365 w 542365"/>
                <a:gd name="connsiteY1" fmla="*/ 0 h 896471"/>
                <a:gd name="connsiteX2" fmla="*/ 515471 w 542365"/>
                <a:gd name="connsiteY2" fmla="*/ 878541 h 896471"/>
                <a:gd name="connsiteX3" fmla="*/ 0 w 542365"/>
                <a:gd name="connsiteY3" fmla="*/ 896471 h 896471"/>
                <a:gd name="connsiteX4" fmla="*/ 8965 w 542365"/>
                <a:gd name="connsiteY4" fmla="*/ 0 h 896471"/>
                <a:gd name="connsiteX0" fmla="*/ 8965 w 515471"/>
                <a:gd name="connsiteY0" fmla="*/ 0 h 896471"/>
                <a:gd name="connsiteX1" fmla="*/ 497541 w 515471"/>
                <a:gd name="connsiteY1" fmla="*/ 358588 h 896471"/>
                <a:gd name="connsiteX2" fmla="*/ 515471 w 515471"/>
                <a:gd name="connsiteY2" fmla="*/ 878541 h 896471"/>
                <a:gd name="connsiteX3" fmla="*/ 0 w 515471"/>
                <a:gd name="connsiteY3" fmla="*/ 896471 h 896471"/>
                <a:gd name="connsiteX4" fmla="*/ 8965 w 515471"/>
                <a:gd name="connsiteY4" fmla="*/ 0 h 896471"/>
                <a:gd name="connsiteX0" fmla="*/ 8965 w 515471"/>
                <a:gd name="connsiteY0" fmla="*/ 0 h 905435"/>
                <a:gd name="connsiteX1" fmla="*/ 497541 w 515471"/>
                <a:gd name="connsiteY1" fmla="*/ 358588 h 905435"/>
                <a:gd name="connsiteX2" fmla="*/ 515471 w 515471"/>
                <a:gd name="connsiteY2" fmla="*/ 905435 h 905435"/>
                <a:gd name="connsiteX3" fmla="*/ 0 w 515471"/>
                <a:gd name="connsiteY3" fmla="*/ 896471 h 905435"/>
                <a:gd name="connsiteX4" fmla="*/ 8965 w 515471"/>
                <a:gd name="connsiteY4" fmla="*/ 0 h 905435"/>
                <a:gd name="connsiteX0" fmla="*/ 8965 w 548380"/>
                <a:gd name="connsiteY0" fmla="*/ 0 h 905435"/>
                <a:gd name="connsiteX1" fmla="*/ 548380 w 548380"/>
                <a:gd name="connsiteY1" fmla="*/ 394447 h 905435"/>
                <a:gd name="connsiteX2" fmla="*/ 515471 w 548380"/>
                <a:gd name="connsiteY2" fmla="*/ 905435 h 905435"/>
                <a:gd name="connsiteX3" fmla="*/ 0 w 548380"/>
                <a:gd name="connsiteY3" fmla="*/ 896471 h 905435"/>
                <a:gd name="connsiteX4" fmla="*/ 8965 w 548380"/>
                <a:gd name="connsiteY4" fmla="*/ 0 h 905435"/>
                <a:gd name="connsiteX0" fmla="*/ 8965 w 557836"/>
                <a:gd name="connsiteY0" fmla="*/ 0 h 905435"/>
                <a:gd name="connsiteX1" fmla="*/ 548380 w 557836"/>
                <a:gd name="connsiteY1" fmla="*/ 394447 h 905435"/>
                <a:gd name="connsiteX2" fmla="*/ 557836 w 557836"/>
                <a:gd name="connsiteY2" fmla="*/ 905435 h 905435"/>
                <a:gd name="connsiteX3" fmla="*/ 0 w 557836"/>
                <a:gd name="connsiteY3" fmla="*/ 896471 h 905435"/>
                <a:gd name="connsiteX4" fmla="*/ 8965 w 557836"/>
                <a:gd name="connsiteY4" fmla="*/ 0 h 905435"/>
                <a:gd name="connsiteX0" fmla="*/ 8965 w 557836"/>
                <a:gd name="connsiteY0" fmla="*/ 0 h 932330"/>
                <a:gd name="connsiteX1" fmla="*/ 548380 w 557836"/>
                <a:gd name="connsiteY1" fmla="*/ 421342 h 932330"/>
                <a:gd name="connsiteX2" fmla="*/ 557836 w 557836"/>
                <a:gd name="connsiteY2" fmla="*/ 932330 h 932330"/>
                <a:gd name="connsiteX3" fmla="*/ 0 w 557836"/>
                <a:gd name="connsiteY3" fmla="*/ 923366 h 932330"/>
                <a:gd name="connsiteX4" fmla="*/ 8965 w 557836"/>
                <a:gd name="connsiteY4" fmla="*/ 0 h 932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36" h="932330">
                  <a:moveTo>
                    <a:pt x="8965" y="0"/>
                  </a:moveTo>
                  <a:lnTo>
                    <a:pt x="548380" y="421342"/>
                  </a:lnTo>
                  <a:lnTo>
                    <a:pt x="557836" y="932330"/>
                  </a:lnTo>
                  <a:lnTo>
                    <a:pt x="0" y="923366"/>
                  </a:lnTo>
                  <a:cubicBezTo>
                    <a:pt x="2988" y="624542"/>
                    <a:pt x="5977" y="298824"/>
                    <a:pt x="8965" y="0"/>
                  </a:cubicBezTo>
                  <a:close/>
                </a:path>
              </a:pathLst>
            </a:custGeom>
            <a:solidFill>
              <a:srgbClr val="FFFF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 b="1" i="1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2711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itle 1"/>
          <p:cNvSpPr txBox="1">
            <a:spLocks/>
          </p:cNvSpPr>
          <p:nvPr/>
        </p:nvSpPr>
        <p:spPr bwMode="auto">
          <a:xfrm>
            <a:off x="-228600" y="2590800"/>
            <a:ext cx="967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2800" b="1" i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ctr" eaLnBrk="1" hangingPunct="1"/>
            <a:endParaRPr lang="en-US" altLang="en-US" sz="2800" b="1" i="1" dirty="0">
              <a:solidFill>
                <a:srgbClr val="FFFF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2800" b="1" i="1" dirty="0" smtClean="0">
                <a:solidFill>
                  <a:srgbClr val="FFFF00"/>
                </a:solidFill>
                <a:cs typeface="Arial" pitchFamily="34" charset="0"/>
              </a:rPr>
              <a:t>One Trial OUS: Notion Trial (Completed)- CoreValve </a:t>
            </a:r>
            <a:endParaRPr lang="en-US" altLang="en-US" sz="28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1" y="0"/>
            <a:ext cx="37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144780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solidFill>
                  <a:srgbClr val="FFFF00"/>
                </a:solidFill>
                <a:cs typeface="Arial" pitchFamily="34" charset="0"/>
              </a:rPr>
              <a:t>TAVR for Low Risk AS patients</a:t>
            </a:r>
          </a:p>
          <a:p>
            <a:pPr algn="ctr" eaLnBrk="1" hangingPunct="1"/>
            <a:r>
              <a:rPr lang="en-US" altLang="en-US" sz="3200" b="1" i="1" dirty="0" smtClean="0">
                <a:solidFill>
                  <a:srgbClr val="FF0000"/>
                </a:solidFill>
                <a:cs typeface="Arial" pitchFamily="34" charset="0"/>
              </a:rPr>
              <a:t>STS mortality risk of  &lt;3-4%</a:t>
            </a:r>
          </a:p>
          <a:p>
            <a:pPr algn="ctr" eaLnBrk="1" hangingPunct="1"/>
            <a:endParaRPr lang="en-US" altLang="en-US" sz="30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52400" y="4114800"/>
            <a:ext cx="967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 sz="3200" b="1" i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ctr" eaLnBrk="1" hangingPunct="1"/>
            <a:endParaRPr lang="en-US" altLang="en-US" sz="3200" b="1" i="1" dirty="0">
              <a:solidFill>
                <a:srgbClr val="FFFF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2800" b="1" i="1" dirty="0" smtClean="0">
                <a:solidFill>
                  <a:srgbClr val="FFFF00"/>
                </a:solidFill>
                <a:cs typeface="Arial" pitchFamily="34" charset="0"/>
              </a:rPr>
              <a:t>Two Trials in US have also completed: 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FFFF00"/>
                </a:solidFill>
                <a:cs typeface="Arial" pitchFamily="34" charset="0"/>
              </a:rPr>
              <a:t>PARTNER-3 of Sapien-3 vs SAVR (n=1228)</a:t>
            </a:r>
          </a:p>
          <a:p>
            <a:pPr algn="ctr" eaLnBrk="1" hangingPunct="1"/>
            <a:r>
              <a:rPr lang="en-US" altLang="en-US" sz="3200" b="1" dirty="0" err="1" smtClean="0">
                <a:solidFill>
                  <a:srgbClr val="FFFF00"/>
                </a:solidFill>
                <a:cs typeface="Arial" pitchFamily="34" charset="0"/>
              </a:rPr>
              <a:t>Evolut</a:t>
            </a:r>
            <a:r>
              <a:rPr lang="en-US" altLang="en-US" sz="3200" b="1" dirty="0" smtClean="0">
                <a:solidFill>
                  <a:srgbClr val="FFFF00"/>
                </a:solidFill>
                <a:cs typeface="Arial" pitchFamily="34" charset="0"/>
              </a:rPr>
              <a:t>-R/Pro CoreValve vs SAVR (n=1200)</a:t>
            </a:r>
          </a:p>
          <a:p>
            <a:pPr algn="ctr" eaLnBrk="1" hangingPunct="1"/>
            <a:r>
              <a:rPr lang="en-US" altLang="en-US" sz="3200" b="1" dirty="0" smtClean="0">
                <a:solidFill>
                  <a:srgbClr val="FFFF00"/>
                </a:solidFill>
                <a:cs typeface="Arial" pitchFamily="34" charset="0"/>
              </a:rPr>
              <a:t> Trials</a:t>
            </a:r>
            <a:endParaRPr lang="en-US" altLang="en-US" sz="3200" b="1" dirty="0">
              <a:solidFill>
                <a:srgbClr val="FFFF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81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3812"/>
            <a:ext cx="7772400" cy="971551"/>
          </a:xfrm>
        </p:spPr>
        <p:txBody>
          <a:bodyPr/>
          <a:lstStyle/>
          <a:p>
            <a:r>
              <a:rPr lang="en-US" altLang="en-US" sz="3800" dirty="0" smtClean="0">
                <a:latin typeface="Arial" pitchFamily="34" charset="0"/>
                <a:cs typeface="Arial" pitchFamily="34" charset="0"/>
              </a:rPr>
              <a:t>Disclosures</a:t>
            </a:r>
          </a:p>
        </p:txBody>
      </p:sp>
      <p:sp>
        <p:nvSpPr>
          <p:cNvPr id="27650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76200" y="914401"/>
            <a:ext cx="9158288" cy="4895851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Samin K. Sharma, MD, FACC</a:t>
            </a:r>
            <a:endParaRPr lang="en-US" alt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800" b="1" i="1" dirty="0" smtClean="0">
                <a:latin typeface="Arial" pitchFamily="34" charset="0"/>
                <a:cs typeface="Arial" pitchFamily="34" charset="0"/>
              </a:rPr>
              <a:t>Speaker’s Bureau – Boston Scientific Corp., 	Abbott Vascular Inc, ABIOMED, CSI</a:t>
            </a:r>
          </a:p>
          <a:p>
            <a:pPr marL="0" indent="0">
              <a:buFontTx/>
              <a:buNone/>
            </a:pPr>
            <a:endParaRPr lang="en-US" altLang="en-US" sz="1400" b="1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Annapoorna S. Kini, MD, FACC</a:t>
            </a:r>
          </a:p>
          <a:p>
            <a:pPr marL="0" indent="0">
              <a:buFontTx/>
              <a:buNone/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800" b="1" i="1" dirty="0" smtClean="0">
                <a:latin typeface="Arial" pitchFamily="34" charset="0"/>
                <a:cs typeface="Arial" pitchFamily="34" charset="0"/>
              </a:rPr>
              <a:t>Nothing to disclose </a:t>
            </a:r>
          </a:p>
          <a:p>
            <a:pPr marL="0" indent="0">
              <a:buFontTx/>
              <a:buNone/>
            </a:pPr>
            <a:endParaRPr lang="en-US" altLang="en-US" sz="1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Gilbert Tang, MD</a:t>
            </a:r>
          </a:p>
          <a:p>
            <a:pPr marL="0" indent="0">
              <a:buFontTx/>
              <a:buNone/>
            </a:pPr>
            <a:r>
              <a:rPr lang="en-US" altLang="en-US" sz="2800" b="1" i="1" dirty="0" smtClean="0">
                <a:latin typeface="Arial" pitchFamily="34" charset="0"/>
                <a:cs typeface="Arial" pitchFamily="34" charset="0"/>
              </a:rPr>
              <a:t>	 Physician proctor for Medtronic</a:t>
            </a:r>
          </a:p>
          <a:p>
            <a:pPr marL="0" indent="0">
              <a:buFontTx/>
              <a:buNone/>
            </a:pPr>
            <a:endParaRPr lang="en-US" altLang="en-US" sz="2800" b="1" i="1" dirty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r>
              <a:rPr lang="en-US" altLang="en-US" sz="2800" b="1" dirty="0" err="1" smtClean="0">
                <a:latin typeface="Arial" pitchFamily="34" charset="0"/>
                <a:cs typeface="Arial" pitchFamily="34" charset="0"/>
              </a:rPr>
              <a:t>Arash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latin typeface="Arial" pitchFamily="34" charset="0"/>
                <a:cs typeface="Arial" pitchFamily="34" charset="0"/>
              </a:rPr>
              <a:t>Salemi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, MD</a:t>
            </a:r>
          </a:p>
          <a:p>
            <a:pPr marL="0" indent="0">
              <a:buFontTx/>
              <a:buNone/>
            </a:pPr>
            <a:r>
              <a:rPr lang="en-US" altLang="en-US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i="1" dirty="0" smtClean="0">
                <a:latin typeface="Arial" pitchFamily="34" charset="0"/>
                <a:cs typeface="Arial" pitchFamily="34" charset="0"/>
              </a:rPr>
              <a:t>          Physician proctor for </a:t>
            </a:r>
            <a:r>
              <a:rPr lang="en-US" altLang="en-US" sz="2800" b="1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2800" b="1" i="1" dirty="0" err="1" smtClean="0">
                <a:latin typeface="Arial" pitchFamily="34" charset="0"/>
                <a:cs typeface="Arial" pitchFamily="34" charset="0"/>
              </a:rPr>
              <a:t>edtronics</a:t>
            </a:r>
            <a:endParaRPr lang="en-US" altLang="en-US" sz="2800" b="1" i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</a:pPr>
            <a:endParaRPr lang="en-US" altLang="en-US" sz="1400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54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45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Patient Flow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644652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2015;65:2184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56016"/>
            <a:ext cx="8991600" cy="56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07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57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Baseline Characteristics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44652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2015;65:2184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56012"/>
            <a:ext cx="6324599" cy="5790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676400" y="2603213"/>
            <a:ext cx="5867400" cy="58477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505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457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Procedural Characteristics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44652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2015;65:2184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94360"/>
            <a:ext cx="64008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237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72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TAVR vs SAVR in Severe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Aortic Valve Stenosis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44652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2015;65:2184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7421"/>
            <a:ext cx="4191000" cy="4183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80499"/>
            <a:ext cx="4155724" cy="4183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1" y="1394252"/>
            <a:ext cx="419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All-Cause Morality at 1 Year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2978" y="1411976"/>
            <a:ext cx="419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All-Strokes at 1 Year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688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38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Clinical Outcomes at 1 Year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44652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2015;65:2184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84089359"/>
              </p:ext>
            </p:extLst>
          </p:nvPr>
        </p:nvGraphicFramePr>
        <p:xfrm>
          <a:off x="228599" y="960120"/>
          <a:ext cx="8727723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440695"/>
            <a:ext cx="8270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Death              Stroke       Major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vasc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Major, life-   PPM implant         Valve </a:t>
            </a:r>
          </a:p>
          <a:p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  <a:r>
              <a:rPr lang="en-US" sz="1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compl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threatening                           endocarditis</a:t>
            </a:r>
          </a:p>
          <a:p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bleed</a:t>
            </a:r>
            <a:endParaRPr lang="en-US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79476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=0.38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41992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=0.47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25" y="1744361"/>
            <a:ext cx="117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=&lt;0.001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=0.03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0494" y="39776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=0.10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41992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=0.44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132588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TAVR (n=145)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178308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SAVR (n=135)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3" y="1430304"/>
            <a:ext cx="182563" cy="28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3" y="1860203"/>
            <a:ext cx="182563" cy="28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3124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%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340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72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Aortic Valve Hemodynamics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644652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2015;65:2184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19"/>
            <a:ext cx="9144000" cy="576223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6324600" y="2560653"/>
            <a:ext cx="1066800" cy="82230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290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64"/>
            <a:ext cx="9144000" cy="60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705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82"/>
            <a:ext cx="91440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59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7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 Clinical Outcomes at 4 Years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2562" y="6455656"/>
            <a:ext cx="293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Sondergaard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ESC 2017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77897209"/>
              </p:ext>
            </p:extLst>
          </p:nvPr>
        </p:nvGraphicFramePr>
        <p:xfrm>
          <a:off x="208140" y="1727671"/>
          <a:ext cx="8727723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7000" y="3206291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=0.56</a:t>
            </a:r>
            <a:endParaRPr lang="en-US" sz="16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514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=0.47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16" y="1822313"/>
            <a:ext cx="117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=&lt;0.001</a:t>
            </a:r>
            <a:endParaRPr lang="en-US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0151" y="4166771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=0.87</a:t>
            </a:r>
            <a:endParaRPr lang="en-US" sz="16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4051" y="3963639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=0.85</a:t>
            </a:r>
            <a:endParaRPr lang="en-US" sz="16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776" y="1502944"/>
            <a:ext cx="189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TAVR (145)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188852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SAVR (135)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5" y="1594133"/>
            <a:ext cx="152400" cy="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1881"/>
            <a:ext cx="152400" cy="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35052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%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894" y="609606"/>
            <a:ext cx="8431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280 patients with severe AS at low surgical risk for SAVR or TAVR with  self-expanding CoreValve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865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149860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Five-Year Outcomes From All-Comers Nordic Aortic Valve Intervention Randomized Clinical Trial in Patients with Severe Aortic Valve Stenosis: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1" y="428634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 2018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29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325" y="-76199"/>
            <a:ext cx="9144000" cy="930275"/>
          </a:xfrm>
        </p:spPr>
        <p:txBody>
          <a:bodyPr/>
          <a:lstStyle/>
          <a:p>
            <a:pPr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March 13</a:t>
            </a:r>
            <a:r>
              <a:rPr lang="en-US" sz="2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2018 Structural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Heart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Live #22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MW, 94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yo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86784" y="609600"/>
            <a:ext cx="9057217" cy="632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82" tIns="45086" rIns="90182" bIns="4508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200" b="1" dirty="0">
                <a:solidFill>
                  <a:srgbClr val="FFFF00"/>
                </a:solidFill>
                <a:cs typeface="Arial" pitchFamily="34" charset="0"/>
              </a:rPr>
              <a:t>Presentation: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 Worsening dyspnea on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exertion NYHA Class III, orthopnea, PND 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and LE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edema x 3 weeks</a:t>
            </a:r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200" b="1" dirty="0">
                <a:solidFill>
                  <a:srgbClr val="FFFF00"/>
                </a:solidFill>
                <a:cs typeface="Arial" pitchFamily="34" charset="0"/>
              </a:rPr>
              <a:t>PMH: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Hypertension, hyperlipidemia, s/p PCI on 1/9/18 (</a:t>
            </a:r>
            <a:r>
              <a:rPr lang="en-US" altLang="en-US" sz="2200" b="1" dirty="0" err="1" smtClean="0">
                <a:solidFill>
                  <a:srgbClr val="FFFFFF"/>
                </a:solidFill>
                <a:cs typeface="Arial" pitchFamily="34" charset="0"/>
              </a:rPr>
              <a:t>pLAD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 and D1), chronic </a:t>
            </a:r>
            <a:r>
              <a:rPr lang="en-US" altLang="en-US" sz="2200" b="1" dirty="0" err="1" smtClean="0">
                <a:solidFill>
                  <a:srgbClr val="FFFFFF"/>
                </a:solidFill>
                <a:cs typeface="Arial" pitchFamily="34" charset="0"/>
              </a:rPr>
              <a:t>AFib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, CKD stage IV, cardiac cath complicated by RSFA perforation s/p </a:t>
            </a:r>
            <a:r>
              <a:rPr lang="en-US" altLang="en-US" sz="2200" b="1" dirty="0" err="1" smtClean="0">
                <a:solidFill>
                  <a:srgbClr val="FFFFFF"/>
                </a:solidFill>
                <a:cs typeface="Arial" pitchFamily="34" charset="0"/>
              </a:rPr>
              <a:t>Viabahn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 covered stent, frailty</a:t>
            </a:r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200" b="1" dirty="0">
                <a:solidFill>
                  <a:srgbClr val="FFFF00"/>
                </a:solidFill>
                <a:cs typeface="Arial" pitchFamily="34" charset="0"/>
              </a:rPr>
              <a:t>Medications: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ASA, Atorvastatin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, Clopidogrel, Diltiazem,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Metoprolol, Rivaroxaban,  Furosemide, Synthroid</a:t>
            </a:r>
          </a:p>
          <a:p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200" b="1" dirty="0" smtClean="0">
                <a:solidFill>
                  <a:srgbClr val="FFFF00"/>
                </a:solidFill>
                <a:cs typeface="Arial" pitchFamily="34" charset="0"/>
              </a:rPr>
              <a:t>EKG (10/09/17):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 Atrial fibrillation at 80 bpm, No BBB</a:t>
            </a:r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2200" b="1" dirty="0">
                <a:solidFill>
                  <a:srgbClr val="FFFF00"/>
                </a:solidFill>
                <a:cs typeface="Arial" pitchFamily="34" charset="0"/>
              </a:rPr>
              <a:t>TTE (02/21/18):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EF 60%, mild LVH, 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aradoxical LFLG severe AS (PG/MG/AVA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=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38/19/0.73), dimensionless </a:t>
            </a:r>
            <a:r>
              <a:rPr lang="en-US" altLang="en-US" sz="2200" b="1" dirty="0">
                <a:solidFill>
                  <a:srgbClr val="FFFFFF"/>
                </a:solidFill>
                <a:cs typeface="Arial" pitchFamily="34" charset="0"/>
              </a:rPr>
              <a:t>index = 0.22,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mild AR, decreased RVSF with dilated RV, severe TR, PASP 71 mmHg.</a:t>
            </a:r>
          </a:p>
          <a:p>
            <a:pPr>
              <a:spcBef>
                <a:spcPct val="20000"/>
              </a:spcBef>
            </a:pPr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US" altLang="en-US" sz="2200" b="1" dirty="0" smtClean="0">
                <a:solidFill>
                  <a:srgbClr val="FFFF00"/>
                </a:solidFill>
                <a:cs typeface="Arial" pitchFamily="34" charset="0"/>
              </a:rPr>
              <a:t>Cath </a:t>
            </a:r>
            <a:r>
              <a:rPr lang="en-US" altLang="en-US" sz="2200" b="1" dirty="0">
                <a:solidFill>
                  <a:srgbClr val="FFFF00"/>
                </a:solidFill>
                <a:cs typeface="Arial" pitchFamily="34" charset="0"/>
              </a:rPr>
              <a:t>(01/09/18): 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II V AD: CTO  </a:t>
            </a:r>
            <a:r>
              <a:rPr lang="en-US" altLang="en-US" sz="2200" b="1" dirty="0" err="1" smtClean="0">
                <a:solidFill>
                  <a:srgbClr val="FFFFFF"/>
                </a:solidFill>
                <a:cs typeface="Arial" pitchFamily="34" charset="0"/>
              </a:rPr>
              <a:t>pRCA</a:t>
            </a:r>
            <a:r>
              <a:rPr lang="en-US" altLang="en-US" sz="2200" b="1" dirty="0" smtClean="0">
                <a:solidFill>
                  <a:srgbClr val="FFFFFF"/>
                </a:solidFill>
                <a:cs typeface="Arial" pitchFamily="34" charset="0"/>
              </a:rPr>
              <a:t>, LAD/D1 lesion s/p PCI and BAV with 20 mm Z-Med II valvuloplasty balloon</a:t>
            </a:r>
            <a:endParaRPr lang="en-US" altLang="en-US" sz="2200" b="1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35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253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 5-Year Clinical Outcomes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1"/>
            <a:ext cx="8815782" cy="497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7721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All-Cause Mortality, Stroke, or MI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2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57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Clinical Outcomes at 5 Years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409323965"/>
              </p:ext>
            </p:extLst>
          </p:nvPr>
        </p:nvGraphicFramePr>
        <p:xfrm>
          <a:off x="208140" y="1727671"/>
          <a:ext cx="8727723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0" y="376666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=0.67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565" y="276082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=0.90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11" y="4298395"/>
            <a:ext cx="1178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=0.09</a:t>
            </a:r>
            <a:endParaRPr lang="en-US" sz="16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286006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&lt;0.001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4673" y="394107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=0.87</a:t>
            </a:r>
            <a:endParaRPr lang="en-US" sz="14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776" y="1502944"/>
            <a:ext cx="1896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TAVR (145)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1888521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SAVR (135)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65" y="1621429"/>
            <a:ext cx="152400" cy="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1"/>
            <a:ext cx="152400" cy="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35052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%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373" y="609606"/>
            <a:ext cx="8627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276 patients with severe AS at low surgical risk for SAVR or TAVR with self-expanding CoreValve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08044" y="3835400"/>
            <a:ext cx="1178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=0.10</a:t>
            </a:r>
            <a:endParaRPr lang="en-US" sz="16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113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Clinical Outcomes at 5 Years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497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88901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Aortic Valve Performance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407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Clinical Outcomes at 5 Years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96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Aortic Valve Regurgitation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8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1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Clinical Outcomes at 5 Years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85804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NYHA Class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080"/>
            <a:ext cx="9144000" cy="50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08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Clinical Outcomes at 5 Years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858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Association of New Pacemaker with Mortality for TAVR</a:t>
            </a: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980"/>
            <a:ext cx="9144000" cy="50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Clinical Outcomes at 5 Years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639095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Thyregod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ACC 2018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830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All-Cause Mortality by 3-Month AR Severity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8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7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NOTION Trial: Conclusions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09600"/>
            <a:ext cx="90678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NOTION is the first trial to report on 5-year outcomes after TAVR vs SAVR in lower risk pts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5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After 5 years, there were no differences in all-cause mortality, stroke, MI, or these combined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5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There were no difference in prosthetic valve-re-intervention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5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Prosthetic opening area was larger and mean gradient lower for TAVR at 5 year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5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TAVR continued to have more mild/moderate PR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5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 pacemaker implantation after TAVR trended to be associated with increased mortality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5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5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Determining the longevity of TAVR prostheses will require longer term follow-up</a:t>
            </a:r>
            <a:endParaRPr lang="en-US" sz="25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83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5"/>
            <a:ext cx="91440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64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118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Study Selection Process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6200" y="1252379"/>
            <a:ext cx="8839200" cy="4552473"/>
            <a:chOff x="76200" y="634484"/>
            <a:chExt cx="8839200" cy="3414355"/>
          </a:xfrm>
        </p:grpSpPr>
        <p:sp>
          <p:nvSpPr>
            <p:cNvPr id="5" name="TextBox 4"/>
            <p:cNvSpPr txBox="1"/>
            <p:nvPr/>
          </p:nvSpPr>
          <p:spPr>
            <a:xfrm>
              <a:off x="3124200" y="634484"/>
              <a:ext cx="3352800" cy="369332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Initial search results</a:t>
              </a:r>
            </a:p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1783 titles</a:t>
              </a: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24200" y="1622107"/>
              <a:ext cx="3352800" cy="369332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Full text articles assessed for eligibility</a:t>
              </a:r>
            </a:p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53 publications</a:t>
              </a: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24200" y="2612707"/>
              <a:ext cx="3352800" cy="369332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Studies fulfilling inclusion criteria</a:t>
              </a:r>
            </a:p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7 studies</a:t>
              </a: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201" y="3679507"/>
              <a:ext cx="3352800" cy="369332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Studies included in final meta-analysis</a:t>
              </a:r>
            </a:p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6 studies</a:t>
              </a: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06166" y="1123950"/>
              <a:ext cx="2109234" cy="369332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Excluded by title</a:t>
              </a:r>
            </a:p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1730</a:t>
              </a: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6164" y="3146107"/>
              <a:ext cx="2109235" cy="369332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Duplicate publications</a:t>
              </a:r>
            </a:p>
            <a:p>
              <a:pPr algn="ctr"/>
              <a:r>
                <a:rPr lang="en-US" sz="13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 study</a:t>
              </a: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" y="1472446"/>
              <a:ext cx="2895600" cy="1338828"/>
            </a:xfrm>
            <a:prstGeom prst="rect">
              <a:avLst/>
            </a:prstGeom>
            <a:solidFill>
              <a:srgbClr val="90603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Excluded – 46 studies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High/intermediate surgical risk (n=17)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Compared to medical </a:t>
              </a:r>
              <a:r>
                <a:rPr lang="en-US" sz="11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Tx</a:t>
              </a:r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(n=9)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No clinical outcomes (n=7)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No PSM (n=5)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SAVR with </a:t>
              </a:r>
              <a:r>
                <a:rPr lang="en-US" sz="11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sutureless</a:t>
              </a:r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valves only (n=3)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Review articles (n=2)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No STS/Euroscore reported (n=1)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Only women (n=1)</a:t>
              </a:r>
            </a:p>
            <a:p>
              <a:r>
                <a:rPr lang="en-US" sz="11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Only reduced LV function (n=1)</a:t>
              </a:r>
              <a:endParaRPr lang="en-US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Connector 12"/>
            <p:cNvCxnSpPr>
              <a:stCxn id="5" idx="2"/>
              <a:endCxn id="6" idx="0"/>
            </p:cNvCxnSpPr>
            <p:nvPr/>
          </p:nvCxnSpPr>
          <p:spPr bwMode="auto">
            <a:xfrm>
              <a:off x="4800600" y="1003816"/>
              <a:ext cx="0" cy="618291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>
              <a:stCxn id="6" idx="2"/>
              <a:endCxn id="7" idx="0"/>
            </p:cNvCxnSpPr>
            <p:nvPr/>
          </p:nvCxnSpPr>
          <p:spPr bwMode="auto">
            <a:xfrm>
              <a:off x="4800600" y="1991440"/>
              <a:ext cx="0" cy="621267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>
              <a:stCxn id="7" idx="2"/>
              <a:endCxn id="8" idx="0"/>
            </p:cNvCxnSpPr>
            <p:nvPr/>
          </p:nvCxnSpPr>
          <p:spPr bwMode="auto">
            <a:xfrm>
              <a:off x="4800600" y="2982039"/>
              <a:ext cx="1" cy="697468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>
              <a:endCxn id="9" idx="1"/>
            </p:cNvCxnSpPr>
            <p:nvPr/>
          </p:nvCxnSpPr>
          <p:spPr bwMode="auto">
            <a:xfrm flipV="1">
              <a:off x="4800600" y="1308616"/>
              <a:ext cx="2005566" cy="61556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>
              <a:stCxn id="10" idx="1"/>
            </p:cNvCxnSpPr>
            <p:nvPr/>
          </p:nvCxnSpPr>
          <p:spPr bwMode="auto">
            <a:xfrm flipH="1">
              <a:off x="4800602" y="3330773"/>
              <a:ext cx="2005562" cy="61556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>
              <a:stCxn id="11" idx="3"/>
            </p:cNvCxnSpPr>
            <p:nvPr/>
          </p:nvCxnSpPr>
          <p:spPr bwMode="auto">
            <a:xfrm>
              <a:off x="2971800" y="2141860"/>
              <a:ext cx="1828801" cy="223138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04331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-127000"/>
            <a:ext cx="7772400" cy="812800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 Thoracic Echo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S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750" b="-1250"/>
          <a:stretch/>
        </p:blipFill>
        <p:spPr>
          <a:xfrm>
            <a:off x="838200" y="584200"/>
            <a:ext cx="3276600" cy="3149600"/>
          </a:xfrm>
          <a:prstGeom prst="rect">
            <a:avLst/>
          </a:prstGeom>
        </p:spPr>
      </p:pic>
      <p:pic>
        <p:nvPicPr>
          <p:cNvPr id="7" name="AS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3429" b="-204"/>
          <a:stretch/>
        </p:blipFill>
        <p:spPr>
          <a:xfrm>
            <a:off x="2882900" y="3808089"/>
            <a:ext cx="3556000" cy="2946400"/>
          </a:xfrm>
          <a:prstGeom prst="rect">
            <a:avLst/>
          </a:prstGeom>
        </p:spPr>
      </p:pic>
      <p:pic>
        <p:nvPicPr>
          <p:cNvPr id="8" name="AS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4175" b="-174"/>
          <a:stretch/>
        </p:blipFill>
        <p:spPr>
          <a:xfrm>
            <a:off x="4724400" y="584200"/>
            <a:ext cx="3429000" cy="314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4444018"/>
            <a:ext cx="169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AS</a:t>
            </a:r>
          </a:p>
          <a:p>
            <a:r>
              <a:rPr 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 AR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2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46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180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Characteristics of Studies Included in the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Meta-Analysis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070"/>
            <a:ext cx="9144000" cy="53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01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180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Baseline Characteristics of Patients Included in the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Meta-Analysis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868"/>
            <a:ext cx="9144000" cy="52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15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182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Forest Plots of Mortality After TAVR and SAVR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584223"/>
            <a:ext cx="891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Risk Ratio for Mortality at Short-Term Mortality for TAVR vs SAVR</a:t>
            </a:r>
            <a:endParaRPr lang="en-US" sz="2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716"/>
            <a:ext cx="9144000" cy="52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24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182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Forest Plots of Mortality After TAVR and SAVR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" y="584223"/>
            <a:ext cx="891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Risk Ratio for Mortality at Late Mortality for TAVR vs SAVR</a:t>
            </a:r>
            <a:endParaRPr lang="en-US" sz="2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719"/>
            <a:ext cx="9144000" cy="52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9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18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Clinical Outcomes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35410" y="795173"/>
            <a:ext cx="4065390" cy="461665"/>
            <a:chOff x="2335410" y="596384"/>
            <a:chExt cx="4065390" cy="3462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410" y="656431"/>
              <a:ext cx="244475" cy="24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656431"/>
              <a:ext cx="244475" cy="249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579884" y="596384"/>
              <a:ext cx="196532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TAVR</a:t>
              </a: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35475" y="596384"/>
              <a:ext cx="196532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SAVR</a:t>
              </a: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00" y="1547337"/>
            <a:ext cx="8716164" cy="4644394"/>
            <a:chOff x="76200" y="1160499"/>
            <a:chExt cx="8716164" cy="3483296"/>
          </a:xfrm>
        </p:grpSpPr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975211045"/>
                </p:ext>
              </p:extLst>
            </p:nvPr>
          </p:nvGraphicFramePr>
          <p:xfrm>
            <a:off x="304800" y="1657350"/>
            <a:ext cx="8487564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1143000" y="4366796"/>
              <a:ext cx="7649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   (5 studies; 3102 patients)                  (4 studies; 1804 patients)</a:t>
              </a:r>
              <a:endPara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" y="2571750"/>
              <a:ext cx="3810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47800" y="2748599"/>
              <a:ext cx="320040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RR 0.89, 95%CI 0.56-1.41</a:t>
              </a:r>
            </a:p>
            <a:p>
              <a:pPr algn="ctr"/>
              <a:r>
                <a:rPr lang="en-US" b="1" i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=0.62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0" y="1160499"/>
              <a:ext cx="320040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RR 1.45, 95%CI 1.11-1.89</a:t>
              </a:r>
            </a:p>
            <a:p>
              <a:pPr algn="ctr"/>
              <a:r>
                <a:rPr lang="en-US" b="1" i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=0.006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87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18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Summary of Periprocedural Complications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63909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Witberg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Feb. 1, 2018 [Epub ahead of print]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152"/>
            <a:ext cx="9144000" cy="52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8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64" y="0"/>
            <a:ext cx="351636" cy="428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189"/>
            <a:ext cx="9144000" cy="58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12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Elbow Connector 6"/>
          <p:cNvCxnSpPr/>
          <p:nvPr/>
        </p:nvCxnSpPr>
        <p:spPr>
          <a:xfrm rot="5400000">
            <a:off x="7677925" y="3261692"/>
            <a:ext cx="396699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cxnSp>
        <p:nvCxnSpPr>
          <p:cNvPr id="9" name="Elbow Connector 8"/>
          <p:cNvCxnSpPr/>
          <p:nvPr/>
        </p:nvCxnSpPr>
        <p:spPr>
          <a:xfrm rot="5400000">
            <a:off x="3645187" y="2645504"/>
            <a:ext cx="396699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FFFF"/>
            </a:solidFill>
            <a:prstDash val="solid"/>
            <a:tailEnd type="triangle"/>
          </a:ln>
          <a:effectLst/>
        </p:spPr>
      </p:cxnSp>
      <p:sp>
        <p:nvSpPr>
          <p:cNvPr id="10" name="Title 3"/>
          <p:cNvSpPr txBox="1">
            <a:spLocks/>
          </p:cNvSpPr>
          <p:nvPr/>
        </p:nvSpPr>
        <p:spPr>
          <a:xfrm>
            <a:off x="685807" y="-76200"/>
            <a:ext cx="7238999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sz="3600" kern="0" dirty="0" smtClean="0"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The PARTNER 3 Trial:</a:t>
            </a:r>
            <a:br>
              <a:rPr lang="en-US" sz="3600" kern="0" dirty="0" smtClean="0"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</a:br>
            <a:r>
              <a:rPr lang="en-US" sz="3600" kern="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Study Design</a:t>
            </a:r>
            <a:endParaRPr lang="en-US" sz="3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0"/>
          <p:cNvSpPr>
            <a:spLocks noChangeArrowheads="1"/>
          </p:cNvSpPr>
          <p:nvPr/>
        </p:nvSpPr>
        <p:spPr bwMode="auto">
          <a:xfrm>
            <a:off x="2450212" y="2819930"/>
            <a:ext cx="2786179" cy="783193"/>
          </a:xfrm>
          <a:prstGeom prst="round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1:1 Randomization (n=1228)</a:t>
            </a:r>
          </a:p>
        </p:txBody>
      </p:sp>
      <p:sp>
        <p:nvSpPr>
          <p:cNvPr id="12" name="Rounded Rectangle 28"/>
          <p:cNvSpPr>
            <a:spLocks noChangeArrowheads="1"/>
          </p:cNvSpPr>
          <p:nvPr/>
        </p:nvSpPr>
        <p:spPr bwMode="auto">
          <a:xfrm>
            <a:off x="1101969" y="3663588"/>
            <a:ext cx="2541152" cy="543353"/>
          </a:xfrm>
          <a:prstGeom prst="roundRect">
            <a:avLst/>
          </a:prstGeom>
          <a:gradFill rotWithShape="1">
            <a:gsLst>
              <a:gs pos="0">
                <a:srgbClr val="AAA04E"/>
              </a:gs>
              <a:gs pos="100000">
                <a:srgbClr val="CEC793"/>
              </a:gs>
            </a:gsLst>
            <a:lin ang="16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TF - TAVR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(SAPIEN 3)</a:t>
            </a:r>
          </a:p>
        </p:txBody>
      </p:sp>
      <p:cxnSp>
        <p:nvCxnSpPr>
          <p:cNvPr id="13" name="Shape 112"/>
          <p:cNvCxnSpPr>
            <a:cxnSpLocks noChangeShapeType="1"/>
          </p:cNvCxnSpPr>
          <p:nvPr/>
        </p:nvCxnSpPr>
        <p:spPr bwMode="auto">
          <a:xfrm rot="10800000" flipV="1">
            <a:off x="3255939" y="3017980"/>
            <a:ext cx="581001" cy="239561"/>
          </a:xfrm>
          <a:prstGeom prst="bentConnector2">
            <a:avLst/>
          </a:prstGeom>
          <a:noFill/>
          <a:ln w="28575">
            <a:noFill/>
            <a:miter lim="800000"/>
            <a:headEnd/>
            <a:tailEnd type="triangle" w="med" len="med"/>
          </a:ln>
          <a:effectLst/>
        </p:spPr>
      </p:cxnSp>
      <p:sp>
        <p:nvSpPr>
          <p:cNvPr id="14" name="Rounded Rectangle 28"/>
          <p:cNvSpPr>
            <a:spLocks noChangeArrowheads="1"/>
          </p:cNvSpPr>
          <p:nvPr/>
        </p:nvSpPr>
        <p:spPr bwMode="auto">
          <a:xfrm>
            <a:off x="3966600" y="3663572"/>
            <a:ext cx="2563160" cy="550327"/>
          </a:xfrm>
          <a:prstGeom prst="roundRect">
            <a:avLst/>
          </a:prstGeom>
          <a:gradFill rotWithShape="1">
            <a:gsLst>
              <a:gs pos="0">
                <a:srgbClr val="AAA04E"/>
              </a:gs>
              <a:gs pos="100000">
                <a:srgbClr val="CEC793"/>
              </a:gs>
            </a:gsLst>
            <a:lin ang="16200000" scaled="0"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Surgery </a:t>
            </a:r>
            <a:endParaRPr lang="de-DE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(Bioprosthetic </a:t>
            </a:r>
            <a:r>
              <a:rPr lang="de-DE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Valve)</a:t>
            </a:r>
          </a:p>
        </p:txBody>
      </p:sp>
      <p:sp>
        <p:nvSpPr>
          <p:cNvPr id="15" name="Text Box 40"/>
          <p:cNvSpPr>
            <a:spLocks noChangeArrowheads="1"/>
          </p:cNvSpPr>
          <p:nvPr/>
        </p:nvSpPr>
        <p:spPr bwMode="auto">
          <a:xfrm>
            <a:off x="561868" y="6373407"/>
            <a:ext cx="7423634" cy="408623"/>
          </a:xfrm>
          <a:prstGeom prst="roundRect">
            <a:avLst/>
          </a:prstGeom>
          <a:solidFill>
            <a:srgbClr val="FFFFFF">
              <a:lumMod val="75000"/>
            </a:srgb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Follow-up: 30 days, </a:t>
            </a: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mos, 1 year and annually through 10 years</a:t>
            </a:r>
            <a:endParaRPr lang="en-US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  <p:sp>
        <p:nvSpPr>
          <p:cNvPr id="16" name="Rounded Rectangle 28"/>
          <p:cNvSpPr>
            <a:spLocks noChangeArrowheads="1"/>
          </p:cNvSpPr>
          <p:nvPr/>
        </p:nvSpPr>
        <p:spPr bwMode="auto">
          <a:xfrm>
            <a:off x="937850" y="4320231"/>
            <a:ext cx="2829460" cy="2286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CT Imaging Sub-Study (n=200) </a:t>
            </a:r>
          </a:p>
        </p:txBody>
      </p:sp>
      <p:sp>
        <p:nvSpPr>
          <p:cNvPr id="17" name="Rounded Rectangle 28"/>
          <p:cNvSpPr>
            <a:spLocks noChangeArrowheads="1"/>
          </p:cNvSpPr>
          <p:nvPr/>
        </p:nvSpPr>
        <p:spPr bwMode="auto">
          <a:xfrm>
            <a:off x="946242" y="1922584"/>
            <a:ext cx="5794575" cy="665031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de-DE" sz="2000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Low Risk ASSESSMENT by Heart Team</a:t>
            </a:r>
          </a:p>
          <a:p>
            <a:pPr algn="ctr">
              <a:defRPr/>
            </a:pPr>
            <a:r>
              <a:rPr lang="en-US" b="1" kern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(STS &lt; 4</a:t>
            </a:r>
            <a:r>
              <a:rPr lang="en-US" b="1" kern="0" dirty="0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%, TF only)</a:t>
            </a:r>
            <a:endParaRPr lang="en-US" b="1" kern="0" dirty="0">
              <a:solidFill>
                <a:srgbClr val="FFFFFF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  <p:sp>
        <p:nvSpPr>
          <p:cNvPr id="18" name="Text Box 4"/>
          <p:cNvSpPr>
            <a:spLocks noChangeArrowheads="1"/>
          </p:cNvSpPr>
          <p:nvPr/>
        </p:nvSpPr>
        <p:spPr bwMode="auto">
          <a:xfrm>
            <a:off x="491534" y="1066813"/>
            <a:ext cx="7394341" cy="726831"/>
          </a:xfrm>
          <a:prstGeom prst="roundRect">
            <a:avLst/>
          </a:prstGeom>
          <a:gradFill rotWithShape="1">
            <a:gsLst>
              <a:gs pos="0">
                <a:srgbClr val="A3A3A3">
                  <a:tint val="100000"/>
                  <a:shade val="100000"/>
                  <a:satMod val="130000"/>
                </a:srgbClr>
              </a:gs>
              <a:gs pos="100000">
                <a:srgbClr val="A3A3A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3A3A3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Symptomatic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Severe Calcific Aortic </a:t>
            </a:r>
            <a:r>
              <a:rPr lang="en-US" sz="2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Stenosis</a:t>
            </a:r>
          </a:p>
          <a:p>
            <a:pPr algn="ctr">
              <a:defRPr/>
            </a:pPr>
            <a:r>
              <a:rPr lang="en-US" sz="2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Age &lt;65yrs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13934" y="5096731"/>
            <a:ext cx="6165474" cy="1089660"/>
            <a:chOff x="2178807" y="4627580"/>
            <a:chExt cx="4959538" cy="1089660"/>
          </a:xfrm>
        </p:grpSpPr>
        <p:sp>
          <p:nvSpPr>
            <p:cNvPr id="20" name="Text Box 40"/>
            <p:cNvSpPr>
              <a:spLocks noChangeArrowheads="1"/>
            </p:cNvSpPr>
            <p:nvPr/>
          </p:nvSpPr>
          <p:spPr bwMode="auto">
            <a:xfrm>
              <a:off x="2178807" y="4627580"/>
              <a:ext cx="4959538" cy="1089660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kern="0" cap="all" dirty="0">
                  <a:solidFill>
                    <a:srgbClr val="FFFF53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Primary Endpoint: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Composite of all-cause mortality, all </a:t>
              </a:r>
              <a:r>
                <a:rPr lang="en-US" sz="20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strokes, or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re-hospitalization at 1 year </a:t>
              </a:r>
              <a:r>
                <a:rPr lang="en-US" sz="20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post-procedure</a:t>
              </a:r>
              <a:endParaRPr lang="en-US" sz="2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188846" y="5693761"/>
              <a:ext cx="4783455" cy="0"/>
            </a:xfrm>
            <a:prstGeom prst="line">
              <a:avLst/>
            </a:prstGeom>
            <a:noFill/>
            <a:ln w="25400" cap="flat" cmpd="sng" algn="ctr">
              <a:solidFill>
                <a:srgbClr val="AAA04E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2187382" y="4647836"/>
              <a:ext cx="4783455" cy="0"/>
            </a:xfrm>
            <a:prstGeom prst="line">
              <a:avLst/>
            </a:prstGeom>
            <a:noFill/>
            <a:ln w="25400" cap="flat" cmpd="sng" algn="ctr">
              <a:solidFill>
                <a:srgbClr val="AAA04E"/>
              </a:solidFill>
              <a:prstDash val="sys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3" name="Rounded Rectangle 28"/>
          <p:cNvSpPr>
            <a:spLocks noChangeArrowheads="1"/>
          </p:cNvSpPr>
          <p:nvPr/>
        </p:nvSpPr>
        <p:spPr bwMode="auto">
          <a:xfrm>
            <a:off x="6979455" y="4295505"/>
            <a:ext cx="1812929" cy="461345"/>
          </a:xfrm>
          <a:prstGeom prst="roundRect">
            <a:avLst/>
          </a:prstGeom>
          <a:gradFill flip="none" rotWithShape="1">
            <a:gsLst>
              <a:gs pos="0">
                <a:srgbClr val="AAA04E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AAA04E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AAA04E">
                  <a:lumMod val="20000"/>
                  <a:lumOff val="8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Bicuspid Valves</a:t>
            </a:r>
            <a:endParaRPr lang="de-DE" sz="14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(n=100)</a:t>
            </a:r>
          </a:p>
        </p:txBody>
      </p:sp>
      <p:sp>
        <p:nvSpPr>
          <p:cNvPr id="24" name="Rounded Rectangle 28"/>
          <p:cNvSpPr>
            <a:spLocks noChangeArrowheads="1"/>
          </p:cNvSpPr>
          <p:nvPr/>
        </p:nvSpPr>
        <p:spPr bwMode="auto">
          <a:xfrm>
            <a:off x="6979455" y="4987814"/>
            <a:ext cx="1812929" cy="653519"/>
          </a:xfrm>
          <a:prstGeom prst="roundRect">
            <a:avLst/>
          </a:prstGeom>
          <a:gradFill flip="none" rotWithShape="1">
            <a:gsLst>
              <a:gs pos="0">
                <a:srgbClr val="AAA04E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AAA04E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AAA04E">
                  <a:lumMod val="20000"/>
                  <a:lumOff val="8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ViV (AV and MV)</a:t>
            </a:r>
            <a:endParaRPr lang="de-DE" sz="1400" b="1" kern="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64" charset="-128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(n=100)</a:t>
            </a:r>
          </a:p>
        </p:txBody>
      </p:sp>
      <p:sp>
        <p:nvSpPr>
          <p:cNvPr id="25" name="Rounded Rectangle 28"/>
          <p:cNvSpPr>
            <a:spLocks noChangeArrowheads="1"/>
          </p:cNvSpPr>
          <p:nvPr/>
        </p:nvSpPr>
        <p:spPr bwMode="auto">
          <a:xfrm>
            <a:off x="6979407" y="2578681"/>
            <a:ext cx="1812930" cy="538019"/>
          </a:xfrm>
          <a:prstGeom prst="roundRect">
            <a:avLst/>
          </a:prstGeom>
          <a:gradFill flip="none" rotWithShape="1">
            <a:gsLst>
              <a:gs pos="0">
                <a:srgbClr val="AAA04E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AAA04E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AAA04E">
                  <a:lumMod val="20000"/>
                  <a:lumOff val="8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PARTNER 3 Registries</a:t>
            </a:r>
          </a:p>
        </p:txBody>
      </p:sp>
      <p:sp>
        <p:nvSpPr>
          <p:cNvPr id="26" name="Rounded Rectangle 28"/>
          <p:cNvSpPr>
            <a:spLocks noChangeArrowheads="1"/>
          </p:cNvSpPr>
          <p:nvPr/>
        </p:nvSpPr>
        <p:spPr bwMode="auto">
          <a:xfrm>
            <a:off x="6979503" y="3493007"/>
            <a:ext cx="2012193" cy="574900"/>
          </a:xfrm>
          <a:prstGeom prst="roundRect">
            <a:avLst/>
          </a:prstGeom>
          <a:gradFill flip="none" rotWithShape="1">
            <a:gsLst>
              <a:gs pos="0">
                <a:srgbClr val="AAA04E">
                  <a:lumMod val="20000"/>
                  <a:lumOff val="80000"/>
                  <a:shade val="30000"/>
                  <a:satMod val="115000"/>
                </a:srgbClr>
              </a:gs>
              <a:gs pos="50000">
                <a:srgbClr val="AAA04E">
                  <a:lumMod val="20000"/>
                  <a:lumOff val="80000"/>
                  <a:shade val="67500"/>
                  <a:satMod val="115000"/>
                </a:srgbClr>
              </a:gs>
              <a:gs pos="100000">
                <a:srgbClr val="AAA04E">
                  <a:lumMod val="20000"/>
                  <a:lumOff val="80000"/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Alternative Access (n=100) (</a:t>
            </a:r>
            <a:r>
              <a:rPr lang="de-DE" sz="1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TA/TAo/Subclavian</a:t>
            </a: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Rounded Rectangle 28"/>
          <p:cNvSpPr>
            <a:spLocks noChangeArrowheads="1"/>
          </p:cNvSpPr>
          <p:nvPr/>
        </p:nvSpPr>
        <p:spPr bwMode="auto">
          <a:xfrm>
            <a:off x="937850" y="4680767"/>
            <a:ext cx="2829460" cy="3070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dash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Actigraphy/QoL </a:t>
            </a: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Sub-Study (n=100)</a:t>
            </a:r>
          </a:p>
        </p:txBody>
      </p:sp>
      <p:sp>
        <p:nvSpPr>
          <p:cNvPr id="28" name="Rounded Rectangle 28"/>
          <p:cNvSpPr>
            <a:spLocks noChangeArrowheads="1"/>
          </p:cNvSpPr>
          <p:nvPr/>
        </p:nvSpPr>
        <p:spPr bwMode="auto">
          <a:xfrm>
            <a:off x="3903770" y="4331945"/>
            <a:ext cx="2829460" cy="2169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CT Imaging Sub-Study (n=200) </a:t>
            </a:r>
          </a:p>
        </p:txBody>
      </p:sp>
      <p:sp>
        <p:nvSpPr>
          <p:cNvPr id="29" name="Rounded Rectangle 28"/>
          <p:cNvSpPr>
            <a:spLocks noChangeArrowheads="1"/>
          </p:cNvSpPr>
          <p:nvPr/>
        </p:nvSpPr>
        <p:spPr bwMode="auto">
          <a:xfrm>
            <a:off x="3903770" y="4680807"/>
            <a:ext cx="2829460" cy="3070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dash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kern="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Actigraphy/QoL </a:t>
            </a:r>
            <a:r>
              <a:rPr lang="de-DE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64" charset="-128"/>
                <a:cs typeface="Arial" panose="020B0604020202020204" pitchFamily="34" charset="0"/>
              </a:rPr>
              <a:t>Sub-Study (n=100)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255938" y="1600200"/>
            <a:ext cx="1849462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895" y="2627293"/>
            <a:ext cx="6684330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Enrollment completed in Sept 2017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Plan to present results in ACC 2019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551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04850" y="76203"/>
            <a:ext cx="8381999" cy="2667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r>
              <a:rPr lang="en-US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Medtronic TAVR in Low Risk Patients</a:t>
            </a:r>
            <a:endParaRPr lang="en-US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7"/>
          <p:cNvSpPr txBox="1">
            <a:spLocks/>
          </p:cNvSpPr>
          <p:nvPr/>
        </p:nvSpPr>
        <p:spPr>
          <a:xfrm>
            <a:off x="-76200" y="625909"/>
            <a:ext cx="9143999" cy="44090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Design &amp; leaflet Sub-study</a:t>
            </a:r>
            <a:endParaRPr lang="en-US" sz="24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381000" y="6561143"/>
            <a:ext cx="381000" cy="190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rgbClr val="FFFFFF">
                  <a:tint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76200" y="1219200"/>
            <a:ext cx="6096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8" rIns="0" bIns="45718" numCol="1" anchor="t" anchorCtr="0" compatLnSpc="1">
            <a:prstTxWarp prst="textNoShape">
              <a:avLst/>
            </a:prstTxWarp>
            <a:noAutofit/>
          </a:bodyPr>
          <a:lstStyle>
            <a:lvl1pPr marL="190500" indent="-190500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381000" indent="-188913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561975" indent="-17938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768350" indent="-20478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509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5081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-111" charset="2"/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19653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-111" charset="2"/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24225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-111" charset="2"/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28797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-111" charset="2"/>
              <a:buChar char="»"/>
              <a:defRPr sz="1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lnSpc>
                <a:spcPct val="150000"/>
              </a:lnSpc>
              <a:buClr>
                <a:srgbClr val="0085CA"/>
              </a:buClr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Population: Low Risk Cohort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 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Heart Team to be low surgical </a:t>
            </a: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endParaRPr lang="en-U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</a:pP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Endpoint:</a:t>
            </a:r>
          </a:p>
          <a:p>
            <a:pPr marL="380876" indent="-171450" defTabSz="548457"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  <a:defRPr/>
            </a:pP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Safety: Death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 stroke, life-threatening 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bleed, major vascular complications or 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  <a:p>
            <a:pPr marL="380876" indent="-171450" defTabSz="548457"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  <a:defRPr/>
            </a:pPr>
            <a:r>
              <a:rPr lang="en-US" sz="2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Efficacy:  Death or major stroke at 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Size: </a:t>
            </a:r>
            <a:r>
              <a:rPr lang="en-US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~1200 Subjects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 Evaluations: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30-days, 6-month , 18-month, and </a:t>
            </a:r>
          </a:p>
          <a:p>
            <a:pPr marL="192087" lvl="1" indent="0"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  <a:buFont typeface="Wingdings" pitchFamily="2" charset="2"/>
              <a:buNone/>
            </a:pP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through for 5 years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85CA"/>
              </a:buClr>
            </a:pP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Sites: Up to 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sites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17" y="685801"/>
            <a:ext cx="3962399" cy="606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2895" y="2627293"/>
            <a:ext cx="6907147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completed on 3/12/2018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to present results in ACC 2020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33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77" y="25404"/>
            <a:ext cx="422275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9" y="21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Structural Valve Degeneration Following Surgical</a:t>
            </a:r>
          </a:p>
          <a:p>
            <a:pPr algn="ctr"/>
            <a:r>
              <a:rPr lang="en-US" sz="27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 Transcatheter Aortic Bio-prosthesis Implantation</a:t>
            </a:r>
            <a:endParaRPr lang="en-US" sz="27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4565" y="6477000"/>
            <a:ext cx="631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Rodriguez-</a:t>
            </a:r>
            <a:r>
              <a:rPr lang="en-US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Gabella</a:t>
            </a:r>
            <a:r>
              <a:rPr lang="en-U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J Am Coll Cardiol 2017;70:1013</a:t>
            </a:r>
            <a:endParaRPr lang="en-U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72" y="1143000"/>
            <a:ext cx="8719928" cy="535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04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046"/>
            <a:ext cx="7772400" cy="857956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 Thoracic Echo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443"/>
          <a:stretch/>
        </p:blipFill>
        <p:spPr>
          <a:xfrm>
            <a:off x="1600200" y="889000"/>
            <a:ext cx="6705600" cy="3967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4908411"/>
            <a:ext cx="76962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Paradoxical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Flow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Gradient Severe AS</a:t>
            </a:r>
          </a:p>
          <a:p>
            <a:pPr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PG/MG/AVA = 39 mmHg/ 18 mmHg/ 0.7cm2</a:t>
            </a:r>
          </a:p>
          <a:p>
            <a:pPr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Dimensionless index = 0.22</a:t>
            </a:r>
          </a:p>
          <a:p>
            <a:pPr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LVEF 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</a:t>
            </a:r>
          </a:p>
        </p:txBody>
      </p:sp>
      <p:pic>
        <p:nvPicPr>
          <p:cNvPr id="5" name="image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852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111" y="228602"/>
            <a:ext cx="9144000" cy="7493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3200" dirty="0" smtClean="0">
                <a:latin typeface="Arial" charset="0"/>
                <a:cs typeface="Arial" charset="0"/>
              </a:rPr>
              <a:t>Take Home Message:</a:t>
            </a:r>
            <a:br>
              <a:rPr lang="en-US" altLang="en-US" sz="3200" dirty="0" smtClean="0">
                <a:latin typeface="Arial" charset="0"/>
                <a:cs typeface="Arial" charset="0"/>
              </a:rPr>
            </a:br>
            <a:r>
              <a:rPr lang="en-US" altLang="en-US" sz="3200" dirty="0" smtClean="0">
                <a:latin typeface="Arial" charset="0"/>
                <a:cs typeface="Arial" charset="0"/>
              </a:rPr>
              <a:t>TAVR vs SAVR in Low risk AS Pts 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76202" y="1062037"/>
            <a:ext cx="9077621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9" tIns="45360" rIns="90739" bIns="453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Encouraging results of the Notion trial reporting 5-year outcomes comparing TAVR vs SAVR, showed similar mortality, stroke and MACE outcomes with higher residual AR/PR and PPM. These data have provided the glimpses of other low risk trial results   </a:t>
            </a: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98779" y="4208479"/>
            <a:ext cx="9025467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9" tIns="45360" rIns="90739" bIns="4536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en-US" sz="28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71966" y="3581400"/>
            <a:ext cx="9052280" cy="31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43" tIns="45366" rIns="90743" bIns="4536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Future efforts need to focus on reducing the need of PPM and PR after TAVR, both of which can be associated with higher mortality at follow-up. Also prospective long-term follow-up for 5-10 </a:t>
            </a:r>
            <a:r>
              <a:rPr lang="en-US" altLang="en-US" sz="2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yrs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with special focus on TAVR leaflet thickening/ deterioration will be required to really establish TAVR use in younger pts. </a:t>
            </a:r>
          </a:p>
        </p:txBody>
      </p:sp>
      <p:pic>
        <p:nvPicPr>
          <p:cNvPr id="3687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5"/>
            <a:ext cx="375356" cy="4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-60676" y="2667000"/>
            <a:ext cx="935707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Following </a:t>
            </a:r>
            <a:r>
              <a:rPr lang="en-US" altLang="en-US" sz="2200" b="1" dirty="0">
                <a:solidFill>
                  <a:srgbClr val="FFFFFF"/>
                </a:solidFill>
                <a:latin typeface="Arial" charset="0"/>
                <a:cs typeface="Arial" charset="0"/>
              </a:rPr>
              <a:t>are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5-year true outcomes of the NOTION trial comparing TAVR vs SAVR in low risk AS pts except:  </a:t>
            </a: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2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Similar mortality between 2 groups </a:t>
            </a: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200" b="1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Similar mod-severe AR/PR between 2 groups </a:t>
            </a: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200" b="1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Similar aortic valve intervention between 2 groups</a:t>
            </a: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200" b="1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Similar stroke rates between 2 groups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2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2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Higher PPM rates with TAVR vs SAVR</a:t>
            </a: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455497" lvl="1" indent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smtClean="0">
                <a:latin typeface="Arial" charset="0"/>
                <a:cs typeface="Arial" charset="0"/>
              </a:rPr>
              <a:t>Question # 1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271534" y="6489850"/>
            <a:ext cx="4834467" cy="3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18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78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2"/>
            <a:ext cx="375356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729864" y="6138585"/>
            <a:ext cx="4153784" cy="64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06" tIns="44186" rIns="88306" bIns="4418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Correct answer: B</a:t>
            </a:r>
          </a:p>
        </p:txBody>
      </p:sp>
    </p:spTree>
    <p:extLst>
      <p:ext uri="{BB962C8B-B14F-4D97-AF65-F5344CB8AC3E}">
        <p14:creationId xmlns:p14="http://schemas.microsoft.com/office/powerpoint/2010/main" val="13908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412" y="1524000"/>
            <a:ext cx="92949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are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true statement regarding the NOTION trial comparing TAVR vs SAVR: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Trial included AS pts with STS &lt;3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CoreValve TAVR was used in the trial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Pt who required PPM had higher mortality at f/U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TAVR pts had higher aortic valve area vs SAVR at f/U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All are correct  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5497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453745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smtClean="0">
                <a:latin typeface="Arial" charset="0"/>
                <a:cs typeface="Arial" charset="0"/>
              </a:rPr>
              <a:t>Question # 2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271534" y="6315226"/>
            <a:ext cx="4834467" cy="3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18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891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2"/>
            <a:ext cx="375356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62716" y="5964239"/>
            <a:ext cx="4570565" cy="7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06" tIns="44186" rIns="88306" bIns="4418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Correct answer: E</a:t>
            </a:r>
          </a:p>
        </p:txBody>
      </p:sp>
    </p:spTree>
    <p:extLst>
      <p:ext uri="{BB962C8B-B14F-4D97-AF65-F5344CB8AC3E}">
        <p14:creationId xmlns:p14="http://schemas.microsoft.com/office/powerpoint/2010/main" val="193067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9634" y="121920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Following issues needs to be considered carefully regarding TAVR use in younger and low risk pts except: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A. TAVR leaflet thickening and deterioration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B. Need for PPM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C. Residual PR/AR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D. Coronary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reaccess</a:t>
            </a:r>
            <a:endParaRPr lang="en-US" altLang="en-US" sz="24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E. Effective aortic valve area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600" dirty="0" smtClean="0">
                <a:latin typeface="Arial" charset="0"/>
                <a:cs typeface="Arial" charset="0"/>
              </a:rPr>
              <a:t>Question # 3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271534" y="6489850"/>
            <a:ext cx="4834467" cy="3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43" tIns="45366" rIns="90743" bIns="45366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 altLang="en-US" sz="18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3994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2"/>
            <a:ext cx="375356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562664" y="5964239"/>
            <a:ext cx="4570565" cy="7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306" tIns="44186" rIns="88306" bIns="4418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Correct answer: </a:t>
            </a:r>
            <a:r>
              <a:rPr lang="en-US" alt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E</a:t>
            </a:r>
            <a:endParaRPr lang="en-US" altLang="en-US" sz="40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44"/>
          <p:cNvSpPr>
            <a:spLocks noGrp="1" noChangeArrowheads="1"/>
          </p:cNvSpPr>
          <p:nvPr>
            <p:ph type="body" idx="4294967295"/>
          </p:nvPr>
        </p:nvSpPr>
        <p:spPr>
          <a:xfrm>
            <a:off x="127000" y="1234016"/>
            <a:ext cx="8940800" cy="4557184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STS risk mortality:                   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9.3% 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EuroScore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II risk:                      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5.8% </a:t>
            </a:r>
            <a:endParaRPr lang="en-US" alt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Logistic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Euroscore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mortality:   </a:t>
            </a: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32.1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FontTx/>
              <a:buNone/>
            </a:pPr>
            <a:endParaRPr lang="en-US" alt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CT 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Angiography: 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Mean aortic annulus diameter of 22.3mm and bilateral </a:t>
            </a: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lower extremity 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peripheral </a:t>
            </a:r>
            <a:r>
              <a:rPr lang="en-US" altLang="en-US" sz="2800" b="1" dirty="0">
                <a:latin typeface="Arial" pitchFamily="34" charset="0"/>
                <a:cs typeface="Arial" pitchFamily="34" charset="0"/>
              </a:rPr>
              <a:t>arterial accesses have minimal diameters </a:t>
            </a:r>
            <a:r>
              <a:rPr lang="en-US" altLang="en-US" sz="2800" b="1" dirty="0" smtClean="0">
                <a:latin typeface="Arial" pitchFamily="34" charset="0"/>
                <a:cs typeface="Arial" pitchFamily="34" charset="0"/>
              </a:rPr>
              <a:t>5.5-6.0 mm with heavy calcification; R &gt; L</a:t>
            </a:r>
            <a:endParaRPr lang="en-US" alt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image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2773" name="Rectangle 1"/>
          <p:cNvSpPr>
            <a:spLocks noChangeArrowheads="1"/>
          </p:cNvSpPr>
          <p:nvPr/>
        </p:nvSpPr>
        <p:spPr bwMode="auto">
          <a:xfrm>
            <a:off x="-76200" y="38103"/>
            <a:ext cx="8956674" cy="49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March 13</a:t>
            </a:r>
            <a:r>
              <a:rPr lang="en-US" sz="2600" b="1" baseline="30000" dirty="0" smtClean="0">
                <a:solidFill>
                  <a:srgbClr val="FFFF00"/>
                </a:solidFill>
                <a:cs typeface="Arial" panose="020B0604020202020204" pitchFamily="34" charset="0"/>
              </a:rPr>
              <a:t>th</a:t>
            </a:r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2018 Structural </a:t>
            </a:r>
            <a:r>
              <a:rPr 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Heart </a:t>
            </a:r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Live </a:t>
            </a:r>
            <a:r>
              <a:rPr lang="en-US" sz="2600" b="1" dirty="0">
                <a:solidFill>
                  <a:srgbClr val="FFFF00"/>
                </a:solidFill>
                <a:cs typeface="Arial" panose="020B0604020202020204" pitchFamily="34" charset="0"/>
              </a:rPr>
              <a:t># </a:t>
            </a:r>
            <a:r>
              <a:rPr lang="en-US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22: MW, 94 yo F </a:t>
            </a:r>
            <a:endParaRPr lang="en-US" altLang="en-US" sz="2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37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62"/>
          <p:cNvSpPr>
            <a:spLocks noChangeArrowheads="1"/>
          </p:cNvSpPr>
          <p:nvPr/>
        </p:nvSpPr>
        <p:spPr bwMode="auto">
          <a:xfrm>
            <a:off x="609602" y="889008"/>
            <a:ext cx="3623735" cy="600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227" tIns="45227" rIns="45227" bIns="4522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u="sng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Aortic Root</a:t>
            </a:r>
          </a:p>
          <a:p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Aortic Root Angle 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= </a:t>
            </a:r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63°</a:t>
            </a:r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u="sng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u="sng" dirty="0" smtClean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u="sng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u="sng" dirty="0" smtClean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u="sng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Annulus</a:t>
            </a:r>
            <a:endParaRPr lang="en-US" altLang="en-US" sz="2400" b="1" u="sng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Min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: 19.8 mm</a:t>
            </a:r>
          </a:p>
          <a:p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Max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: 24.8 mm</a:t>
            </a:r>
          </a:p>
          <a:p>
            <a:r>
              <a:rPr lang="en-US" altLang="en-US" sz="2400" b="1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Mean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: 22.3 mm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Perimeter = 70.7 mm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Area = 386.5 mm</a:t>
            </a:r>
            <a:r>
              <a:rPr lang="en-US" altLang="en-US" sz="2400" b="1" baseline="30000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2</a:t>
            </a:r>
            <a:r>
              <a:rPr lang="en-US" altLang="en-US" sz="24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</a:t>
            </a: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  <a:p>
            <a:endParaRPr lang="en-US" altLang="en-US" sz="2400" b="1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pic>
        <p:nvPicPr>
          <p:cNvPr id="33794" name="image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2045801" y="22231"/>
            <a:ext cx="4653943" cy="64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FF00"/>
                </a:solidFill>
                <a:cs typeface="Arial" pitchFamily="34" charset="0"/>
              </a:rPr>
              <a:t>CTA: Aortic Annulus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26596" r="55389" b="25084"/>
          <a:stretch/>
        </p:blipFill>
        <p:spPr bwMode="auto">
          <a:xfrm>
            <a:off x="4756975" y="831651"/>
            <a:ext cx="3383280" cy="269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25307" r="55885" b="28217"/>
          <a:stretch/>
        </p:blipFill>
        <p:spPr bwMode="auto">
          <a:xfrm>
            <a:off x="4756987" y="3632200"/>
            <a:ext cx="338327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980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67" y="458792"/>
            <a:ext cx="32427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endParaRPr lang="en-US" altLang="en-US" sz="20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endParaRPr lang="en-US" altLang="en-US" sz="20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endParaRPr lang="en-US" altLang="en-US" sz="20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STJ Height = 20 mm</a:t>
            </a:r>
          </a:p>
          <a:p>
            <a:endParaRPr lang="en-US" altLang="en-US" sz="20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LMCA Height = 13.5 mm</a:t>
            </a:r>
          </a:p>
          <a:p>
            <a:endParaRPr lang="en-US" altLang="en-US" sz="200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RCA Height = 14.6 mm</a:t>
            </a:r>
            <a:endParaRPr lang="en-US" alt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3555" r="22400" b="29337"/>
          <a:stretch/>
        </p:blipFill>
        <p:spPr bwMode="auto">
          <a:xfrm>
            <a:off x="3048000" y="1524000"/>
            <a:ext cx="574886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5508" y="192860"/>
            <a:ext cx="7073452" cy="64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5230" rIns="90476" bIns="4523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FF00"/>
                </a:solidFill>
                <a:cs typeface="Arial" pitchFamily="34" charset="0"/>
              </a:rPr>
              <a:t>CTA: </a:t>
            </a:r>
            <a:r>
              <a:rPr lang="en-US" altLang="en-US" sz="3600" b="1" dirty="0" smtClean="0">
                <a:solidFill>
                  <a:srgbClr val="FFFF00"/>
                </a:solidFill>
                <a:cs typeface="Arial" pitchFamily="34" charset="0"/>
              </a:rPr>
              <a:t>STJ and Coronary Ostium</a:t>
            </a:r>
            <a:endParaRPr lang="en-US" altLang="en-US" sz="3600" b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31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52802" r="60844" b="15999"/>
          <a:stretch/>
        </p:blipFill>
        <p:spPr bwMode="auto">
          <a:xfrm>
            <a:off x="4614333" y="1600200"/>
            <a:ext cx="4267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3" t="45597" r="37896" b="28002"/>
          <a:stretch/>
        </p:blipFill>
        <p:spPr bwMode="auto">
          <a:xfrm>
            <a:off x="228600" y="1600200"/>
            <a:ext cx="381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3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Femoral Artery Access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38102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315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FF00"/>
      </a:accent1>
      <a:accent2>
        <a:srgbClr val="FF33CC"/>
      </a:accent2>
      <a:accent3>
        <a:srgbClr val="AAAAFF"/>
      </a:accent3>
      <a:accent4>
        <a:srgbClr val="DADADA"/>
      </a:accent4>
      <a:accent5>
        <a:srgbClr val="FFFFAA"/>
      </a:accent5>
      <a:accent6>
        <a:srgbClr val="E72DB9"/>
      </a:accent6>
      <a:hlink>
        <a:srgbClr val="00FFCC"/>
      </a:hlink>
      <a:folHlink>
        <a:srgbClr val="C0C0C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emplate_powerpoint_dark_4x3_ppt">
  <a:themeElements>
    <a:clrScheme name="Medtronic Dark">
      <a:dk1>
        <a:srgbClr val="001E46"/>
      </a:dk1>
      <a:lt1>
        <a:srgbClr val="FFFFFF"/>
      </a:lt1>
      <a:dk2>
        <a:srgbClr val="004B87"/>
      </a:dk2>
      <a:lt2>
        <a:srgbClr val="71C5E8"/>
      </a:lt2>
      <a:accent1>
        <a:srgbClr val="0085CA"/>
      </a:accent1>
      <a:accent2>
        <a:srgbClr val="00A9E0"/>
      </a:accent2>
      <a:accent3>
        <a:srgbClr val="B9D9EB"/>
      </a:accent3>
      <a:accent4>
        <a:srgbClr val="5B7F95"/>
      </a:accent4>
      <a:accent5>
        <a:srgbClr val="888B8D"/>
      </a:accent5>
      <a:accent6>
        <a:srgbClr val="B1B3B3"/>
      </a:accent6>
      <a:hlink>
        <a:srgbClr val="77BC1F"/>
      </a:hlink>
      <a:folHlink>
        <a:srgbClr val="00C4B3"/>
      </a:folHlink>
    </a:clrScheme>
    <a:fontScheme name="Medtronic Font Theme">
      <a:majorFont>
        <a:latin typeface="Effra"/>
        <a:ea typeface=""/>
        <a:cs typeface=""/>
      </a:majorFont>
      <a:minorFont>
        <a:latin typeface="Effra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t" anchorCtr="0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noAutofit/>
      </a:bodyPr>
      <a:lstStyle>
        <a:defPPr marL="115888" indent="-115888">
          <a:lnSpc>
            <a:spcPts val="1900"/>
          </a:lnSpc>
          <a:buFont typeface="Wingdings" charset="2"/>
          <a:buChar char="§"/>
          <a:defRPr sz="1600" dirty="0" smtClean="0">
            <a:latin typeface="Effra"/>
            <a:cs typeface="Effra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nai Cardio Master PPT Template">
  <a:themeElements>
    <a:clrScheme name="">
      <a:dk1>
        <a:srgbClr val="000000"/>
      </a:dk1>
      <a:lt1>
        <a:srgbClr val="FFFFFF"/>
      </a:lt1>
      <a:dk2>
        <a:srgbClr val="002E4B"/>
      </a:dk2>
      <a:lt2>
        <a:srgbClr val="FDE25E"/>
      </a:lt2>
      <a:accent1>
        <a:srgbClr val="FF3300"/>
      </a:accent1>
      <a:accent2>
        <a:srgbClr val="6699FF"/>
      </a:accent2>
      <a:accent3>
        <a:srgbClr val="AAADB1"/>
      </a:accent3>
      <a:accent4>
        <a:srgbClr val="DADADA"/>
      </a:accent4>
      <a:accent5>
        <a:srgbClr val="FFADAA"/>
      </a:accent5>
      <a:accent6>
        <a:srgbClr val="5C8AE7"/>
      </a:accent6>
      <a:hlink>
        <a:srgbClr val="FFCC00"/>
      </a:hlink>
      <a:folHlink>
        <a:srgbClr val="969696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SHARMA BLUE</Template>
  <TotalTime>4248</TotalTime>
  <Words>2229</Words>
  <Application>Microsoft Office PowerPoint</Application>
  <PresentationFormat>On-screen Show (4:3)</PresentationFormat>
  <Paragraphs>530</Paragraphs>
  <Slides>53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53</vt:i4>
      </vt:variant>
    </vt:vector>
  </HeadingPairs>
  <TitlesOfParts>
    <vt:vector size="73" baseType="lpstr">
      <vt:lpstr>ＭＳ Ｐゴシック</vt:lpstr>
      <vt:lpstr>ＭＳ Ｐゴシック</vt:lpstr>
      <vt:lpstr>Arial</vt:lpstr>
      <vt:lpstr>Arial Narrow</vt:lpstr>
      <vt:lpstr>Calibri</vt:lpstr>
      <vt:lpstr>Effra</vt:lpstr>
      <vt:lpstr>Effra Light</vt:lpstr>
      <vt:lpstr>Lucida Grande</vt:lpstr>
      <vt:lpstr>StarSymbol</vt:lpstr>
      <vt:lpstr>Times New Roman</vt:lpstr>
      <vt:lpstr>Wingdings</vt:lpstr>
      <vt:lpstr>Wingdings 2</vt:lpstr>
      <vt:lpstr>5_Default Design</vt:lpstr>
      <vt:lpstr>3_template_powerpoint_dark_4x3_ppt</vt:lpstr>
      <vt:lpstr>1_Default Design</vt:lpstr>
      <vt:lpstr>Sinai Cardio Master PPT Template</vt:lpstr>
      <vt:lpstr>6_Default Design</vt:lpstr>
      <vt:lpstr>6_BASIC SHARMA BLUE</vt:lpstr>
      <vt:lpstr>BASIC SHARMA BLUE</vt:lpstr>
      <vt:lpstr>2_Default Design</vt:lpstr>
      <vt:lpstr>Structural Heart Live Cases</vt:lpstr>
      <vt:lpstr>Disclosures</vt:lpstr>
      <vt:lpstr>March 13th 2018 Structural Heart Live #22: MW, 94 yo F</vt:lpstr>
      <vt:lpstr>Trans Thoracic Echo</vt:lpstr>
      <vt:lpstr>Trans Thoracic Echo </vt:lpstr>
      <vt:lpstr>PowerPoint Presentation</vt:lpstr>
      <vt:lpstr>PowerPoint Presentation</vt:lpstr>
      <vt:lpstr>PowerPoint Presentation</vt:lpstr>
      <vt:lpstr>Femoral Artery Access</vt:lpstr>
      <vt:lpstr>PowerPoint Presentation</vt:lpstr>
      <vt:lpstr>PowerPoint Presentation</vt:lpstr>
      <vt:lpstr>Great Vessel Anatomy for Sentinel Device</vt:lpstr>
      <vt:lpstr>PowerPoint Presentation</vt:lpstr>
      <vt:lpstr>PowerPoint Presentation</vt:lpstr>
      <vt:lpstr>PowerPoint Presentation</vt:lpstr>
      <vt:lpstr>PowerPoint Presentation</vt:lpstr>
      <vt:lpstr>Issues Related To The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TAVR vs SAVR in Low risk AS Pts </vt:lpstr>
      <vt:lpstr>Question # 1</vt:lpstr>
      <vt:lpstr>Question # 2</vt:lpstr>
      <vt:lpstr>Question # 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Dwyer, Denise</dc:creator>
  <cp:lastModifiedBy>OFFICE</cp:lastModifiedBy>
  <cp:revision>529</cp:revision>
  <cp:lastPrinted>2013-12-14T01:05:00Z</cp:lastPrinted>
  <dcterms:created xsi:type="dcterms:W3CDTF">2012-05-14T23:33:18Z</dcterms:created>
  <dcterms:modified xsi:type="dcterms:W3CDTF">2018-03-13T14:50:45Z</dcterms:modified>
</cp:coreProperties>
</file>