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Shape 28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76" name="Shape 28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slide" Target="../slides/slide1.xml"/><Relationship Id="rId4" Type="http://schemas.openxmlformats.org/officeDocument/2006/relationships/image" Target="../media/image3.png"/><Relationship Id="rId5" Type="http://schemas.openxmlformats.org/officeDocument/2006/relationships/slide" Target="../slides/slide38.xml"/><Relationship Id="rId6" Type="http://schemas.openxmlformats.org/officeDocument/2006/relationships/image" Target="../media/image2.png"/></Relationships>

</file>

<file path=ppt/slideLayouts/_rels/slideLayout10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3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3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slide" Target="../slides/slide38.xml"/><Relationship Id="rId5" Type="http://schemas.openxmlformats.org/officeDocument/2006/relationships/slide" Target="../slides/slide1.xml"/><Relationship Id="rId6" Type="http://schemas.openxmlformats.org/officeDocument/2006/relationships/image" Target="../media/image4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slide" Target="../slides/slide1.xml"/><Relationship Id="rId4" Type="http://schemas.openxmlformats.org/officeDocument/2006/relationships/image" Target="../media/image3.png"/><Relationship Id="rId5" Type="http://schemas.openxmlformats.org/officeDocument/2006/relationships/slide" Target="../slides/slide38.xml"/><Relationship Id="rId6" Type="http://schemas.openxmlformats.org/officeDocument/2006/relationships/image" Target="../media/image2.png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3.png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3.png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slide" Target="../slides/slide38.xml"/><Relationship Id="rId5" Type="http://schemas.openxmlformats.org/officeDocument/2006/relationships/slide" Target="../slides/slide1.xml"/><Relationship Id="rId6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4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5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5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5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5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slide" Target="../slides/slide1.xml"/><Relationship Id="rId4" Type="http://schemas.openxmlformats.org/officeDocument/2006/relationships/image" Target="../media/image3.png"/><Relationship Id="rId5" Type="http://schemas.openxmlformats.org/officeDocument/2006/relationships/slide" Target="../slides/slide38.xml"/><Relationship Id="rId6" Type="http://schemas.openxmlformats.org/officeDocument/2006/relationships/image" Target="../media/image2.png"/></Relationships>

</file>

<file path=ppt/slideLayouts/_rels/slideLayout5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5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5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Layouts/_rels/slideLayout5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Layouts/_rels/slideLayout5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3.png"/></Relationships>

</file>

<file path=ppt/slideLayouts/_rels/slideLayout6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3.png"/></Relationships>

</file>

<file path=ppt/slideLayouts/_rels/slideLayout6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slide" Target="../slides/slide38.xml"/><Relationship Id="rId5" Type="http://schemas.openxmlformats.org/officeDocument/2006/relationships/slide" Target="../slides/slide1.xml"/><Relationship Id="rId6" Type="http://schemas.openxmlformats.org/officeDocument/2006/relationships/image" Target="../media/image4.png"/></Relationships>

</file>

<file path=ppt/slideLayouts/_rels/slideLayout6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6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6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6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6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6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7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slide" Target="../slides/slide1.xml"/><Relationship Id="rId4" Type="http://schemas.openxmlformats.org/officeDocument/2006/relationships/image" Target="../media/image3.png"/><Relationship Id="rId5" Type="http://schemas.openxmlformats.org/officeDocument/2006/relationships/slide" Target="../slides/slide38.xml"/><Relationship Id="rId6" Type="http://schemas.openxmlformats.org/officeDocument/2006/relationships/image" Target="../media/image2.png"/></Relationships>

</file>

<file path=ppt/slideLayouts/_rels/slideLayout7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7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/Relationships>

</file>

<file path=ppt/slideLayouts/_rels/slideLayout8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3.png"/></Relationships>

</file>

<file path=ppt/slideLayouts/_rels/slideLayout8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Layouts/_rels/slideLayout8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3.png"/></Relationships>

</file>

<file path=ppt/slideLayouts/_rels/slideLayout8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jpeg"/><Relationship Id="rId4" Type="http://schemas.openxmlformats.org/officeDocument/2006/relationships/image" Target="../media/image3.png"/></Relationships>

</file>

<file path=ppt/slideLayouts/_rels/slideLayout8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slide" Target="../slides/slide38.xml"/><Relationship Id="rId5" Type="http://schemas.openxmlformats.org/officeDocument/2006/relationships/slide" Target="../slides/slide1.xml"/><Relationship Id="rId6" Type="http://schemas.openxmlformats.org/officeDocument/2006/relationships/image" Target="../media/image4.png"/></Relationships>

</file>

<file path=ppt/slideLayouts/_rels/slideLayout8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8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8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8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/Relationships>

</file>

<file path=ppt/slideLayouts/_rels/slideLayout9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_rels/slideLayout9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slide" Target="../slides/slide1.xml"/><Relationship Id="rId3" Type="http://schemas.openxmlformats.org/officeDocument/2006/relationships/image" Target="../media/image3.png"/><Relationship Id="rId4" Type="http://schemas.openxmlformats.org/officeDocument/2006/relationships/slide" Target="../slides/slide38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654175" y="2674853"/>
            <a:ext cx="5835650" cy="1325648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1pPr>
            <a:lvl2pPr marL="696683" indent="-518883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2pPr>
            <a:lvl3pPr marL="779464" indent="-436564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3pPr>
            <a:lvl4pPr marL="1073150" indent="-611189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4pPr>
            <a:lvl5pPr marL="1152527" indent="-523876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0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hape 11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6" name="Shape 277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2777" name="image3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778" name="Shape 277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779" name="Shape 277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782" name="Group 2782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780" name="Shape 278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1" name="Shape 278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785" name="Group 2785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783" name="Shape 278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4" name="Shape 278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88" name="Group 2788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786" name="Shape 278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7" name="Shape 278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91" name="Group 2791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789" name="Shape 278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90" name="Shape 279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94" name="Group 279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792" name="Shape 279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93" name="Shape 279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97" name="Group 2797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795" name="Shape 279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96" name="Shape 279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800" name="Group 280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798" name="Shape 279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99" name="Shape 279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801" name="Shape 2801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802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2803" name="Shape 28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Interi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Shape 2810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81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812" name="Shape 281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813" name="Shape 281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14" name="Shape 2814"/>
          <p:cNvSpPr/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3200">
                <a:solidFill>
                  <a:srgbClr val="FFFFFF"/>
                </a:solidFill>
              </a:defRPr>
            </a:lvl1pPr>
            <a:lvl2pPr marL="426395" indent="-296623">
              <a:buClrTx/>
              <a:buFontTx/>
              <a:defRPr b="1" sz="3200">
                <a:solidFill>
                  <a:srgbClr val="FFFFFF"/>
                </a:solidFill>
              </a:defRPr>
            </a:lvl2pPr>
            <a:lvl3pPr marL="602426" indent="-342885">
              <a:buClrTx/>
              <a:buFontTx/>
              <a:defRPr b="1" sz="3200">
                <a:solidFill>
                  <a:srgbClr val="FFFFFF"/>
                </a:solidFill>
              </a:defRPr>
            </a:lvl3pPr>
            <a:lvl4pPr marL="734184" indent="-346060">
              <a:buClrTx/>
              <a:buFontTx/>
              <a:defRPr b="1" sz="3200">
                <a:solidFill>
                  <a:srgbClr val="FFFFFF"/>
                </a:solidFill>
              </a:defRPr>
            </a:lvl4pPr>
            <a:lvl5pPr marL="910307" indent="-392411">
              <a:buClrTx/>
              <a:buFontTx/>
              <a:defRPr b="1" sz="3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5" name="Shape 2815"/>
          <p:cNvSpPr/>
          <p:nvPr>
            <p:ph type="body" sz="quarter" idx="13"/>
          </p:nvPr>
        </p:nvSpPr>
        <p:spPr>
          <a:xfrm>
            <a:off x="520048" y="1398490"/>
            <a:ext cx="7933671" cy="114748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6" name="Shape 2816"/>
          <p:cNvSpPr/>
          <p:nvPr>
            <p:ph type="body" sz="half" idx="14"/>
          </p:nvPr>
        </p:nvSpPr>
        <p:spPr>
          <a:xfrm>
            <a:off x="520979" y="2707250"/>
            <a:ext cx="7932740" cy="294948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7" name="Shape 281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Shape 282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25" name="Shape 2825"/>
          <p:cNvSpPr/>
          <p:nvPr/>
        </p:nvSpPr>
        <p:spPr>
          <a:xfrm>
            <a:off x="0" y="0"/>
            <a:ext cx="9144000" cy="41148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26" name="Shape 2826"/>
          <p:cNvSpPr/>
          <p:nvPr>
            <p:ph type="body" sz="quarter" idx="1"/>
          </p:nvPr>
        </p:nvSpPr>
        <p:spPr>
          <a:xfrm>
            <a:off x="1654175" y="2674853"/>
            <a:ext cx="5835650" cy="1325648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1pPr>
            <a:lvl2pPr marL="696683" indent="-518883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2pPr>
            <a:lvl3pPr marL="779464" indent="-436564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3pPr>
            <a:lvl4pPr marL="1073150" indent="-611189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4pPr>
            <a:lvl5pPr marL="1152527" indent="-523876" algn="ctr">
              <a:buClrTx/>
              <a:buFontTx/>
              <a:tabLst>
                <a:tab pos="101600" algn="l"/>
              </a:tabLst>
              <a:defRPr b="1" sz="4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7" name="Shape 282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Shape 283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35" name="Shape 2835"/>
          <p:cNvSpPr/>
          <p:nvPr>
            <p:ph type="body" sz="quarter" idx="1"/>
          </p:nvPr>
        </p:nvSpPr>
        <p:spPr>
          <a:xfrm>
            <a:off x="520048" y="107157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600">
                <a:solidFill>
                  <a:srgbClr val="FFFFFF"/>
                </a:solidFill>
              </a:defRPr>
            </a:lvl1pPr>
            <a:lvl2pPr marL="484413" indent="-306612">
              <a:buClrTx/>
              <a:buFontTx/>
              <a:defRPr b="1" sz="2600">
                <a:solidFill>
                  <a:srgbClr val="FFFFFF"/>
                </a:solidFill>
              </a:defRPr>
            </a:lvl2pPr>
            <a:lvl3pPr marL="600868" indent="-257967">
              <a:buClrTx/>
              <a:buFontTx/>
              <a:defRPr b="1" sz="2600">
                <a:solidFill>
                  <a:srgbClr val="FFFFFF"/>
                </a:solidFill>
              </a:defRPr>
            </a:lvl3pPr>
            <a:lvl4pPr marL="823119" indent="-361157">
              <a:buClrTx/>
              <a:buFontTx/>
              <a:defRPr b="1" sz="2600">
                <a:solidFill>
                  <a:srgbClr val="FFFFFF"/>
                </a:solidFill>
              </a:defRPr>
            </a:lvl4pPr>
            <a:lvl5pPr marL="938212" indent="-309562">
              <a:buClrTx/>
              <a:buFontTx/>
              <a:defRPr b="1"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6" name="Shape 28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Interi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Shape 284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44" name="Shape 2844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45" name="Shape 2845"/>
          <p:cNvSpPr/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3200">
                <a:solidFill>
                  <a:srgbClr val="FFFFFF"/>
                </a:solidFill>
              </a:defRPr>
            </a:lvl1pPr>
            <a:lvl2pPr marL="555171" indent="-377371">
              <a:buClrTx/>
              <a:buFontTx/>
              <a:defRPr b="1" sz="3200">
                <a:solidFill>
                  <a:srgbClr val="FFFFFF"/>
                </a:solidFill>
              </a:defRPr>
            </a:lvl2pPr>
            <a:lvl3pPr marL="660401" indent="-317500">
              <a:buClrTx/>
              <a:buFontTx/>
              <a:defRPr b="1" sz="3200">
                <a:solidFill>
                  <a:srgbClr val="FFFFFF"/>
                </a:solidFill>
              </a:defRPr>
            </a:lvl3pPr>
            <a:lvl4pPr marL="906462" indent="-444501">
              <a:buClrTx/>
              <a:buFontTx/>
              <a:defRPr b="1" sz="3200">
                <a:solidFill>
                  <a:srgbClr val="FFFFFF"/>
                </a:solidFill>
              </a:defRPr>
            </a:lvl4pPr>
            <a:lvl5pPr marL="1009650" indent="-381000">
              <a:buClrTx/>
              <a:buFontTx/>
              <a:defRPr b="1" sz="3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6" name="Shape 2846"/>
          <p:cNvSpPr/>
          <p:nvPr>
            <p:ph type="body" sz="quarter" idx="13"/>
          </p:nvPr>
        </p:nvSpPr>
        <p:spPr>
          <a:xfrm>
            <a:off x="520048" y="1398490"/>
            <a:ext cx="7933671" cy="114748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7" name="Shape 2847"/>
          <p:cNvSpPr/>
          <p:nvPr>
            <p:ph type="body" sz="half" idx="14"/>
          </p:nvPr>
        </p:nvSpPr>
        <p:spPr>
          <a:xfrm>
            <a:off x="520979" y="2707250"/>
            <a:ext cx="7932740" cy="294948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8" name="Shape 2848"/>
          <p:cNvSpPr/>
          <p:nvPr/>
        </p:nvSpPr>
        <p:spPr>
          <a:xfrm>
            <a:off x="50319" y="6515636"/>
            <a:ext cx="1594705" cy="22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Internal Use Only</a:t>
            </a:r>
          </a:p>
        </p:txBody>
      </p:sp>
      <p:sp>
        <p:nvSpPr>
          <p:cNvPr id="2849" name="Shape 28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Shape 285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57" name="Shape 28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58" name="Shape 28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9" name="Shape 28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4_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Shape 286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67" name="Shape 286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68" name="Shape 2868"/>
          <p:cNvSpPr/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3200">
                <a:solidFill>
                  <a:srgbClr val="FFFFFF"/>
                </a:solidFill>
              </a:defRPr>
            </a:lvl1pPr>
            <a:lvl2pPr marL="555171" indent="-377371">
              <a:buClrTx/>
              <a:buFontTx/>
              <a:defRPr b="1" sz="3200">
                <a:solidFill>
                  <a:srgbClr val="FFFFFF"/>
                </a:solidFill>
              </a:defRPr>
            </a:lvl2pPr>
            <a:lvl3pPr marL="660401" indent="-317500">
              <a:buClrTx/>
              <a:buFontTx/>
              <a:defRPr b="1" sz="3200">
                <a:solidFill>
                  <a:srgbClr val="FFFFFF"/>
                </a:solidFill>
              </a:defRPr>
            </a:lvl3pPr>
            <a:lvl4pPr marL="906462" indent="-444501">
              <a:buClrTx/>
              <a:buFontTx/>
              <a:defRPr b="1" sz="3200">
                <a:solidFill>
                  <a:srgbClr val="FFFFFF"/>
                </a:solidFill>
              </a:defRPr>
            </a:lvl4pPr>
            <a:lvl5pPr marL="1009650" indent="-381000">
              <a:buClrTx/>
              <a:buFontTx/>
              <a:defRPr b="1" sz="3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9" name="Shape 28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2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25" name="Shape 125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3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3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hape 17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7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8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" name="Shape 18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sp>
        <p:nvSpPr>
          <p:cNvPr id="187" name="Shape 18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SHOCKWAVEMEDICAL.COM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2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7" name="Shape 19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DISRUPT CALCIUM</a:t>
            </a:r>
          </a:p>
        </p:txBody>
      </p:sp>
      <p:sp>
        <p:nvSpPr>
          <p:cNvPr id="198" name="Shape 198"/>
          <p:cNvSpPr/>
          <p:nvPr/>
        </p:nvSpPr>
        <p:spPr>
          <a:xfrm>
            <a:off x="5522464" y="3216092"/>
            <a:ext cx="2131672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RESTORE FLOW</a:t>
            </a:r>
          </a:p>
        </p:txBody>
      </p:sp>
      <p:sp>
        <p:nvSpPr>
          <p:cNvPr id="199" name="Shape 199"/>
          <p:cNvSpPr/>
          <p:nvPr/>
        </p:nvSpPr>
        <p:spPr>
          <a:xfrm>
            <a:off x="5522464" y="3667091"/>
            <a:ext cx="2993139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EXPAND POSSIBILITIES</a:t>
            </a:r>
          </a:p>
        </p:txBody>
      </p:sp>
      <p:sp>
        <p:nvSpPr>
          <p:cNvPr id="200" name="Shape 20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203" name="Group 203"/>
          <p:cNvGrpSpPr/>
          <p:nvPr/>
        </p:nvGrpSpPr>
        <p:grpSpPr>
          <a:xfrm>
            <a:off x="5124247" y="2769831"/>
            <a:ext cx="365770" cy="365770"/>
            <a:chOff x="-1" y="-1"/>
            <a:chExt cx="365769" cy="365769"/>
          </a:xfrm>
        </p:grpSpPr>
        <p:sp>
          <p:nvSpPr>
            <p:cNvPr id="201" name="Shape 201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Shape 202"/>
            <p:cNvSpPr/>
            <p:nvPr/>
          </p:nvSpPr>
          <p:spPr>
            <a:xfrm>
              <a:off x="51861" y="51861"/>
              <a:ext cx="262043" cy="26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5124247" y="3671822"/>
            <a:ext cx="365770" cy="365770"/>
            <a:chOff x="-1" y="-1"/>
            <a:chExt cx="365769" cy="365769"/>
          </a:xfrm>
        </p:grpSpPr>
        <p:sp>
          <p:nvSpPr>
            <p:cNvPr id="204" name="Shape 20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Shape 205"/>
            <p:cNvSpPr/>
            <p:nvPr/>
          </p:nvSpPr>
          <p:spPr>
            <a:xfrm>
              <a:off x="215636" y="155584"/>
              <a:ext cx="99178" cy="5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50951" y="155584"/>
              <a:ext cx="99178" cy="5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Shape 207"/>
            <p:cNvSpPr/>
            <p:nvPr/>
          </p:nvSpPr>
          <p:spPr>
            <a:xfrm>
              <a:off x="155584" y="50951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Shape 208"/>
            <p:cNvSpPr/>
            <p:nvPr/>
          </p:nvSpPr>
          <p:spPr>
            <a:xfrm>
              <a:off x="154674" y="215636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204718" y="88255"/>
              <a:ext cx="72792" cy="7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Shape 210"/>
            <p:cNvSpPr/>
            <p:nvPr/>
          </p:nvSpPr>
          <p:spPr>
            <a:xfrm>
              <a:off x="88255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Shape 211"/>
            <p:cNvSpPr/>
            <p:nvPr/>
          </p:nvSpPr>
          <p:spPr>
            <a:xfrm>
              <a:off x="88255" y="87345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04718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5124247" y="3220826"/>
            <a:ext cx="365770" cy="365770"/>
            <a:chOff x="-1" y="-1"/>
            <a:chExt cx="365769" cy="365769"/>
          </a:xfrm>
        </p:grpSpPr>
        <p:sp>
          <p:nvSpPr>
            <p:cNvPr id="214" name="Shape 21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81431" y="65509"/>
              <a:ext cx="202903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Shape 216"/>
            <p:cNvSpPr/>
            <p:nvPr/>
          </p:nvSpPr>
          <p:spPr>
            <a:xfrm>
              <a:off x="49586" y="125559"/>
              <a:ext cx="266592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Shape 217"/>
            <p:cNvSpPr/>
            <p:nvPr/>
          </p:nvSpPr>
          <p:spPr>
            <a:xfrm>
              <a:off x="49586" y="192890"/>
              <a:ext cx="266592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85070" y="256579"/>
              <a:ext cx="195625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20" name="Shape 22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Explore our Peripheral Lithoplasty System</a:t>
            </a:r>
          </a:p>
        </p:txBody>
      </p:sp>
      <p:pic>
        <p:nvPicPr>
          <p:cNvPr id="22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23" name="Shape 223"/>
          <p:cNvSpPr/>
          <p:nvPr/>
        </p:nvSpPr>
        <p:spPr>
          <a:xfrm>
            <a:off x="3706317" y="6613586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b="1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24" name="Shape 224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27" name="Group 22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25" name="Shape 225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30" name="Group 23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28" name="Shape 22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3" name="Group 23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31" name="Shape 23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6" name="Group 23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34" name="Shape 23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9" name="Group 239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37" name="Shape 23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" name="Shape 23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2" name="Group 24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40" name="Shape 24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45" name="Group 245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43" name="Shape 24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" name="Shape 24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46" name="Shape 246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47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6" name="Shape 25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" name="Shape 25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58" name="Shape 25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61" name="Shape 26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4" name="Group 26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62" name="Shape 26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" name="Shape 26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67" name="Group 26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65" name="Shape 26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6" name="Shape 26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0" name="Group 27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68" name="Shape 26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9" name="Shape 26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3" name="Group 27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71" name="Shape 27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" name="Shape 27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6" name="Group 27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74" name="Shape 27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" name="Shape 27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9" name="Group 27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77" name="Shape 27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8" name="Shape 27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82" name="Group 28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80" name="Shape 28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81" name="Shape 28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83" name="Shape 28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84" name="Shape 28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" name="Shape 29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9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96" name="Shape 29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99" name="Group 29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97" name="Shape 29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98" name="Shape 29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302" name="Group 30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300" name="Shape 30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1" name="Shape 30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305" name="Group 30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303" name="Shape 30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4" name="Shape 30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308" name="Group 30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306" name="Shape 30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07" name="Shape 30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311" name="Group 31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309" name="Shape 30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0" name="Shape 31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314" name="Group 31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312" name="Shape 31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3" name="Shape 31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315" name="Shape 31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18" name="Group 31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316" name="Shape 31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17" name="Shape 31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319" name="Shape 3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27" name="Shape 327"/>
          <p:cNvSpPr/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8" name="Shape 32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32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331" name="Shape 33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34" name="Group 33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332" name="Shape 33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3" name="Shape 33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337" name="Group 33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335" name="Shape 33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6" name="Shape 33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340" name="Group 34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338" name="Shape 33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39" name="Shape 33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343" name="Group 34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341" name="Shape 34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2" name="Shape 34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346" name="Group 34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344" name="Shape 34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349" name="Group 34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347" name="Shape 34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48" name="Shape 34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350" name="Shape 35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53" name="Group 353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351" name="Shape 35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52" name="Shape 35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354" name="Shape 354"/>
          <p:cNvSpPr/>
          <p:nvPr>
            <p:ph type="body" sz="quarter" idx="13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5" name="Shape 3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63" name="Shape 363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4" name="Shape 36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365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367" name="Shape 367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70" name="Group 37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368" name="Shape 36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69" name="Shape 36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373" name="Group 37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371" name="Shape 37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2" name="Shape 37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376" name="Group 37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374" name="Shape 37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5" name="Shape 37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379" name="Group 37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377" name="Shape 37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78" name="Shape 37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382" name="Group 382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380" name="Shape 38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1" name="Shape 38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385" name="Group 38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383" name="Shape 38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4" name="Shape 38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386" name="Shape 38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389" name="Group 389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387" name="Shape 38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388" name="Shape 38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390" name="Shape 390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1" name="Shape 3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9" name="Shape 39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40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401" name="Shape 40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402" name="Shape 40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05" name="Group 40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403" name="Shape 40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4" name="Shape 40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408" name="Group 40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406" name="Shape 40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7" name="Shape 40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411" name="Group 41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409" name="Shape 40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414" name="Group 41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412" name="Shape 41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3" name="Shape 41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417" name="Group 41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415" name="Shape 41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6" name="Shape 41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420" name="Group 42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418" name="Shape 41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9" name="Shape 41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421" name="Shape 42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24" name="Group 42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422" name="Shape 42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3" name="Shape 42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425" name="Shape 425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" name="Shape 426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427" name="Shape 427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8" name="Shape 4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6" name="Shape 43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7" name="Shape 43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438" name="Shape 43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43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441" name="Shape 44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44" name="Group 44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442" name="Shape 44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Shape 44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447" name="Group 44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445" name="Shape 44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6" name="Shape 44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450" name="Group 45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448" name="Shape 44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9" name="Shape 44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453" name="Group 45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451" name="Shape 45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2" name="Shape 45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456" name="Group 45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454" name="Shape 45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5" name="Shape 45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459" name="Group 45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457" name="Shape 45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8" name="Shape 45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460" name="Shape 46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63" name="Group 463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461" name="Shape 46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2" name="Shape 46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464" name="Shape 4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72" name="Shape 47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3" name="Shape 473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4" name="Shape 4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82" name="Shape 48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3" name="Shape 48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48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Shape 48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486" name="Shape 48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489" name="Group 48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487" name="Shape 48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8" name="Shape 48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492" name="Group 49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490" name="Shape 49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1" name="Shape 49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495" name="Group 49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493" name="Shape 49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4" name="Shape 49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498" name="Group 49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496" name="Shape 49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7" name="Shape 49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501" name="Group 50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499" name="Shape 49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0" name="Shape 50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504" name="Group 50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502" name="Shape 50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3" name="Shape 50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505" name="Shape 50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08" name="Group 50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506" name="Shape 50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7" name="Shape 50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509" name="Shape 509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0" name="Shape 5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18" name="Shape 518"/>
          <p:cNvSpPr/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9" name="Shape 51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52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521" name="Shape 52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522" name="Shape 52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25" name="Group 52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523" name="Shape 52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4" name="Shape 52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528" name="Group 52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526" name="Shape 52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7" name="Shape 52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531" name="Group 53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529" name="Shape 52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0" name="Shape 53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534" name="Group 53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532" name="Shape 53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3" name="Shape 53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537" name="Group 53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535" name="Shape 53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6" name="Shape 53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540" name="Group 54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538" name="Shape 53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9" name="Shape 53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541" name="Shape 54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44" name="Group 54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542" name="Shape 54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3" name="Shape 54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545" name="Shape 545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46" name="Shape 5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4" name="Shape 55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555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556" name="Shape 55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557" name="Shape 557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60" name="Group 56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558" name="Shape 55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9" name="Shape 55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563" name="Group 56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561" name="Shape 56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2" name="Shape 56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566" name="Group 56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564" name="Shape 56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5" name="Shape 56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569" name="Group 56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567" name="Shape 56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8" name="Shape 56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572" name="Group 572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570" name="Shape 57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1" name="Shape 57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575" name="Group 57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573" name="Shape 57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4" name="Shape 57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576" name="Shape 57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79" name="Group 579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577" name="Shape 57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8" name="Shape 57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580" name="Shape 580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1" name="Shape 581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582" name="Shape 582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83" name="Shape 5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91" name="Shape 591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" name="Shape 59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593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595" name="Shape 595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598" name="Group 59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596" name="Shape 59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7" name="Shape 59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601" name="Group 60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599" name="Shape 59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0" name="Shape 60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604" name="Group 60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602" name="Shape 60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3" name="Shape 60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607" name="Group 60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605" name="Shape 60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6" name="Shape 60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610" name="Group 610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608" name="Shape 60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9" name="Shape 60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613" name="Group 61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611" name="Shape 61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2" name="Shape 61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614" name="Shape 61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17" name="Group 617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615" name="Shape 61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16" name="Shape 61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618" name="Shape 618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9" name="Shape 6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27" name="Shape 62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628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Shape 629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630" name="Shape 630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33" name="Group 63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631" name="Shape 63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32" name="Shape 63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636" name="Group 63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634" name="Shape 63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35" name="Shape 63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639" name="Group 63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637" name="Shape 63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38" name="Shape 63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642" name="Group 64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640" name="Shape 64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1" name="Shape 64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645" name="Group 645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643" name="Shape 64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4" name="Shape 64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648" name="Group 64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646" name="Shape 64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47" name="Shape 64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649" name="Shape 64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52" name="Group 65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650" name="Shape 65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51" name="Shape 65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653" name="Shape 653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4" name="Shape 654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655" name="Shape 655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56" name="Shape 6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64" name="Shape 664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5" name="Shape 665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666" name="Shape 66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667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Shape 668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669" name="Shape 66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672" name="Group 67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670" name="Shape 67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1" name="Shape 67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675" name="Group 67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673" name="Shape 67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4" name="Shape 67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678" name="Group 67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676" name="Shape 67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77" name="Shape 67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681" name="Group 68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679" name="Shape 67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0" name="Shape 68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684" name="Group 68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682" name="Shape 68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3" name="Shape 68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687" name="Group 68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685" name="Shape 68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6" name="Shape 68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690" name="Group 69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688" name="Shape 68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89" name="Shape 68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691" name="Shape 69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692" name="Shape 6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 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body" sz="quarter" idx="1"/>
          </p:nvPr>
        </p:nvSpPr>
        <p:spPr>
          <a:xfrm>
            <a:off x="520048" y="107157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600">
                <a:solidFill>
                  <a:srgbClr val="FFFFFF"/>
                </a:solidFill>
              </a:defRPr>
            </a:lvl1pPr>
            <a:lvl2pPr marL="484413" indent="-306612">
              <a:buClrTx/>
              <a:buFontTx/>
              <a:defRPr b="1" sz="2600">
                <a:solidFill>
                  <a:srgbClr val="FFFFFF"/>
                </a:solidFill>
              </a:defRPr>
            </a:lvl2pPr>
            <a:lvl3pPr marL="600868" indent="-257967">
              <a:buClrTx/>
              <a:buFontTx/>
              <a:defRPr b="1" sz="2600">
                <a:solidFill>
                  <a:srgbClr val="FFFFFF"/>
                </a:solidFill>
              </a:defRPr>
            </a:lvl3pPr>
            <a:lvl4pPr marL="823119" indent="-361157">
              <a:buClrTx/>
              <a:buFontTx/>
              <a:defRPr b="1" sz="2600">
                <a:solidFill>
                  <a:srgbClr val="FFFFFF"/>
                </a:solidFill>
              </a:defRPr>
            </a:lvl4pPr>
            <a:lvl5pPr marL="938212" indent="-309562">
              <a:buClrTx/>
              <a:buFontTx/>
              <a:defRPr b="1"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00" name="Shape 700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" name="Shape 701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702" name="Shape 702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703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Shape 70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705" name="Shape 705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08" name="Group 70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706" name="Shape 70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07" name="Shape 70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711" name="Group 71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709" name="Shape 70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0" name="Shape 71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714" name="Group 71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712" name="Shape 71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3" name="Shape 71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717" name="Group 71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715" name="Shape 71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6" name="Shape 71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720" name="Group 720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718" name="Shape 71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19" name="Shape 71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723" name="Group 72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721" name="Shape 72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2" name="Shape 72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726" name="Group 726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724" name="Shape 724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25" name="Shape 725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727" name="Shape 727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28" name="Shape 7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Shape 73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737" name="image3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Shape 73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739" name="Shape 73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742" name="Group 742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740" name="Shape 74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1" name="Shape 74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745" name="Group 745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743" name="Shape 74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4" name="Shape 74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748" name="Group 748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746" name="Shape 74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47" name="Shape 74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751" name="Group 751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749" name="Shape 74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0" name="Shape 75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754" name="Group 75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752" name="Shape 75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3" name="Shape 75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757" name="Group 757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755" name="Shape 75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6" name="Shape 75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760" name="Group 76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758" name="Shape 75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759" name="Shape 75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761" name="Shape 761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62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763" name="Shape 7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7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772" name="Shape 77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77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hape 77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75" name="Shape 77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pic>
        <p:nvPicPr>
          <p:cNvPr id="77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Shape 77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7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786" name="Shape 78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78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88" name="Shape 78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89" name="Shape 789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9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Shape 79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792" name="Shape 792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0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801" name="Shape 80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0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03" name="Shape 80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04" name="Shape 80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805" name="Shape 805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0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Shape 80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Shape 81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1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Shape 81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1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Shape 81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1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820" name="Shape 82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1" name="Shape 82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2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830" name="Shape 83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3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Shape 83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3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834" name="Shape 83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835" name="Shape 83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" name="Shape 836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4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845" name="Shape 84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4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47" name="Shape 847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4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hape 849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850" name="Shape 85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1" name="Shape 85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5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860" name="Shape 86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86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Shape 86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86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864" name="Shape 86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865" name="Shape 86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Shape 86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sp>
        <p:nvSpPr>
          <p:cNvPr id="867" name="Shape 86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SHOCKWAVEMEDICAL.COM</a:t>
            </a:r>
          </a:p>
        </p:txBody>
      </p:sp>
      <p:sp>
        <p:nvSpPr>
          <p:cNvPr id="868" name="Shape 868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5" name="image2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hape 87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877" name="Shape 87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DISRUPT CALCIUM</a:t>
            </a:r>
          </a:p>
        </p:txBody>
      </p:sp>
      <p:sp>
        <p:nvSpPr>
          <p:cNvPr id="878" name="Shape 878"/>
          <p:cNvSpPr/>
          <p:nvPr/>
        </p:nvSpPr>
        <p:spPr>
          <a:xfrm>
            <a:off x="5522464" y="3216092"/>
            <a:ext cx="2131672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RESTORE FLOW</a:t>
            </a:r>
          </a:p>
        </p:txBody>
      </p:sp>
      <p:sp>
        <p:nvSpPr>
          <p:cNvPr id="879" name="Shape 879"/>
          <p:cNvSpPr/>
          <p:nvPr/>
        </p:nvSpPr>
        <p:spPr>
          <a:xfrm>
            <a:off x="5522464" y="3667091"/>
            <a:ext cx="2993139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EXPAND POSSIBILITIES</a:t>
            </a:r>
          </a:p>
        </p:txBody>
      </p:sp>
      <p:sp>
        <p:nvSpPr>
          <p:cNvPr id="880" name="Shape 88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883" name="Group 883"/>
          <p:cNvGrpSpPr/>
          <p:nvPr/>
        </p:nvGrpSpPr>
        <p:grpSpPr>
          <a:xfrm>
            <a:off x="5124247" y="2769831"/>
            <a:ext cx="365770" cy="365770"/>
            <a:chOff x="-1" y="-1"/>
            <a:chExt cx="365769" cy="365769"/>
          </a:xfrm>
        </p:grpSpPr>
        <p:sp>
          <p:nvSpPr>
            <p:cNvPr id="881" name="Shape 881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2" name="Shape 882"/>
            <p:cNvSpPr/>
            <p:nvPr/>
          </p:nvSpPr>
          <p:spPr>
            <a:xfrm>
              <a:off x="51861" y="51861"/>
              <a:ext cx="262043" cy="26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93" name="Group 893"/>
          <p:cNvGrpSpPr/>
          <p:nvPr/>
        </p:nvGrpSpPr>
        <p:grpSpPr>
          <a:xfrm>
            <a:off x="5124247" y="3671822"/>
            <a:ext cx="365770" cy="365770"/>
            <a:chOff x="-1" y="-1"/>
            <a:chExt cx="365769" cy="365769"/>
          </a:xfrm>
        </p:grpSpPr>
        <p:sp>
          <p:nvSpPr>
            <p:cNvPr id="884" name="Shape 88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5" name="Shape 885"/>
            <p:cNvSpPr/>
            <p:nvPr/>
          </p:nvSpPr>
          <p:spPr>
            <a:xfrm>
              <a:off x="215636" y="155584"/>
              <a:ext cx="99178" cy="5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6" name="Shape 886"/>
            <p:cNvSpPr/>
            <p:nvPr/>
          </p:nvSpPr>
          <p:spPr>
            <a:xfrm>
              <a:off x="50951" y="155584"/>
              <a:ext cx="99178" cy="5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7" name="Shape 887"/>
            <p:cNvSpPr/>
            <p:nvPr/>
          </p:nvSpPr>
          <p:spPr>
            <a:xfrm>
              <a:off x="155584" y="50951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8" name="Shape 888"/>
            <p:cNvSpPr/>
            <p:nvPr/>
          </p:nvSpPr>
          <p:spPr>
            <a:xfrm>
              <a:off x="154674" y="215636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89" name="Shape 889"/>
            <p:cNvSpPr/>
            <p:nvPr/>
          </p:nvSpPr>
          <p:spPr>
            <a:xfrm>
              <a:off x="204718" y="88255"/>
              <a:ext cx="72792" cy="7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0" name="Shape 890"/>
            <p:cNvSpPr/>
            <p:nvPr/>
          </p:nvSpPr>
          <p:spPr>
            <a:xfrm>
              <a:off x="88255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1" name="Shape 891"/>
            <p:cNvSpPr/>
            <p:nvPr/>
          </p:nvSpPr>
          <p:spPr>
            <a:xfrm>
              <a:off x="88255" y="87345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2" name="Shape 892"/>
            <p:cNvSpPr/>
            <p:nvPr/>
          </p:nvSpPr>
          <p:spPr>
            <a:xfrm>
              <a:off x="204718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899" name="Group 899"/>
          <p:cNvGrpSpPr/>
          <p:nvPr/>
        </p:nvGrpSpPr>
        <p:grpSpPr>
          <a:xfrm>
            <a:off x="5124247" y="3220826"/>
            <a:ext cx="365770" cy="365770"/>
            <a:chOff x="-1" y="-1"/>
            <a:chExt cx="365769" cy="365769"/>
          </a:xfrm>
        </p:grpSpPr>
        <p:sp>
          <p:nvSpPr>
            <p:cNvPr id="894" name="Shape 89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5" name="Shape 895"/>
            <p:cNvSpPr/>
            <p:nvPr/>
          </p:nvSpPr>
          <p:spPr>
            <a:xfrm>
              <a:off x="81431" y="65509"/>
              <a:ext cx="202903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6" name="Shape 896"/>
            <p:cNvSpPr/>
            <p:nvPr/>
          </p:nvSpPr>
          <p:spPr>
            <a:xfrm>
              <a:off x="49586" y="125559"/>
              <a:ext cx="266592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7" name="Shape 897"/>
            <p:cNvSpPr/>
            <p:nvPr/>
          </p:nvSpPr>
          <p:spPr>
            <a:xfrm>
              <a:off x="49586" y="192890"/>
              <a:ext cx="266592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898" name="Shape 898"/>
            <p:cNvSpPr/>
            <p:nvPr/>
          </p:nvSpPr>
          <p:spPr>
            <a:xfrm>
              <a:off x="85070" y="256579"/>
              <a:ext cx="195625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900" name="Shape 90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Explore our Peripheral Lithoplasty System</a:t>
            </a:r>
          </a:p>
        </p:txBody>
      </p:sp>
      <p:pic>
        <p:nvPicPr>
          <p:cNvPr id="90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902" name="Shape 90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903" name="Shape 903"/>
          <p:cNvSpPr/>
          <p:nvPr/>
        </p:nvSpPr>
        <p:spPr>
          <a:xfrm>
            <a:off x="3706317" y="6613586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b="1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904" name="Shape 904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07" name="Group 90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905" name="Shape 905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6" name="Shape 906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910" name="Group 91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908" name="Shape 90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09" name="Shape 90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913" name="Group 91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911" name="Shape 91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2" name="Shape 91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916" name="Group 91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914" name="Shape 91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5" name="Shape 91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919" name="Group 919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917" name="Shape 91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18" name="Shape 91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922" name="Group 92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920" name="Shape 92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1" name="Shape 92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925" name="Group 925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923" name="Shape 92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24" name="Shape 92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926" name="Shape 926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27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928" name="Shape 9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line interior slide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body" sz="quarter" idx="1"/>
          </p:nvPr>
        </p:nvSpPr>
        <p:spPr>
          <a:xfrm>
            <a:off x="520049" y="86060"/>
            <a:ext cx="5845177" cy="41876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400">
                <a:solidFill>
                  <a:srgbClr val="FFFFFF"/>
                </a:solidFill>
              </a:defRPr>
            </a:lvl1pPr>
            <a:lvl2pPr marL="460827" indent="-283028">
              <a:buClrTx/>
              <a:buFontTx/>
              <a:defRPr b="1" sz="2400">
                <a:solidFill>
                  <a:srgbClr val="FFFFFF"/>
                </a:solidFill>
              </a:defRPr>
            </a:lvl2pPr>
            <a:lvl3pPr marL="581025" indent="-238125">
              <a:buClrTx/>
              <a:buFontTx/>
              <a:defRPr b="1" sz="2400">
                <a:solidFill>
                  <a:srgbClr val="FFFFFF"/>
                </a:solidFill>
              </a:defRPr>
            </a:lvl3pPr>
            <a:lvl4pPr marL="795337" indent="-333375">
              <a:buClrTx/>
              <a:buFontTx/>
              <a:defRPr b="1" sz="2400">
                <a:solidFill>
                  <a:srgbClr val="FFFFFF"/>
                </a:solidFill>
              </a:defRPr>
            </a:lvl4pPr>
            <a:lvl5pPr marL="914400" indent="-285750">
              <a:buClrTx/>
              <a:buFontTx/>
              <a:defRPr b="1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body" sz="quarter" idx="13"/>
          </p:nvPr>
        </p:nvSpPr>
        <p:spPr>
          <a:xfrm>
            <a:off x="520700" y="465245"/>
            <a:ext cx="5468938" cy="40851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idx="14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Shape 93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36" name="Shape 93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7" name="Shape 93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938" name="Shape 93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93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Shape 94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941" name="Shape 94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44" name="Group 94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942" name="Shape 94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43" name="Shape 94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947" name="Group 94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945" name="Shape 94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46" name="Shape 94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950" name="Group 95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948" name="Shape 94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49" name="Shape 94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953" name="Group 95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951" name="Shape 95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2" name="Shape 95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956" name="Group 95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954" name="Shape 95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5" name="Shape 95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959" name="Group 95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957" name="Shape 95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58" name="Shape 95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962" name="Group 96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960" name="Shape 96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61" name="Shape 96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963" name="Shape 96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64" name="Shape 9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72" name="Shape 97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3" name="Shape 97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97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975" name="Shape 97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976" name="Shape 97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79" name="Group 97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977" name="Shape 97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78" name="Shape 97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982" name="Group 98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980" name="Shape 98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1" name="Shape 98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985" name="Group 98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983" name="Shape 98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4" name="Shape 98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988" name="Group 98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986" name="Shape 98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87" name="Shape 98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991" name="Group 99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989" name="Shape 98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0" name="Shape 99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994" name="Group 99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992" name="Shape 99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3" name="Shape 99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995" name="Shape 99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998" name="Group 99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996" name="Shape 99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997" name="Shape 99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999" name="Shape 9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07" name="Shape 1007"/>
          <p:cNvSpPr/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8" name="Shape 100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0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010" name="Shape 101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011" name="Shape 101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14" name="Group 101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012" name="Shape 101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3" name="Shape 101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017" name="Group 101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015" name="Shape 101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020" name="Group 102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018" name="Shape 101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19" name="Shape 101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023" name="Group 102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021" name="Shape 102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026" name="Group 102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024" name="Shape 102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5" name="Shape 102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029" name="Group 102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027" name="Shape 102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030" name="Shape 103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33" name="Group 1033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031" name="Shape 103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034" name="Shape 1034"/>
          <p:cNvSpPr/>
          <p:nvPr>
            <p:ph type="body" sz="quarter" idx="13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35" name="Shape 10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43" name="Shape 1043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4" name="Shape 104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45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046" name="Shape 104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047" name="Shape 1047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50" name="Group 105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048" name="Shape 104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49" name="Shape 104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053" name="Group 105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051" name="Shape 105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2" name="Shape 105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056" name="Group 105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054" name="Shape 105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5" name="Shape 105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059" name="Group 105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057" name="Shape 105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58" name="Shape 105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062" name="Group 1062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060" name="Shape 106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1" name="Shape 106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065" name="Group 106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063" name="Shape 106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4" name="Shape 106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066" name="Shape 106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69" name="Group 1069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067" name="Shape 106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68" name="Shape 106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070" name="Shape 1070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1" name="Shape 10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9" name="Shape 107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08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081" name="Shape 108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082" name="Shape 108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085" name="Group 108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083" name="Shape 108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84" name="Shape 108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088" name="Group 108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086" name="Shape 108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87" name="Shape 108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091" name="Group 109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089" name="Shape 108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90" name="Shape 109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094" name="Group 109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092" name="Shape 109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93" name="Shape 109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097" name="Group 109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095" name="Shape 109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96" name="Shape 109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100" name="Group 110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098" name="Shape 109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099" name="Shape 109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101" name="Shape 110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104" name="Group 110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102" name="Shape 110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03" name="Shape 110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105" name="Shape 1105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6" name="Shape 1106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107" name="Shape 1107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8" name="Shape 1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16" name="Shape 111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7" name="Shape 111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118" name="Shape 1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26" name="Shape 1126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7" name="Shape 112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128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129" name="Shape 1129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130" name="Shape 1130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133" name="Group 113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131" name="Shape 113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136" name="Group 113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134" name="Shape 113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35" name="Shape 113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139" name="Group 113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137" name="Shape 113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38" name="Shape 113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142" name="Group 114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140" name="Shape 114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41" name="Shape 114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145" name="Group 1145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143" name="Shape 114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44" name="Shape 114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148" name="Group 114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146" name="Shape 114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47" name="Shape 114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149" name="Shape 114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152" name="Group 115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150" name="Shape 115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51" name="Shape 115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153" name="Shape 1153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54" name="Shape 11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Shape 116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62" name="Shape 116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3" name="Shape 116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16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165" name="Shape 116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166" name="Shape 116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169" name="Group 116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167" name="Shape 116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68" name="Shape 116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172" name="Group 117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170" name="Shape 117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1" name="Shape 117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175" name="Group 117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173" name="Shape 117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4" name="Shape 117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178" name="Group 117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176" name="Shape 117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77" name="Shape 117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181" name="Group 118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179" name="Shape 117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0" name="Shape 118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184" name="Group 118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182" name="Shape 118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185" name="Shape 118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188" name="Group 118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186" name="Shape 118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187" name="Shape 118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189" name="Shape 1189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0" name="Shape 11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Shape 119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198" name="Shape 1198"/>
          <p:cNvSpPr/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9" name="Shape 119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0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201" name="Shape 120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202" name="Shape 120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05" name="Group 120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203" name="Shape 120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208" name="Group 120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206" name="Shape 120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07" name="Shape 120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211" name="Group 121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209" name="Shape 120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0" name="Shape 121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214" name="Group 121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212" name="Shape 121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3" name="Shape 121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217" name="Group 121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215" name="Shape 121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220" name="Group 122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218" name="Shape 121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221" name="Shape 122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24" name="Group 122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222" name="Shape 122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23" name="Shape 122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225" name="Shape 1225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6" name="Shape 12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34" name="Shape 123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35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236" name="Shape 123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237" name="Shape 1237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40" name="Group 124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238" name="Shape 123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39" name="Shape 123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243" name="Group 124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241" name="Shape 124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246" name="Group 124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244" name="Shape 124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249" name="Group 124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247" name="Shape 124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48" name="Shape 124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252" name="Group 1252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250" name="Shape 125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1" name="Shape 125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255" name="Group 125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253" name="Shape 125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4" name="Shape 125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256" name="Shape 125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59" name="Group 1259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257" name="Shape 125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58" name="Shape 125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260" name="Shape 1260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1" name="Shape 1261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262" name="Shape 1262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3" name="Shape 12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line interio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body" sz="quarter" idx="1"/>
          </p:nvPr>
        </p:nvSpPr>
        <p:spPr>
          <a:xfrm>
            <a:off x="520049" y="86060"/>
            <a:ext cx="5845177" cy="41876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400">
                <a:solidFill>
                  <a:srgbClr val="FFFFFF"/>
                </a:solidFill>
              </a:defRPr>
            </a:lvl1pPr>
            <a:lvl2pPr marL="460827" indent="-283028">
              <a:buClrTx/>
              <a:buFontTx/>
              <a:defRPr b="1" sz="2400">
                <a:solidFill>
                  <a:srgbClr val="FFFFFF"/>
                </a:solidFill>
              </a:defRPr>
            </a:lvl2pPr>
            <a:lvl3pPr marL="581025" indent="-238125">
              <a:buClrTx/>
              <a:buFontTx/>
              <a:defRPr b="1" sz="2400">
                <a:solidFill>
                  <a:srgbClr val="FFFFFF"/>
                </a:solidFill>
              </a:defRPr>
            </a:lvl3pPr>
            <a:lvl4pPr marL="795337" indent="-333375">
              <a:buClrTx/>
              <a:buFontTx/>
              <a:defRPr b="1" sz="2400">
                <a:solidFill>
                  <a:srgbClr val="FFFFFF"/>
                </a:solidFill>
              </a:defRPr>
            </a:lvl4pPr>
            <a:lvl5pPr marL="914400" indent="-285750">
              <a:buClrTx/>
              <a:buFontTx/>
              <a:defRPr b="1"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hape 50"/>
          <p:cNvSpPr/>
          <p:nvPr>
            <p:ph type="body" sz="quarter" idx="13"/>
          </p:nvPr>
        </p:nvSpPr>
        <p:spPr>
          <a:xfrm>
            <a:off x="520700" y="465245"/>
            <a:ext cx="5468938" cy="40851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71" name="Shape 1271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2" name="Shape 127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273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274" name="Shape 1274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275" name="Shape 1275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78" name="Group 127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276" name="Shape 127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77" name="Shape 127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281" name="Group 128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279" name="Shape 127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0" name="Shape 128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284" name="Group 128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282" name="Shape 128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3" name="Shape 128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287" name="Group 128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285" name="Shape 128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6" name="Shape 128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290" name="Group 1290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288" name="Shape 128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89" name="Shape 128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293" name="Group 129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291" name="Shape 129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92" name="Shape 129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294" name="Shape 129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297" name="Group 1297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295" name="Shape 129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96" name="Shape 129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298" name="Shape 1298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9" name="Shape 12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07" name="Shape 130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308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309" name="Shape 1309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310" name="Shape 1310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13" name="Group 131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311" name="Shape 131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2" name="Shape 131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316" name="Group 131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314" name="Shape 131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5" name="Shape 131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319" name="Group 131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317" name="Shape 131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18" name="Shape 131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322" name="Group 132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320" name="Shape 132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21" name="Shape 132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325" name="Group 1325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323" name="Shape 132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328" name="Group 132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326" name="Shape 132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329" name="Shape 132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32" name="Group 133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330" name="Shape 133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31" name="Shape 133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333" name="Shape 1333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4" name="Shape 1334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335" name="Shape 1335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36" name="Shape 13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44" name="Shape 1344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5" name="Shape 1345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346" name="Shape 134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347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348" name="Shape 1348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349" name="Shape 134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52" name="Group 135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350" name="Shape 135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355" name="Group 135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353" name="Shape 135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358" name="Group 135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356" name="Shape 135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361" name="Group 136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359" name="Shape 135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364" name="Group 136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362" name="Shape 136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367" name="Group 136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365" name="Shape 136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370" name="Group 137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368" name="Shape 136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371" name="Shape 137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72" name="Shape 13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380" name="Shape 1380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1" name="Shape 1381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382" name="Shape 1382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1383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384" name="Shape 138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385" name="Shape 1385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388" name="Group 138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386" name="Shape 138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391" name="Group 139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389" name="Shape 138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394" name="Group 139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392" name="Shape 139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397" name="Group 139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395" name="Shape 139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400" name="Group 1400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398" name="Shape 139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403" name="Group 140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401" name="Shape 140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2" name="Shape 140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406" name="Group 1406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404" name="Shape 1404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05" name="Shape 1405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407" name="Shape 1407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08" name="Shape 14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6" name="Shape 141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1417" name="image3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418" name="Shape 141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419" name="Shape 141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422" name="Group 1422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420" name="Shape 142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1" name="Shape 142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425" name="Group 1425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423" name="Shape 142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4" name="Shape 142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428" name="Group 1428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426" name="Shape 142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27" name="Shape 142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431" name="Group 1431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429" name="Shape 142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0" name="Shape 143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434" name="Group 143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432" name="Shape 143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3" name="Shape 143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437" name="Group 1437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435" name="Shape 143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6" name="Shape 143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440" name="Group 144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438" name="Shape 143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39" name="Shape 143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441" name="Shape 1441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42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1443" name="Shape 14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5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452" name="Shape 145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5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4" name="Shape 145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55" name="Shape 145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pic>
        <p:nvPicPr>
          <p:cNvPr id="145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1457" name="Shape 145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Shape 146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6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466" name="Shape 146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6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8" name="Shape 146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69" name="Shape 1469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7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471" name="Shape 147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472" name="Shape 1472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Shape 1479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8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481" name="Shape 148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8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3" name="Shape 148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484" name="Shape 148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485" name="Shape 1485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8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487" name="Shape 148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9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496" name="Shape 149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49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8" name="Shape 149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9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500" name="Shape 150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1" name="Shape 150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0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510" name="Shape 151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1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2" name="Shape 151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1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514" name="Shape 151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515" name="Shape 151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6" name="Shape 1516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 Column 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hape 59"/>
          <p:cNvSpPr/>
          <p:nvPr>
            <p:ph type="body" sz="half" idx="1"/>
          </p:nvPr>
        </p:nvSpPr>
        <p:spPr>
          <a:xfrm>
            <a:off x="521208" y="1078991"/>
            <a:ext cx="3390066" cy="435254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hape 60"/>
          <p:cNvSpPr/>
          <p:nvPr>
            <p:ph type="body" sz="half" idx="13"/>
          </p:nvPr>
        </p:nvSpPr>
        <p:spPr>
          <a:xfrm>
            <a:off x="4629224" y="1078991"/>
            <a:ext cx="3390066" cy="435254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Shape 152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2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525" name="Shape 152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2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7" name="Shape 1527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2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529" name="Shape 1529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530" name="Shape 153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1" name="Shape 153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Shape 153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3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1540" name="Shape 154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54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42" name="Shape 154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54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1544" name="Shape 154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1545" name="Shape 154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6" name="Shape 154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sp>
        <p:nvSpPr>
          <p:cNvPr id="1547" name="Shape 154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SHOCKWAVEMEDICAL.COM</a:t>
            </a:r>
          </a:p>
        </p:txBody>
      </p:sp>
      <p:sp>
        <p:nvSpPr>
          <p:cNvPr id="1548" name="Shape 1548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image2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56" name="Shape 155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557" name="Shape 155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DISRUPT CALCIUM</a:t>
            </a:r>
          </a:p>
        </p:txBody>
      </p:sp>
      <p:sp>
        <p:nvSpPr>
          <p:cNvPr id="1558" name="Shape 1558"/>
          <p:cNvSpPr/>
          <p:nvPr/>
        </p:nvSpPr>
        <p:spPr>
          <a:xfrm>
            <a:off x="5522464" y="3216092"/>
            <a:ext cx="2131672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RESTORE FLOW</a:t>
            </a:r>
          </a:p>
        </p:txBody>
      </p:sp>
      <p:sp>
        <p:nvSpPr>
          <p:cNvPr id="1559" name="Shape 1559"/>
          <p:cNvSpPr/>
          <p:nvPr/>
        </p:nvSpPr>
        <p:spPr>
          <a:xfrm>
            <a:off x="5522464" y="3667091"/>
            <a:ext cx="2993139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EXPAND POSSIBILITIES</a:t>
            </a:r>
          </a:p>
        </p:txBody>
      </p:sp>
      <p:sp>
        <p:nvSpPr>
          <p:cNvPr id="1560" name="Shape 156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1563" name="Group 1563"/>
          <p:cNvGrpSpPr/>
          <p:nvPr/>
        </p:nvGrpSpPr>
        <p:grpSpPr>
          <a:xfrm>
            <a:off x="5124247" y="2769831"/>
            <a:ext cx="365770" cy="365770"/>
            <a:chOff x="-1" y="-1"/>
            <a:chExt cx="365769" cy="365769"/>
          </a:xfrm>
        </p:grpSpPr>
        <p:sp>
          <p:nvSpPr>
            <p:cNvPr id="1561" name="Shape 1561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2" name="Shape 1562"/>
            <p:cNvSpPr/>
            <p:nvPr/>
          </p:nvSpPr>
          <p:spPr>
            <a:xfrm>
              <a:off x="51861" y="51861"/>
              <a:ext cx="262043" cy="26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573" name="Group 1573"/>
          <p:cNvGrpSpPr/>
          <p:nvPr/>
        </p:nvGrpSpPr>
        <p:grpSpPr>
          <a:xfrm>
            <a:off x="5124247" y="3671822"/>
            <a:ext cx="365770" cy="365770"/>
            <a:chOff x="-1" y="-1"/>
            <a:chExt cx="365769" cy="365769"/>
          </a:xfrm>
        </p:grpSpPr>
        <p:sp>
          <p:nvSpPr>
            <p:cNvPr id="1564" name="Shape 156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5" name="Shape 1565"/>
            <p:cNvSpPr/>
            <p:nvPr/>
          </p:nvSpPr>
          <p:spPr>
            <a:xfrm>
              <a:off x="215636" y="155584"/>
              <a:ext cx="99178" cy="5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6" name="Shape 1566"/>
            <p:cNvSpPr/>
            <p:nvPr/>
          </p:nvSpPr>
          <p:spPr>
            <a:xfrm>
              <a:off x="50951" y="155584"/>
              <a:ext cx="99178" cy="5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7" name="Shape 1567"/>
            <p:cNvSpPr/>
            <p:nvPr/>
          </p:nvSpPr>
          <p:spPr>
            <a:xfrm>
              <a:off x="155584" y="50951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8" name="Shape 1568"/>
            <p:cNvSpPr/>
            <p:nvPr/>
          </p:nvSpPr>
          <p:spPr>
            <a:xfrm>
              <a:off x="154674" y="215636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9" name="Shape 1569"/>
            <p:cNvSpPr/>
            <p:nvPr/>
          </p:nvSpPr>
          <p:spPr>
            <a:xfrm>
              <a:off x="204718" y="88255"/>
              <a:ext cx="72792" cy="7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0" name="Shape 1570"/>
            <p:cNvSpPr/>
            <p:nvPr/>
          </p:nvSpPr>
          <p:spPr>
            <a:xfrm>
              <a:off x="88255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1" name="Shape 1571"/>
            <p:cNvSpPr/>
            <p:nvPr/>
          </p:nvSpPr>
          <p:spPr>
            <a:xfrm>
              <a:off x="88255" y="87345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2" name="Shape 1572"/>
            <p:cNvSpPr/>
            <p:nvPr/>
          </p:nvSpPr>
          <p:spPr>
            <a:xfrm>
              <a:off x="204718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579" name="Group 1579"/>
          <p:cNvGrpSpPr/>
          <p:nvPr/>
        </p:nvGrpSpPr>
        <p:grpSpPr>
          <a:xfrm>
            <a:off x="5124247" y="3220826"/>
            <a:ext cx="365770" cy="365770"/>
            <a:chOff x="-1" y="-1"/>
            <a:chExt cx="365769" cy="365769"/>
          </a:xfrm>
        </p:grpSpPr>
        <p:sp>
          <p:nvSpPr>
            <p:cNvPr id="1574" name="Shape 157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5" name="Shape 1575"/>
            <p:cNvSpPr/>
            <p:nvPr/>
          </p:nvSpPr>
          <p:spPr>
            <a:xfrm>
              <a:off x="81431" y="65509"/>
              <a:ext cx="202903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6" name="Shape 1576"/>
            <p:cNvSpPr/>
            <p:nvPr/>
          </p:nvSpPr>
          <p:spPr>
            <a:xfrm>
              <a:off x="49586" y="125559"/>
              <a:ext cx="266592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7" name="Shape 1577"/>
            <p:cNvSpPr/>
            <p:nvPr/>
          </p:nvSpPr>
          <p:spPr>
            <a:xfrm>
              <a:off x="49586" y="192890"/>
              <a:ext cx="266592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8" name="Shape 1578"/>
            <p:cNvSpPr/>
            <p:nvPr/>
          </p:nvSpPr>
          <p:spPr>
            <a:xfrm>
              <a:off x="85070" y="256579"/>
              <a:ext cx="195625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580" name="Shape 158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Explore our Peripheral Lithoplasty System</a:t>
            </a:r>
          </a:p>
        </p:txBody>
      </p:sp>
      <p:pic>
        <p:nvPicPr>
          <p:cNvPr id="158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1582" name="Shape 158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1583" name="Shape 1583"/>
          <p:cNvSpPr/>
          <p:nvPr/>
        </p:nvSpPr>
        <p:spPr>
          <a:xfrm>
            <a:off x="3706317" y="6613586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b="1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584" name="Shape 1584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587" name="Group 158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585" name="Shape 1585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6" name="Shape 1586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590" name="Group 159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588" name="Shape 158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9" name="Shape 158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593" name="Group 159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591" name="Shape 159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2" name="Shape 159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596" name="Group 159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594" name="Shape 159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5" name="Shape 159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599" name="Group 1599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597" name="Shape 159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8" name="Shape 159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602" name="Group 160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600" name="Shape 160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1" name="Shape 160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605" name="Group 1605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603" name="Shape 160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4" name="Shape 160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606" name="Shape 1606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607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1608" name="Shape 16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Shape 161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16" name="Shape 161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7" name="Shape 161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618" name="Shape 161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1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620" name="Shape 162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621" name="Shape 162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624" name="Group 162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622" name="Shape 162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3" name="Shape 162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627" name="Group 162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625" name="Shape 162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6" name="Shape 162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630" name="Group 163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628" name="Shape 162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9" name="Shape 162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633" name="Group 163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631" name="Shape 163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636" name="Group 163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634" name="Shape 163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639" name="Group 163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637" name="Shape 163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38" name="Shape 163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1642" name="Group 164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640" name="Shape 164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643" name="Shape 164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44" name="Shape 16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Shape 165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52" name="Shape 165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3" name="Shape 165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5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655" name="Shape 165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656" name="Shape 165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659" name="Group 165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657" name="Shape 165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58" name="Shape 165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662" name="Group 166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660" name="Shape 166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1" name="Shape 166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665" name="Group 166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663" name="Shape 166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4" name="Shape 166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668" name="Group 166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666" name="Shape 166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67" name="Shape 166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671" name="Group 167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669" name="Shape 166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0" name="Shape 167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674" name="Group 167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672" name="Shape 167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3" name="Shape 167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675" name="Shape 167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678" name="Group 167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676" name="Shape 167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77" name="Shape 167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679" name="Shape 16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Shape 168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687" name="Shape 1687"/>
          <p:cNvSpPr/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8" name="Shape 168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68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690" name="Shape 169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691" name="Shape 169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694" name="Group 169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692" name="Shape 169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3" name="Shape 169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697" name="Group 169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695" name="Shape 169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6" name="Shape 169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700" name="Group 170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698" name="Shape 169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99" name="Shape 169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703" name="Group 170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701" name="Shape 170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2" name="Shape 170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706" name="Group 170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704" name="Shape 170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5" name="Shape 170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709" name="Group 170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707" name="Shape 170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08" name="Shape 170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710" name="Shape 171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13" name="Group 1713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711" name="Shape 171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12" name="Shape 171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714" name="Shape 1714"/>
          <p:cNvSpPr/>
          <p:nvPr>
            <p:ph type="body" sz="quarter" idx="13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5" name="Shape 17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Shape 172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23" name="Shape 1723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4" name="Shape 172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725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726" name="Shape 172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727" name="Shape 1727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30" name="Group 173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728" name="Shape 172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29" name="Shape 172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733" name="Group 173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731" name="Shape 173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2" name="Shape 173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736" name="Group 173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734" name="Shape 173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5" name="Shape 173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739" name="Group 173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737" name="Shape 173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8" name="Shape 173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742" name="Group 1742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740" name="Shape 174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1" name="Shape 174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745" name="Group 174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743" name="Shape 174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4" name="Shape 174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746" name="Shape 174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49" name="Group 1749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747" name="Shape 174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8" name="Shape 174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750" name="Shape 1750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1" name="Shape 17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Shape 175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59" name="Shape 175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76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761" name="Shape 176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762" name="Shape 176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65" name="Group 176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763" name="Shape 176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4" name="Shape 176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768" name="Group 176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766" name="Shape 176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7" name="Shape 176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771" name="Group 177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769" name="Shape 176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0" name="Shape 177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774" name="Group 177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772" name="Shape 177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3" name="Shape 177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777" name="Group 177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775" name="Shape 177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6" name="Shape 177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780" name="Group 178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778" name="Shape 177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9" name="Shape 177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781" name="Shape 178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784" name="Group 178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782" name="Shape 178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3" name="Shape 178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785" name="Shape 1785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6" name="Shape 1786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787" name="Shape 1787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8" name="Shape 17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5" name="Shape 179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96" name="Shape 179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7" name="Shape 179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798" name="Shape 179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Shape 180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06" name="Shape 1806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7" name="Shape 180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08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809" name="Shape 1809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810" name="Shape 1810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13" name="Group 181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811" name="Shape 181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2" name="Shape 181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816" name="Group 181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814" name="Shape 181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5" name="Shape 181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819" name="Group 181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817" name="Shape 181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8" name="Shape 181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822" name="Group 182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820" name="Shape 182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1" name="Shape 182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825" name="Group 1825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823" name="Shape 182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4" name="Shape 182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828" name="Group 182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826" name="Shape 182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7" name="Shape 182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829" name="Shape 182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32" name="Group 183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830" name="Shape 183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1" name="Shape 183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833" name="Shape 1833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4" name="Shape 18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.) Interio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body" sz="quarter" idx="1"/>
          </p:nvPr>
        </p:nvSpPr>
        <p:spPr>
          <a:xfrm>
            <a:off x="520048" y="107157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600">
                <a:solidFill>
                  <a:srgbClr val="FFFFFF"/>
                </a:solidFill>
              </a:defRPr>
            </a:lvl1pPr>
            <a:lvl2pPr marL="484413" indent="-306612">
              <a:buClrTx/>
              <a:buFontTx/>
              <a:defRPr b="1" sz="2600">
                <a:solidFill>
                  <a:srgbClr val="FFFFFF"/>
                </a:solidFill>
              </a:defRPr>
            </a:lvl2pPr>
            <a:lvl3pPr marL="600868" indent="-257967">
              <a:buClrTx/>
              <a:buFontTx/>
              <a:defRPr b="1" sz="2600">
                <a:solidFill>
                  <a:srgbClr val="FFFFFF"/>
                </a:solidFill>
              </a:defRPr>
            </a:lvl3pPr>
            <a:lvl4pPr marL="823119" indent="-361157">
              <a:buClrTx/>
              <a:buFontTx/>
              <a:defRPr b="1" sz="2600">
                <a:solidFill>
                  <a:srgbClr val="FFFFFF"/>
                </a:solidFill>
              </a:defRPr>
            </a:lvl4pPr>
            <a:lvl5pPr marL="938212" indent="-309562">
              <a:buClrTx/>
              <a:buFontTx/>
              <a:defRPr b="1"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body" sz="half" idx="13"/>
          </p:nvPr>
        </p:nvSpPr>
        <p:spPr>
          <a:xfrm>
            <a:off x="520699" y="2517600"/>
            <a:ext cx="7932740" cy="180944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4"/>
          </p:nvPr>
        </p:nvSpPr>
        <p:spPr>
          <a:xfrm>
            <a:off x="520047" y="1398490"/>
            <a:ext cx="7933391" cy="98901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Shape 184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42" name="Shape 184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3" name="Shape 184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4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845" name="Shape 184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846" name="Shape 184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49" name="Group 184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847" name="Shape 184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8" name="Shape 184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852" name="Group 185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850" name="Shape 185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1" name="Shape 185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855" name="Group 185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853" name="Shape 185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4" name="Shape 185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858" name="Group 185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856" name="Shape 185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7" name="Shape 185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861" name="Group 186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859" name="Shape 185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0" name="Shape 186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864" name="Group 186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862" name="Shape 186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3" name="Shape 186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865" name="Shape 186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68" name="Group 186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866" name="Shape 186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7" name="Shape 186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869" name="Shape 1869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0" name="Shape 18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Shape 187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78" name="Shape 1878"/>
          <p:cNvSpPr/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9" name="Shape 187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88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881" name="Shape 188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882" name="Shape 188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885" name="Group 188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883" name="Shape 188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4" name="Shape 188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888" name="Group 188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886" name="Shape 188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7" name="Shape 188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891" name="Group 189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889" name="Shape 188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0" name="Shape 189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894" name="Group 189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892" name="Shape 189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3" name="Shape 189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897" name="Group 189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895" name="Shape 189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6" name="Shape 189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900" name="Group 190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898" name="Shape 189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9" name="Shape 189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901" name="Shape 190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04" name="Group 190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902" name="Shape 190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3" name="Shape 190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905" name="Shape 1905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6" name="Shape 190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Shape 191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14" name="Shape 191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915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916" name="Shape 191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917" name="Shape 1917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20" name="Group 192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918" name="Shape 191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9" name="Shape 191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923" name="Group 192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921" name="Shape 192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2" name="Shape 192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926" name="Group 192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924" name="Shape 192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5" name="Shape 192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929" name="Group 192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927" name="Shape 192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8" name="Shape 192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932" name="Group 1932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930" name="Shape 193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1" name="Shape 193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935" name="Group 193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933" name="Shape 193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4" name="Shape 193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936" name="Shape 193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39" name="Group 1939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937" name="Shape 193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8" name="Shape 193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940" name="Shape 1940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1" name="Shape 1941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1942" name="Shape 1942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3" name="Shape 19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Shape 1950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51" name="Shape 1951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52" name="Shape 195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953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4" name="Shape 1954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955" name="Shape 1955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58" name="Group 195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956" name="Shape 195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7" name="Shape 195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961" name="Group 196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959" name="Shape 195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0" name="Shape 196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964" name="Group 196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962" name="Shape 196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3" name="Shape 196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1967" name="Group 196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1965" name="Shape 196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6" name="Shape 196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1970" name="Group 1970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1968" name="Shape 196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9" name="Shape 196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1973" name="Group 197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1971" name="Shape 197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72" name="Shape 197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1974" name="Shape 1974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77" name="Group 1977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1975" name="Shape 197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76" name="Shape 197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1978" name="Shape 1978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9" name="Shape 197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Shape 198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987" name="Shape 198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1988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1989" name="Shape 1989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1990" name="Shape 1990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1993" name="Group 199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1991" name="Shape 199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2" name="Shape 199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1996" name="Group 199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1994" name="Shape 199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5" name="Shape 199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1999" name="Group 199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1997" name="Shape 199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8" name="Shape 199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002" name="Group 200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000" name="Shape 200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1" name="Shape 200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005" name="Group 2005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003" name="Shape 200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008" name="Group 200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006" name="Shape 200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009" name="Shape 200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012" name="Group 201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010" name="Shape 201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1" name="Shape 201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013" name="Shape 2013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4" name="Shape 2014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015" name="Shape 2015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6" name="Shape 20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Shape 202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24" name="Shape 2024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5" name="Shape 2025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026" name="Shape 202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027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028" name="Shape 2028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029" name="Shape 202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032" name="Group 203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030" name="Shape 203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1" name="Shape 203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035" name="Group 203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033" name="Shape 203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4" name="Shape 203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038" name="Group 203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036" name="Shape 203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041" name="Group 204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039" name="Shape 203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044" name="Group 204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042" name="Shape 204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3" name="Shape 204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047" name="Group 204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045" name="Shape 204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048" name="Shape 204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051" name="Shape 205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52" name="Shape 205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Shape 205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60" name="Shape 2060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61" name="Shape 2061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062" name="Shape 2062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2063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064" name="Shape 206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065" name="Shape 2065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068" name="Group 206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066" name="Shape 206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7" name="Shape 206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071" name="Group 207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069" name="Shape 206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0" name="Shape 207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074" name="Group 207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072" name="Shape 207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3" name="Shape 207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077" name="Group 207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075" name="Shape 207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6" name="Shape 207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080" name="Group 2080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078" name="Shape 207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9" name="Shape 207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083" name="Group 208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081" name="Shape 208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2" name="Shape 208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086" name="Group 2086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084" name="Shape 2084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5" name="Shape 2085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087" name="Shape 2087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088" name="Shape 20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image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675" y="0"/>
            <a:ext cx="92202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6" name="Shape 209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2097" name="image3.pn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098" name="Shape 209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099" name="Shape 209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102" name="Group 2102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100" name="Shape 210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1" name="Shape 210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105" name="Group 2105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103" name="Shape 210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4" name="Shape 210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108" name="Group 2108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106" name="Shape 210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7" name="Shape 210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111" name="Group 2111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109" name="Shape 210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0" name="Shape 211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114" name="Group 211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112" name="Shape 211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3" name="Shape 211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117" name="Group 2117">
            <a:hlinkClick r:id="rId5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115" name="Shape 211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6" name="Shape 211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120" name="Group 212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118" name="Shape 211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9" name="Shape 211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121" name="Shape 2121">
            <a:hlinkClick r:id="rId3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22" name="image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2123" name="Shape 2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Shape 2130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3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32" name="Shape 213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3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4" name="Shape 213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35" name="Shape 213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pic>
        <p:nvPicPr>
          <p:cNvPr id="213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2137" name="Shape 213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2.)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Shape 214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4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46" name="Shape 214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47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48" name="Shape 214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49" name="Shape 2149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5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51" name="Shape 215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152" name="Shape 2152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Interio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79" name="Shape 79"/>
          <p:cNvSpPr/>
          <p:nvPr>
            <p:ph type="body" sz="quarter" idx="1"/>
          </p:nvPr>
        </p:nvSpPr>
        <p:spPr>
          <a:xfrm>
            <a:off x="520048" y="107155"/>
            <a:ext cx="7494400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3200">
                <a:solidFill>
                  <a:srgbClr val="FFFFFF"/>
                </a:solidFill>
              </a:defRPr>
            </a:lvl1pPr>
            <a:lvl2pPr marL="555171" indent="-377371">
              <a:buClrTx/>
              <a:buFontTx/>
              <a:defRPr b="1" sz="3200">
                <a:solidFill>
                  <a:srgbClr val="FFFFFF"/>
                </a:solidFill>
              </a:defRPr>
            </a:lvl2pPr>
            <a:lvl3pPr marL="660401" indent="-317500">
              <a:buClrTx/>
              <a:buFontTx/>
              <a:defRPr b="1" sz="3200">
                <a:solidFill>
                  <a:srgbClr val="FFFFFF"/>
                </a:solidFill>
              </a:defRPr>
            </a:lvl3pPr>
            <a:lvl4pPr marL="906462" indent="-444501">
              <a:buClrTx/>
              <a:buFontTx/>
              <a:defRPr b="1" sz="3200">
                <a:solidFill>
                  <a:srgbClr val="FFFFFF"/>
                </a:solidFill>
              </a:defRPr>
            </a:lvl4pPr>
            <a:lvl5pPr marL="1009650" indent="-381000">
              <a:buClrTx/>
              <a:buFontTx/>
              <a:defRPr b="1" sz="3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hape 80"/>
          <p:cNvSpPr/>
          <p:nvPr>
            <p:ph type="body" sz="quarter" idx="13"/>
          </p:nvPr>
        </p:nvSpPr>
        <p:spPr>
          <a:xfrm>
            <a:off x="520048" y="1398490"/>
            <a:ext cx="7933671" cy="114748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1" name="Shape 81"/>
          <p:cNvSpPr/>
          <p:nvPr>
            <p:ph type="body" sz="half" idx="14"/>
          </p:nvPr>
        </p:nvSpPr>
        <p:spPr>
          <a:xfrm>
            <a:off x="520979" y="2707250"/>
            <a:ext cx="7932740" cy="294948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Shape 82"/>
          <p:cNvSpPr/>
          <p:nvPr/>
        </p:nvSpPr>
        <p:spPr>
          <a:xfrm>
            <a:off x="50319" y="6515636"/>
            <a:ext cx="1594705" cy="22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Internal Use Only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.) 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Shape 2159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6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61" name="Shape 2161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62" name="image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3" name="Shape 216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164" name="Shape 2164"/>
          <p:cNvSpPr/>
          <p:nvPr/>
        </p:nvSpPr>
        <p:spPr>
          <a:xfrm>
            <a:off x="457203" y="6536797"/>
            <a:ext cx="3283886" cy="153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2165" name="Shape 2165"/>
          <p:cNvSpPr/>
          <p:nvPr>
            <p:ph type="body" sz="quarter" idx="1"/>
          </p:nvPr>
        </p:nvSpPr>
        <p:spPr>
          <a:xfrm>
            <a:off x="1654175" y="2103353"/>
            <a:ext cx="5835650" cy="1325648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1pPr>
            <a:lvl2pPr marL="648863" indent="-519092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2pPr>
            <a:lvl3pPr marL="859591" indent="-600048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3pPr>
            <a:lvl4pPr marL="993730" indent="-605606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4pPr>
            <a:lvl5pPr marL="1204616" indent="-686721" algn="ctr">
              <a:buClrTx/>
              <a:buFontTx/>
              <a:tabLst>
                <a:tab pos="101600" algn="l"/>
              </a:tabLst>
              <a:defRPr b="1" sz="5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6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2167" name="Shape 216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9.) Divider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Shape 2174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7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76" name="Shape 217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77" name="image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8" name="Shape 217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7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2180" name="Shape 218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1" name="Shape 218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0.) Divider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Shape 218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8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190" name="Shape 219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191" name="image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2" name="Shape 219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19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2194" name="Shape 219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2195" name="Shape 219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6" name="Shape 2196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1.) Divider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Shape 2203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20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205" name="Shape 220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206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07" name="Shape 2207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208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2209" name="Shape 2209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2210" name="Shape 2210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1" name="Shape 2211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2.) Salutation (Final)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Shape 2218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21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2220" name="Shape 222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221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2" name="Shape 2222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22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74260" y="6490868"/>
            <a:ext cx="1036344" cy="254746"/>
          </a:xfrm>
          <a:prstGeom prst="rect">
            <a:avLst/>
          </a:prstGeom>
          <a:ln w="12700">
            <a:miter lim="400000"/>
          </a:ln>
        </p:spPr>
      </p:pic>
      <p:sp>
        <p:nvSpPr>
          <p:cNvPr id="2224" name="Shape 2224"/>
          <p:cNvSpPr/>
          <p:nvPr/>
        </p:nvSpPr>
        <p:spPr>
          <a:xfrm>
            <a:off x="457202" y="6536797"/>
            <a:ext cx="328388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PRESENTATION NAME | CLIENT | VERSION 01 | 01 APRIL 16</a:t>
            </a:r>
          </a:p>
        </p:txBody>
      </p:sp>
      <p:sp>
        <p:nvSpPr>
          <p:cNvPr id="2225" name="Shape 2225"/>
          <p:cNvSpPr/>
          <p:nvPr>
            <p:ph type="body" sz="quarter" idx="1"/>
          </p:nvPr>
        </p:nvSpPr>
        <p:spPr>
          <a:xfrm>
            <a:off x="1654175" y="2516564"/>
            <a:ext cx="5835650" cy="912436"/>
          </a:xfrm>
          <a:prstGeom prst="rect">
            <a:avLst/>
          </a:prstGeom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b="1" sz="3600">
                <a:solidFill>
                  <a:srgbClr val="FFFFFF"/>
                </a:solidFill>
              </a:defRPr>
            </a:lvl1pPr>
            <a:lvl2pPr marL="463472" indent="-333700" algn="ctr">
              <a:buClrTx/>
              <a:buFontTx/>
              <a:defRPr b="1" sz="3600">
                <a:solidFill>
                  <a:srgbClr val="FFFFFF"/>
                </a:solidFill>
              </a:defRPr>
            </a:lvl2pPr>
            <a:lvl3pPr marL="645287" indent="-385746" algn="ctr">
              <a:buClrTx/>
              <a:buFontTx/>
              <a:defRPr b="1" sz="3600">
                <a:solidFill>
                  <a:srgbClr val="FFFFFF"/>
                </a:solidFill>
              </a:defRPr>
            </a:lvl3pPr>
            <a:lvl4pPr marL="777441" indent="-389318" algn="ctr">
              <a:buClrTx/>
              <a:buFontTx/>
              <a:defRPr b="1" sz="3600">
                <a:solidFill>
                  <a:srgbClr val="FFFFFF"/>
                </a:solidFill>
              </a:defRPr>
            </a:lvl4pPr>
            <a:lvl5pPr marL="959358" indent="-441462" algn="ctr">
              <a:buClrTx/>
              <a:buFontTx/>
              <a:defRPr b="1" sz="3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6" name="Shape 2226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52525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sp>
        <p:nvSpPr>
          <p:cNvPr id="2227" name="Shape 2227"/>
          <p:cNvSpPr/>
          <p:nvPr/>
        </p:nvSpPr>
        <p:spPr>
          <a:xfrm>
            <a:off x="451042" y="6525906"/>
            <a:ext cx="1945341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SHOCKWAVEMEDICAL.COM</a:t>
            </a:r>
          </a:p>
        </p:txBody>
      </p:sp>
      <p:sp>
        <p:nvSpPr>
          <p:cNvPr id="2228" name="Shape 2228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5" name="image2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3462"/>
          <a:stretch>
            <a:fillRect/>
          </a:stretch>
        </p:blipFill>
        <p:spPr>
          <a:xfrm>
            <a:off x="0" y="914399"/>
            <a:ext cx="9144000" cy="5943602"/>
          </a:xfrm>
          <a:prstGeom prst="rect">
            <a:avLst/>
          </a:prstGeom>
          <a:ln w="12700">
            <a:miter lim="400000"/>
          </a:ln>
        </p:spPr>
      </p:pic>
      <p:sp>
        <p:nvSpPr>
          <p:cNvPr id="2236" name="Shape 223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37" name="Shape 2237"/>
          <p:cNvSpPr/>
          <p:nvPr/>
        </p:nvSpPr>
        <p:spPr>
          <a:xfrm>
            <a:off x="5522464" y="2765098"/>
            <a:ext cx="2428088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DISRUPT CALCIUM</a:t>
            </a:r>
          </a:p>
        </p:txBody>
      </p:sp>
      <p:sp>
        <p:nvSpPr>
          <p:cNvPr id="2238" name="Shape 2238"/>
          <p:cNvSpPr/>
          <p:nvPr/>
        </p:nvSpPr>
        <p:spPr>
          <a:xfrm>
            <a:off x="5522464" y="3216092"/>
            <a:ext cx="2131672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RESTORE FLOW</a:t>
            </a:r>
          </a:p>
        </p:txBody>
      </p:sp>
      <p:sp>
        <p:nvSpPr>
          <p:cNvPr id="2239" name="Shape 2239"/>
          <p:cNvSpPr/>
          <p:nvPr/>
        </p:nvSpPr>
        <p:spPr>
          <a:xfrm>
            <a:off x="5522464" y="3667091"/>
            <a:ext cx="2993139" cy="375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EXPAND POSSIBILITIES</a:t>
            </a:r>
          </a:p>
        </p:txBody>
      </p:sp>
      <p:sp>
        <p:nvSpPr>
          <p:cNvPr id="2240" name="Shape 2240"/>
          <p:cNvSpPr/>
          <p:nvPr/>
        </p:nvSpPr>
        <p:spPr>
          <a:xfrm>
            <a:off x="653706" y="1262280"/>
            <a:ext cx="7939962" cy="350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Reshape interventional therapy with the power of Lithoplast</a:t>
            </a:r>
            <a:r>
              <a:rPr spc="100"/>
              <a:t>y</a:t>
            </a:r>
            <a:r>
              <a:rPr baseline="30000"/>
              <a:t>®</a:t>
            </a:r>
            <a:r>
              <a:t> Technology.</a:t>
            </a:r>
          </a:p>
        </p:txBody>
      </p:sp>
      <p:grpSp>
        <p:nvGrpSpPr>
          <p:cNvPr id="2243" name="Group 2243"/>
          <p:cNvGrpSpPr/>
          <p:nvPr/>
        </p:nvGrpSpPr>
        <p:grpSpPr>
          <a:xfrm>
            <a:off x="5124247" y="2769831"/>
            <a:ext cx="365770" cy="365770"/>
            <a:chOff x="-1" y="-1"/>
            <a:chExt cx="365769" cy="365769"/>
          </a:xfrm>
        </p:grpSpPr>
        <p:sp>
          <p:nvSpPr>
            <p:cNvPr id="2241" name="Shape 2241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2" name="Shape 2242"/>
            <p:cNvSpPr/>
            <p:nvPr/>
          </p:nvSpPr>
          <p:spPr>
            <a:xfrm>
              <a:off x="51861" y="51861"/>
              <a:ext cx="262043" cy="262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5" y="17917"/>
                  </a:moveTo>
                  <a:lnTo>
                    <a:pt x="6617" y="18250"/>
                  </a:lnTo>
                  <a:lnTo>
                    <a:pt x="7175" y="18542"/>
                  </a:lnTo>
                  <a:lnTo>
                    <a:pt x="7742" y="18775"/>
                  </a:lnTo>
                  <a:lnTo>
                    <a:pt x="8333" y="18975"/>
                  </a:lnTo>
                  <a:lnTo>
                    <a:pt x="8933" y="19133"/>
                  </a:lnTo>
                  <a:lnTo>
                    <a:pt x="9550" y="19250"/>
                  </a:lnTo>
                  <a:lnTo>
                    <a:pt x="10167" y="19317"/>
                  </a:lnTo>
                  <a:lnTo>
                    <a:pt x="10800" y="19342"/>
                  </a:lnTo>
                  <a:lnTo>
                    <a:pt x="10825" y="21600"/>
                  </a:lnTo>
                  <a:lnTo>
                    <a:pt x="10800" y="21600"/>
                  </a:lnTo>
                  <a:lnTo>
                    <a:pt x="10083" y="21575"/>
                  </a:lnTo>
                  <a:lnTo>
                    <a:pt x="9392" y="21508"/>
                  </a:lnTo>
                  <a:lnTo>
                    <a:pt x="8700" y="21392"/>
                  </a:lnTo>
                  <a:lnTo>
                    <a:pt x="8017" y="21233"/>
                  </a:lnTo>
                  <a:lnTo>
                    <a:pt x="7350" y="21033"/>
                  </a:lnTo>
                  <a:lnTo>
                    <a:pt x="6692" y="20783"/>
                  </a:lnTo>
                  <a:lnTo>
                    <a:pt x="6050" y="20500"/>
                  </a:lnTo>
                  <a:lnTo>
                    <a:pt x="5433" y="20175"/>
                  </a:lnTo>
                  <a:lnTo>
                    <a:pt x="4833" y="19800"/>
                  </a:lnTo>
                  <a:lnTo>
                    <a:pt x="6075" y="17917"/>
                  </a:lnTo>
                  <a:close/>
                  <a:moveTo>
                    <a:pt x="16858" y="16825"/>
                  </a:moveTo>
                  <a:lnTo>
                    <a:pt x="18458" y="18408"/>
                  </a:lnTo>
                  <a:lnTo>
                    <a:pt x="17933" y="18900"/>
                  </a:lnTo>
                  <a:lnTo>
                    <a:pt x="17383" y="19350"/>
                  </a:lnTo>
                  <a:lnTo>
                    <a:pt x="16808" y="19775"/>
                  </a:lnTo>
                  <a:lnTo>
                    <a:pt x="16217" y="20133"/>
                  </a:lnTo>
                  <a:lnTo>
                    <a:pt x="15600" y="20475"/>
                  </a:lnTo>
                  <a:lnTo>
                    <a:pt x="14967" y="20767"/>
                  </a:lnTo>
                  <a:lnTo>
                    <a:pt x="14300" y="21017"/>
                  </a:lnTo>
                  <a:lnTo>
                    <a:pt x="13633" y="21225"/>
                  </a:lnTo>
                  <a:lnTo>
                    <a:pt x="12942" y="21392"/>
                  </a:lnTo>
                  <a:lnTo>
                    <a:pt x="12492" y="19175"/>
                  </a:lnTo>
                  <a:lnTo>
                    <a:pt x="13100" y="19025"/>
                  </a:lnTo>
                  <a:lnTo>
                    <a:pt x="13708" y="18842"/>
                  </a:lnTo>
                  <a:lnTo>
                    <a:pt x="14283" y="18600"/>
                  </a:lnTo>
                  <a:lnTo>
                    <a:pt x="14850" y="18325"/>
                  </a:lnTo>
                  <a:lnTo>
                    <a:pt x="15383" y="18008"/>
                  </a:lnTo>
                  <a:lnTo>
                    <a:pt x="15900" y="17650"/>
                  </a:lnTo>
                  <a:lnTo>
                    <a:pt x="16392" y="17258"/>
                  </a:lnTo>
                  <a:lnTo>
                    <a:pt x="16858" y="16825"/>
                  </a:lnTo>
                  <a:close/>
                  <a:moveTo>
                    <a:pt x="2433" y="12500"/>
                  </a:moveTo>
                  <a:lnTo>
                    <a:pt x="2575" y="13108"/>
                  </a:lnTo>
                  <a:lnTo>
                    <a:pt x="2767" y="13717"/>
                  </a:lnTo>
                  <a:lnTo>
                    <a:pt x="3000" y="14292"/>
                  </a:lnTo>
                  <a:lnTo>
                    <a:pt x="3283" y="14858"/>
                  </a:lnTo>
                  <a:lnTo>
                    <a:pt x="3592" y="15392"/>
                  </a:lnTo>
                  <a:lnTo>
                    <a:pt x="3958" y="15908"/>
                  </a:lnTo>
                  <a:lnTo>
                    <a:pt x="4350" y="16400"/>
                  </a:lnTo>
                  <a:lnTo>
                    <a:pt x="4775" y="16858"/>
                  </a:lnTo>
                  <a:lnTo>
                    <a:pt x="3192" y="18467"/>
                  </a:lnTo>
                  <a:lnTo>
                    <a:pt x="2708" y="17942"/>
                  </a:lnTo>
                  <a:lnTo>
                    <a:pt x="2250" y="17400"/>
                  </a:lnTo>
                  <a:lnTo>
                    <a:pt x="1833" y="16825"/>
                  </a:lnTo>
                  <a:lnTo>
                    <a:pt x="1467" y="16225"/>
                  </a:lnTo>
                  <a:lnTo>
                    <a:pt x="1133" y="15617"/>
                  </a:lnTo>
                  <a:lnTo>
                    <a:pt x="842" y="14975"/>
                  </a:lnTo>
                  <a:lnTo>
                    <a:pt x="583" y="14317"/>
                  </a:lnTo>
                  <a:lnTo>
                    <a:pt x="383" y="13642"/>
                  </a:lnTo>
                  <a:lnTo>
                    <a:pt x="217" y="12950"/>
                  </a:lnTo>
                  <a:lnTo>
                    <a:pt x="2433" y="12500"/>
                  </a:lnTo>
                  <a:close/>
                  <a:moveTo>
                    <a:pt x="21600" y="10783"/>
                  </a:moveTo>
                  <a:lnTo>
                    <a:pt x="21600" y="10800"/>
                  </a:lnTo>
                  <a:lnTo>
                    <a:pt x="21575" y="11517"/>
                  </a:lnTo>
                  <a:lnTo>
                    <a:pt x="21508" y="12217"/>
                  </a:lnTo>
                  <a:lnTo>
                    <a:pt x="21392" y="12908"/>
                  </a:lnTo>
                  <a:lnTo>
                    <a:pt x="21233" y="13583"/>
                  </a:lnTo>
                  <a:lnTo>
                    <a:pt x="21033" y="14267"/>
                  </a:lnTo>
                  <a:lnTo>
                    <a:pt x="20783" y="14908"/>
                  </a:lnTo>
                  <a:lnTo>
                    <a:pt x="20492" y="15550"/>
                  </a:lnTo>
                  <a:lnTo>
                    <a:pt x="20167" y="16175"/>
                  </a:lnTo>
                  <a:lnTo>
                    <a:pt x="19792" y="16775"/>
                  </a:lnTo>
                  <a:lnTo>
                    <a:pt x="17917" y="15525"/>
                  </a:lnTo>
                  <a:lnTo>
                    <a:pt x="18250" y="14992"/>
                  </a:lnTo>
                  <a:lnTo>
                    <a:pt x="18533" y="14433"/>
                  </a:lnTo>
                  <a:lnTo>
                    <a:pt x="18775" y="13858"/>
                  </a:lnTo>
                  <a:lnTo>
                    <a:pt x="18975" y="13275"/>
                  </a:lnTo>
                  <a:lnTo>
                    <a:pt x="19133" y="12675"/>
                  </a:lnTo>
                  <a:lnTo>
                    <a:pt x="19250" y="12050"/>
                  </a:lnTo>
                  <a:lnTo>
                    <a:pt x="19317" y="11433"/>
                  </a:lnTo>
                  <a:lnTo>
                    <a:pt x="19342" y="10800"/>
                  </a:lnTo>
                  <a:lnTo>
                    <a:pt x="21600" y="10783"/>
                  </a:lnTo>
                  <a:close/>
                  <a:moveTo>
                    <a:pt x="1817" y="4808"/>
                  </a:moveTo>
                  <a:lnTo>
                    <a:pt x="3692" y="6058"/>
                  </a:lnTo>
                  <a:lnTo>
                    <a:pt x="3367" y="6600"/>
                  </a:lnTo>
                  <a:lnTo>
                    <a:pt x="3067" y="7158"/>
                  </a:lnTo>
                  <a:lnTo>
                    <a:pt x="2825" y="7733"/>
                  </a:lnTo>
                  <a:lnTo>
                    <a:pt x="2625" y="8317"/>
                  </a:lnTo>
                  <a:lnTo>
                    <a:pt x="2467" y="8925"/>
                  </a:lnTo>
                  <a:lnTo>
                    <a:pt x="2350" y="9542"/>
                  </a:lnTo>
                  <a:lnTo>
                    <a:pt x="2283" y="10167"/>
                  </a:lnTo>
                  <a:lnTo>
                    <a:pt x="2258" y="10800"/>
                  </a:lnTo>
                  <a:lnTo>
                    <a:pt x="0" y="10833"/>
                  </a:lnTo>
                  <a:lnTo>
                    <a:pt x="0" y="10800"/>
                  </a:lnTo>
                  <a:lnTo>
                    <a:pt x="25" y="10083"/>
                  </a:lnTo>
                  <a:lnTo>
                    <a:pt x="92" y="9383"/>
                  </a:lnTo>
                  <a:lnTo>
                    <a:pt x="208" y="8692"/>
                  </a:lnTo>
                  <a:lnTo>
                    <a:pt x="367" y="8008"/>
                  </a:lnTo>
                  <a:lnTo>
                    <a:pt x="575" y="7325"/>
                  </a:lnTo>
                  <a:lnTo>
                    <a:pt x="825" y="6667"/>
                  </a:lnTo>
                  <a:lnTo>
                    <a:pt x="1117" y="6033"/>
                  </a:lnTo>
                  <a:lnTo>
                    <a:pt x="1442" y="5408"/>
                  </a:lnTo>
                  <a:lnTo>
                    <a:pt x="1817" y="4808"/>
                  </a:lnTo>
                  <a:close/>
                  <a:moveTo>
                    <a:pt x="18417" y="3150"/>
                  </a:moveTo>
                  <a:lnTo>
                    <a:pt x="18917" y="3675"/>
                  </a:lnTo>
                  <a:lnTo>
                    <a:pt x="19358" y="4225"/>
                  </a:lnTo>
                  <a:lnTo>
                    <a:pt x="19775" y="4792"/>
                  </a:lnTo>
                  <a:lnTo>
                    <a:pt x="20150" y="5392"/>
                  </a:lnTo>
                  <a:lnTo>
                    <a:pt x="20475" y="6017"/>
                  </a:lnTo>
                  <a:lnTo>
                    <a:pt x="20767" y="6650"/>
                  </a:lnTo>
                  <a:lnTo>
                    <a:pt x="21025" y="7308"/>
                  </a:lnTo>
                  <a:lnTo>
                    <a:pt x="21225" y="7983"/>
                  </a:lnTo>
                  <a:lnTo>
                    <a:pt x="21392" y="8675"/>
                  </a:lnTo>
                  <a:lnTo>
                    <a:pt x="19175" y="9117"/>
                  </a:lnTo>
                  <a:lnTo>
                    <a:pt x="19033" y="8500"/>
                  </a:lnTo>
                  <a:lnTo>
                    <a:pt x="18842" y="7900"/>
                  </a:lnTo>
                  <a:lnTo>
                    <a:pt x="18600" y="7317"/>
                  </a:lnTo>
                  <a:lnTo>
                    <a:pt x="18325" y="6758"/>
                  </a:lnTo>
                  <a:lnTo>
                    <a:pt x="18017" y="6225"/>
                  </a:lnTo>
                  <a:lnTo>
                    <a:pt x="17658" y="5700"/>
                  </a:lnTo>
                  <a:lnTo>
                    <a:pt x="17258" y="5217"/>
                  </a:lnTo>
                  <a:lnTo>
                    <a:pt x="16833" y="4750"/>
                  </a:lnTo>
                  <a:lnTo>
                    <a:pt x="18417" y="3150"/>
                  </a:lnTo>
                  <a:close/>
                  <a:moveTo>
                    <a:pt x="8692" y="208"/>
                  </a:moveTo>
                  <a:lnTo>
                    <a:pt x="9125" y="2425"/>
                  </a:lnTo>
                  <a:lnTo>
                    <a:pt x="8508" y="2567"/>
                  </a:lnTo>
                  <a:lnTo>
                    <a:pt x="7917" y="2758"/>
                  </a:lnTo>
                  <a:lnTo>
                    <a:pt x="7325" y="2992"/>
                  </a:lnTo>
                  <a:lnTo>
                    <a:pt x="6775" y="3267"/>
                  </a:lnTo>
                  <a:lnTo>
                    <a:pt x="6233" y="3583"/>
                  </a:lnTo>
                  <a:lnTo>
                    <a:pt x="5708" y="3942"/>
                  </a:lnTo>
                  <a:lnTo>
                    <a:pt x="5217" y="4333"/>
                  </a:lnTo>
                  <a:lnTo>
                    <a:pt x="4758" y="4758"/>
                  </a:lnTo>
                  <a:lnTo>
                    <a:pt x="3158" y="3175"/>
                  </a:lnTo>
                  <a:lnTo>
                    <a:pt x="3683" y="2675"/>
                  </a:lnTo>
                  <a:lnTo>
                    <a:pt x="4233" y="2233"/>
                  </a:lnTo>
                  <a:lnTo>
                    <a:pt x="4808" y="1817"/>
                  </a:lnTo>
                  <a:lnTo>
                    <a:pt x="5400" y="1442"/>
                  </a:lnTo>
                  <a:lnTo>
                    <a:pt x="6025" y="1117"/>
                  </a:lnTo>
                  <a:lnTo>
                    <a:pt x="6658" y="825"/>
                  </a:lnTo>
                  <a:lnTo>
                    <a:pt x="7317" y="575"/>
                  </a:lnTo>
                  <a:lnTo>
                    <a:pt x="7992" y="375"/>
                  </a:lnTo>
                  <a:lnTo>
                    <a:pt x="8692" y="208"/>
                  </a:lnTo>
                  <a:close/>
                  <a:moveTo>
                    <a:pt x="10792" y="0"/>
                  </a:moveTo>
                  <a:lnTo>
                    <a:pt x="10800" y="0"/>
                  </a:lnTo>
                  <a:lnTo>
                    <a:pt x="11517" y="25"/>
                  </a:lnTo>
                  <a:lnTo>
                    <a:pt x="12217" y="92"/>
                  </a:lnTo>
                  <a:lnTo>
                    <a:pt x="12908" y="208"/>
                  </a:lnTo>
                  <a:lnTo>
                    <a:pt x="13592" y="367"/>
                  </a:lnTo>
                  <a:lnTo>
                    <a:pt x="14267" y="567"/>
                  </a:lnTo>
                  <a:lnTo>
                    <a:pt x="14917" y="817"/>
                  </a:lnTo>
                  <a:lnTo>
                    <a:pt x="15558" y="1108"/>
                  </a:lnTo>
                  <a:lnTo>
                    <a:pt x="16183" y="1433"/>
                  </a:lnTo>
                  <a:lnTo>
                    <a:pt x="16783" y="1808"/>
                  </a:lnTo>
                  <a:lnTo>
                    <a:pt x="15533" y="3692"/>
                  </a:lnTo>
                  <a:lnTo>
                    <a:pt x="14992" y="3367"/>
                  </a:lnTo>
                  <a:lnTo>
                    <a:pt x="14442" y="3067"/>
                  </a:lnTo>
                  <a:lnTo>
                    <a:pt x="13867" y="2825"/>
                  </a:lnTo>
                  <a:lnTo>
                    <a:pt x="13275" y="2625"/>
                  </a:lnTo>
                  <a:lnTo>
                    <a:pt x="12675" y="2467"/>
                  </a:lnTo>
                  <a:lnTo>
                    <a:pt x="12058" y="2350"/>
                  </a:lnTo>
                  <a:lnTo>
                    <a:pt x="11433" y="2283"/>
                  </a:lnTo>
                  <a:lnTo>
                    <a:pt x="10800" y="2258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253" name="Group 2253"/>
          <p:cNvGrpSpPr/>
          <p:nvPr/>
        </p:nvGrpSpPr>
        <p:grpSpPr>
          <a:xfrm>
            <a:off x="5124247" y="3671822"/>
            <a:ext cx="365770" cy="365770"/>
            <a:chOff x="-1" y="-1"/>
            <a:chExt cx="365769" cy="365769"/>
          </a:xfrm>
        </p:grpSpPr>
        <p:sp>
          <p:nvSpPr>
            <p:cNvPr id="2244" name="Shape 224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5" name="Shape 2245"/>
            <p:cNvSpPr/>
            <p:nvPr/>
          </p:nvSpPr>
          <p:spPr>
            <a:xfrm>
              <a:off x="215636" y="155584"/>
              <a:ext cx="99178" cy="54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530" y="0"/>
                  </a:moveTo>
                  <a:lnTo>
                    <a:pt x="15884" y="39"/>
                  </a:lnTo>
                  <a:lnTo>
                    <a:pt x="16194" y="315"/>
                  </a:lnTo>
                  <a:lnTo>
                    <a:pt x="16482" y="670"/>
                  </a:lnTo>
                  <a:lnTo>
                    <a:pt x="21223" y="9105"/>
                  </a:lnTo>
                  <a:lnTo>
                    <a:pt x="21445" y="9578"/>
                  </a:lnTo>
                  <a:lnTo>
                    <a:pt x="21556" y="10169"/>
                  </a:lnTo>
                  <a:lnTo>
                    <a:pt x="21600" y="10761"/>
                  </a:lnTo>
                  <a:lnTo>
                    <a:pt x="21556" y="11391"/>
                  </a:lnTo>
                  <a:lnTo>
                    <a:pt x="21445" y="11982"/>
                  </a:lnTo>
                  <a:lnTo>
                    <a:pt x="21223" y="12455"/>
                  </a:lnTo>
                  <a:lnTo>
                    <a:pt x="16482" y="20930"/>
                  </a:lnTo>
                  <a:lnTo>
                    <a:pt x="16194" y="21285"/>
                  </a:lnTo>
                  <a:lnTo>
                    <a:pt x="15884" y="21521"/>
                  </a:lnTo>
                  <a:lnTo>
                    <a:pt x="15530" y="21600"/>
                  </a:lnTo>
                  <a:lnTo>
                    <a:pt x="15198" y="21521"/>
                  </a:lnTo>
                  <a:lnTo>
                    <a:pt x="14887" y="21285"/>
                  </a:lnTo>
                  <a:lnTo>
                    <a:pt x="14599" y="20930"/>
                  </a:lnTo>
                  <a:lnTo>
                    <a:pt x="14378" y="20378"/>
                  </a:lnTo>
                  <a:lnTo>
                    <a:pt x="14245" y="19826"/>
                  </a:lnTo>
                  <a:lnTo>
                    <a:pt x="14201" y="19235"/>
                  </a:lnTo>
                  <a:lnTo>
                    <a:pt x="14245" y="18604"/>
                  </a:lnTo>
                  <a:lnTo>
                    <a:pt x="14378" y="18053"/>
                  </a:lnTo>
                  <a:lnTo>
                    <a:pt x="14599" y="17540"/>
                  </a:lnTo>
                  <a:lnTo>
                    <a:pt x="17058" y="13126"/>
                  </a:lnTo>
                  <a:lnTo>
                    <a:pt x="1329" y="13126"/>
                  </a:lnTo>
                  <a:lnTo>
                    <a:pt x="886" y="13007"/>
                  </a:lnTo>
                  <a:lnTo>
                    <a:pt x="532" y="12692"/>
                  </a:lnTo>
                  <a:lnTo>
                    <a:pt x="266" y="12180"/>
                  </a:lnTo>
                  <a:lnTo>
                    <a:pt x="66" y="11549"/>
                  </a:lnTo>
                  <a:lnTo>
                    <a:pt x="0" y="10761"/>
                  </a:lnTo>
                  <a:lnTo>
                    <a:pt x="66" y="10012"/>
                  </a:lnTo>
                  <a:lnTo>
                    <a:pt x="266" y="9381"/>
                  </a:lnTo>
                  <a:lnTo>
                    <a:pt x="532" y="8908"/>
                  </a:lnTo>
                  <a:lnTo>
                    <a:pt x="886" y="8553"/>
                  </a:lnTo>
                  <a:lnTo>
                    <a:pt x="1329" y="8435"/>
                  </a:lnTo>
                  <a:lnTo>
                    <a:pt x="17058" y="8435"/>
                  </a:lnTo>
                  <a:lnTo>
                    <a:pt x="14599" y="4020"/>
                  </a:lnTo>
                  <a:lnTo>
                    <a:pt x="14378" y="3508"/>
                  </a:lnTo>
                  <a:lnTo>
                    <a:pt x="14245" y="2917"/>
                  </a:lnTo>
                  <a:lnTo>
                    <a:pt x="14201" y="2326"/>
                  </a:lnTo>
                  <a:lnTo>
                    <a:pt x="14245" y="1734"/>
                  </a:lnTo>
                  <a:lnTo>
                    <a:pt x="14378" y="1182"/>
                  </a:lnTo>
                  <a:lnTo>
                    <a:pt x="14599" y="670"/>
                  </a:lnTo>
                  <a:lnTo>
                    <a:pt x="14887" y="315"/>
                  </a:lnTo>
                  <a:lnTo>
                    <a:pt x="15198" y="39"/>
                  </a:lnTo>
                  <a:lnTo>
                    <a:pt x="1553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6" name="Shape 2246"/>
            <p:cNvSpPr/>
            <p:nvPr/>
          </p:nvSpPr>
          <p:spPr>
            <a:xfrm>
              <a:off x="50951" y="155584"/>
              <a:ext cx="99178" cy="5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70" y="0"/>
                  </a:moveTo>
                  <a:lnTo>
                    <a:pt x="6402" y="39"/>
                  </a:lnTo>
                  <a:lnTo>
                    <a:pt x="6713" y="315"/>
                  </a:lnTo>
                  <a:lnTo>
                    <a:pt x="7001" y="709"/>
                  </a:lnTo>
                  <a:lnTo>
                    <a:pt x="7222" y="1182"/>
                  </a:lnTo>
                  <a:lnTo>
                    <a:pt x="7355" y="1734"/>
                  </a:lnTo>
                  <a:lnTo>
                    <a:pt x="7399" y="2326"/>
                  </a:lnTo>
                  <a:lnTo>
                    <a:pt x="7355" y="2956"/>
                  </a:lnTo>
                  <a:lnTo>
                    <a:pt x="7222" y="3508"/>
                  </a:lnTo>
                  <a:lnTo>
                    <a:pt x="7001" y="4020"/>
                  </a:lnTo>
                  <a:lnTo>
                    <a:pt x="4542" y="8435"/>
                  </a:lnTo>
                  <a:lnTo>
                    <a:pt x="20271" y="8435"/>
                  </a:lnTo>
                  <a:lnTo>
                    <a:pt x="20714" y="8553"/>
                  </a:lnTo>
                  <a:lnTo>
                    <a:pt x="21068" y="8908"/>
                  </a:lnTo>
                  <a:lnTo>
                    <a:pt x="21334" y="9381"/>
                  </a:lnTo>
                  <a:lnTo>
                    <a:pt x="21534" y="10051"/>
                  </a:lnTo>
                  <a:lnTo>
                    <a:pt x="21600" y="10800"/>
                  </a:lnTo>
                  <a:lnTo>
                    <a:pt x="21534" y="11549"/>
                  </a:lnTo>
                  <a:lnTo>
                    <a:pt x="21334" y="12180"/>
                  </a:lnTo>
                  <a:lnTo>
                    <a:pt x="21068" y="12731"/>
                  </a:lnTo>
                  <a:lnTo>
                    <a:pt x="20714" y="13047"/>
                  </a:lnTo>
                  <a:lnTo>
                    <a:pt x="20271" y="13126"/>
                  </a:lnTo>
                  <a:lnTo>
                    <a:pt x="4542" y="13126"/>
                  </a:lnTo>
                  <a:lnTo>
                    <a:pt x="7001" y="17540"/>
                  </a:lnTo>
                  <a:lnTo>
                    <a:pt x="7222" y="18053"/>
                  </a:lnTo>
                  <a:lnTo>
                    <a:pt x="7355" y="18644"/>
                  </a:lnTo>
                  <a:lnTo>
                    <a:pt x="7399" y="19235"/>
                  </a:lnTo>
                  <a:lnTo>
                    <a:pt x="7355" y="19826"/>
                  </a:lnTo>
                  <a:lnTo>
                    <a:pt x="7222" y="20418"/>
                  </a:lnTo>
                  <a:lnTo>
                    <a:pt x="7001" y="20930"/>
                  </a:lnTo>
                  <a:lnTo>
                    <a:pt x="6713" y="21324"/>
                  </a:lnTo>
                  <a:lnTo>
                    <a:pt x="6402" y="21521"/>
                  </a:lnTo>
                  <a:lnTo>
                    <a:pt x="6070" y="21600"/>
                  </a:lnTo>
                  <a:lnTo>
                    <a:pt x="5716" y="21521"/>
                  </a:lnTo>
                  <a:lnTo>
                    <a:pt x="5406" y="21324"/>
                  </a:lnTo>
                  <a:lnTo>
                    <a:pt x="5118" y="20930"/>
                  </a:lnTo>
                  <a:lnTo>
                    <a:pt x="377" y="12455"/>
                  </a:lnTo>
                  <a:lnTo>
                    <a:pt x="155" y="11982"/>
                  </a:lnTo>
                  <a:lnTo>
                    <a:pt x="44" y="11431"/>
                  </a:lnTo>
                  <a:lnTo>
                    <a:pt x="0" y="10800"/>
                  </a:lnTo>
                  <a:lnTo>
                    <a:pt x="44" y="10209"/>
                  </a:lnTo>
                  <a:lnTo>
                    <a:pt x="155" y="9618"/>
                  </a:lnTo>
                  <a:lnTo>
                    <a:pt x="377" y="9145"/>
                  </a:lnTo>
                  <a:lnTo>
                    <a:pt x="5118" y="709"/>
                  </a:lnTo>
                  <a:lnTo>
                    <a:pt x="5406" y="315"/>
                  </a:lnTo>
                  <a:lnTo>
                    <a:pt x="5716" y="39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7" name="Shape 2247"/>
            <p:cNvSpPr/>
            <p:nvPr/>
          </p:nvSpPr>
          <p:spPr>
            <a:xfrm>
              <a:off x="155584" y="50951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31" y="44"/>
                  </a:lnTo>
                  <a:lnTo>
                    <a:pt x="11982" y="155"/>
                  </a:lnTo>
                  <a:lnTo>
                    <a:pt x="12455" y="377"/>
                  </a:lnTo>
                  <a:lnTo>
                    <a:pt x="20930" y="5118"/>
                  </a:lnTo>
                  <a:lnTo>
                    <a:pt x="21324" y="5406"/>
                  </a:lnTo>
                  <a:lnTo>
                    <a:pt x="21521" y="5716"/>
                  </a:lnTo>
                  <a:lnTo>
                    <a:pt x="21600" y="6070"/>
                  </a:lnTo>
                  <a:lnTo>
                    <a:pt x="21521" y="6402"/>
                  </a:lnTo>
                  <a:lnTo>
                    <a:pt x="21324" y="6713"/>
                  </a:lnTo>
                  <a:lnTo>
                    <a:pt x="20930" y="7001"/>
                  </a:lnTo>
                  <a:lnTo>
                    <a:pt x="20418" y="7222"/>
                  </a:lnTo>
                  <a:lnTo>
                    <a:pt x="19826" y="7355"/>
                  </a:lnTo>
                  <a:lnTo>
                    <a:pt x="19235" y="7399"/>
                  </a:lnTo>
                  <a:lnTo>
                    <a:pt x="18644" y="7355"/>
                  </a:lnTo>
                  <a:lnTo>
                    <a:pt x="18053" y="7222"/>
                  </a:lnTo>
                  <a:lnTo>
                    <a:pt x="17540" y="7001"/>
                  </a:lnTo>
                  <a:lnTo>
                    <a:pt x="13126" y="4542"/>
                  </a:lnTo>
                  <a:lnTo>
                    <a:pt x="13126" y="20271"/>
                  </a:lnTo>
                  <a:lnTo>
                    <a:pt x="13047" y="20714"/>
                  </a:lnTo>
                  <a:lnTo>
                    <a:pt x="12731" y="21068"/>
                  </a:lnTo>
                  <a:lnTo>
                    <a:pt x="12180" y="21334"/>
                  </a:lnTo>
                  <a:lnTo>
                    <a:pt x="11549" y="21534"/>
                  </a:lnTo>
                  <a:lnTo>
                    <a:pt x="10800" y="21600"/>
                  </a:lnTo>
                  <a:lnTo>
                    <a:pt x="10051" y="21534"/>
                  </a:lnTo>
                  <a:lnTo>
                    <a:pt x="9381" y="21334"/>
                  </a:lnTo>
                  <a:lnTo>
                    <a:pt x="8908" y="21068"/>
                  </a:lnTo>
                  <a:lnTo>
                    <a:pt x="8553" y="20714"/>
                  </a:lnTo>
                  <a:lnTo>
                    <a:pt x="8435" y="20271"/>
                  </a:lnTo>
                  <a:lnTo>
                    <a:pt x="8435" y="4542"/>
                  </a:lnTo>
                  <a:lnTo>
                    <a:pt x="4020" y="7001"/>
                  </a:lnTo>
                  <a:lnTo>
                    <a:pt x="3508" y="7222"/>
                  </a:lnTo>
                  <a:lnTo>
                    <a:pt x="2956" y="7355"/>
                  </a:lnTo>
                  <a:lnTo>
                    <a:pt x="2326" y="7399"/>
                  </a:lnTo>
                  <a:lnTo>
                    <a:pt x="1734" y="7355"/>
                  </a:lnTo>
                  <a:lnTo>
                    <a:pt x="1182" y="7222"/>
                  </a:lnTo>
                  <a:lnTo>
                    <a:pt x="709" y="7001"/>
                  </a:lnTo>
                  <a:lnTo>
                    <a:pt x="315" y="6713"/>
                  </a:lnTo>
                  <a:lnTo>
                    <a:pt x="39" y="6402"/>
                  </a:lnTo>
                  <a:lnTo>
                    <a:pt x="0" y="6070"/>
                  </a:lnTo>
                  <a:lnTo>
                    <a:pt x="39" y="5716"/>
                  </a:lnTo>
                  <a:lnTo>
                    <a:pt x="315" y="5406"/>
                  </a:lnTo>
                  <a:lnTo>
                    <a:pt x="709" y="5118"/>
                  </a:lnTo>
                  <a:lnTo>
                    <a:pt x="9145" y="377"/>
                  </a:lnTo>
                  <a:lnTo>
                    <a:pt x="9618" y="155"/>
                  </a:lnTo>
                  <a:lnTo>
                    <a:pt x="10209" y="44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8" name="Shape 2248"/>
            <p:cNvSpPr/>
            <p:nvPr/>
          </p:nvSpPr>
          <p:spPr>
            <a:xfrm>
              <a:off x="154674" y="215636"/>
              <a:ext cx="55507" cy="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588" y="66"/>
                  </a:lnTo>
                  <a:lnTo>
                    <a:pt x="12219" y="266"/>
                  </a:lnTo>
                  <a:lnTo>
                    <a:pt x="12731" y="553"/>
                  </a:lnTo>
                  <a:lnTo>
                    <a:pt x="13047" y="907"/>
                  </a:lnTo>
                  <a:lnTo>
                    <a:pt x="13165" y="1328"/>
                  </a:lnTo>
                  <a:lnTo>
                    <a:pt x="13165" y="17085"/>
                  </a:lnTo>
                  <a:lnTo>
                    <a:pt x="17580" y="14607"/>
                  </a:lnTo>
                  <a:lnTo>
                    <a:pt x="18092" y="14385"/>
                  </a:lnTo>
                  <a:lnTo>
                    <a:pt x="18644" y="14230"/>
                  </a:lnTo>
                  <a:lnTo>
                    <a:pt x="19274" y="14208"/>
                  </a:lnTo>
                  <a:lnTo>
                    <a:pt x="19866" y="14230"/>
                  </a:lnTo>
                  <a:lnTo>
                    <a:pt x="20418" y="14385"/>
                  </a:lnTo>
                  <a:lnTo>
                    <a:pt x="20891" y="14607"/>
                  </a:lnTo>
                  <a:lnTo>
                    <a:pt x="21285" y="14872"/>
                  </a:lnTo>
                  <a:lnTo>
                    <a:pt x="21561" y="15182"/>
                  </a:lnTo>
                  <a:lnTo>
                    <a:pt x="21600" y="15514"/>
                  </a:lnTo>
                  <a:lnTo>
                    <a:pt x="21561" y="15868"/>
                  </a:lnTo>
                  <a:lnTo>
                    <a:pt x="21285" y="16178"/>
                  </a:lnTo>
                  <a:lnTo>
                    <a:pt x="20891" y="16466"/>
                  </a:lnTo>
                  <a:lnTo>
                    <a:pt x="12495" y="21202"/>
                  </a:lnTo>
                  <a:lnTo>
                    <a:pt x="12022" y="21423"/>
                  </a:lnTo>
                  <a:lnTo>
                    <a:pt x="11431" y="21534"/>
                  </a:lnTo>
                  <a:lnTo>
                    <a:pt x="10800" y="21600"/>
                  </a:lnTo>
                  <a:lnTo>
                    <a:pt x="10169" y="21534"/>
                  </a:lnTo>
                  <a:lnTo>
                    <a:pt x="9618" y="21423"/>
                  </a:lnTo>
                  <a:lnTo>
                    <a:pt x="9145" y="21202"/>
                  </a:lnTo>
                  <a:lnTo>
                    <a:pt x="670" y="16466"/>
                  </a:lnTo>
                  <a:lnTo>
                    <a:pt x="315" y="16178"/>
                  </a:lnTo>
                  <a:lnTo>
                    <a:pt x="79" y="15868"/>
                  </a:lnTo>
                  <a:lnTo>
                    <a:pt x="0" y="15514"/>
                  </a:lnTo>
                  <a:lnTo>
                    <a:pt x="79" y="15182"/>
                  </a:lnTo>
                  <a:lnTo>
                    <a:pt x="315" y="14872"/>
                  </a:lnTo>
                  <a:lnTo>
                    <a:pt x="670" y="14607"/>
                  </a:lnTo>
                  <a:lnTo>
                    <a:pt x="1182" y="14385"/>
                  </a:lnTo>
                  <a:lnTo>
                    <a:pt x="1774" y="14230"/>
                  </a:lnTo>
                  <a:lnTo>
                    <a:pt x="2365" y="14208"/>
                  </a:lnTo>
                  <a:lnTo>
                    <a:pt x="2956" y="14230"/>
                  </a:lnTo>
                  <a:lnTo>
                    <a:pt x="3547" y="14385"/>
                  </a:lnTo>
                  <a:lnTo>
                    <a:pt x="4060" y="14607"/>
                  </a:lnTo>
                  <a:lnTo>
                    <a:pt x="8474" y="17085"/>
                  </a:lnTo>
                  <a:lnTo>
                    <a:pt x="8474" y="1328"/>
                  </a:lnTo>
                  <a:lnTo>
                    <a:pt x="8593" y="907"/>
                  </a:lnTo>
                  <a:lnTo>
                    <a:pt x="8908" y="553"/>
                  </a:lnTo>
                  <a:lnTo>
                    <a:pt x="9420" y="266"/>
                  </a:lnTo>
                  <a:lnTo>
                    <a:pt x="10051" y="66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9" name="Shape 2249"/>
            <p:cNvSpPr/>
            <p:nvPr/>
          </p:nvSpPr>
          <p:spPr>
            <a:xfrm>
              <a:off x="204718" y="88255"/>
              <a:ext cx="72792" cy="7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40" y="0"/>
                  </a:moveTo>
                  <a:lnTo>
                    <a:pt x="20317" y="60"/>
                  </a:lnTo>
                  <a:lnTo>
                    <a:pt x="20735" y="209"/>
                  </a:lnTo>
                  <a:lnTo>
                    <a:pt x="21093" y="507"/>
                  </a:lnTo>
                  <a:lnTo>
                    <a:pt x="21391" y="865"/>
                  </a:lnTo>
                  <a:lnTo>
                    <a:pt x="21540" y="1283"/>
                  </a:lnTo>
                  <a:lnTo>
                    <a:pt x="21600" y="1760"/>
                  </a:lnTo>
                  <a:lnTo>
                    <a:pt x="21600" y="10800"/>
                  </a:lnTo>
                  <a:lnTo>
                    <a:pt x="21540" y="11367"/>
                  </a:lnTo>
                  <a:lnTo>
                    <a:pt x="21272" y="11844"/>
                  </a:lnTo>
                  <a:lnTo>
                    <a:pt x="20884" y="12262"/>
                  </a:lnTo>
                  <a:lnTo>
                    <a:pt x="20407" y="12501"/>
                  </a:lnTo>
                  <a:lnTo>
                    <a:pt x="19840" y="12590"/>
                  </a:lnTo>
                  <a:lnTo>
                    <a:pt x="19243" y="12501"/>
                  </a:lnTo>
                  <a:lnTo>
                    <a:pt x="18766" y="12262"/>
                  </a:lnTo>
                  <a:lnTo>
                    <a:pt x="18408" y="11844"/>
                  </a:lnTo>
                  <a:lnTo>
                    <a:pt x="18139" y="11367"/>
                  </a:lnTo>
                  <a:lnTo>
                    <a:pt x="18050" y="10800"/>
                  </a:lnTo>
                  <a:lnTo>
                    <a:pt x="18050" y="6056"/>
                  </a:lnTo>
                  <a:lnTo>
                    <a:pt x="3043" y="21093"/>
                  </a:lnTo>
                  <a:lnTo>
                    <a:pt x="2685" y="21391"/>
                  </a:lnTo>
                  <a:lnTo>
                    <a:pt x="2238" y="21540"/>
                  </a:lnTo>
                  <a:lnTo>
                    <a:pt x="1790" y="21600"/>
                  </a:lnTo>
                  <a:lnTo>
                    <a:pt x="1343" y="21540"/>
                  </a:lnTo>
                  <a:lnTo>
                    <a:pt x="895" y="21391"/>
                  </a:lnTo>
                  <a:lnTo>
                    <a:pt x="507" y="21093"/>
                  </a:lnTo>
                  <a:lnTo>
                    <a:pt x="209" y="20705"/>
                  </a:lnTo>
                  <a:lnTo>
                    <a:pt x="60" y="20257"/>
                  </a:lnTo>
                  <a:lnTo>
                    <a:pt x="0" y="19810"/>
                  </a:lnTo>
                  <a:lnTo>
                    <a:pt x="60" y="19392"/>
                  </a:lnTo>
                  <a:lnTo>
                    <a:pt x="209" y="18945"/>
                  </a:lnTo>
                  <a:lnTo>
                    <a:pt x="507" y="18557"/>
                  </a:lnTo>
                  <a:lnTo>
                    <a:pt x="15514" y="3550"/>
                  </a:lnTo>
                  <a:lnTo>
                    <a:pt x="10770" y="3550"/>
                  </a:lnTo>
                  <a:lnTo>
                    <a:pt x="10233" y="3461"/>
                  </a:lnTo>
                  <a:lnTo>
                    <a:pt x="9726" y="3222"/>
                  </a:lnTo>
                  <a:lnTo>
                    <a:pt x="9338" y="2834"/>
                  </a:lnTo>
                  <a:lnTo>
                    <a:pt x="9129" y="2327"/>
                  </a:lnTo>
                  <a:lnTo>
                    <a:pt x="9010" y="1760"/>
                  </a:lnTo>
                  <a:lnTo>
                    <a:pt x="9129" y="1193"/>
                  </a:lnTo>
                  <a:lnTo>
                    <a:pt x="9338" y="716"/>
                  </a:lnTo>
                  <a:lnTo>
                    <a:pt x="9726" y="298"/>
                  </a:lnTo>
                  <a:lnTo>
                    <a:pt x="10233" y="90"/>
                  </a:lnTo>
                  <a:lnTo>
                    <a:pt x="10770" y="0"/>
                  </a:lnTo>
                  <a:lnTo>
                    <a:pt x="1984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0" name="Shape 2250"/>
            <p:cNvSpPr/>
            <p:nvPr/>
          </p:nvSpPr>
          <p:spPr>
            <a:xfrm>
              <a:off x="88255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12" y="0"/>
                  </a:moveTo>
                  <a:lnTo>
                    <a:pt x="20259" y="60"/>
                  </a:lnTo>
                  <a:lnTo>
                    <a:pt x="20706" y="238"/>
                  </a:lnTo>
                  <a:lnTo>
                    <a:pt x="21094" y="536"/>
                  </a:lnTo>
                  <a:lnTo>
                    <a:pt x="21391" y="894"/>
                  </a:lnTo>
                  <a:lnTo>
                    <a:pt x="21540" y="1341"/>
                  </a:lnTo>
                  <a:lnTo>
                    <a:pt x="21600" y="1758"/>
                  </a:lnTo>
                  <a:lnTo>
                    <a:pt x="21540" y="2234"/>
                  </a:lnTo>
                  <a:lnTo>
                    <a:pt x="21391" y="2652"/>
                  </a:lnTo>
                  <a:lnTo>
                    <a:pt x="21094" y="3039"/>
                  </a:lnTo>
                  <a:lnTo>
                    <a:pt x="6108" y="18025"/>
                  </a:lnTo>
                  <a:lnTo>
                    <a:pt x="10815" y="18025"/>
                  </a:lnTo>
                  <a:lnTo>
                    <a:pt x="11381" y="18114"/>
                  </a:lnTo>
                  <a:lnTo>
                    <a:pt x="11887" y="18353"/>
                  </a:lnTo>
                  <a:lnTo>
                    <a:pt x="12245" y="18740"/>
                  </a:lnTo>
                  <a:lnTo>
                    <a:pt x="12513" y="19246"/>
                  </a:lnTo>
                  <a:lnTo>
                    <a:pt x="12602" y="19783"/>
                  </a:lnTo>
                  <a:lnTo>
                    <a:pt x="12513" y="20378"/>
                  </a:lnTo>
                  <a:lnTo>
                    <a:pt x="12245" y="20885"/>
                  </a:lnTo>
                  <a:lnTo>
                    <a:pt x="11887" y="21272"/>
                  </a:lnTo>
                  <a:lnTo>
                    <a:pt x="11381" y="21481"/>
                  </a:lnTo>
                  <a:lnTo>
                    <a:pt x="10815" y="21600"/>
                  </a:lnTo>
                  <a:lnTo>
                    <a:pt x="1788" y="21600"/>
                  </a:lnTo>
                  <a:lnTo>
                    <a:pt x="1341" y="21511"/>
                  </a:lnTo>
                  <a:lnTo>
                    <a:pt x="894" y="21362"/>
                  </a:lnTo>
                  <a:lnTo>
                    <a:pt x="506" y="21064"/>
                  </a:lnTo>
                  <a:lnTo>
                    <a:pt x="238" y="20706"/>
                  </a:lnTo>
                  <a:lnTo>
                    <a:pt x="60" y="20289"/>
                  </a:lnTo>
                  <a:lnTo>
                    <a:pt x="0" y="19783"/>
                  </a:lnTo>
                  <a:lnTo>
                    <a:pt x="0" y="10785"/>
                  </a:lnTo>
                  <a:lnTo>
                    <a:pt x="89" y="10219"/>
                  </a:lnTo>
                  <a:lnTo>
                    <a:pt x="358" y="9742"/>
                  </a:lnTo>
                  <a:lnTo>
                    <a:pt x="745" y="9355"/>
                  </a:lnTo>
                  <a:lnTo>
                    <a:pt x="1222" y="9087"/>
                  </a:lnTo>
                  <a:lnTo>
                    <a:pt x="1788" y="9027"/>
                  </a:lnTo>
                  <a:lnTo>
                    <a:pt x="2354" y="9087"/>
                  </a:lnTo>
                  <a:lnTo>
                    <a:pt x="2830" y="9355"/>
                  </a:lnTo>
                  <a:lnTo>
                    <a:pt x="3218" y="9742"/>
                  </a:lnTo>
                  <a:lnTo>
                    <a:pt x="3486" y="10219"/>
                  </a:lnTo>
                  <a:lnTo>
                    <a:pt x="3575" y="10785"/>
                  </a:lnTo>
                  <a:lnTo>
                    <a:pt x="3575" y="15522"/>
                  </a:lnTo>
                  <a:lnTo>
                    <a:pt x="18531" y="536"/>
                  </a:lnTo>
                  <a:lnTo>
                    <a:pt x="18948" y="238"/>
                  </a:lnTo>
                  <a:lnTo>
                    <a:pt x="19366" y="60"/>
                  </a:lnTo>
                  <a:lnTo>
                    <a:pt x="19812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1" name="Shape 2251"/>
            <p:cNvSpPr/>
            <p:nvPr/>
          </p:nvSpPr>
          <p:spPr>
            <a:xfrm>
              <a:off x="88255" y="87345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88" y="0"/>
                  </a:moveTo>
                  <a:lnTo>
                    <a:pt x="10815" y="0"/>
                  </a:lnTo>
                  <a:lnTo>
                    <a:pt x="11381" y="119"/>
                  </a:lnTo>
                  <a:lnTo>
                    <a:pt x="11887" y="358"/>
                  </a:lnTo>
                  <a:lnTo>
                    <a:pt x="12245" y="775"/>
                  </a:lnTo>
                  <a:lnTo>
                    <a:pt x="12513" y="1251"/>
                  </a:lnTo>
                  <a:lnTo>
                    <a:pt x="12602" y="1817"/>
                  </a:lnTo>
                  <a:lnTo>
                    <a:pt x="12513" y="2354"/>
                  </a:lnTo>
                  <a:lnTo>
                    <a:pt x="12245" y="2860"/>
                  </a:lnTo>
                  <a:lnTo>
                    <a:pt x="11887" y="3247"/>
                  </a:lnTo>
                  <a:lnTo>
                    <a:pt x="11381" y="3516"/>
                  </a:lnTo>
                  <a:lnTo>
                    <a:pt x="10815" y="3575"/>
                  </a:lnTo>
                  <a:lnTo>
                    <a:pt x="6108" y="3575"/>
                  </a:lnTo>
                  <a:lnTo>
                    <a:pt x="21094" y="18561"/>
                  </a:lnTo>
                  <a:lnTo>
                    <a:pt x="21391" y="18948"/>
                  </a:lnTo>
                  <a:lnTo>
                    <a:pt x="21540" y="19366"/>
                  </a:lnTo>
                  <a:lnTo>
                    <a:pt x="21600" y="19842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4" y="21064"/>
                  </a:lnTo>
                  <a:lnTo>
                    <a:pt x="20706" y="21362"/>
                  </a:lnTo>
                  <a:lnTo>
                    <a:pt x="20259" y="21570"/>
                  </a:lnTo>
                  <a:lnTo>
                    <a:pt x="19812" y="21600"/>
                  </a:lnTo>
                  <a:lnTo>
                    <a:pt x="19366" y="21570"/>
                  </a:lnTo>
                  <a:lnTo>
                    <a:pt x="18948" y="21362"/>
                  </a:lnTo>
                  <a:lnTo>
                    <a:pt x="18531" y="21064"/>
                  </a:lnTo>
                  <a:lnTo>
                    <a:pt x="3575" y="6108"/>
                  </a:lnTo>
                  <a:lnTo>
                    <a:pt x="3575" y="10815"/>
                  </a:lnTo>
                  <a:lnTo>
                    <a:pt x="3486" y="11381"/>
                  </a:lnTo>
                  <a:lnTo>
                    <a:pt x="3218" y="11858"/>
                  </a:lnTo>
                  <a:lnTo>
                    <a:pt x="2830" y="12245"/>
                  </a:lnTo>
                  <a:lnTo>
                    <a:pt x="2354" y="12513"/>
                  </a:lnTo>
                  <a:lnTo>
                    <a:pt x="1788" y="12632"/>
                  </a:lnTo>
                  <a:lnTo>
                    <a:pt x="1222" y="12513"/>
                  </a:lnTo>
                  <a:lnTo>
                    <a:pt x="745" y="12245"/>
                  </a:lnTo>
                  <a:lnTo>
                    <a:pt x="358" y="11858"/>
                  </a:lnTo>
                  <a:lnTo>
                    <a:pt x="89" y="11381"/>
                  </a:lnTo>
                  <a:lnTo>
                    <a:pt x="0" y="10815"/>
                  </a:lnTo>
                  <a:lnTo>
                    <a:pt x="0" y="1817"/>
                  </a:lnTo>
                  <a:lnTo>
                    <a:pt x="60" y="1341"/>
                  </a:lnTo>
                  <a:lnTo>
                    <a:pt x="238" y="924"/>
                  </a:lnTo>
                  <a:lnTo>
                    <a:pt x="506" y="536"/>
                  </a:lnTo>
                  <a:lnTo>
                    <a:pt x="894" y="268"/>
                  </a:lnTo>
                  <a:lnTo>
                    <a:pt x="1341" y="89"/>
                  </a:lnTo>
                  <a:lnTo>
                    <a:pt x="1788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2" name="Shape 2252"/>
            <p:cNvSpPr/>
            <p:nvPr/>
          </p:nvSpPr>
          <p:spPr>
            <a:xfrm>
              <a:off x="204718" y="204718"/>
              <a:ext cx="72792" cy="7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0" y="0"/>
                  </a:moveTo>
                  <a:lnTo>
                    <a:pt x="2238" y="60"/>
                  </a:lnTo>
                  <a:lnTo>
                    <a:pt x="2685" y="238"/>
                  </a:lnTo>
                  <a:lnTo>
                    <a:pt x="3043" y="536"/>
                  </a:lnTo>
                  <a:lnTo>
                    <a:pt x="18050" y="15522"/>
                  </a:lnTo>
                  <a:lnTo>
                    <a:pt x="18050" y="10785"/>
                  </a:lnTo>
                  <a:lnTo>
                    <a:pt x="18139" y="10219"/>
                  </a:lnTo>
                  <a:lnTo>
                    <a:pt x="18408" y="9742"/>
                  </a:lnTo>
                  <a:lnTo>
                    <a:pt x="18766" y="9355"/>
                  </a:lnTo>
                  <a:lnTo>
                    <a:pt x="19243" y="9087"/>
                  </a:lnTo>
                  <a:lnTo>
                    <a:pt x="19840" y="9027"/>
                  </a:lnTo>
                  <a:lnTo>
                    <a:pt x="20407" y="9087"/>
                  </a:lnTo>
                  <a:lnTo>
                    <a:pt x="20884" y="9355"/>
                  </a:lnTo>
                  <a:lnTo>
                    <a:pt x="21272" y="9742"/>
                  </a:lnTo>
                  <a:lnTo>
                    <a:pt x="21540" y="10219"/>
                  </a:lnTo>
                  <a:lnTo>
                    <a:pt x="21600" y="10785"/>
                  </a:lnTo>
                  <a:lnTo>
                    <a:pt x="21600" y="19783"/>
                  </a:lnTo>
                  <a:lnTo>
                    <a:pt x="21540" y="20289"/>
                  </a:lnTo>
                  <a:lnTo>
                    <a:pt x="21391" y="20706"/>
                  </a:lnTo>
                  <a:lnTo>
                    <a:pt x="21093" y="21064"/>
                  </a:lnTo>
                  <a:lnTo>
                    <a:pt x="20735" y="21362"/>
                  </a:lnTo>
                  <a:lnTo>
                    <a:pt x="20317" y="21511"/>
                  </a:lnTo>
                  <a:lnTo>
                    <a:pt x="19840" y="21600"/>
                  </a:lnTo>
                  <a:lnTo>
                    <a:pt x="10770" y="21600"/>
                  </a:lnTo>
                  <a:lnTo>
                    <a:pt x="10233" y="21481"/>
                  </a:lnTo>
                  <a:lnTo>
                    <a:pt x="9726" y="21272"/>
                  </a:lnTo>
                  <a:lnTo>
                    <a:pt x="9338" y="20885"/>
                  </a:lnTo>
                  <a:lnTo>
                    <a:pt x="9129" y="20378"/>
                  </a:lnTo>
                  <a:lnTo>
                    <a:pt x="9010" y="19783"/>
                  </a:lnTo>
                  <a:lnTo>
                    <a:pt x="9129" y="19246"/>
                  </a:lnTo>
                  <a:lnTo>
                    <a:pt x="9338" y="18740"/>
                  </a:lnTo>
                  <a:lnTo>
                    <a:pt x="9726" y="18353"/>
                  </a:lnTo>
                  <a:lnTo>
                    <a:pt x="10233" y="18114"/>
                  </a:lnTo>
                  <a:lnTo>
                    <a:pt x="10770" y="18025"/>
                  </a:lnTo>
                  <a:lnTo>
                    <a:pt x="15514" y="18025"/>
                  </a:lnTo>
                  <a:lnTo>
                    <a:pt x="507" y="3039"/>
                  </a:lnTo>
                  <a:lnTo>
                    <a:pt x="209" y="2652"/>
                  </a:lnTo>
                  <a:lnTo>
                    <a:pt x="60" y="2234"/>
                  </a:lnTo>
                  <a:lnTo>
                    <a:pt x="0" y="1758"/>
                  </a:lnTo>
                  <a:lnTo>
                    <a:pt x="60" y="1341"/>
                  </a:lnTo>
                  <a:lnTo>
                    <a:pt x="209" y="894"/>
                  </a:lnTo>
                  <a:lnTo>
                    <a:pt x="507" y="536"/>
                  </a:lnTo>
                  <a:lnTo>
                    <a:pt x="895" y="238"/>
                  </a:lnTo>
                  <a:lnTo>
                    <a:pt x="1343" y="6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2259" name="Group 2259"/>
          <p:cNvGrpSpPr/>
          <p:nvPr/>
        </p:nvGrpSpPr>
        <p:grpSpPr>
          <a:xfrm>
            <a:off x="5124247" y="3220826"/>
            <a:ext cx="365770" cy="365770"/>
            <a:chOff x="-1" y="-1"/>
            <a:chExt cx="365769" cy="365769"/>
          </a:xfrm>
        </p:grpSpPr>
        <p:sp>
          <p:nvSpPr>
            <p:cNvPr id="2254" name="Shape 2254"/>
            <p:cNvSpPr/>
            <p:nvPr/>
          </p:nvSpPr>
          <p:spPr>
            <a:xfrm>
              <a:off x="-2" y="-2"/>
              <a:ext cx="365770" cy="365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11463" y="18"/>
                  </a:lnTo>
                  <a:lnTo>
                    <a:pt x="12101" y="78"/>
                  </a:lnTo>
                  <a:lnTo>
                    <a:pt x="12746" y="179"/>
                  </a:lnTo>
                  <a:lnTo>
                    <a:pt x="13367" y="310"/>
                  </a:lnTo>
                  <a:lnTo>
                    <a:pt x="13976" y="472"/>
                  </a:lnTo>
                  <a:lnTo>
                    <a:pt x="14573" y="675"/>
                  </a:lnTo>
                  <a:lnTo>
                    <a:pt x="15146" y="907"/>
                  </a:lnTo>
                  <a:lnTo>
                    <a:pt x="15707" y="1176"/>
                  </a:lnTo>
                  <a:lnTo>
                    <a:pt x="16251" y="1475"/>
                  </a:lnTo>
                  <a:lnTo>
                    <a:pt x="16776" y="1803"/>
                  </a:lnTo>
                  <a:lnTo>
                    <a:pt x="17278" y="2161"/>
                  </a:lnTo>
                  <a:lnTo>
                    <a:pt x="17755" y="2537"/>
                  </a:lnTo>
                  <a:lnTo>
                    <a:pt x="18215" y="2949"/>
                  </a:lnTo>
                  <a:lnTo>
                    <a:pt x="18651" y="3385"/>
                  </a:lnTo>
                  <a:lnTo>
                    <a:pt x="19063" y="3845"/>
                  </a:lnTo>
                  <a:lnTo>
                    <a:pt x="19439" y="4322"/>
                  </a:lnTo>
                  <a:lnTo>
                    <a:pt x="19803" y="4824"/>
                  </a:lnTo>
                  <a:lnTo>
                    <a:pt x="20125" y="5349"/>
                  </a:lnTo>
                  <a:lnTo>
                    <a:pt x="20424" y="5893"/>
                  </a:lnTo>
                  <a:lnTo>
                    <a:pt x="20693" y="6454"/>
                  </a:lnTo>
                  <a:lnTo>
                    <a:pt x="20925" y="7027"/>
                  </a:lnTo>
                  <a:lnTo>
                    <a:pt x="21128" y="7624"/>
                  </a:lnTo>
                  <a:lnTo>
                    <a:pt x="21290" y="8233"/>
                  </a:lnTo>
                  <a:lnTo>
                    <a:pt x="21421" y="8854"/>
                  </a:lnTo>
                  <a:lnTo>
                    <a:pt x="21522" y="9499"/>
                  </a:lnTo>
                  <a:lnTo>
                    <a:pt x="21582" y="10137"/>
                  </a:lnTo>
                  <a:lnTo>
                    <a:pt x="21600" y="10800"/>
                  </a:lnTo>
                  <a:lnTo>
                    <a:pt x="21582" y="11463"/>
                  </a:lnTo>
                  <a:lnTo>
                    <a:pt x="21522" y="12101"/>
                  </a:lnTo>
                  <a:lnTo>
                    <a:pt x="21421" y="12746"/>
                  </a:lnTo>
                  <a:lnTo>
                    <a:pt x="21290" y="13367"/>
                  </a:lnTo>
                  <a:lnTo>
                    <a:pt x="21128" y="13976"/>
                  </a:lnTo>
                  <a:lnTo>
                    <a:pt x="20925" y="14573"/>
                  </a:lnTo>
                  <a:lnTo>
                    <a:pt x="20693" y="15146"/>
                  </a:lnTo>
                  <a:lnTo>
                    <a:pt x="20424" y="15707"/>
                  </a:lnTo>
                  <a:lnTo>
                    <a:pt x="20125" y="16251"/>
                  </a:lnTo>
                  <a:lnTo>
                    <a:pt x="19803" y="16776"/>
                  </a:lnTo>
                  <a:lnTo>
                    <a:pt x="19439" y="17278"/>
                  </a:lnTo>
                  <a:lnTo>
                    <a:pt x="19063" y="17755"/>
                  </a:lnTo>
                  <a:lnTo>
                    <a:pt x="18651" y="18215"/>
                  </a:lnTo>
                  <a:lnTo>
                    <a:pt x="18215" y="18651"/>
                  </a:lnTo>
                  <a:lnTo>
                    <a:pt x="17755" y="19063"/>
                  </a:lnTo>
                  <a:lnTo>
                    <a:pt x="17278" y="19439"/>
                  </a:lnTo>
                  <a:lnTo>
                    <a:pt x="16776" y="19803"/>
                  </a:lnTo>
                  <a:lnTo>
                    <a:pt x="16251" y="20125"/>
                  </a:lnTo>
                  <a:lnTo>
                    <a:pt x="15707" y="20424"/>
                  </a:lnTo>
                  <a:lnTo>
                    <a:pt x="15146" y="20693"/>
                  </a:lnTo>
                  <a:lnTo>
                    <a:pt x="14573" y="20925"/>
                  </a:lnTo>
                  <a:lnTo>
                    <a:pt x="13976" y="21128"/>
                  </a:lnTo>
                  <a:lnTo>
                    <a:pt x="13367" y="21290"/>
                  </a:lnTo>
                  <a:lnTo>
                    <a:pt x="12746" y="21421"/>
                  </a:lnTo>
                  <a:lnTo>
                    <a:pt x="12101" y="21522"/>
                  </a:lnTo>
                  <a:lnTo>
                    <a:pt x="11463" y="21582"/>
                  </a:lnTo>
                  <a:lnTo>
                    <a:pt x="10800" y="21600"/>
                  </a:lnTo>
                  <a:lnTo>
                    <a:pt x="10137" y="21582"/>
                  </a:lnTo>
                  <a:lnTo>
                    <a:pt x="9499" y="21522"/>
                  </a:lnTo>
                  <a:lnTo>
                    <a:pt x="8854" y="21421"/>
                  </a:lnTo>
                  <a:lnTo>
                    <a:pt x="8233" y="21290"/>
                  </a:lnTo>
                  <a:lnTo>
                    <a:pt x="7624" y="21128"/>
                  </a:lnTo>
                  <a:lnTo>
                    <a:pt x="7027" y="20925"/>
                  </a:lnTo>
                  <a:lnTo>
                    <a:pt x="6454" y="20693"/>
                  </a:lnTo>
                  <a:lnTo>
                    <a:pt x="5893" y="20424"/>
                  </a:lnTo>
                  <a:lnTo>
                    <a:pt x="5349" y="20125"/>
                  </a:lnTo>
                  <a:lnTo>
                    <a:pt x="4824" y="19803"/>
                  </a:lnTo>
                  <a:lnTo>
                    <a:pt x="4322" y="19439"/>
                  </a:lnTo>
                  <a:lnTo>
                    <a:pt x="3845" y="19063"/>
                  </a:lnTo>
                  <a:lnTo>
                    <a:pt x="3385" y="18651"/>
                  </a:lnTo>
                  <a:lnTo>
                    <a:pt x="2949" y="18215"/>
                  </a:lnTo>
                  <a:lnTo>
                    <a:pt x="2537" y="17755"/>
                  </a:lnTo>
                  <a:lnTo>
                    <a:pt x="2161" y="17278"/>
                  </a:lnTo>
                  <a:lnTo>
                    <a:pt x="1803" y="16776"/>
                  </a:lnTo>
                  <a:lnTo>
                    <a:pt x="1475" y="16251"/>
                  </a:lnTo>
                  <a:lnTo>
                    <a:pt x="1176" y="15707"/>
                  </a:lnTo>
                  <a:lnTo>
                    <a:pt x="907" y="15146"/>
                  </a:lnTo>
                  <a:lnTo>
                    <a:pt x="675" y="14573"/>
                  </a:lnTo>
                  <a:lnTo>
                    <a:pt x="472" y="13976"/>
                  </a:lnTo>
                  <a:lnTo>
                    <a:pt x="310" y="13367"/>
                  </a:lnTo>
                  <a:lnTo>
                    <a:pt x="179" y="12746"/>
                  </a:lnTo>
                  <a:lnTo>
                    <a:pt x="78" y="12101"/>
                  </a:lnTo>
                  <a:lnTo>
                    <a:pt x="18" y="11463"/>
                  </a:lnTo>
                  <a:lnTo>
                    <a:pt x="0" y="10800"/>
                  </a:lnTo>
                  <a:lnTo>
                    <a:pt x="18" y="10137"/>
                  </a:lnTo>
                  <a:lnTo>
                    <a:pt x="78" y="9499"/>
                  </a:lnTo>
                  <a:lnTo>
                    <a:pt x="179" y="8854"/>
                  </a:lnTo>
                  <a:lnTo>
                    <a:pt x="310" y="8233"/>
                  </a:lnTo>
                  <a:lnTo>
                    <a:pt x="472" y="7624"/>
                  </a:lnTo>
                  <a:lnTo>
                    <a:pt x="675" y="7027"/>
                  </a:lnTo>
                  <a:lnTo>
                    <a:pt x="907" y="6454"/>
                  </a:lnTo>
                  <a:lnTo>
                    <a:pt x="1176" y="5893"/>
                  </a:lnTo>
                  <a:lnTo>
                    <a:pt x="1475" y="5349"/>
                  </a:lnTo>
                  <a:lnTo>
                    <a:pt x="1803" y="4824"/>
                  </a:lnTo>
                  <a:lnTo>
                    <a:pt x="2161" y="4322"/>
                  </a:lnTo>
                  <a:lnTo>
                    <a:pt x="2537" y="3845"/>
                  </a:lnTo>
                  <a:lnTo>
                    <a:pt x="2949" y="3385"/>
                  </a:lnTo>
                  <a:lnTo>
                    <a:pt x="3385" y="2949"/>
                  </a:lnTo>
                  <a:lnTo>
                    <a:pt x="3845" y="2537"/>
                  </a:lnTo>
                  <a:lnTo>
                    <a:pt x="4322" y="2161"/>
                  </a:lnTo>
                  <a:lnTo>
                    <a:pt x="4824" y="1803"/>
                  </a:lnTo>
                  <a:lnTo>
                    <a:pt x="5349" y="1475"/>
                  </a:lnTo>
                  <a:lnTo>
                    <a:pt x="5893" y="1176"/>
                  </a:lnTo>
                  <a:lnTo>
                    <a:pt x="6454" y="907"/>
                  </a:lnTo>
                  <a:lnTo>
                    <a:pt x="7027" y="675"/>
                  </a:lnTo>
                  <a:lnTo>
                    <a:pt x="7624" y="472"/>
                  </a:lnTo>
                  <a:lnTo>
                    <a:pt x="8233" y="310"/>
                  </a:lnTo>
                  <a:lnTo>
                    <a:pt x="8854" y="179"/>
                  </a:lnTo>
                  <a:lnTo>
                    <a:pt x="9499" y="78"/>
                  </a:lnTo>
                  <a:lnTo>
                    <a:pt x="10137" y="18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0383C9"/>
            </a:soli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5" name="Shape 2255"/>
            <p:cNvSpPr/>
            <p:nvPr/>
          </p:nvSpPr>
          <p:spPr>
            <a:xfrm>
              <a:off x="81431" y="65509"/>
              <a:ext cx="202903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900" y="0"/>
                  </a:moveTo>
                  <a:lnTo>
                    <a:pt x="19072" y="86"/>
                  </a:lnTo>
                  <a:lnTo>
                    <a:pt x="19255" y="387"/>
                  </a:lnTo>
                  <a:lnTo>
                    <a:pt x="19406" y="861"/>
                  </a:lnTo>
                  <a:lnTo>
                    <a:pt x="21385" y="8821"/>
                  </a:lnTo>
                  <a:lnTo>
                    <a:pt x="21503" y="9466"/>
                  </a:lnTo>
                  <a:lnTo>
                    <a:pt x="21578" y="10112"/>
                  </a:lnTo>
                  <a:lnTo>
                    <a:pt x="21600" y="10800"/>
                  </a:lnTo>
                  <a:lnTo>
                    <a:pt x="21578" y="11575"/>
                  </a:lnTo>
                  <a:lnTo>
                    <a:pt x="21503" y="12220"/>
                  </a:lnTo>
                  <a:lnTo>
                    <a:pt x="21385" y="12822"/>
                  </a:lnTo>
                  <a:lnTo>
                    <a:pt x="19406" y="20825"/>
                  </a:lnTo>
                  <a:lnTo>
                    <a:pt x="19255" y="21256"/>
                  </a:lnTo>
                  <a:lnTo>
                    <a:pt x="19072" y="21514"/>
                  </a:lnTo>
                  <a:lnTo>
                    <a:pt x="18900" y="21600"/>
                  </a:lnTo>
                  <a:lnTo>
                    <a:pt x="18728" y="21514"/>
                  </a:lnTo>
                  <a:lnTo>
                    <a:pt x="18545" y="21256"/>
                  </a:lnTo>
                  <a:lnTo>
                    <a:pt x="18405" y="20825"/>
                  </a:lnTo>
                  <a:lnTo>
                    <a:pt x="18287" y="20180"/>
                  </a:lnTo>
                  <a:lnTo>
                    <a:pt x="18212" y="19492"/>
                  </a:lnTo>
                  <a:lnTo>
                    <a:pt x="18190" y="18803"/>
                  </a:lnTo>
                  <a:lnTo>
                    <a:pt x="18212" y="18072"/>
                  </a:lnTo>
                  <a:lnTo>
                    <a:pt x="18287" y="17383"/>
                  </a:lnTo>
                  <a:lnTo>
                    <a:pt x="18405" y="16824"/>
                  </a:lnTo>
                  <a:lnTo>
                    <a:pt x="19040" y="14199"/>
                  </a:lnTo>
                  <a:lnTo>
                    <a:pt x="839" y="14199"/>
                  </a:lnTo>
                  <a:lnTo>
                    <a:pt x="624" y="14113"/>
                  </a:lnTo>
                  <a:lnTo>
                    <a:pt x="420" y="13769"/>
                  </a:lnTo>
                  <a:lnTo>
                    <a:pt x="247" y="13210"/>
                  </a:lnTo>
                  <a:lnTo>
                    <a:pt x="118" y="12564"/>
                  </a:lnTo>
                  <a:lnTo>
                    <a:pt x="22" y="11704"/>
                  </a:lnTo>
                  <a:lnTo>
                    <a:pt x="0" y="10800"/>
                  </a:lnTo>
                  <a:lnTo>
                    <a:pt x="22" y="9896"/>
                  </a:lnTo>
                  <a:lnTo>
                    <a:pt x="118" y="9122"/>
                  </a:lnTo>
                  <a:lnTo>
                    <a:pt x="247" y="8390"/>
                  </a:lnTo>
                  <a:lnTo>
                    <a:pt x="420" y="7874"/>
                  </a:lnTo>
                  <a:lnTo>
                    <a:pt x="624" y="7573"/>
                  </a:lnTo>
                  <a:lnTo>
                    <a:pt x="839" y="7401"/>
                  </a:lnTo>
                  <a:lnTo>
                    <a:pt x="19040" y="7401"/>
                  </a:lnTo>
                  <a:lnTo>
                    <a:pt x="18405" y="4862"/>
                  </a:lnTo>
                  <a:lnTo>
                    <a:pt x="18287" y="4260"/>
                  </a:lnTo>
                  <a:lnTo>
                    <a:pt x="18212" y="3614"/>
                  </a:lnTo>
                  <a:lnTo>
                    <a:pt x="18190" y="2840"/>
                  </a:lnTo>
                  <a:lnTo>
                    <a:pt x="18212" y="2151"/>
                  </a:lnTo>
                  <a:lnTo>
                    <a:pt x="18287" y="1463"/>
                  </a:lnTo>
                  <a:lnTo>
                    <a:pt x="18405" y="861"/>
                  </a:lnTo>
                  <a:lnTo>
                    <a:pt x="18545" y="387"/>
                  </a:lnTo>
                  <a:lnTo>
                    <a:pt x="18728" y="86"/>
                  </a:lnTo>
                  <a:lnTo>
                    <a:pt x="189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6" name="Shape 2256"/>
            <p:cNvSpPr/>
            <p:nvPr/>
          </p:nvSpPr>
          <p:spPr>
            <a:xfrm>
              <a:off x="49586" y="125559"/>
              <a:ext cx="266592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87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112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220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60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113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96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74"/>
                  </a:lnTo>
                  <a:lnTo>
                    <a:pt x="474" y="7487"/>
                  </a:lnTo>
                  <a:lnTo>
                    <a:pt x="645" y="7401"/>
                  </a:lnTo>
                  <a:lnTo>
                    <a:pt x="19656" y="7401"/>
                  </a:lnTo>
                  <a:lnTo>
                    <a:pt x="19174" y="4862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87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7" name="Shape 2257"/>
            <p:cNvSpPr/>
            <p:nvPr/>
          </p:nvSpPr>
          <p:spPr>
            <a:xfrm>
              <a:off x="49586" y="192890"/>
              <a:ext cx="266592" cy="5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549" y="0"/>
                  </a:moveTo>
                  <a:lnTo>
                    <a:pt x="19680" y="86"/>
                  </a:lnTo>
                  <a:lnTo>
                    <a:pt x="19819" y="344"/>
                  </a:lnTo>
                  <a:lnTo>
                    <a:pt x="19933" y="818"/>
                  </a:lnTo>
                  <a:lnTo>
                    <a:pt x="21437" y="8778"/>
                  </a:lnTo>
                  <a:lnTo>
                    <a:pt x="21526" y="9380"/>
                  </a:lnTo>
                  <a:lnTo>
                    <a:pt x="21584" y="10069"/>
                  </a:lnTo>
                  <a:lnTo>
                    <a:pt x="21600" y="10800"/>
                  </a:lnTo>
                  <a:lnTo>
                    <a:pt x="21584" y="11531"/>
                  </a:lnTo>
                  <a:lnTo>
                    <a:pt x="21526" y="12177"/>
                  </a:lnTo>
                  <a:lnTo>
                    <a:pt x="21437" y="12779"/>
                  </a:lnTo>
                  <a:lnTo>
                    <a:pt x="19933" y="20739"/>
                  </a:lnTo>
                  <a:lnTo>
                    <a:pt x="19819" y="21213"/>
                  </a:lnTo>
                  <a:lnTo>
                    <a:pt x="19680" y="21514"/>
                  </a:lnTo>
                  <a:lnTo>
                    <a:pt x="19549" y="21600"/>
                  </a:lnTo>
                  <a:lnTo>
                    <a:pt x="19419" y="21514"/>
                  </a:lnTo>
                  <a:lnTo>
                    <a:pt x="19280" y="21213"/>
                  </a:lnTo>
                  <a:lnTo>
                    <a:pt x="19174" y="20739"/>
                  </a:lnTo>
                  <a:lnTo>
                    <a:pt x="19084" y="20137"/>
                  </a:lnTo>
                  <a:lnTo>
                    <a:pt x="19027" y="19492"/>
                  </a:lnTo>
                  <a:lnTo>
                    <a:pt x="19010" y="18717"/>
                  </a:lnTo>
                  <a:lnTo>
                    <a:pt x="19027" y="18029"/>
                  </a:lnTo>
                  <a:lnTo>
                    <a:pt x="19084" y="17383"/>
                  </a:lnTo>
                  <a:lnTo>
                    <a:pt x="19174" y="16738"/>
                  </a:lnTo>
                  <a:lnTo>
                    <a:pt x="19656" y="14199"/>
                  </a:lnTo>
                  <a:lnTo>
                    <a:pt x="645" y="14199"/>
                  </a:lnTo>
                  <a:lnTo>
                    <a:pt x="474" y="14070"/>
                  </a:lnTo>
                  <a:lnTo>
                    <a:pt x="310" y="13726"/>
                  </a:lnTo>
                  <a:lnTo>
                    <a:pt x="188" y="13210"/>
                  </a:lnTo>
                  <a:lnTo>
                    <a:pt x="74" y="12521"/>
                  </a:lnTo>
                  <a:lnTo>
                    <a:pt x="16" y="11704"/>
                  </a:lnTo>
                  <a:lnTo>
                    <a:pt x="0" y="10800"/>
                  </a:lnTo>
                  <a:lnTo>
                    <a:pt x="16" y="9853"/>
                  </a:lnTo>
                  <a:lnTo>
                    <a:pt x="74" y="9079"/>
                  </a:lnTo>
                  <a:lnTo>
                    <a:pt x="188" y="8390"/>
                  </a:lnTo>
                  <a:lnTo>
                    <a:pt x="310" y="7831"/>
                  </a:lnTo>
                  <a:lnTo>
                    <a:pt x="474" y="7487"/>
                  </a:lnTo>
                  <a:lnTo>
                    <a:pt x="645" y="7358"/>
                  </a:lnTo>
                  <a:lnTo>
                    <a:pt x="19656" y="7358"/>
                  </a:lnTo>
                  <a:lnTo>
                    <a:pt x="19174" y="4819"/>
                  </a:lnTo>
                  <a:lnTo>
                    <a:pt x="19084" y="4260"/>
                  </a:lnTo>
                  <a:lnTo>
                    <a:pt x="19027" y="3528"/>
                  </a:lnTo>
                  <a:lnTo>
                    <a:pt x="19010" y="2840"/>
                  </a:lnTo>
                  <a:lnTo>
                    <a:pt x="19027" y="2108"/>
                  </a:lnTo>
                  <a:lnTo>
                    <a:pt x="19084" y="1420"/>
                  </a:lnTo>
                  <a:lnTo>
                    <a:pt x="19174" y="818"/>
                  </a:lnTo>
                  <a:lnTo>
                    <a:pt x="19280" y="344"/>
                  </a:lnTo>
                  <a:lnTo>
                    <a:pt x="19419" y="86"/>
                  </a:lnTo>
                  <a:lnTo>
                    <a:pt x="1954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8" name="Shape 2258"/>
            <p:cNvSpPr/>
            <p:nvPr/>
          </p:nvSpPr>
          <p:spPr>
            <a:xfrm>
              <a:off x="85070" y="256579"/>
              <a:ext cx="195625" cy="5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00" y="0"/>
                  </a:moveTo>
                  <a:lnTo>
                    <a:pt x="18978" y="129"/>
                  </a:lnTo>
                  <a:lnTo>
                    <a:pt x="19168" y="386"/>
                  </a:lnTo>
                  <a:lnTo>
                    <a:pt x="19324" y="859"/>
                  </a:lnTo>
                  <a:lnTo>
                    <a:pt x="21377" y="8803"/>
                  </a:lnTo>
                  <a:lnTo>
                    <a:pt x="21500" y="9447"/>
                  </a:lnTo>
                  <a:lnTo>
                    <a:pt x="21578" y="10091"/>
                  </a:lnTo>
                  <a:lnTo>
                    <a:pt x="21600" y="10779"/>
                  </a:lnTo>
                  <a:lnTo>
                    <a:pt x="21578" y="11551"/>
                  </a:lnTo>
                  <a:lnTo>
                    <a:pt x="21500" y="12196"/>
                  </a:lnTo>
                  <a:lnTo>
                    <a:pt x="21377" y="12840"/>
                  </a:lnTo>
                  <a:lnTo>
                    <a:pt x="19324" y="20784"/>
                  </a:lnTo>
                  <a:lnTo>
                    <a:pt x="19168" y="21256"/>
                  </a:lnTo>
                  <a:lnTo>
                    <a:pt x="18978" y="21471"/>
                  </a:lnTo>
                  <a:lnTo>
                    <a:pt x="18800" y="21600"/>
                  </a:lnTo>
                  <a:lnTo>
                    <a:pt x="18621" y="21471"/>
                  </a:lnTo>
                  <a:lnTo>
                    <a:pt x="18431" y="21256"/>
                  </a:lnTo>
                  <a:lnTo>
                    <a:pt x="18286" y="20784"/>
                  </a:lnTo>
                  <a:lnTo>
                    <a:pt x="18164" y="20183"/>
                  </a:lnTo>
                  <a:lnTo>
                    <a:pt x="18086" y="19453"/>
                  </a:lnTo>
                  <a:lnTo>
                    <a:pt x="18063" y="18766"/>
                  </a:lnTo>
                  <a:lnTo>
                    <a:pt x="18086" y="18036"/>
                  </a:lnTo>
                  <a:lnTo>
                    <a:pt x="18164" y="17349"/>
                  </a:lnTo>
                  <a:lnTo>
                    <a:pt x="18286" y="16790"/>
                  </a:lnTo>
                  <a:lnTo>
                    <a:pt x="18945" y="14214"/>
                  </a:lnTo>
                  <a:lnTo>
                    <a:pt x="881" y="14214"/>
                  </a:lnTo>
                  <a:lnTo>
                    <a:pt x="647" y="14085"/>
                  </a:lnTo>
                  <a:lnTo>
                    <a:pt x="435" y="13784"/>
                  </a:lnTo>
                  <a:lnTo>
                    <a:pt x="257" y="13183"/>
                  </a:lnTo>
                  <a:lnTo>
                    <a:pt x="123" y="12539"/>
                  </a:lnTo>
                  <a:lnTo>
                    <a:pt x="22" y="11723"/>
                  </a:lnTo>
                  <a:lnTo>
                    <a:pt x="0" y="10779"/>
                  </a:lnTo>
                  <a:lnTo>
                    <a:pt x="22" y="9920"/>
                  </a:lnTo>
                  <a:lnTo>
                    <a:pt x="123" y="9104"/>
                  </a:lnTo>
                  <a:lnTo>
                    <a:pt x="257" y="8417"/>
                  </a:lnTo>
                  <a:lnTo>
                    <a:pt x="435" y="7858"/>
                  </a:lnTo>
                  <a:lnTo>
                    <a:pt x="647" y="7558"/>
                  </a:lnTo>
                  <a:lnTo>
                    <a:pt x="881" y="7429"/>
                  </a:lnTo>
                  <a:lnTo>
                    <a:pt x="18945" y="7429"/>
                  </a:lnTo>
                  <a:lnTo>
                    <a:pt x="18286" y="4852"/>
                  </a:lnTo>
                  <a:lnTo>
                    <a:pt x="18164" y="4251"/>
                  </a:lnTo>
                  <a:lnTo>
                    <a:pt x="18086" y="3607"/>
                  </a:lnTo>
                  <a:lnTo>
                    <a:pt x="18063" y="2877"/>
                  </a:lnTo>
                  <a:lnTo>
                    <a:pt x="18086" y="2147"/>
                  </a:lnTo>
                  <a:lnTo>
                    <a:pt x="18164" y="1460"/>
                  </a:lnTo>
                  <a:lnTo>
                    <a:pt x="18286" y="859"/>
                  </a:lnTo>
                  <a:lnTo>
                    <a:pt x="18431" y="386"/>
                  </a:lnTo>
                  <a:lnTo>
                    <a:pt x="18621" y="129"/>
                  </a:lnTo>
                  <a:lnTo>
                    <a:pt x="18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B5C56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2260" name="Shape 2260"/>
          <p:cNvSpPr/>
          <p:nvPr/>
        </p:nvSpPr>
        <p:spPr>
          <a:xfrm>
            <a:off x="483407" y="5662817"/>
            <a:ext cx="4602727" cy="2392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b="1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Explore our Peripheral Lithoplasty System</a:t>
            </a:r>
          </a:p>
        </p:txBody>
      </p:sp>
      <p:pic>
        <p:nvPicPr>
          <p:cNvPr id="226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0862" y="274320"/>
            <a:ext cx="1468585" cy="365760"/>
          </a:xfrm>
          <a:prstGeom prst="rect">
            <a:avLst/>
          </a:prstGeom>
          <a:ln w="12700">
            <a:miter lim="400000"/>
          </a:ln>
        </p:spPr>
      </p:pic>
      <p:sp>
        <p:nvSpPr>
          <p:cNvPr id="2262" name="Shape 226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263" name="Shape 2263"/>
          <p:cNvSpPr/>
          <p:nvPr/>
        </p:nvSpPr>
        <p:spPr>
          <a:xfrm>
            <a:off x="3706317" y="6613586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b="1" sz="7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264" name="Shape 2264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267" name="Group 226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265" name="Shape 2265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66" name="Shape 2266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270" name="Group 227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268" name="Shape 226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69" name="Shape 226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273" name="Group 227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271" name="Shape 227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2" name="Shape 227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276" name="Group 227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274" name="Shape 227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5" name="Shape 227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279" name="Group 2279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277" name="Shape 227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8" name="Shape 227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282" name="Group 228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280" name="Shape 228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1" name="Shape 228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285" name="Group 2285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283" name="Shape 228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4" name="Shape 228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286" name="Shape 2286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287" name="image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20815" y="2159966"/>
            <a:ext cx="4372212" cy="2738587"/>
          </a:xfrm>
          <a:prstGeom prst="rect">
            <a:avLst/>
          </a:prstGeom>
          <a:ln w="12700">
            <a:miter lim="400000"/>
          </a:ln>
        </p:spPr>
      </p:pic>
      <p:sp>
        <p:nvSpPr>
          <p:cNvPr id="2288" name="Shape 22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Shape 229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6" name="Shape 229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7" name="Shape 229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298" name="Shape 229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29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300" name="Shape 230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301" name="Shape 230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304" name="Group 230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302" name="Shape 230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3" name="Shape 230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307" name="Group 230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305" name="Shape 230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6" name="Shape 230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10" name="Group 231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308" name="Shape 230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9" name="Shape 230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13" name="Group 231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311" name="Shape 231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2" name="Shape 231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16" name="Group 231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314" name="Shape 231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5" name="Shape 231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319" name="Group 231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317" name="Shape 231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8" name="Shape 231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322" name="Group 232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320" name="Shape 232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1" name="Shape 232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323" name="Shape 2323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4" name="Shape 23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Shape 233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32" name="Shape 233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3" name="Shape 233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33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335" name="Shape 233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336" name="Shape 233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339" name="Group 233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337" name="Shape 233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8" name="Shape 233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342" name="Group 234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340" name="Shape 234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1" name="Shape 234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45" name="Group 234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343" name="Shape 234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4" name="Shape 234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48" name="Group 234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346" name="Shape 234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7" name="Shape 234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51" name="Group 235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349" name="Shape 234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0" name="Shape 235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354" name="Group 235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352" name="Shape 235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3" name="Shape 235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355" name="Shape 235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358" name="Group 235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356" name="Shape 235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7" name="Shape 235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359" name="Shape 23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Technology Overvie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Shape 236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67" name="Shape 2367"/>
          <p:cNvSpPr/>
          <p:nvPr>
            <p:ph type="body" sz="quarter" idx="1"/>
          </p:nvPr>
        </p:nvSpPr>
        <p:spPr>
          <a:xfrm>
            <a:off x="439912" y="107157"/>
            <a:ext cx="8321041" cy="417187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8" name="Shape 236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36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370" name="Shape 237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371" name="Shape 237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374" name="Group 237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372" name="Shape 237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3" name="Shape 237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377" name="Group 237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375" name="Shape 237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6" name="Shape 237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380" name="Group 238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378" name="Shape 237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79" name="Shape 237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383" name="Group 238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381" name="Shape 238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2" name="Shape 238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386" name="Group 238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384" name="Shape 238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5" name="Shape 238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389" name="Group 238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387" name="Shape 238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88" name="Shape 238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390" name="Shape 239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393" name="Group 2393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391" name="Shape 239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92" name="Shape 239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394" name="Shape 2394"/>
          <p:cNvSpPr/>
          <p:nvPr>
            <p:ph type="body" sz="quarter" idx="13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5" name="Shape 23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Shape 240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03" name="Shape 2403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04" name="Shape 240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405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406" name="Shape 2406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407" name="Shape 2407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410" name="Group 241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408" name="Shape 240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09" name="Shape 240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413" name="Group 241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411" name="Shape 241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2" name="Shape 241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416" name="Group 241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414" name="Shape 241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5" name="Shape 241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419" name="Group 241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417" name="Shape 241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18" name="Shape 241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422" name="Group 2422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420" name="Shape 242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1" name="Shape 242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25" name="Group 242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423" name="Shape 242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4" name="Shape 242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426" name="Shape 2426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429" name="Group 2429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427" name="Shape 242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28" name="Shape 242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430" name="Shape 2430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1" name="Shape 24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.)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1" y="6385307"/>
            <a:ext cx="9144001" cy="472697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9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3336" y="6515454"/>
            <a:ext cx="911526" cy="224066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Shape 92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93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64" y="0"/>
            <a:ext cx="913047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0" y="6382510"/>
            <a:ext cx="9144000" cy="475488"/>
          </a:xfrm>
          <a:prstGeom prst="rect">
            <a:avLst/>
          </a:prstGeom>
          <a:solidFill>
            <a:srgbClr val="00A9E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95" name="Shape 95"/>
          <p:cNvSpPr/>
          <p:nvPr/>
        </p:nvSpPr>
        <p:spPr>
          <a:xfrm>
            <a:off x="3747246" y="6527923"/>
            <a:ext cx="1649506" cy="16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©2016 SHOCKWAVE</a:t>
            </a:r>
          </a:p>
        </p:txBody>
      </p:sp>
      <p:pic>
        <p:nvPicPr>
          <p:cNvPr id="96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48838" y="1984248"/>
            <a:ext cx="4846324" cy="120701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sldNum" sz="quarter" idx="2"/>
          </p:nvPr>
        </p:nvSpPr>
        <p:spPr>
          <a:xfrm>
            <a:off x="4460728" y="6525422"/>
            <a:ext cx="222544" cy="204126"/>
          </a:xfrm>
          <a:prstGeom prst="rect">
            <a:avLst/>
          </a:prstGeom>
        </p:spPr>
        <p:txBody>
          <a:bodyPr lIns="34290" tIns="34290" rIns="34290" bIns="34290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Lithoplasty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Shape 243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39" name="Shape 243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44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441" name="Shape 244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442" name="Shape 244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445" name="Group 244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443" name="Shape 244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4" name="Shape 244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448" name="Group 244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446" name="Shape 244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47" name="Shape 244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451" name="Group 245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449" name="Shape 244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0" name="Shape 245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454" name="Group 245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452" name="Shape 245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3" name="Shape 245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457" name="Group 245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455" name="Shape 245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6" name="Shape 245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60" name="Group 246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458" name="Shape 245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59" name="Shape 245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461" name="Shape 246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464" name="Group 246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462" name="Shape 246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63" name="Shape 246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465" name="Shape 2465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6" name="Shape 2466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467" name="Shape 2467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68" name="Shape 24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Shape 247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476" name="Shape 247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7" name="Shape 2477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478" name="Shape 2478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479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480" name="Shape 2480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481" name="Shape 2481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484" name="Group 248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482" name="Shape 248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3" name="Shape 248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487" name="Group 248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485" name="Shape 248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6" name="Shape 248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490" name="Group 249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488" name="Shape 2488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89" name="Shape 2489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493" name="Group 249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491" name="Shape 249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92" name="Shape 249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496" name="Group 2496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494" name="Shape 249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95" name="Shape 249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499" name="Group 249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497" name="Shape 2497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498" name="Shape 2498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500" name="Shape 2500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03" name="Group 2503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501" name="Shape 250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02" name="Shape 250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504" name="Shape 25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srupt Pad Da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Shape 251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12" name="Shape 2512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3" name="Shape 2513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14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515" name="Shape 2515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516" name="Shape 2516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19" name="Group 251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517" name="Shape 251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18" name="Shape 251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522" name="Group 252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520" name="Shape 252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21" name="Shape 252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525" name="Group 252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523" name="Shape 252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24" name="Shape 252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528" name="Group 252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526" name="Shape 252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27" name="Shape 252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531" name="Group 2531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529" name="Shape 252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0" name="Shape 253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534" name="Group 253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532" name="Shape 253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3" name="Shape 253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535" name="Shape 2535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38" name="Group 2538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536" name="Shape 253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37" name="Shape 253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539" name="Shape 2539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40" name="Shape 25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User Gu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Shape 254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48" name="Shape 2548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9" name="Shape 2549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50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551" name="Shape 2551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552" name="Shape 2552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55" name="Group 255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553" name="Shape 2553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4" name="Shape 2554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558" name="Group 255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556" name="Shape 255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57" name="Shape 255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561" name="Group 256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559" name="Shape 255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0" name="Shape 256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564" name="Group 256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562" name="Shape 256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3" name="Shape 256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567" name="Group 2567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565" name="Shape 256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6" name="Shape 256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570" name="Group 257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568" name="Shape 256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69" name="Shape 256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571" name="Shape 257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74" name="Group 2574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572" name="Shape 2572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73" name="Shape 2573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575" name="Shape 2575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76" name="Shape 25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Shape 258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584" name="Shape 2584"/>
          <p:cNvSpPr/>
          <p:nvPr>
            <p:ph type="body" sz="quarter" idx="1"/>
          </p:nvPr>
        </p:nvSpPr>
        <p:spPr>
          <a:xfrm>
            <a:off x="439912" y="107157"/>
            <a:ext cx="8321041" cy="700088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5" name="Shape 2585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586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587" name="Shape 2587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588" name="Shape 2588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591" name="Group 259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589" name="Shape 2589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0" name="Shape 2590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594" name="Group 259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592" name="Shape 259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3" name="Shape 259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597" name="Group 259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595" name="Shape 2595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6" name="Shape 2596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600" name="Group 2600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598" name="Shape 259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599" name="Shape 259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603" name="Group 2603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601" name="Shape 2601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2" name="Shape 2602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606" name="Group 260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604" name="Shape 2604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5" name="Shape 2605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607" name="Shape 2607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10" name="Group 261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608" name="Shape 260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09" name="Shape 260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611" name="Shape 2611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12" name="Shape 26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Shape 261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20" name="Shape 2620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621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622" name="Shape 2622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623" name="Shape 2623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26" name="Group 262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624" name="Shape 2624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25" name="Shape 2625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629" name="Group 262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627" name="Shape 2627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28" name="Shape 2628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632" name="Group 263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630" name="Shape 263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1" name="Shape 263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635" name="Group 263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633" name="Shape 263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4" name="Shape 263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638" name="Group 2638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636" name="Shape 2636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37" name="Shape 2637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641" name="Group 264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639" name="Shape 2639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40" name="Shape 2640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642" name="Shape 2642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45" name="Group 2645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643" name="Shape 2643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44" name="Shape 2644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646" name="Shape 2646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7" name="Shape 2647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648" name="Shape 2648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9" name="Shape 26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Shape 265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57" name="Shape 2657"/>
          <p:cNvSpPr/>
          <p:nvPr>
            <p:ph type="body" sz="quarter" idx="1"/>
          </p:nvPr>
        </p:nvSpPr>
        <p:spPr>
          <a:xfrm>
            <a:off x="439912" y="107157"/>
            <a:ext cx="8321041" cy="70009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600">
                <a:solidFill>
                  <a:srgbClr val="FFFFFF"/>
                </a:solidFill>
              </a:defRPr>
            </a:lvl1pPr>
            <a:lvl2pPr marL="370777" indent="-241006">
              <a:buClrTx/>
              <a:buFontTx/>
              <a:defRPr sz="2600">
                <a:solidFill>
                  <a:srgbClr val="FFFFFF"/>
                </a:solidFill>
              </a:defRPr>
            </a:lvl2pPr>
            <a:lvl3pPr marL="538134" indent="-278592">
              <a:buClrTx/>
              <a:buFontTx/>
              <a:defRPr sz="2600">
                <a:solidFill>
                  <a:srgbClr val="FFFFFF"/>
                </a:solidFill>
              </a:defRPr>
            </a:lvl3pPr>
            <a:lvl4pPr marL="669296" indent="-281173">
              <a:buClrTx/>
              <a:buFontTx/>
              <a:defRPr sz="2600">
                <a:solidFill>
                  <a:srgbClr val="FFFFFF"/>
                </a:solidFill>
              </a:defRPr>
            </a:lvl4pPr>
            <a:lvl5pPr marL="836730" indent="-318834">
              <a:buClrTx/>
              <a:buFontTx/>
              <a:defRPr sz="26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8" name="Shape 2658"/>
          <p:cNvSpPr/>
          <p:nvPr>
            <p:ph type="body" idx="13"/>
          </p:nvPr>
        </p:nvSpPr>
        <p:spPr>
          <a:xfrm>
            <a:off x="439910" y="1182684"/>
            <a:ext cx="8321041" cy="45720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59" name="Shape 26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Key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Shape 266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667" name="Shape 2667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668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669" name="Shape 2669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670" name="Shape 2670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73" name="Group 267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671" name="Shape 2671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2" name="Shape 2672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676" name="Group 2676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674" name="Shape 2674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5" name="Shape 2675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679" name="Group 2679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677" name="Shape 2677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78" name="Shape 2678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682" name="Group 268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680" name="Shape 2680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1" name="Shape 2681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685" name="Group 2685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683" name="Shape 268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4" name="Shape 268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688" name="Group 268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686" name="Shape 2686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87" name="Shape 2687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sp>
        <p:nvSpPr>
          <p:cNvPr id="2689" name="Shape 2689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692" name="Group 2692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690" name="Shape 2690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691" name="Shape 2691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693" name="Shape 2693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94" name="Shape 2694"/>
          <p:cNvSpPr/>
          <p:nvPr>
            <p:ph type="body" sz="quarter" idx="13"/>
          </p:nvPr>
        </p:nvSpPr>
        <p:spPr>
          <a:xfrm>
            <a:off x="439911" y="107155"/>
            <a:ext cx="8321041" cy="417186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695" name="Shape 2695"/>
          <p:cNvSpPr/>
          <p:nvPr>
            <p:ph type="body" sz="quarter" idx="14"/>
          </p:nvPr>
        </p:nvSpPr>
        <p:spPr>
          <a:xfrm>
            <a:off x="439911" y="539530"/>
            <a:ext cx="8321041" cy="3429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96" name="Shape 26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rporate Overview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Shape 270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04" name="Shape 2704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5" name="Shape 2705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706" name="Shape 2706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pic>
        <p:nvPicPr>
          <p:cNvPr id="2707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708" name="Shape 2708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sp>
        <p:nvSpPr>
          <p:cNvPr id="2709" name="Shape 2709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712" name="Group 2712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710" name="Shape 2710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11" name="Shape 2711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715" name="Group 2715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713" name="Shape 2713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14" name="Shape 2714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18" name="Group 271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716" name="Shape 271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17" name="Shape 271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21" name="Group 272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719" name="Shape 271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0" name="Shape 272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24" name="Group 2724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722" name="Shape 2722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3" name="Shape 2723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27" name="Group 272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725" name="Shape 2725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6" name="Shape 2726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730" name="Group 2730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728" name="Shape 2728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solidFill>
              <a:srgbClr val="5B5C56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29" name="Shape 2729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</a:p>
            <a:p>
              <a:pPr algn="ctr">
                <a:defRPr b="1" sz="7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731" name="Shape 2731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32" name="Shape 27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afety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Shape 2739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5B5C5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40" name="Shape 2740"/>
          <p:cNvSpPr/>
          <p:nvPr>
            <p:ph type="body" idx="1"/>
          </p:nvPr>
        </p:nvSpPr>
        <p:spPr>
          <a:xfrm>
            <a:off x="439910" y="1182687"/>
            <a:ext cx="8321042" cy="4572002"/>
          </a:xfrm>
          <a:prstGeom prst="rect">
            <a:avLst/>
          </a:prstGeom>
        </p:spPr>
        <p:txBody>
          <a:bodyPr/>
          <a:lstStyle>
            <a:lvl1pPr marL="129773" indent="-129773">
              <a:buClr>
                <a:srgbClr val="38342C"/>
              </a:buClr>
              <a:defRPr>
                <a:solidFill>
                  <a:srgbClr val="5B5C56"/>
                </a:solidFill>
              </a:defRPr>
            </a:lvl1pPr>
            <a:lvl2pPr marL="276847" indent="-147076">
              <a:buClr>
                <a:srgbClr val="38342C"/>
              </a:buClr>
              <a:defRPr>
                <a:solidFill>
                  <a:srgbClr val="5B5C56"/>
                </a:solidFill>
              </a:defRPr>
            </a:lvl2pPr>
            <a:lvl3pPr marL="427686" indent="-168145">
              <a:buClr>
                <a:srgbClr val="38342C"/>
              </a:buClr>
              <a:defRPr>
                <a:solidFill>
                  <a:srgbClr val="5B5C56"/>
                </a:solidFill>
              </a:defRPr>
            </a:lvl3pPr>
            <a:lvl4pPr marL="571966" indent="-183845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4pPr>
            <a:lvl5pPr marL="691618" indent="-173722">
              <a:buClr>
                <a:srgbClr val="38342C"/>
              </a:buClr>
              <a:buChar char="•"/>
              <a:defRPr>
                <a:solidFill>
                  <a:srgbClr val="5B5C56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41" name="Shape 2741"/>
          <p:cNvSpPr/>
          <p:nvPr>
            <p:ph type="body" sz="quarter" idx="13"/>
          </p:nvPr>
        </p:nvSpPr>
        <p:spPr>
          <a:xfrm>
            <a:off x="439911" y="107155"/>
            <a:ext cx="8321041" cy="700093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2742" name="Shape 2742"/>
          <p:cNvSpPr/>
          <p:nvPr/>
        </p:nvSpPr>
        <p:spPr>
          <a:xfrm>
            <a:off x="3706317" y="6603154"/>
            <a:ext cx="1731369" cy="1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 algn="ctr">
              <a:defRPr sz="7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SAFETY INFORMATION</a:t>
            </a:r>
          </a:p>
        </p:txBody>
      </p:sp>
      <p:pic>
        <p:nvPicPr>
          <p:cNvPr id="2743" name="image3.png">
            <a:hlinkClick r:id="rId2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70458" y="6514748"/>
            <a:ext cx="914404" cy="224772"/>
          </a:xfrm>
          <a:prstGeom prst="rect">
            <a:avLst/>
          </a:prstGeom>
          <a:ln w="12700">
            <a:miter lim="400000"/>
          </a:ln>
        </p:spPr>
      </p:pic>
      <p:sp>
        <p:nvSpPr>
          <p:cNvPr id="2744" name="Shape 2744"/>
          <p:cNvSpPr/>
          <p:nvPr/>
        </p:nvSpPr>
        <p:spPr>
          <a:xfrm>
            <a:off x="457203" y="6504374"/>
            <a:ext cx="3283886" cy="241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iPad Lithoplasty Overview | SPL-61178 | Rev. B</a:t>
            </a:r>
          </a:p>
          <a:p>
            <a:pPr>
              <a:defRPr sz="600"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© Shockwave Medical, Inc.  All Rights Reserved.</a:t>
            </a:r>
          </a:p>
        </p:txBody>
      </p:sp>
      <p:sp>
        <p:nvSpPr>
          <p:cNvPr id="2745" name="Shape 2745"/>
          <p:cNvSpPr/>
          <p:nvPr/>
        </p:nvSpPr>
        <p:spPr>
          <a:xfrm>
            <a:off x="550862" y="5973826"/>
            <a:ext cx="411846" cy="4114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59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19990" y="21600"/>
                  <a:pt x="1800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610" y="0"/>
                  <a:pt x="3597" y="0"/>
                </a:cubicBez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 anchor="ctr"/>
          <a:lstStyle/>
          <a:p>
            <a:pPr algn="ctr">
              <a:defRPr b="1" sz="800">
                <a:solidFill>
                  <a:srgbClr val="00A9E8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grpSp>
        <p:nvGrpSpPr>
          <p:cNvPr id="2748" name="Group 2748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1005678" y="5973821"/>
            <a:ext cx="1058238" cy="411490"/>
            <a:chOff x="0" y="-1"/>
            <a:chExt cx="1058236" cy="411489"/>
          </a:xfrm>
        </p:grpSpPr>
        <p:sp>
          <p:nvSpPr>
            <p:cNvPr id="2746" name="Shape 2746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47" name="Shape 2747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TECHNOLOGY OVERVIEW</a:t>
              </a:r>
            </a:p>
          </p:txBody>
        </p:sp>
      </p:grpSp>
      <p:grpSp>
        <p:nvGrpSpPr>
          <p:cNvPr id="2751" name="Group 2751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106884" y="5973821"/>
            <a:ext cx="1058236" cy="411490"/>
            <a:chOff x="-1" y="-1"/>
            <a:chExt cx="1058235" cy="411489"/>
          </a:xfrm>
        </p:grpSpPr>
        <p:sp>
          <p:nvSpPr>
            <p:cNvPr id="2749" name="Shape 2749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0" name="Shape 2750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ANIMATIONS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AND VIDEOS</a:t>
              </a:r>
            </a:p>
          </p:txBody>
        </p:sp>
      </p:grpSp>
      <p:grpSp>
        <p:nvGrpSpPr>
          <p:cNvPr id="2754" name="Group 2754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3208087" y="5973821"/>
            <a:ext cx="1058237" cy="411490"/>
            <a:chOff x="0" y="-1"/>
            <a:chExt cx="1058236" cy="411489"/>
          </a:xfrm>
        </p:grpSpPr>
        <p:sp>
          <p:nvSpPr>
            <p:cNvPr id="2752" name="Shape 2752"/>
            <p:cNvSpPr/>
            <p:nvPr/>
          </p:nvSpPr>
          <p:spPr>
            <a:xfrm>
              <a:off x="-1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3" name="Shape 2753"/>
            <p:cNvSpPr/>
            <p:nvPr/>
          </p:nvSpPr>
          <p:spPr>
            <a:xfrm>
              <a:off x="20086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DISRUPT </a:t>
              </a:r>
              <a:br/>
              <a:r>
                <a:t>PAD DATA</a:t>
              </a:r>
            </a:p>
          </p:txBody>
        </p:sp>
      </p:grpSp>
      <p:grpSp>
        <p:nvGrpSpPr>
          <p:cNvPr id="2757" name="Group 2757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4309290" y="5973821"/>
            <a:ext cx="1058237" cy="411490"/>
            <a:chOff x="-1" y="-1"/>
            <a:chExt cx="1058235" cy="411489"/>
          </a:xfrm>
        </p:grpSpPr>
        <p:sp>
          <p:nvSpPr>
            <p:cNvPr id="2755" name="Shape 2755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6" name="Shape 2756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USER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GUIDE</a:t>
              </a:r>
            </a:p>
          </p:txBody>
        </p:sp>
      </p:grpSp>
      <p:grpSp>
        <p:nvGrpSpPr>
          <p:cNvPr id="2760" name="Group 2760"/>
          <p:cNvGrpSpPr/>
          <p:nvPr/>
        </p:nvGrpSpPr>
        <p:grpSpPr>
          <a:xfrm>
            <a:off x="5410493" y="5973821"/>
            <a:ext cx="1058236" cy="411490"/>
            <a:chOff x="-1" y="-1"/>
            <a:chExt cx="1058235" cy="411489"/>
          </a:xfrm>
        </p:grpSpPr>
        <p:sp>
          <p:nvSpPr>
            <p:cNvPr id="2758" name="Shape 2758"/>
            <p:cNvSpPr/>
            <p:nvPr/>
          </p:nvSpPr>
          <p:spPr>
            <a:xfrm>
              <a:off x="-2" y="-2"/>
              <a:ext cx="1058236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59" name="Shape 2759"/>
            <p:cNvSpPr/>
            <p:nvPr/>
          </p:nvSpPr>
          <p:spPr>
            <a:xfrm>
              <a:off x="20085" y="72575"/>
              <a:ext cx="1018062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CASE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STUDIES</a:t>
              </a:r>
            </a:p>
          </p:txBody>
        </p:sp>
      </p:grpSp>
      <p:grpSp>
        <p:nvGrpSpPr>
          <p:cNvPr id="2763" name="Group 2763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6511697" y="5973821"/>
            <a:ext cx="1058236" cy="411490"/>
            <a:chOff x="-1" y="-1"/>
            <a:chExt cx="1058235" cy="411489"/>
          </a:xfrm>
        </p:grpSpPr>
        <p:sp>
          <p:nvSpPr>
            <p:cNvPr id="2761" name="Shape 2761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62" name="Shape 2762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KEY</a:t>
              </a:r>
              <a:br/>
              <a:r>
                <a:t>BENEFITS</a:t>
              </a:r>
            </a:p>
          </p:txBody>
        </p:sp>
      </p:grpSp>
      <p:grpSp>
        <p:nvGrpSpPr>
          <p:cNvPr id="2766" name="Group 2766"/>
          <p:cNvGrpSpPr/>
          <p:nvPr/>
        </p:nvGrpSpPr>
        <p:grpSpPr>
          <a:xfrm>
            <a:off x="7611548" y="5973821"/>
            <a:ext cx="1058236" cy="411490"/>
            <a:chOff x="-1" y="-1"/>
            <a:chExt cx="1058235" cy="411489"/>
          </a:xfrm>
        </p:grpSpPr>
        <p:sp>
          <p:nvSpPr>
            <p:cNvPr id="2764" name="Shape 2764"/>
            <p:cNvSpPr/>
            <p:nvPr/>
          </p:nvSpPr>
          <p:spPr>
            <a:xfrm>
              <a:off x="-2" y="-2"/>
              <a:ext cx="1058237" cy="41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00" y="0"/>
                  </a:moveTo>
                  <a:lnTo>
                    <a:pt x="21600" y="0"/>
                  </a:lnTo>
                  <a:lnTo>
                    <a:pt x="21600" y="18000"/>
                  </a:lnTo>
                  <a:cubicBezTo>
                    <a:pt x="21600" y="19988"/>
                    <a:pt x="20973" y="21600"/>
                    <a:pt x="20200" y="21600"/>
                  </a:cubicBez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627" y="0"/>
                    <a:pt x="1400" y="0"/>
                  </a:cubicBezTo>
                  <a:close/>
                </a:path>
              </a:pathLst>
            </a:custGeom>
            <a:noFill/>
            <a:ln w="12700" cap="flat">
              <a:solidFill>
                <a:srgbClr val="00A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765" name="Shape 2765"/>
            <p:cNvSpPr/>
            <p:nvPr/>
          </p:nvSpPr>
          <p:spPr>
            <a:xfrm>
              <a:off x="20087" y="72575"/>
              <a:ext cx="1018060" cy="266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CORPORATE</a:t>
              </a:r>
              <a:endParaRPr>
                <a:solidFill>
                  <a:srgbClr val="FFFFFF"/>
                </a:solidFill>
              </a:endParaRPr>
            </a:p>
            <a:p>
              <a:pPr algn="ctr">
                <a:defRPr sz="700">
                  <a:solidFill>
                    <a:srgbClr val="00A9E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OVERVIEW</a:t>
              </a:r>
            </a:p>
          </p:txBody>
        </p:sp>
      </p:grpSp>
      <p:sp>
        <p:nvSpPr>
          <p:cNvPr id="2767" name="Shape 2767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653705" y="6088126"/>
            <a:ext cx="205795" cy="1828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97" y="0"/>
                </a:moveTo>
                <a:lnTo>
                  <a:pt x="11095" y="37"/>
                </a:lnTo>
                <a:lnTo>
                  <a:pt x="11279" y="101"/>
                </a:lnTo>
                <a:lnTo>
                  <a:pt x="11458" y="196"/>
                </a:lnTo>
                <a:lnTo>
                  <a:pt x="11618" y="329"/>
                </a:lnTo>
                <a:lnTo>
                  <a:pt x="21331" y="9954"/>
                </a:lnTo>
                <a:lnTo>
                  <a:pt x="21449" y="10086"/>
                </a:lnTo>
                <a:lnTo>
                  <a:pt x="21529" y="10214"/>
                </a:lnTo>
                <a:lnTo>
                  <a:pt x="21581" y="10325"/>
                </a:lnTo>
                <a:lnTo>
                  <a:pt x="21600" y="10437"/>
                </a:lnTo>
                <a:lnTo>
                  <a:pt x="21586" y="10521"/>
                </a:lnTo>
                <a:lnTo>
                  <a:pt x="21543" y="10606"/>
                </a:lnTo>
                <a:lnTo>
                  <a:pt x="21468" y="10670"/>
                </a:lnTo>
                <a:lnTo>
                  <a:pt x="21360" y="10723"/>
                </a:lnTo>
                <a:lnTo>
                  <a:pt x="21228" y="10750"/>
                </a:lnTo>
                <a:lnTo>
                  <a:pt x="21062" y="10760"/>
                </a:lnTo>
                <a:lnTo>
                  <a:pt x="18064" y="10760"/>
                </a:lnTo>
                <a:lnTo>
                  <a:pt x="18064" y="20618"/>
                </a:lnTo>
                <a:lnTo>
                  <a:pt x="18050" y="20809"/>
                </a:lnTo>
                <a:lnTo>
                  <a:pt x="17998" y="20995"/>
                </a:lnTo>
                <a:lnTo>
                  <a:pt x="17922" y="21165"/>
                </a:lnTo>
                <a:lnTo>
                  <a:pt x="17809" y="21313"/>
                </a:lnTo>
                <a:lnTo>
                  <a:pt x="17686" y="21430"/>
                </a:lnTo>
                <a:lnTo>
                  <a:pt x="17536" y="21520"/>
                </a:lnTo>
                <a:lnTo>
                  <a:pt x="17371" y="21579"/>
                </a:lnTo>
                <a:lnTo>
                  <a:pt x="17191" y="21600"/>
                </a:lnTo>
                <a:lnTo>
                  <a:pt x="13523" y="21600"/>
                </a:lnTo>
                <a:lnTo>
                  <a:pt x="13523" y="15116"/>
                </a:lnTo>
                <a:lnTo>
                  <a:pt x="13514" y="14920"/>
                </a:lnTo>
                <a:lnTo>
                  <a:pt x="13462" y="14734"/>
                </a:lnTo>
                <a:lnTo>
                  <a:pt x="13382" y="14564"/>
                </a:lnTo>
                <a:lnTo>
                  <a:pt x="13268" y="14427"/>
                </a:lnTo>
                <a:lnTo>
                  <a:pt x="13146" y="14304"/>
                </a:lnTo>
                <a:lnTo>
                  <a:pt x="12995" y="14209"/>
                </a:lnTo>
                <a:lnTo>
                  <a:pt x="12830" y="14161"/>
                </a:lnTo>
                <a:lnTo>
                  <a:pt x="12655" y="14135"/>
                </a:lnTo>
                <a:lnTo>
                  <a:pt x="8954" y="14135"/>
                </a:lnTo>
                <a:lnTo>
                  <a:pt x="8775" y="14161"/>
                </a:lnTo>
                <a:lnTo>
                  <a:pt x="8615" y="14220"/>
                </a:lnTo>
                <a:lnTo>
                  <a:pt x="8468" y="14304"/>
                </a:lnTo>
                <a:lnTo>
                  <a:pt x="8336" y="14427"/>
                </a:lnTo>
                <a:lnTo>
                  <a:pt x="8233" y="14570"/>
                </a:lnTo>
                <a:lnTo>
                  <a:pt x="8148" y="14740"/>
                </a:lnTo>
                <a:lnTo>
                  <a:pt x="8096" y="14920"/>
                </a:lnTo>
                <a:lnTo>
                  <a:pt x="8082" y="15116"/>
                </a:lnTo>
                <a:lnTo>
                  <a:pt x="8082" y="21600"/>
                </a:lnTo>
                <a:lnTo>
                  <a:pt x="4413" y="21600"/>
                </a:lnTo>
                <a:lnTo>
                  <a:pt x="4239" y="21579"/>
                </a:lnTo>
                <a:lnTo>
                  <a:pt x="4074" y="21520"/>
                </a:lnTo>
                <a:lnTo>
                  <a:pt x="3928" y="21430"/>
                </a:lnTo>
                <a:lnTo>
                  <a:pt x="3800" y="21303"/>
                </a:lnTo>
                <a:lnTo>
                  <a:pt x="3692" y="21165"/>
                </a:lnTo>
                <a:lnTo>
                  <a:pt x="3607" y="20995"/>
                </a:lnTo>
                <a:lnTo>
                  <a:pt x="3555" y="20809"/>
                </a:lnTo>
                <a:lnTo>
                  <a:pt x="3541" y="20618"/>
                </a:lnTo>
                <a:lnTo>
                  <a:pt x="3541" y="10766"/>
                </a:lnTo>
                <a:lnTo>
                  <a:pt x="542" y="10766"/>
                </a:lnTo>
                <a:lnTo>
                  <a:pt x="382" y="10750"/>
                </a:lnTo>
                <a:lnTo>
                  <a:pt x="240" y="10723"/>
                </a:lnTo>
                <a:lnTo>
                  <a:pt x="137" y="10675"/>
                </a:lnTo>
                <a:lnTo>
                  <a:pt x="61" y="10612"/>
                </a:lnTo>
                <a:lnTo>
                  <a:pt x="14" y="10532"/>
                </a:lnTo>
                <a:lnTo>
                  <a:pt x="0" y="10437"/>
                </a:lnTo>
                <a:lnTo>
                  <a:pt x="19" y="10325"/>
                </a:lnTo>
                <a:lnTo>
                  <a:pt x="71" y="10214"/>
                </a:lnTo>
                <a:lnTo>
                  <a:pt x="156" y="10086"/>
                </a:lnTo>
                <a:lnTo>
                  <a:pt x="273" y="9954"/>
                </a:lnTo>
                <a:lnTo>
                  <a:pt x="9982" y="329"/>
                </a:lnTo>
                <a:lnTo>
                  <a:pt x="10147" y="196"/>
                </a:lnTo>
                <a:lnTo>
                  <a:pt x="10317" y="101"/>
                </a:lnTo>
                <a:lnTo>
                  <a:pt x="10505" y="37"/>
                </a:lnTo>
                <a:lnTo>
                  <a:pt x="10703" y="0"/>
                </a:lnTo>
                <a:lnTo>
                  <a:pt x="10897" y="0"/>
                </a:lnTo>
                <a:close/>
              </a:path>
            </a:pathLst>
          </a:custGeom>
          <a:ln w="12700">
            <a:solidFill>
              <a:srgbClr val="00A9E8"/>
            </a:solidFill>
          </a:ln>
        </p:spPr>
        <p:txBody>
          <a:bodyPr lIns="45718" tIns="45718" rIns="45718" bIns="45718"/>
          <a:lstStyle/>
          <a:p>
            <a:pPr>
              <a:defRPr>
                <a:solidFill>
                  <a:srgbClr val="5B5C56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768" name="Shape 27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Relationship Id="rId47" Type="http://schemas.openxmlformats.org/officeDocument/2006/relationships/slideLayout" Target="../slideLayouts/slideLayout46.xml"/><Relationship Id="rId48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8.xml"/><Relationship Id="rId50" Type="http://schemas.openxmlformats.org/officeDocument/2006/relationships/slideLayout" Target="../slideLayouts/slideLayout49.xml"/><Relationship Id="rId51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53.xml"/><Relationship Id="rId55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56.xml"/><Relationship Id="rId58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59.xml"/><Relationship Id="rId61" Type="http://schemas.openxmlformats.org/officeDocument/2006/relationships/slideLayout" Target="../slideLayouts/slideLayout60.xml"/><Relationship Id="rId62" Type="http://schemas.openxmlformats.org/officeDocument/2006/relationships/slideLayout" Target="../slideLayouts/slideLayout61.xml"/><Relationship Id="rId63" Type="http://schemas.openxmlformats.org/officeDocument/2006/relationships/slideLayout" Target="../slideLayouts/slideLayout62.xml"/><Relationship Id="rId64" Type="http://schemas.openxmlformats.org/officeDocument/2006/relationships/slideLayout" Target="../slideLayouts/slideLayout63.xml"/><Relationship Id="rId65" Type="http://schemas.openxmlformats.org/officeDocument/2006/relationships/slideLayout" Target="../slideLayouts/slideLayout64.xml"/><Relationship Id="rId66" Type="http://schemas.openxmlformats.org/officeDocument/2006/relationships/slideLayout" Target="../slideLayouts/slideLayout65.xml"/><Relationship Id="rId67" Type="http://schemas.openxmlformats.org/officeDocument/2006/relationships/slideLayout" Target="../slideLayouts/slideLayout66.xml"/><Relationship Id="rId68" Type="http://schemas.openxmlformats.org/officeDocument/2006/relationships/slideLayout" Target="../slideLayouts/slideLayout67.xml"/><Relationship Id="rId69" Type="http://schemas.openxmlformats.org/officeDocument/2006/relationships/slideLayout" Target="../slideLayouts/slideLayout68.xml"/><Relationship Id="rId70" Type="http://schemas.openxmlformats.org/officeDocument/2006/relationships/slideLayout" Target="../slideLayouts/slideLayout69.xml"/><Relationship Id="rId71" Type="http://schemas.openxmlformats.org/officeDocument/2006/relationships/slideLayout" Target="../slideLayouts/slideLayout70.xml"/><Relationship Id="rId72" Type="http://schemas.openxmlformats.org/officeDocument/2006/relationships/slideLayout" Target="../slideLayouts/slideLayout71.xml"/><Relationship Id="rId73" Type="http://schemas.openxmlformats.org/officeDocument/2006/relationships/slideLayout" Target="../slideLayouts/slideLayout72.xml"/><Relationship Id="rId74" Type="http://schemas.openxmlformats.org/officeDocument/2006/relationships/slideLayout" Target="../slideLayouts/slideLayout73.xml"/><Relationship Id="rId75" Type="http://schemas.openxmlformats.org/officeDocument/2006/relationships/slideLayout" Target="../slideLayouts/slideLayout74.xml"/><Relationship Id="rId76" Type="http://schemas.openxmlformats.org/officeDocument/2006/relationships/slideLayout" Target="../slideLayouts/slideLayout75.xml"/><Relationship Id="rId77" Type="http://schemas.openxmlformats.org/officeDocument/2006/relationships/slideLayout" Target="../slideLayouts/slideLayout76.xml"/><Relationship Id="rId78" Type="http://schemas.openxmlformats.org/officeDocument/2006/relationships/slideLayout" Target="../slideLayouts/slideLayout77.xml"/><Relationship Id="rId79" Type="http://schemas.openxmlformats.org/officeDocument/2006/relationships/slideLayout" Target="../slideLayouts/slideLayout78.xml"/><Relationship Id="rId80" Type="http://schemas.openxmlformats.org/officeDocument/2006/relationships/slideLayout" Target="../slideLayouts/slideLayout79.xml"/><Relationship Id="rId81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1.xml"/><Relationship Id="rId83" Type="http://schemas.openxmlformats.org/officeDocument/2006/relationships/slideLayout" Target="../slideLayouts/slideLayout82.xml"/><Relationship Id="rId84" Type="http://schemas.openxmlformats.org/officeDocument/2006/relationships/slideLayout" Target="../slideLayouts/slideLayout83.xml"/><Relationship Id="rId85" Type="http://schemas.openxmlformats.org/officeDocument/2006/relationships/slideLayout" Target="../slideLayouts/slideLayout84.xml"/><Relationship Id="rId86" Type="http://schemas.openxmlformats.org/officeDocument/2006/relationships/slideLayout" Target="../slideLayouts/slideLayout85.xml"/><Relationship Id="rId87" Type="http://schemas.openxmlformats.org/officeDocument/2006/relationships/slideLayout" Target="../slideLayouts/slideLayout86.xml"/><Relationship Id="rId88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8.xml"/><Relationship Id="rId90" Type="http://schemas.openxmlformats.org/officeDocument/2006/relationships/slideLayout" Target="../slideLayouts/slideLayout89.xml"/><Relationship Id="rId91" Type="http://schemas.openxmlformats.org/officeDocument/2006/relationships/slideLayout" Target="../slideLayouts/slideLayout90.xml"/><Relationship Id="rId92" Type="http://schemas.openxmlformats.org/officeDocument/2006/relationships/slideLayout" Target="../slideLayouts/slideLayout91.xml"/><Relationship Id="rId93" Type="http://schemas.openxmlformats.org/officeDocument/2006/relationships/slideLayout" Target="../slideLayouts/slideLayout92.xml"/><Relationship Id="rId94" Type="http://schemas.openxmlformats.org/officeDocument/2006/relationships/slideLayout" Target="../slideLayouts/slideLayout93.xml"/><Relationship Id="rId95" Type="http://schemas.openxmlformats.org/officeDocument/2006/relationships/slideLayout" Target="../slideLayouts/slideLayout94.xml"/><Relationship Id="rId96" Type="http://schemas.openxmlformats.org/officeDocument/2006/relationships/slideLayout" Target="../slideLayouts/slideLayout95.xml"/><Relationship Id="rId97" Type="http://schemas.openxmlformats.org/officeDocument/2006/relationships/slideLayout" Target="../slideLayouts/slideLayout96.xml"/><Relationship Id="rId98" Type="http://schemas.openxmlformats.org/officeDocument/2006/relationships/slideLayout" Target="../slideLayouts/slideLayout97.xml"/><Relationship Id="rId99" Type="http://schemas.openxmlformats.org/officeDocument/2006/relationships/slideLayout" Target="../slideLayouts/slideLayout98.xml"/><Relationship Id="rId100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0.xml"/><Relationship Id="rId102" Type="http://schemas.openxmlformats.org/officeDocument/2006/relationships/slideLayout" Target="../slideLayouts/slideLayout101.xml"/><Relationship Id="rId103" Type="http://schemas.openxmlformats.org/officeDocument/2006/relationships/slideLayout" Target="../slideLayouts/slideLayout102.xml"/><Relationship Id="rId104" Type="http://schemas.openxmlformats.org/officeDocument/2006/relationships/slideLayout" Target="../slideLayouts/slideLayout103.xml"/><Relationship Id="rId105" Type="http://schemas.openxmlformats.org/officeDocument/2006/relationships/slideLayout" Target="../slideLayouts/slideLayout104.xml"/><Relationship Id="rId106" Type="http://schemas.openxmlformats.org/officeDocument/2006/relationships/slideLayout" Target="../slideLayouts/slideLayout105.xml"/><Relationship Id="rId107" Type="http://schemas.openxmlformats.org/officeDocument/2006/relationships/slideLayout" Target="../slideLayouts/slideLayout10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3497579" y="6411975"/>
            <a:ext cx="2148841" cy="293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90" tIns="34290" rIns="34290" bIns="34290" anchor="ctr">
            <a:spAutoFit/>
          </a:bodyPr>
          <a:lstStyle/>
          <a:p>
            <a:pPr algn="ctr">
              <a:defRPr sz="800">
                <a:latin typeface="Arial"/>
                <a:ea typeface="Arial"/>
                <a:cs typeface="Arial"/>
                <a:sym typeface="Arial"/>
              </a:defRPr>
            </a:pPr>
          </a:p>
          <a:p>
            <a:pPr algn="ctr">
              <a:defRPr sz="800">
                <a:latin typeface="Arial"/>
                <a:ea typeface="Arial"/>
                <a:cs typeface="Arial"/>
                <a:sym typeface="Arial"/>
              </a:defRPr>
            </a:pPr>
            <a:r>
              <a:t>SPL 61580 Rev. B </a:t>
            </a: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21208" y="109728"/>
            <a:ext cx="7498082" cy="704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  <p:sldLayoutId id="2147483711" r:id="rId64"/>
    <p:sldLayoutId id="2147483712" r:id="rId65"/>
    <p:sldLayoutId id="2147483713" r:id="rId66"/>
    <p:sldLayoutId id="2147483714" r:id="rId67"/>
    <p:sldLayoutId id="2147483715" r:id="rId68"/>
    <p:sldLayoutId id="2147483716" r:id="rId69"/>
    <p:sldLayoutId id="2147483717" r:id="rId70"/>
    <p:sldLayoutId id="2147483718" r:id="rId71"/>
    <p:sldLayoutId id="2147483719" r:id="rId72"/>
    <p:sldLayoutId id="2147483720" r:id="rId73"/>
    <p:sldLayoutId id="2147483721" r:id="rId74"/>
    <p:sldLayoutId id="2147483722" r:id="rId75"/>
    <p:sldLayoutId id="2147483723" r:id="rId76"/>
    <p:sldLayoutId id="2147483724" r:id="rId77"/>
    <p:sldLayoutId id="2147483725" r:id="rId78"/>
    <p:sldLayoutId id="2147483726" r:id="rId79"/>
    <p:sldLayoutId id="2147483727" r:id="rId80"/>
    <p:sldLayoutId id="2147483728" r:id="rId81"/>
    <p:sldLayoutId id="2147483729" r:id="rId82"/>
    <p:sldLayoutId id="2147483730" r:id="rId83"/>
    <p:sldLayoutId id="2147483731" r:id="rId84"/>
    <p:sldLayoutId id="2147483732" r:id="rId85"/>
    <p:sldLayoutId id="2147483733" r:id="rId86"/>
    <p:sldLayoutId id="2147483734" r:id="rId87"/>
    <p:sldLayoutId id="2147483735" r:id="rId88"/>
    <p:sldLayoutId id="2147483736" r:id="rId89"/>
    <p:sldLayoutId id="2147483737" r:id="rId90"/>
    <p:sldLayoutId id="2147483738" r:id="rId91"/>
    <p:sldLayoutId id="2147483739" r:id="rId92"/>
    <p:sldLayoutId id="2147483740" r:id="rId93"/>
    <p:sldLayoutId id="2147483741" r:id="rId94"/>
    <p:sldLayoutId id="2147483742" r:id="rId95"/>
    <p:sldLayoutId id="2147483743" r:id="rId96"/>
    <p:sldLayoutId id="2147483744" r:id="rId97"/>
    <p:sldLayoutId id="2147483745" r:id="rId98"/>
    <p:sldLayoutId id="2147483746" r:id="rId99"/>
    <p:sldLayoutId id="2147483747" r:id="rId100"/>
    <p:sldLayoutId id="2147483748" r:id="rId101"/>
    <p:sldLayoutId id="2147483749" r:id="rId102"/>
    <p:sldLayoutId id="2147483750" r:id="rId103"/>
    <p:sldLayoutId id="2147483751" r:id="rId104"/>
    <p:sldLayoutId id="2147483752" r:id="rId105"/>
    <p:sldLayoutId id="2147483753" r:id="rId106"/>
    <p:sldLayoutId id="2147483754" r:id="rId107"/>
  </p:sldLayoutIdLst>
  <p:transition xmlns:p14="http://schemas.microsoft.com/office/powerpoint/2010/main" spd="med" advClick="1"/>
  <p:txStyles>
    <p:titleStyle>
      <a:lvl1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342882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7800" marR="0" indent="-177800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378278" marR="0" indent="-20047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511572" marR="0" indent="-168671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98102" marR="0" indent="-236139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–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831057" marR="0" indent="-202407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»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908711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251597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594480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37361" marR="0" indent="-194298" algn="l" defTabSz="342882" rtl="0" latinLnBrk="0">
        <a:lnSpc>
          <a:spcPct val="90000"/>
        </a:lnSpc>
        <a:spcBef>
          <a:spcPts val="600"/>
        </a:spcBef>
        <a:spcAft>
          <a:spcPts val="0"/>
        </a:spcAft>
        <a:buClr>
          <a:srgbClr val="000000"/>
        </a:buClr>
        <a:buSzPct val="100000"/>
        <a:buFont typeface="Arial"/>
        <a:buChar char="•"/>
        <a:tabLst/>
        <a:defRPr b="0" baseline="0" cap="none" i="0" spc="0" strike="noStrike" sz="17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9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2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8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19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0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1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2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3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4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5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6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7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29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30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31.pn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32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33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34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35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3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Shape 2878"/>
          <p:cNvSpPr/>
          <p:nvPr>
            <p:ph type="body" sz="half" idx="1"/>
          </p:nvPr>
        </p:nvSpPr>
        <p:spPr>
          <a:xfrm>
            <a:off x="925213" y="1459523"/>
            <a:ext cx="7554418" cy="2540981"/>
          </a:xfrm>
          <a:prstGeom prst="rect">
            <a:avLst/>
          </a:prstGeom>
        </p:spPr>
        <p:txBody>
          <a:bodyPr/>
          <a:lstStyle/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Division of Endovascular Interventions</a:t>
            </a:r>
          </a:p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 Mount Sinai Hospital</a:t>
            </a:r>
          </a:p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New York</a:t>
            </a:r>
          </a:p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t>2/26/17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Shape 2904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defTabSz="339452">
              <a:defRPr sz="2500"/>
            </a:lvl1pPr>
          </a:lstStyle>
          <a:p>
            <a:pPr/>
            <a:r>
              <a:t>Spectrum of lower extremity PAD presentations</a:t>
            </a:r>
          </a:p>
        </p:txBody>
      </p:sp>
      <p:pic>
        <p:nvPicPr>
          <p:cNvPr id="2905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23" y="2143686"/>
            <a:ext cx="9019163" cy="3495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Shape 2907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Risk factors for CLI</a:t>
            </a:r>
          </a:p>
        </p:txBody>
      </p:sp>
      <p:pic>
        <p:nvPicPr>
          <p:cNvPr id="2908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29468" y="1178661"/>
            <a:ext cx="5600706" cy="5491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0" name="Shape 2910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Incidence and Prevalence of CLI</a:t>
            </a:r>
          </a:p>
        </p:txBody>
      </p:sp>
      <p:pic>
        <p:nvPicPr>
          <p:cNvPr id="2911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876" y="1882808"/>
            <a:ext cx="7607336" cy="3268957"/>
          </a:xfrm>
          <a:prstGeom prst="rect">
            <a:avLst/>
          </a:prstGeom>
          <a:ln w="12700">
            <a:miter lim="400000"/>
          </a:ln>
        </p:spPr>
      </p:pic>
      <p:sp>
        <p:nvSpPr>
          <p:cNvPr id="2912" name="Shape 2912"/>
          <p:cNvSpPr/>
          <p:nvPr/>
        </p:nvSpPr>
        <p:spPr>
          <a:xfrm>
            <a:off x="868607" y="6120172"/>
            <a:ext cx="3916443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b="1"/>
            </a:pPr>
            <a:r>
              <a:t>Incidence</a:t>
            </a:r>
            <a:r>
              <a:rPr b="0"/>
              <a:t> 0.35%, </a:t>
            </a:r>
            <a:r>
              <a:t>Prevalence</a:t>
            </a:r>
            <a:r>
              <a:rPr b="0"/>
              <a:t> 1.33%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Shape 2914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Bypass vs. Endovascular </a:t>
            </a:r>
          </a:p>
        </p:txBody>
      </p:sp>
      <p:pic>
        <p:nvPicPr>
          <p:cNvPr id="2915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904" y="1556429"/>
            <a:ext cx="8446101" cy="2964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Shape 2917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BASIL</a:t>
            </a:r>
          </a:p>
        </p:txBody>
      </p:sp>
      <p:pic>
        <p:nvPicPr>
          <p:cNvPr id="2918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085" y="1576334"/>
            <a:ext cx="4275762" cy="4432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9" name="image1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8244" y="1573159"/>
            <a:ext cx="4316817" cy="4238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1" name="Shape 2921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Ongoing RCT’s </a:t>
            </a:r>
          </a:p>
        </p:txBody>
      </p:sp>
      <p:pic>
        <p:nvPicPr>
          <p:cNvPr id="2922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4715" y="1592508"/>
            <a:ext cx="8354570" cy="4824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Shape 29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Infrapopliteal disease - guidelines </a:t>
            </a:r>
          </a:p>
        </p:txBody>
      </p:sp>
      <p:pic>
        <p:nvPicPr>
          <p:cNvPr id="2925" name="Screen Shot 2017-12-06 at 5.12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29" y="1037172"/>
            <a:ext cx="7498083" cy="2755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6" name="Screen Shot 2017-12-06 at 5.13.0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054" y="3734539"/>
            <a:ext cx="7727411" cy="3053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" name="Shape 2928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Percutaneous Transluminal Angioplasty </a:t>
            </a:r>
          </a:p>
        </p:txBody>
      </p:sp>
      <p:pic>
        <p:nvPicPr>
          <p:cNvPr id="2929" name="image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63921"/>
            <a:ext cx="9144000" cy="5694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1" name="Shape 2931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Drug Eluting Balloon trials </a:t>
            </a:r>
          </a:p>
        </p:txBody>
      </p:sp>
      <p:pic>
        <p:nvPicPr>
          <p:cNvPr id="2932" name="image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31" y="1241123"/>
            <a:ext cx="8974139" cy="49549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4" name="Shape 2934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Drug eluting stent trials </a:t>
            </a:r>
          </a:p>
        </p:txBody>
      </p:sp>
      <p:pic>
        <p:nvPicPr>
          <p:cNvPr id="2935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" y="1933601"/>
            <a:ext cx="9046038" cy="3213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0" name="Shape 2880"/>
          <p:cNvSpPr/>
          <p:nvPr>
            <p:ph type="title"/>
          </p:nvPr>
        </p:nvSpPr>
        <p:spPr>
          <a:xfrm>
            <a:off x="521207" y="109726"/>
            <a:ext cx="7498082" cy="70409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History and Physical </a:t>
            </a:r>
          </a:p>
        </p:txBody>
      </p:sp>
      <p:sp>
        <p:nvSpPr>
          <p:cNvPr id="2881" name="Shape 2881"/>
          <p:cNvSpPr/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 marL="177798" indent="-177798">
              <a:defRPr sz="2100"/>
            </a:pPr>
            <a:r>
              <a:t>84 year, Female</a:t>
            </a:r>
          </a:p>
          <a:p>
            <a:pPr marL="177798" indent="-177798">
              <a:defRPr sz="2100"/>
            </a:pPr>
          </a:p>
          <a:p>
            <a:pPr marL="177798" indent="-177798">
              <a:defRPr sz="2100"/>
            </a:pPr>
            <a:r>
              <a:t>HTN, type 2 DM, CAD</a:t>
            </a:r>
          </a:p>
          <a:p>
            <a:pPr marL="177798" indent="-177798">
              <a:defRPr sz="2100"/>
            </a:pPr>
          </a:p>
          <a:p>
            <a:pPr marL="177798" indent="-177798">
              <a:defRPr sz="2100"/>
            </a:pPr>
            <a:r>
              <a:t>&lt; 100 feet claudication distance x 2 months. Also reports pain with elevation of the right foot and relieved with dependency. </a:t>
            </a:r>
          </a:p>
          <a:p>
            <a:pPr marL="177798" indent="-177798">
              <a:defRPr sz="2100"/>
            </a:pPr>
          </a:p>
          <a:p>
            <a:pPr marL="177798" indent="-177798">
              <a:defRPr sz="2100"/>
            </a:pPr>
            <a:r>
              <a:t>BP - 144/76 mmHg </a:t>
            </a:r>
          </a:p>
          <a:p>
            <a:pPr marL="177798" indent="-177798">
              <a:defRPr sz="2100"/>
            </a:pPr>
            <a:r>
              <a:t>Pulse - 64/min </a:t>
            </a:r>
          </a:p>
          <a:p>
            <a:pPr marL="177798" indent="-177798">
              <a:defRPr sz="2100"/>
            </a:pPr>
            <a:r>
              <a:t>Right DP and PT - monophasic signal on doppler exam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7" name="Shape 2937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Drug eluting stent meta-analysis </a:t>
            </a:r>
          </a:p>
        </p:txBody>
      </p:sp>
      <p:pic>
        <p:nvPicPr>
          <p:cNvPr id="2938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8701" y="947809"/>
            <a:ext cx="6386597" cy="5889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Shape 2940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PADI - 5 year outcomes </a:t>
            </a:r>
          </a:p>
        </p:txBody>
      </p:sp>
      <p:sp>
        <p:nvSpPr>
          <p:cNvPr id="2941" name="Shape 2941"/>
          <p:cNvSpPr/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2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023" y="1051538"/>
            <a:ext cx="8495955" cy="5929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Shape 2944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Angiosome directed therapy </a:t>
            </a:r>
          </a:p>
        </p:txBody>
      </p:sp>
      <p:sp>
        <p:nvSpPr>
          <p:cNvPr id="2945" name="Shape 2945"/>
          <p:cNvSpPr/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46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976" y="946549"/>
            <a:ext cx="8176047" cy="5915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Shape 2948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Angiosome directed therapy</a:t>
            </a:r>
          </a:p>
        </p:txBody>
      </p:sp>
      <p:pic>
        <p:nvPicPr>
          <p:cNvPr id="2949" name="image2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9145" y="1116108"/>
            <a:ext cx="7099838" cy="5448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Shape 2951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Angiosome directed therapy</a:t>
            </a:r>
          </a:p>
        </p:txBody>
      </p:sp>
      <p:pic>
        <p:nvPicPr>
          <p:cNvPr id="2952" name="image2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938" y="1030882"/>
            <a:ext cx="7219811" cy="55375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4" name="Shape 2954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Importance of Pedal-plantar arch </a:t>
            </a:r>
          </a:p>
        </p:txBody>
      </p:sp>
      <p:pic>
        <p:nvPicPr>
          <p:cNvPr id="2955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273" y="959623"/>
            <a:ext cx="7963453" cy="59191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Shape 2957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Importance of Pedal-plantar arch </a:t>
            </a:r>
          </a:p>
        </p:txBody>
      </p:sp>
      <p:pic>
        <p:nvPicPr>
          <p:cNvPr id="2958" name="image2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24" y="1636973"/>
            <a:ext cx="8779820" cy="40920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Shape 2960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defTabSz="291448">
              <a:defRPr sz="2200"/>
            </a:lvl1pPr>
          </a:lstStyle>
          <a:p>
            <a:pPr/>
            <a:r>
              <a:t>Pedal plantar loop and single patent below knee vessel</a:t>
            </a:r>
          </a:p>
        </p:txBody>
      </p:sp>
      <p:pic>
        <p:nvPicPr>
          <p:cNvPr id="2961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158" y="1355915"/>
            <a:ext cx="9144002" cy="4567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Shape 2963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defTabSz="291448">
              <a:defRPr sz="2200"/>
            </a:lvl1pPr>
          </a:lstStyle>
          <a:p>
            <a:pPr/>
            <a:r>
              <a:t>Pedal plantar loop and single patent below knee vessel</a:t>
            </a:r>
          </a:p>
        </p:txBody>
      </p:sp>
      <p:pic>
        <p:nvPicPr>
          <p:cNvPr id="2964" name="image2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9486" y="985834"/>
            <a:ext cx="5821526" cy="53424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6" name="Shape 2966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Wound blush and healing</a:t>
            </a:r>
          </a:p>
        </p:txBody>
      </p:sp>
      <p:pic>
        <p:nvPicPr>
          <p:cNvPr id="2967" name="image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503" y="1290329"/>
            <a:ext cx="8929194" cy="5158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Shape 2883"/>
          <p:cNvSpPr/>
          <p:nvPr>
            <p:ph type="title"/>
          </p:nvPr>
        </p:nvSpPr>
        <p:spPr>
          <a:xfrm>
            <a:off x="521208" y="109726"/>
            <a:ext cx="7498082" cy="70409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Labs and work up</a:t>
            </a:r>
          </a:p>
        </p:txBody>
      </p:sp>
      <p:sp>
        <p:nvSpPr>
          <p:cNvPr id="2884" name="Shape 2884"/>
          <p:cNvSpPr/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Hb- 11.0 g/dl</a:t>
            </a:r>
          </a:p>
          <a:p>
            <a:pPr>
              <a:defRPr sz="2000"/>
            </a:pPr>
            <a:r>
              <a:t>Platelets- 131K</a:t>
            </a:r>
          </a:p>
          <a:p>
            <a:pPr>
              <a:defRPr sz="2000"/>
            </a:pPr>
            <a:r>
              <a:t>INR- 1.1</a:t>
            </a:r>
          </a:p>
          <a:p>
            <a:pPr>
              <a:defRPr sz="2000"/>
            </a:pPr>
            <a:r>
              <a:t>Creatinine- 1.85</a:t>
            </a:r>
          </a:p>
          <a:p>
            <a:pPr>
              <a:defRPr sz="2000"/>
            </a:pPr>
          </a:p>
          <a:p>
            <a:pPr>
              <a:defRPr sz="2000"/>
            </a:pPr>
            <a:r>
              <a:t>ABI - right 0. 46, left 0. 68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" name="Shape 2969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Wound blush and healing</a:t>
            </a:r>
          </a:p>
        </p:txBody>
      </p:sp>
      <p:pic>
        <p:nvPicPr>
          <p:cNvPr id="2970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7876" y="978792"/>
            <a:ext cx="7498084" cy="5893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Shape 2972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Wound blush and healing</a:t>
            </a:r>
          </a:p>
        </p:txBody>
      </p:sp>
      <p:pic>
        <p:nvPicPr>
          <p:cNvPr id="2973" name="image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005" y="960883"/>
            <a:ext cx="7396062" cy="5836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" name="Shape 2975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Multidisciplinary field</a:t>
            </a:r>
          </a:p>
        </p:txBody>
      </p:sp>
      <p:pic>
        <p:nvPicPr>
          <p:cNvPr id="2976" name="image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5631" y="1192942"/>
            <a:ext cx="5392824" cy="56775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8" name="Shape 29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79" name="Shape 29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Shape 29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2" name="Shape 29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Shape 29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85" name="Shape 29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7" name="Shape 2987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Overall management strategy </a:t>
            </a:r>
          </a:p>
        </p:txBody>
      </p:sp>
      <p:pic>
        <p:nvPicPr>
          <p:cNvPr id="2988" name="image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1948" y="1047235"/>
            <a:ext cx="5891595" cy="5810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Shape 2990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Isolated Tibial disease vs. Multilevel disease</a:t>
            </a:r>
          </a:p>
        </p:txBody>
      </p:sp>
      <p:pic>
        <p:nvPicPr>
          <p:cNvPr id="2991" name="image3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363" y="1001802"/>
            <a:ext cx="7743188" cy="58152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3" name="Shape 2993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Isolated Tibial disease vs. Multilevel disease </a:t>
            </a:r>
          </a:p>
        </p:txBody>
      </p:sp>
      <p:pic>
        <p:nvPicPr>
          <p:cNvPr id="2994" name="image3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784" y="1116181"/>
            <a:ext cx="7870364" cy="5747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Shape 2886"/>
          <p:cNvSpPr/>
          <p:nvPr>
            <p:ph type="title"/>
          </p:nvPr>
        </p:nvSpPr>
        <p:spPr>
          <a:xfrm>
            <a:off x="521208" y="109726"/>
            <a:ext cx="7498082" cy="704092"/>
          </a:xfrm>
          <a:prstGeom prst="rect">
            <a:avLst/>
          </a:prstGeom>
        </p:spPr>
        <p:txBody>
          <a:bodyPr/>
          <a:lstStyle>
            <a:lvl1pPr algn="ctr">
              <a:defRPr sz="2900"/>
            </a:lvl1pPr>
          </a:lstStyle>
          <a:p>
            <a:pPr/>
            <a:r>
              <a:t>Strategy</a:t>
            </a:r>
          </a:p>
        </p:txBody>
      </p:sp>
      <p:sp>
        <p:nvSpPr>
          <p:cNvPr id="2887" name="Shape 2887"/>
          <p:cNvSpPr/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 marL="135126" indent="-135126" defTabSz="260590">
              <a:spcBef>
                <a:spcPts val="400"/>
              </a:spcBef>
              <a:defRPr sz="1600"/>
            </a:pPr>
            <a:r>
              <a:t>Left CFA access 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t>6F,45 cm crossover sheath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t>Therapeutic anticoagulation- Bivalirudin 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t>Lesion crossing - Antegrade wire escalation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t>Pedal access for retrograde approach 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t>Directional atherectomy followed by Balloon angioplasty</a:t>
            </a:r>
          </a:p>
          <a:p>
            <a:pPr marL="135126" indent="-135126" defTabSz="260590">
              <a:spcBef>
                <a:spcPts val="400"/>
              </a:spcBef>
              <a:defRPr sz="1600"/>
            </a:pPr>
          </a:p>
          <a:p>
            <a:pPr marL="135126" indent="-135126" defTabSz="260590">
              <a:spcBef>
                <a:spcPts val="400"/>
              </a:spcBef>
              <a:defRPr sz="1600"/>
            </a:pPr>
            <a:r>
              <a:t> Drug eluting stent for flow limiting dissection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Shape 2889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Critical Limb Ischemia (CLI)</a:t>
            </a:r>
          </a:p>
        </p:txBody>
      </p:sp>
      <p:sp>
        <p:nvSpPr>
          <p:cNvPr id="2890" name="Shape 2890"/>
          <p:cNvSpPr/>
          <p:nvPr>
            <p:ph type="body" idx="1"/>
          </p:nvPr>
        </p:nvSpPr>
        <p:spPr>
          <a:xfrm>
            <a:off x="521208" y="1078991"/>
            <a:ext cx="7891272" cy="4352546"/>
          </a:xfrm>
          <a:prstGeom prst="rect">
            <a:avLst/>
          </a:prstGeom>
        </p:spPr>
        <p:txBody>
          <a:bodyPr/>
          <a:lstStyle/>
          <a:p>
            <a:pPr/>
            <a:r>
              <a:t>Critical limb ischemia is defined as presence of rest pain, ulcer or gangrene attributable to objectively proven arterial occlusive disease. </a:t>
            </a:r>
          </a:p>
          <a:p>
            <a:pPr/>
          </a:p>
          <a:p>
            <a:pPr/>
          </a:p>
          <a:p>
            <a:pPr/>
            <a:r>
              <a:t>Symptom duration &gt;2 weeks</a:t>
            </a:r>
          </a:p>
          <a:p>
            <a:pPr/>
          </a:p>
          <a:p>
            <a:pPr marL="170446" indent="-170446">
              <a:buClrTx/>
              <a:buFontTx/>
            </a:pPr>
            <a:r>
              <a:t>Physiological testing </a:t>
            </a:r>
          </a:p>
          <a:p>
            <a:pPr marL="0" indent="0">
              <a:buSzTx/>
              <a:buNone/>
            </a:pPr>
            <a:r>
              <a:t>   - Ankle pressure &lt;40 mmHg, Toe pressure &lt; 30 mmHg, ABI &lt;0.4 (Rest pain)</a:t>
            </a:r>
          </a:p>
          <a:p>
            <a:pPr marL="0" indent="0">
              <a:buSzTx/>
              <a:buNone/>
            </a:pPr>
            <a:r>
              <a:t>   - Ankle pressure &lt;70 mmHg, Toe pressure &lt; 50 mmHg (for tissue loss)</a:t>
            </a:r>
          </a:p>
          <a:p>
            <a:pPr marL="0" indent="0">
              <a:buSzTx/>
              <a:buNone/>
            </a:pPr>
            <a:r>
              <a:t>   - TcPo2 &lt; 30 mmHg</a:t>
            </a:r>
          </a:p>
          <a:p>
            <a:pPr marL="0" indent="0">
              <a:buSzTx/>
              <a:buNone/>
            </a:pP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Shape 2892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Critical limb ischemia (CLI)</a:t>
            </a:r>
          </a:p>
        </p:txBody>
      </p:sp>
      <p:pic>
        <p:nvPicPr>
          <p:cNvPr id="2893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847" y="1059754"/>
            <a:ext cx="7696202" cy="4991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Shape 2895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/>
            <a:r>
              <a:t>Not every lower extremity ulcer is arterial </a:t>
            </a:r>
          </a:p>
        </p:txBody>
      </p:sp>
      <p:pic>
        <p:nvPicPr>
          <p:cNvPr id="2896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621" y="1074475"/>
            <a:ext cx="8208890" cy="5703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Shape 2898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Wifi classification </a:t>
            </a:r>
          </a:p>
        </p:txBody>
      </p:sp>
      <p:pic>
        <p:nvPicPr>
          <p:cNvPr id="2899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03873"/>
            <a:ext cx="9144000" cy="36137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Shape 2901"/>
          <p:cNvSpPr/>
          <p:nvPr>
            <p:ph type="title"/>
          </p:nvPr>
        </p:nvSpPr>
        <p:spPr>
          <a:xfrm>
            <a:off x="521208" y="109727"/>
            <a:ext cx="7498082" cy="70409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93F33"/>
                </a:solidFill>
              </a:defRPr>
            </a:pPr>
            <a:r>
              <a:t>W</a:t>
            </a:r>
            <a:r>
              <a:rPr>
                <a:solidFill>
                  <a:srgbClr val="FFFFFF"/>
                </a:solidFill>
              </a:rPr>
              <a:t>ound, </a:t>
            </a:r>
            <a:r>
              <a:t>I</a:t>
            </a:r>
            <a:r>
              <a:rPr>
                <a:solidFill>
                  <a:srgbClr val="FFFFFF"/>
                </a:solidFill>
              </a:rPr>
              <a:t>schemia, </a:t>
            </a:r>
            <a:r>
              <a:t>F</a:t>
            </a:r>
            <a:r>
              <a:rPr>
                <a:solidFill>
                  <a:srgbClr val="FFFFFF"/>
                </a:solidFill>
              </a:rPr>
              <a:t>oot </a:t>
            </a:r>
            <a:r>
              <a:t>i</a:t>
            </a:r>
            <a:r>
              <a:rPr>
                <a:solidFill>
                  <a:srgbClr val="FFFFFF"/>
                </a:solidFill>
              </a:rPr>
              <a:t>nfection</a:t>
            </a:r>
          </a:p>
        </p:txBody>
      </p:sp>
      <p:pic>
        <p:nvPicPr>
          <p:cNvPr id="2902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0783" y="1108917"/>
            <a:ext cx="8017300" cy="5697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