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4"/>
  </p:notesMasterIdLst>
  <p:sldIdLst>
    <p:sldId id="256" r:id="rId2"/>
    <p:sldId id="257" r:id="rId3"/>
    <p:sldId id="258" r:id="rId4"/>
    <p:sldId id="294" r:id="rId5"/>
    <p:sldId id="295" r:id="rId6"/>
    <p:sldId id="296" r:id="rId7"/>
    <p:sldId id="297" r:id="rId8"/>
    <p:sldId id="298" r:id="rId9"/>
    <p:sldId id="299" r:id="rId10"/>
    <p:sldId id="300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280" r:id="rId33"/>
    <p:sldId id="281" r:id="rId34"/>
    <p:sldId id="282" r:id="rId35"/>
    <p:sldId id="283" r:id="rId36"/>
    <p:sldId id="284" r:id="rId37"/>
    <p:sldId id="285" r:id="rId38"/>
    <p:sldId id="286" r:id="rId39"/>
    <p:sldId id="287" r:id="rId40"/>
    <p:sldId id="291" r:id="rId41"/>
    <p:sldId id="292" r:id="rId42"/>
    <p:sldId id="293" r:id="rId43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50" d="100"/>
          <a:sy n="150" d="100"/>
        </p:scale>
        <p:origin x="4656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5" name="Shape 287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76" name="Shape 287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47461946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200">
        <a:latin typeface="+mj-lt"/>
        <a:ea typeface="+mj-ea"/>
        <a:cs typeface="+mj-cs"/>
        <a:sym typeface="Calibri"/>
      </a:defRPr>
    </a:lvl1pPr>
    <a:lvl2pPr indent="228600" defTabSz="457200" latinLnBrk="0">
      <a:defRPr sz="1200">
        <a:latin typeface="+mj-lt"/>
        <a:ea typeface="+mj-ea"/>
        <a:cs typeface="+mj-cs"/>
        <a:sym typeface="Calibri"/>
      </a:defRPr>
    </a:lvl2pPr>
    <a:lvl3pPr indent="457200" defTabSz="457200" latinLnBrk="0">
      <a:defRPr sz="1200">
        <a:latin typeface="+mj-lt"/>
        <a:ea typeface="+mj-ea"/>
        <a:cs typeface="+mj-cs"/>
        <a:sym typeface="Calibri"/>
      </a:defRPr>
    </a:lvl3pPr>
    <a:lvl4pPr indent="685800" defTabSz="457200" latinLnBrk="0">
      <a:defRPr sz="1200">
        <a:latin typeface="+mj-lt"/>
        <a:ea typeface="+mj-ea"/>
        <a:cs typeface="+mj-cs"/>
        <a:sym typeface="Calibri"/>
      </a:defRPr>
    </a:lvl4pPr>
    <a:lvl5pPr indent="914400" defTabSz="457200" latinLnBrk="0">
      <a:defRPr sz="1200">
        <a:latin typeface="+mj-lt"/>
        <a:ea typeface="+mj-ea"/>
        <a:cs typeface="+mj-cs"/>
        <a:sym typeface="Calibri"/>
      </a:defRPr>
    </a:lvl5pPr>
    <a:lvl6pPr indent="1143000" defTabSz="457200" latinLnBrk="0">
      <a:defRPr sz="1200">
        <a:latin typeface="+mj-lt"/>
        <a:ea typeface="+mj-ea"/>
        <a:cs typeface="+mj-cs"/>
        <a:sym typeface="Calibri"/>
      </a:defRPr>
    </a:lvl6pPr>
    <a:lvl7pPr indent="1371600" defTabSz="457200" latinLnBrk="0">
      <a:defRPr sz="1200">
        <a:latin typeface="+mj-lt"/>
        <a:ea typeface="+mj-ea"/>
        <a:cs typeface="+mj-cs"/>
        <a:sym typeface="Calibri"/>
      </a:defRPr>
    </a:lvl7pPr>
    <a:lvl8pPr indent="1600200" defTabSz="457200" latinLnBrk="0">
      <a:defRPr sz="1200">
        <a:latin typeface="+mj-lt"/>
        <a:ea typeface="+mj-ea"/>
        <a:cs typeface="+mj-cs"/>
        <a:sym typeface="Calibri"/>
      </a:defRPr>
    </a:lvl8pPr>
    <a:lvl9pPr indent="1828800" defTabSz="4572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slide" Target="../slides/slide42.xml"/><Relationship Id="rId4" Type="http://schemas.openxmlformats.org/officeDocument/2006/relationships/image" Target="../media/image5.png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slide" Target="../slides/slide1.xml"/><Relationship Id="rId4" Type="http://schemas.openxmlformats.org/officeDocument/2006/relationships/slide" Target="../slides/slide4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../slides/slide1.xml"/><Relationship Id="rId1" Type="http://schemas.openxmlformats.org/officeDocument/2006/relationships/slideMaster" Target="../slideMasters/slideMaster1.xml"/><Relationship Id="rId4" Type="http://schemas.openxmlformats.org/officeDocument/2006/relationships/slide" Target="../slides/slide4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../slides/slide1.xml"/><Relationship Id="rId1" Type="http://schemas.openxmlformats.org/officeDocument/2006/relationships/slideMaster" Target="../slideMasters/slideMaster1.xml"/><Relationship Id="rId4" Type="http://schemas.openxmlformats.org/officeDocument/2006/relationships/slide" Target="../slides/slide4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../slides/slide1.xml"/><Relationship Id="rId1" Type="http://schemas.openxmlformats.org/officeDocument/2006/relationships/slideMaster" Target="../slideMasters/slideMaster1.xml"/><Relationship Id="rId4" Type="http://schemas.openxmlformats.org/officeDocument/2006/relationships/slide" Target="../slides/slide4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../slides/slide1.xml"/><Relationship Id="rId1" Type="http://schemas.openxmlformats.org/officeDocument/2006/relationships/slideMaster" Target="../slideMasters/slideMaster1.xml"/><Relationship Id="rId4" Type="http://schemas.openxmlformats.org/officeDocument/2006/relationships/slide" Target="../slides/slide4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../slides/slide1.xml"/><Relationship Id="rId1" Type="http://schemas.openxmlformats.org/officeDocument/2006/relationships/slideMaster" Target="../slideMasters/slideMaster1.xml"/><Relationship Id="rId4" Type="http://schemas.openxmlformats.org/officeDocument/2006/relationships/slide" Target="../slides/slide4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../slides/slide1.xml"/><Relationship Id="rId1" Type="http://schemas.openxmlformats.org/officeDocument/2006/relationships/slideMaster" Target="../slideMasters/slideMaster1.xml"/><Relationship Id="rId4" Type="http://schemas.openxmlformats.org/officeDocument/2006/relationships/slide" Target="../slides/slide4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../slides/slide1.xml"/><Relationship Id="rId1" Type="http://schemas.openxmlformats.org/officeDocument/2006/relationships/slideMaster" Target="../slideMasters/slideMaster1.xml"/><Relationship Id="rId4" Type="http://schemas.openxmlformats.org/officeDocument/2006/relationships/slide" Target="../slides/slide4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../slides/slide1.xml"/><Relationship Id="rId1" Type="http://schemas.openxmlformats.org/officeDocument/2006/relationships/slideMaster" Target="../slideMasters/slideMaster1.xml"/><Relationship Id="rId4" Type="http://schemas.openxmlformats.org/officeDocument/2006/relationships/slide" Target="../slides/slide4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../slides/slide1.xml"/><Relationship Id="rId1" Type="http://schemas.openxmlformats.org/officeDocument/2006/relationships/slideMaster" Target="../slideMasters/slideMaster1.xml"/><Relationship Id="rId4" Type="http://schemas.openxmlformats.org/officeDocument/2006/relationships/slide" Target="../slides/slide4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../slides/slide1.xml"/><Relationship Id="rId1" Type="http://schemas.openxmlformats.org/officeDocument/2006/relationships/slideMaster" Target="../slideMasters/slideMaster1.xml"/><Relationship Id="rId4" Type="http://schemas.openxmlformats.org/officeDocument/2006/relationships/slide" Target="../slides/slide4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../slides/slide1.xml"/><Relationship Id="rId1" Type="http://schemas.openxmlformats.org/officeDocument/2006/relationships/slideMaster" Target="../slideMasters/slideMaster1.xml"/><Relationship Id="rId4" Type="http://schemas.openxmlformats.org/officeDocument/2006/relationships/slide" Target="../slides/slide4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../slides/slide1.xml"/><Relationship Id="rId1" Type="http://schemas.openxmlformats.org/officeDocument/2006/relationships/slideMaster" Target="../slideMasters/slideMaster1.xml"/><Relationship Id="rId4" Type="http://schemas.openxmlformats.org/officeDocument/2006/relationships/slide" Target="../slides/slide4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../slides/slide1.xml"/><Relationship Id="rId1" Type="http://schemas.openxmlformats.org/officeDocument/2006/relationships/slideMaster" Target="../slideMasters/slideMaster1.xml"/><Relationship Id="rId4" Type="http://schemas.openxmlformats.org/officeDocument/2006/relationships/slide" Target="../slides/slide4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slide" Target="../slides/slide42.xml"/><Relationship Id="rId4" Type="http://schemas.openxmlformats.org/officeDocument/2006/relationships/image" Target="../media/image5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slide" Target="../slides/slide1.xml"/><Relationship Id="rId4" Type="http://schemas.openxmlformats.org/officeDocument/2006/relationships/slide" Target="../slides/slide4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../slides/slide1.xml"/><Relationship Id="rId1" Type="http://schemas.openxmlformats.org/officeDocument/2006/relationships/slideMaster" Target="../slideMasters/slideMaster1.xml"/><Relationship Id="rId4" Type="http://schemas.openxmlformats.org/officeDocument/2006/relationships/slide" Target="../slides/slide4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../slides/slide1.xml"/><Relationship Id="rId1" Type="http://schemas.openxmlformats.org/officeDocument/2006/relationships/slideMaster" Target="../slideMasters/slideMaster1.xml"/><Relationship Id="rId4" Type="http://schemas.openxmlformats.org/officeDocument/2006/relationships/slide" Target="../slides/slide4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../slides/slide1.xml"/><Relationship Id="rId1" Type="http://schemas.openxmlformats.org/officeDocument/2006/relationships/slideMaster" Target="../slideMasters/slideMaster1.xml"/><Relationship Id="rId4" Type="http://schemas.openxmlformats.org/officeDocument/2006/relationships/slide" Target="../slides/slide4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../slides/slide1.xml"/><Relationship Id="rId1" Type="http://schemas.openxmlformats.org/officeDocument/2006/relationships/slideMaster" Target="../slideMasters/slideMaster1.xml"/><Relationship Id="rId4" Type="http://schemas.openxmlformats.org/officeDocument/2006/relationships/slide" Target="../slides/slide4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../slides/slide1.xml"/><Relationship Id="rId1" Type="http://schemas.openxmlformats.org/officeDocument/2006/relationships/slideMaster" Target="../slideMasters/slideMaster1.xml"/><Relationship Id="rId4" Type="http://schemas.openxmlformats.org/officeDocument/2006/relationships/slide" Target="../slides/slide4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../slides/slide1.xml"/><Relationship Id="rId1" Type="http://schemas.openxmlformats.org/officeDocument/2006/relationships/slideMaster" Target="../slideMasters/slideMaster1.xml"/><Relationship Id="rId4" Type="http://schemas.openxmlformats.org/officeDocument/2006/relationships/slide" Target="../slides/slide4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../slides/slide1.xml"/><Relationship Id="rId1" Type="http://schemas.openxmlformats.org/officeDocument/2006/relationships/slideMaster" Target="../slideMasters/slideMaster1.xml"/><Relationship Id="rId4" Type="http://schemas.openxmlformats.org/officeDocument/2006/relationships/slide" Target="../slides/slide4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../slides/slide1.xml"/><Relationship Id="rId1" Type="http://schemas.openxmlformats.org/officeDocument/2006/relationships/slideMaster" Target="../slideMasters/slideMaster1.xml"/><Relationship Id="rId4" Type="http://schemas.openxmlformats.org/officeDocument/2006/relationships/slide" Target="../slides/slide4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../slides/slide1.xml"/><Relationship Id="rId1" Type="http://schemas.openxmlformats.org/officeDocument/2006/relationships/slideMaster" Target="../slideMasters/slideMaster1.xml"/><Relationship Id="rId4" Type="http://schemas.openxmlformats.org/officeDocument/2006/relationships/slide" Target="../slides/slide4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../slides/slide1.xml"/><Relationship Id="rId1" Type="http://schemas.openxmlformats.org/officeDocument/2006/relationships/slideMaster" Target="../slideMasters/slideMaster1.xml"/><Relationship Id="rId4" Type="http://schemas.openxmlformats.org/officeDocument/2006/relationships/slide" Target="../slides/slide4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../slides/slide1.xml"/><Relationship Id="rId1" Type="http://schemas.openxmlformats.org/officeDocument/2006/relationships/slideMaster" Target="../slideMasters/slideMaster1.xml"/><Relationship Id="rId4" Type="http://schemas.openxmlformats.org/officeDocument/2006/relationships/slide" Target="../slides/slide4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../slides/slide1.xml"/><Relationship Id="rId1" Type="http://schemas.openxmlformats.org/officeDocument/2006/relationships/slideMaster" Target="../slideMasters/slideMaster1.xml"/><Relationship Id="rId4" Type="http://schemas.openxmlformats.org/officeDocument/2006/relationships/slide" Target="../slides/slide4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../slides/slide1.xml"/><Relationship Id="rId1" Type="http://schemas.openxmlformats.org/officeDocument/2006/relationships/slideMaster" Target="../slideMasters/slideMaster1.xml"/><Relationship Id="rId4" Type="http://schemas.openxmlformats.org/officeDocument/2006/relationships/slide" Target="../slides/slide4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slide" Target="../slides/slide42.xml"/><Relationship Id="rId4" Type="http://schemas.openxmlformats.org/officeDocument/2006/relationships/image" Target="../media/image5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slide" Target="../slides/slide1.xml"/><Relationship Id="rId4" Type="http://schemas.openxmlformats.org/officeDocument/2006/relationships/slide" Target="../slides/slide42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../slides/slide1.xml"/><Relationship Id="rId1" Type="http://schemas.openxmlformats.org/officeDocument/2006/relationships/slideMaster" Target="../slideMasters/slideMaster1.xml"/><Relationship Id="rId4" Type="http://schemas.openxmlformats.org/officeDocument/2006/relationships/slide" Target="../slides/slide42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../slides/slide1.xml"/><Relationship Id="rId1" Type="http://schemas.openxmlformats.org/officeDocument/2006/relationships/slideMaster" Target="../slideMasters/slideMaster1.xml"/><Relationship Id="rId4" Type="http://schemas.openxmlformats.org/officeDocument/2006/relationships/slide" Target="../slides/slide42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../slides/slide1.xml"/><Relationship Id="rId1" Type="http://schemas.openxmlformats.org/officeDocument/2006/relationships/slideMaster" Target="../slideMasters/slideMaster1.xml"/><Relationship Id="rId4" Type="http://schemas.openxmlformats.org/officeDocument/2006/relationships/slide" Target="../slides/slide42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../slides/slide1.xml"/><Relationship Id="rId1" Type="http://schemas.openxmlformats.org/officeDocument/2006/relationships/slideMaster" Target="../slideMasters/slideMaster1.xml"/><Relationship Id="rId4" Type="http://schemas.openxmlformats.org/officeDocument/2006/relationships/slide" Target="../slides/slide42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../slides/slide1.xml"/><Relationship Id="rId1" Type="http://schemas.openxmlformats.org/officeDocument/2006/relationships/slideMaster" Target="../slideMasters/slideMaster1.xml"/><Relationship Id="rId4" Type="http://schemas.openxmlformats.org/officeDocument/2006/relationships/slide" Target="../slides/slide4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../slides/slide1.xml"/><Relationship Id="rId1" Type="http://schemas.openxmlformats.org/officeDocument/2006/relationships/slideMaster" Target="../slideMasters/slideMaster1.xml"/><Relationship Id="rId4" Type="http://schemas.openxmlformats.org/officeDocument/2006/relationships/slide" Target="../slides/slide4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../slides/slide1.xml"/><Relationship Id="rId1" Type="http://schemas.openxmlformats.org/officeDocument/2006/relationships/slideMaster" Target="../slideMasters/slideMaster1.xml"/><Relationship Id="rId4" Type="http://schemas.openxmlformats.org/officeDocument/2006/relationships/slide" Target="../slides/slide42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../slides/slide1.xml"/><Relationship Id="rId1" Type="http://schemas.openxmlformats.org/officeDocument/2006/relationships/slideMaster" Target="../slideMasters/slideMaster1.xml"/><Relationship Id="rId4" Type="http://schemas.openxmlformats.org/officeDocument/2006/relationships/slide" Target="../slides/slide42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../slides/slide1.xml"/><Relationship Id="rId1" Type="http://schemas.openxmlformats.org/officeDocument/2006/relationships/slideMaster" Target="../slideMasters/slideMaster1.xml"/><Relationship Id="rId4" Type="http://schemas.openxmlformats.org/officeDocument/2006/relationships/slide" Target="../slides/slide42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../slides/slide1.xml"/><Relationship Id="rId1" Type="http://schemas.openxmlformats.org/officeDocument/2006/relationships/slideMaster" Target="../slideMasters/slideMaster1.xml"/><Relationship Id="rId4" Type="http://schemas.openxmlformats.org/officeDocument/2006/relationships/slide" Target="../slides/slide42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../slides/slide1.xml"/><Relationship Id="rId1" Type="http://schemas.openxmlformats.org/officeDocument/2006/relationships/slideMaster" Target="../slideMasters/slideMaster1.xml"/><Relationship Id="rId4" Type="http://schemas.openxmlformats.org/officeDocument/2006/relationships/slide" Target="../slides/slide42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../slides/slide1.xml"/><Relationship Id="rId1" Type="http://schemas.openxmlformats.org/officeDocument/2006/relationships/slideMaster" Target="../slideMasters/slideMaster1.xml"/><Relationship Id="rId4" Type="http://schemas.openxmlformats.org/officeDocument/2006/relationships/slide" Target="../slides/slide42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../slides/slide1.xml"/><Relationship Id="rId1" Type="http://schemas.openxmlformats.org/officeDocument/2006/relationships/slideMaster" Target="../slideMasters/slideMaster1.xml"/><Relationship Id="rId4" Type="http://schemas.openxmlformats.org/officeDocument/2006/relationships/slide" Target="../slides/slide42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slide" Target="../slides/slide42.xml"/><Relationship Id="rId4" Type="http://schemas.openxmlformats.org/officeDocument/2006/relationships/image" Target="../media/image5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slide" Target="../slides/slide1.xml"/><Relationship Id="rId4" Type="http://schemas.openxmlformats.org/officeDocument/2006/relationships/slide" Target="../slides/slide42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../slides/slide1.xml"/><Relationship Id="rId1" Type="http://schemas.openxmlformats.org/officeDocument/2006/relationships/slideMaster" Target="../slideMasters/slideMaster1.xml"/><Relationship Id="rId4" Type="http://schemas.openxmlformats.org/officeDocument/2006/relationships/slide" Target="../slides/slide42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../slides/slide1.xml"/><Relationship Id="rId1" Type="http://schemas.openxmlformats.org/officeDocument/2006/relationships/slideMaster" Target="../slideMasters/slideMaster1.xml"/><Relationship Id="rId4" Type="http://schemas.openxmlformats.org/officeDocument/2006/relationships/slide" Target="../slides/slide42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../slides/slide1.xml"/><Relationship Id="rId1" Type="http://schemas.openxmlformats.org/officeDocument/2006/relationships/slideMaster" Target="../slideMasters/slideMaster1.xml"/><Relationship Id="rId4" Type="http://schemas.openxmlformats.org/officeDocument/2006/relationships/slide" Target="../slides/slide42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../slides/slide1.xml"/><Relationship Id="rId1" Type="http://schemas.openxmlformats.org/officeDocument/2006/relationships/slideMaster" Target="../slideMasters/slideMaster1.xml"/><Relationship Id="rId4" Type="http://schemas.openxmlformats.org/officeDocument/2006/relationships/slide" Target="../slides/slide4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../slides/slide1.xml"/><Relationship Id="rId1" Type="http://schemas.openxmlformats.org/officeDocument/2006/relationships/slideMaster" Target="../slideMasters/slideMaster1.xml"/><Relationship Id="rId4" Type="http://schemas.openxmlformats.org/officeDocument/2006/relationships/slide" Target="../slides/slide42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../slides/slide1.xml"/><Relationship Id="rId1" Type="http://schemas.openxmlformats.org/officeDocument/2006/relationships/slideMaster" Target="../slideMasters/slideMaster1.xml"/><Relationship Id="rId4" Type="http://schemas.openxmlformats.org/officeDocument/2006/relationships/slide" Target="../slides/slide42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../slides/slide1.xml"/><Relationship Id="rId1" Type="http://schemas.openxmlformats.org/officeDocument/2006/relationships/slideMaster" Target="../slideMasters/slideMaster1.xml"/><Relationship Id="rId4" Type="http://schemas.openxmlformats.org/officeDocument/2006/relationships/slide" Target="../slides/slide42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../slides/slide1.xml"/><Relationship Id="rId1" Type="http://schemas.openxmlformats.org/officeDocument/2006/relationships/slideMaster" Target="../slideMasters/slideMaster1.xml"/><Relationship Id="rId4" Type="http://schemas.openxmlformats.org/officeDocument/2006/relationships/slide" Target="../slides/slide42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../slides/slide1.xml"/><Relationship Id="rId1" Type="http://schemas.openxmlformats.org/officeDocument/2006/relationships/slideMaster" Target="../slideMasters/slideMaster1.xml"/><Relationship Id="rId4" Type="http://schemas.openxmlformats.org/officeDocument/2006/relationships/slide" Target="../slides/slide42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../slides/slide1.xml"/><Relationship Id="rId1" Type="http://schemas.openxmlformats.org/officeDocument/2006/relationships/slideMaster" Target="../slideMasters/slideMaster1.xml"/><Relationship Id="rId4" Type="http://schemas.openxmlformats.org/officeDocument/2006/relationships/slide" Target="../slides/slide4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../slides/slide1.xml"/><Relationship Id="rId1" Type="http://schemas.openxmlformats.org/officeDocument/2006/relationships/slideMaster" Target="../slideMasters/slideMaster1.xml"/><Relationship Id="rId4" Type="http://schemas.openxmlformats.org/officeDocument/2006/relationships/slide" Target="../slides/slide42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../slides/slide1.xml"/><Relationship Id="rId1" Type="http://schemas.openxmlformats.org/officeDocument/2006/relationships/slideMaster" Target="../slideMasters/slideMaster1.xml"/><Relationship Id="rId4" Type="http://schemas.openxmlformats.org/officeDocument/2006/relationships/slide" Target="../slides/slide42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../slides/slide1.xml"/><Relationship Id="rId1" Type="http://schemas.openxmlformats.org/officeDocument/2006/relationships/slideMaster" Target="../slideMasters/slideMaster1.xml"/><Relationship Id="rId4" Type="http://schemas.openxmlformats.org/officeDocument/2006/relationships/slide" Target="../slides/slide4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.)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/>
          <p:nvPr/>
        </p:nvSpPr>
        <p:spPr>
          <a:xfrm>
            <a:off x="0" y="0"/>
            <a:ext cx="9144000" cy="4114800"/>
          </a:xfrm>
          <a:prstGeom prst="rect">
            <a:avLst/>
          </a:prstGeom>
          <a:solidFill>
            <a:srgbClr val="44546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4" name="Shape 14"/>
          <p:cNvSpPr>
            <a:spLocks noGrp="1"/>
          </p:cNvSpPr>
          <p:nvPr>
            <p:ph type="body" sz="quarter" idx="1"/>
          </p:nvPr>
        </p:nvSpPr>
        <p:spPr>
          <a:xfrm>
            <a:off x="1654175" y="2674853"/>
            <a:ext cx="5835650" cy="1325648"/>
          </a:xfrm>
          <a:prstGeom prst="rect">
            <a:avLst/>
          </a:prstGeom>
        </p:spPr>
        <p:txBody>
          <a:bodyPr anchor="b"/>
          <a:lstStyle>
            <a:lvl1pPr marL="0" indent="0" algn="ctr">
              <a:buClrTx/>
              <a:buSzTx/>
              <a:buFontTx/>
              <a:buNone/>
              <a:tabLst>
                <a:tab pos="101600" algn="l"/>
              </a:tabLst>
              <a:defRPr sz="4400" b="1">
                <a:solidFill>
                  <a:srgbClr val="FFFFFF"/>
                </a:solidFill>
              </a:defRPr>
            </a:lvl1pPr>
            <a:lvl2pPr marL="696683" indent="-518883" algn="ctr">
              <a:buClrTx/>
              <a:buFontTx/>
              <a:tabLst>
                <a:tab pos="101600" algn="l"/>
              </a:tabLst>
              <a:defRPr sz="4400" b="1">
                <a:solidFill>
                  <a:srgbClr val="FFFFFF"/>
                </a:solidFill>
              </a:defRPr>
            </a:lvl2pPr>
            <a:lvl3pPr marL="779464" indent="-436564" algn="ctr">
              <a:buClrTx/>
              <a:buFontTx/>
              <a:tabLst>
                <a:tab pos="101600" algn="l"/>
              </a:tabLst>
              <a:defRPr sz="4400" b="1">
                <a:solidFill>
                  <a:srgbClr val="FFFFFF"/>
                </a:solidFill>
              </a:defRPr>
            </a:lvl3pPr>
            <a:lvl4pPr marL="1073150" indent="-611189" algn="ctr">
              <a:buClrTx/>
              <a:buFontTx/>
              <a:tabLst>
                <a:tab pos="101600" algn="l"/>
              </a:tabLst>
              <a:defRPr sz="4400" b="1">
                <a:solidFill>
                  <a:srgbClr val="FFFFFF"/>
                </a:solidFill>
              </a:defRPr>
            </a:lvl4pPr>
            <a:lvl5pPr marL="1152527" indent="-523876" algn="ctr">
              <a:buClrTx/>
              <a:buFontTx/>
              <a:tabLst>
                <a:tab pos="101600" algn="l"/>
              </a:tabLst>
              <a:defRPr sz="4400"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" name="Shape 1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.)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/>
          <p:nvPr/>
        </p:nvSpPr>
        <p:spPr>
          <a:xfrm>
            <a:off x="1" y="6385307"/>
            <a:ext cx="9144001" cy="472697"/>
          </a:xfrm>
          <a:prstGeom prst="rect">
            <a:avLst/>
          </a:prstGeom>
          <a:solidFill>
            <a:srgbClr val="00A9E8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300">
                <a:solidFill>
                  <a:srgbClr val="00A9E8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105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73336" y="6515454"/>
            <a:ext cx="911526" cy="224066"/>
          </a:xfrm>
          <a:prstGeom prst="rect">
            <a:avLst/>
          </a:prstGeom>
          <a:ln w="12700">
            <a:miter lim="400000"/>
          </a:ln>
        </p:spPr>
      </p:pic>
      <p:sp>
        <p:nvSpPr>
          <p:cNvPr id="106" name="Shape 106"/>
          <p:cNvSpPr/>
          <p:nvPr/>
        </p:nvSpPr>
        <p:spPr>
          <a:xfrm>
            <a:off x="457203" y="6504374"/>
            <a:ext cx="3283886" cy="241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iPad Lithoplasty Overview | SPL-61178 | Rev. B</a:t>
            </a:r>
          </a:p>
          <a:p>
            <a:pPr>
              <a:defRPr sz="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© Shockwave Medical, Inc.  All Rights Reserved.</a:t>
            </a:r>
          </a:p>
        </p:txBody>
      </p:sp>
      <p:pic>
        <p:nvPicPr>
          <p:cNvPr id="107" name="image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64" y="0"/>
            <a:ext cx="9130473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08" name="Shape 108"/>
          <p:cNvSpPr/>
          <p:nvPr/>
        </p:nvSpPr>
        <p:spPr>
          <a:xfrm>
            <a:off x="1" y="6385307"/>
            <a:ext cx="9144001" cy="472697"/>
          </a:xfrm>
          <a:prstGeom prst="rect">
            <a:avLst/>
          </a:prstGeom>
          <a:solidFill>
            <a:srgbClr val="00A9E8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09" name="Shape 109"/>
          <p:cNvSpPr>
            <a:spLocks noGrp="1"/>
          </p:cNvSpPr>
          <p:nvPr>
            <p:ph type="body" sz="quarter" idx="1"/>
          </p:nvPr>
        </p:nvSpPr>
        <p:spPr>
          <a:xfrm>
            <a:off x="1654175" y="2103353"/>
            <a:ext cx="5835650" cy="1325648"/>
          </a:xfrm>
          <a:prstGeom prst="rect">
            <a:avLst/>
          </a:prstGeom>
        </p:spPr>
        <p:txBody>
          <a:bodyPr anchor="ctr"/>
          <a:lstStyle>
            <a:lvl1pPr marL="0" indent="0" algn="ctr">
              <a:buClrTx/>
              <a:buSzTx/>
              <a:buFontTx/>
              <a:buNone/>
              <a:tabLst>
                <a:tab pos="101600" algn="l"/>
              </a:tabLst>
              <a:defRPr sz="5600" b="1">
                <a:solidFill>
                  <a:srgbClr val="FFFFFF"/>
                </a:solidFill>
              </a:defRPr>
            </a:lvl1pPr>
            <a:lvl2pPr marL="648863" indent="-519092" algn="ctr">
              <a:buClrTx/>
              <a:buFontTx/>
              <a:tabLst>
                <a:tab pos="101600" algn="l"/>
              </a:tabLst>
              <a:defRPr sz="5600" b="1">
                <a:solidFill>
                  <a:srgbClr val="FFFFFF"/>
                </a:solidFill>
              </a:defRPr>
            </a:lvl2pPr>
            <a:lvl3pPr marL="859591" indent="-600048" algn="ctr">
              <a:buClrTx/>
              <a:buFontTx/>
              <a:tabLst>
                <a:tab pos="101600" algn="l"/>
              </a:tabLst>
              <a:defRPr sz="5600" b="1">
                <a:solidFill>
                  <a:srgbClr val="FFFFFF"/>
                </a:solidFill>
              </a:defRPr>
            </a:lvl3pPr>
            <a:lvl4pPr marL="993730" indent="-605606" algn="ctr">
              <a:buClrTx/>
              <a:buFontTx/>
              <a:tabLst>
                <a:tab pos="101600" algn="l"/>
              </a:tabLst>
              <a:defRPr sz="5600" b="1">
                <a:solidFill>
                  <a:srgbClr val="FFFFFF"/>
                </a:solidFill>
              </a:defRPr>
            </a:lvl4pPr>
            <a:lvl5pPr marL="1204616" indent="-686721" algn="ctr">
              <a:buClrTx/>
              <a:buFontTx/>
              <a:tabLst>
                <a:tab pos="101600" algn="l"/>
              </a:tabLst>
              <a:defRPr sz="5600"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10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73336" y="6515454"/>
            <a:ext cx="911526" cy="224066"/>
          </a:xfrm>
          <a:prstGeom prst="rect">
            <a:avLst/>
          </a:prstGeom>
          <a:ln w="12700">
            <a:miter lim="400000"/>
          </a:ln>
        </p:spPr>
      </p:pic>
      <p:sp>
        <p:nvSpPr>
          <p:cNvPr id="111" name="Shape 111"/>
          <p:cNvSpPr/>
          <p:nvPr/>
        </p:nvSpPr>
        <p:spPr>
          <a:xfrm>
            <a:off x="457203" y="6504374"/>
            <a:ext cx="3283886" cy="241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iPad Lithoplasty Overview | SPL-61178 | Rev. B</a:t>
            </a:r>
          </a:p>
          <a:p>
            <a:pPr>
              <a:defRPr sz="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© Shockwave Medical, Inc.  All Rights Reserved.</a:t>
            </a:r>
          </a:p>
        </p:txBody>
      </p:sp>
      <p:sp>
        <p:nvSpPr>
          <p:cNvPr id="112" name="Shape 112"/>
          <p:cNvSpPr>
            <a:spLocks noGrp="1"/>
          </p:cNvSpPr>
          <p:nvPr>
            <p:ph type="sldNum" sz="quarter" idx="2"/>
          </p:nvPr>
        </p:nvSpPr>
        <p:spPr>
          <a:xfrm>
            <a:off x="4460728" y="6525422"/>
            <a:ext cx="222544" cy="204126"/>
          </a:xfrm>
          <a:prstGeom prst="rect">
            <a:avLst/>
          </a:prstGeom>
        </p:spPr>
        <p:txBody>
          <a:bodyPr lIns="34290" tIns="34290" rIns="34290" bIns="34290"/>
          <a:lstStyle>
            <a:lvl1pPr algn="ctr">
              <a:defRPr sz="10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Safety Infor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5" name="image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6675" y="0"/>
            <a:ext cx="9220201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776" name="Shape 2776"/>
          <p:cNvSpPr/>
          <p:nvPr/>
        </p:nvSpPr>
        <p:spPr>
          <a:xfrm>
            <a:off x="3706317" y="6603154"/>
            <a:ext cx="1731369" cy="177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b">
            <a:spAutoFit/>
          </a:bodyPr>
          <a:lstStyle>
            <a:lvl1pPr algn="ctr">
              <a:defRPr sz="700"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SAFETY INFORMATION</a:t>
            </a:r>
          </a:p>
        </p:txBody>
      </p:sp>
      <p:pic>
        <p:nvPicPr>
          <p:cNvPr id="2777" name="image3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770458" y="6514748"/>
            <a:ext cx="914404" cy="224772"/>
          </a:xfrm>
          <a:prstGeom prst="rect">
            <a:avLst/>
          </a:prstGeom>
          <a:ln w="12700">
            <a:miter lim="400000"/>
          </a:ln>
        </p:spPr>
      </p:pic>
      <p:sp>
        <p:nvSpPr>
          <p:cNvPr id="2778" name="Shape 2778"/>
          <p:cNvSpPr/>
          <p:nvPr/>
        </p:nvSpPr>
        <p:spPr>
          <a:xfrm>
            <a:off x="457203" y="6504374"/>
            <a:ext cx="3283886" cy="241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600"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iPad Lithoplasty Overview | SPL-61178 | Rev. B</a:t>
            </a:r>
          </a:p>
          <a:p>
            <a:pPr>
              <a:defRPr sz="600"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© Shockwave Medical, Inc.  All Rights Reserved.</a:t>
            </a:r>
          </a:p>
        </p:txBody>
      </p:sp>
      <p:sp>
        <p:nvSpPr>
          <p:cNvPr id="2779" name="Shape 2779"/>
          <p:cNvSpPr/>
          <p:nvPr/>
        </p:nvSpPr>
        <p:spPr>
          <a:xfrm>
            <a:off x="550862" y="5973826"/>
            <a:ext cx="411846" cy="4114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597" y="0"/>
                </a:moveTo>
                <a:lnTo>
                  <a:pt x="21600" y="0"/>
                </a:lnTo>
                <a:lnTo>
                  <a:pt x="21600" y="18000"/>
                </a:lnTo>
                <a:cubicBezTo>
                  <a:pt x="21600" y="19988"/>
                  <a:pt x="19990" y="21600"/>
                  <a:pt x="18003" y="21600"/>
                </a:cubicBezTo>
                <a:lnTo>
                  <a:pt x="0" y="21600"/>
                </a:lnTo>
                <a:lnTo>
                  <a:pt x="0" y="3600"/>
                </a:lnTo>
                <a:cubicBezTo>
                  <a:pt x="0" y="1612"/>
                  <a:pt x="1610" y="0"/>
                  <a:pt x="3597" y="0"/>
                </a:cubicBezTo>
                <a:close/>
              </a:path>
            </a:pathLst>
          </a:custGeom>
          <a:ln w="12700">
            <a:solidFill>
              <a:srgbClr val="00A9E8"/>
            </a:solidFill>
          </a:ln>
        </p:spPr>
        <p:txBody>
          <a:bodyPr lIns="45718" tIns="45718" rIns="45718" bIns="45718" anchor="ctr"/>
          <a:lstStyle/>
          <a:p>
            <a:pPr algn="ctr">
              <a:defRPr sz="800" b="1">
                <a:solidFill>
                  <a:srgbClr val="00A9E8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2782" name="Group 2782">
            <a:hlinkClick r:id="rId5" action="ppaction://hlinksldjump"/>
          </p:cNvPr>
          <p:cNvGrpSpPr/>
          <p:nvPr/>
        </p:nvGrpSpPr>
        <p:grpSpPr>
          <a:xfrm>
            <a:off x="1005678" y="5973821"/>
            <a:ext cx="1058238" cy="411490"/>
            <a:chOff x="0" y="-1"/>
            <a:chExt cx="1058236" cy="411489"/>
          </a:xfrm>
        </p:grpSpPr>
        <p:sp>
          <p:nvSpPr>
            <p:cNvPr id="2780" name="Shape 2780"/>
            <p:cNvSpPr/>
            <p:nvPr/>
          </p:nvSpPr>
          <p:spPr>
            <a:xfrm>
              <a:off x="-1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781" name="Shape 2781"/>
            <p:cNvSpPr/>
            <p:nvPr/>
          </p:nvSpPr>
          <p:spPr>
            <a:xfrm>
              <a:off x="20086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TECHNOLOGY OVERVIEW</a:t>
              </a:r>
            </a:p>
          </p:txBody>
        </p:sp>
      </p:grpSp>
      <p:grpSp>
        <p:nvGrpSpPr>
          <p:cNvPr id="2785" name="Group 2785">
            <a:hlinkClick r:id="rId5" action="ppaction://hlinksldjump"/>
          </p:cNvPr>
          <p:cNvGrpSpPr/>
          <p:nvPr/>
        </p:nvGrpSpPr>
        <p:grpSpPr>
          <a:xfrm>
            <a:off x="2106884" y="5973821"/>
            <a:ext cx="1058236" cy="411490"/>
            <a:chOff x="-1" y="-1"/>
            <a:chExt cx="1058235" cy="411489"/>
          </a:xfrm>
        </p:grpSpPr>
        <p:sp>
          <p:nvSpPr>
            <p:cNvPr id="2783" name="Shape 2783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784" name="Shape 2784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ANIMATIONS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AND VIDEOS</a:t>
              </a:r>
            </a:p>
          </p:txBody>
        </p:sp>
      </p:grpSp>
      <p:grpSp>
        <p:nvGrpSpPr>
          <p:cNvPr id="2788" name="Group 2788">
            <a:hlinkClick r:id="rId5" action="ppaction://hlinksldjump"/>
          </p:cNvPr>
          <p:cNvGrpSpPr/>
          <p:nvPr/>
        </p:nvGrpSpPr>
        <p:grpSpPr>
          <a:xfrm>
            <a:off x="3208087" y="5973821"/>
            <a:ext cx="1058237" cy="411490"/>
            <a:chOff x="0" y="-1"/>
            <a:chExt cx="1058236" cy="411489"/>
          </a:xfrm>
        </p:grpSpPr>
        <p:sp>
          <p:nvSpPr>
            <p:cNvPr id="2786" name="Shape 2786"/>
            <p:cNvSpPr/>
            <p:nvPr/>
          </p:nvSpPr>
          <p:spPr>
            <a:xfrm>
              <a:off x="-1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787" name="Shape 2787"/>
            <p:cNvSpPr/>
            <p:nvPr/>
          </p:nvSpPr>
          <p:spPr>
            <a:xfrm>
              <a:off x="20086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DISRUPT </a:t>
              </a:r>
              <a:br/>
              <a:r>
                <a:t>PAD DATA</a:t>
              </a:r>
            </a:p>
          </p:txBody>
        </p:sp>
      </p:grpSp>
      <p:grpSp>
        <p:nvGrpSpPr>
          <p:cNvPr id="2791" name="Group 2791">
            <a:hlinkClick r:id="rId5" action="ppaction://hlinksldjump"/>
          </p:cNvPr>
          <p:cNvGrpSpPr/>
          <p:nvPr/>
        </p:nvGrpSpPr>
        <p:grpSpPr>
          <a:xfrm>
            <a:off x="4309290" y="5973821"/>
            <a:ext cx="1058237" cy="411490"/>
            <a:chOff x="-1" y="-1"/>
            <a:chExt cx="1058235" cy="411489"/>
          </a:xfrm>
        </p:grpSpPr>
        <p:sp>
          <p:nvSpPr>
            <p:cNvPr id="2789" name="Shape 2789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790" name="Shape 2790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USER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GUIDE</a:t>
              </a:r>
            </a:p>
          </p:txBody>
        </p:sp>
      </p:grpSp>
      <p:grpSp>
        <p:nvGrpSpPr>
          <p:cNvPr id="2794" name="Group 2794"/>
          <p:cNvGrpSpPr/>
          <p:nvPr/>
        </p:nvGrpSpPr>
        <p:grpSpPr>
          <a:xfrm>
            <a:off x="5410493" y="5973821"/>
            <a:ext cx="1058236" cy="411490"/>
            <a:chOff x="-1" y="-1"/>
            <a:chExt cx="1058235" cy="411489"/>
          </a:xfrm>
        </p:grpSpPr>
        <p:sp>
          <p:nvSpPr>
            <p:cNvPr id="2792" name="Shape 2792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793" name="Shape 2793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CASE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STUDIES</a:t>
              </a:r>
            </a:p>
          </p:txBody>
        </p:sp>
      </p:grpSp>
      <p:grpSp>
        <p:nvGrpSpPr>
          <p:cNvPr id="2797" name="Group 2797">
            <a:hlinkClick r:id="rId5" action="ppaction://hlinksldjump"/>
          </p:cNvPr>
          <p:cNvGrpSpPr/>
          <p:nvPr/>
        </p:nvGrpSpPr>
        <p:grpSpPr>
          <a:xfrm>
            <a:off x="6511697" y="5973821"/>
            <a:ext cx="1058236" cy="411490"/>
            <a:chOff x="-1" y="-1"/>
            <a:chExt cx="1058235" cy="411489"/>
          </a:xfrm>
        </p:grpSpPr>
        <p:sp>
          <p:nvSpPr>
            <p:cNvPr id="2795" name="Shape 2795"/>
            <p:cNvSpPr/>
            <p:nvPr/>
          </p:nvSpPr>
          <p:spPr>
            <a:xfrm>
              <a:off x="-2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796" name="Shape 2796"/>
            <p:cNvSpPr/>
            <p:nvPr/>
          </p:nvSpPr>
          <p:spPr>
            <a:xfrm>
              <a:off x="20087" y="72575"/>
              <a:ext cx="1018060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KEY</a:t>
              </a:r>
              <a:br/>
              <a:r>
                <a:t>BENEFITS</a:t>
              </a:r>
            </a:p>
          </p:txBody>
        </p:sp>
      </p:grpSp>
      <p:grpSp>
        <p:nvGrpSpPr>
          <p:cNvPr id="2800" name="Group 2800"/>
          <p:cNvGrpSpPr/>
          <p:nvPr/>
        </p:nvGrpSpPr>
        <p:grpSpPr>
          <a:xfrm>
            <a:off x="7611548" y="5973821"/>
            <a:ext cx="1058236" cy="411490"/>
            <a:chOff x="-1" y="-1"/>
            <a:chExt cx="1058235" cy="411489"/>
          </a:xfrm>
        </p:grpSpPr>
        <p:sp>
          <p:nvSpPr>
            <p:cNvPr id="2798" name="Shape 2798"/>
            <p:cNvSpPr/>
            <p:nvPr/>
          </p:nvSpPr>
          <p:spPr>
            <a:xfrm>
              <a:off x="-2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799" name="Shape 2799"/>
            <p:cNvSpPr/>
            <p:nvPr/>
          </p:nvSpPr>
          <p:spPr>
            <a:xfrm>
              <a:off x="20087" y="72575"/>
              <a:ext cx="1018060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CORPORATE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OVERVIEW</a:t>
              </a:r>
            </a:p>
          </p:txBody>
        </p:sp>
      </p:grpSp>
      <p:sp>
        <p:nvSpPr>
          <p:cNvPr id="2801" name="Shape 2801">
            <a:hlinkClick r:id="rId3" action="ppaction://hlinksldjump"/>
          </p:cNvPr>
          <p:cNvSpPr/>
          <p:nvPr/>
        </p:nvSpPr>
        <p:spPr>
          <a:xfrm>
            <a:off x="653705" y="6088126"/>
            <a:ext cx="205795" cy="182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97" y="0"/>
                </a:moveTo>
                <a:lnTo>
                  <a:pt x="11095" y="37"/>
                </a:lnTo>
                <a:lnTo>
                  <a:pt x="11279" y="101"/>
                </a:lnTo>
                <a:lnTo>
                  <a:pt x="11458" y="196"/>
                </a:lnTo>
                <a:lnTo>
                  <a:pt x="11618" y="329"/>
                </a:lnTo>
                <a:lnTo>
                  <a:pt x="21331" y="9954"/>
                </a:lnTo>
                <a:lnTo>
                  <a:pt x="21449" y="10086"/>
                </a:lnTo>
                <a:lnTo>
                  <a:pt x="21529" y="10214"/>
                </a:lnTo>
                <a:lnTo>
                  <a:pt x="21581" y="10325"/>
                </a:lnTo>
                <a:lnTo>
                  <a:pt x="21600" y="10437"/>
                </a:lnTo>
                <a:lnTo>
                  <a:pt x="21586" y="10521"/>
                </a:lnTo>
                <a:lnTo>
                  <a:pt x="21543" y="10606"/>
                </a:lnTo>
                <a:lnTo>
                  <a:pt x="21468" y="10670"/>
                </a:lnTo>
                <a:lnTo>
                  <a:pt x="21360" y="10723"/>
                </a:lnTo>
                <a:lnTo>
                  <a:pt x="21228" y="10750"/>
                </a:lnTo>
                <a:lnTo>
                  <a:pt x="21062" y="10760"/>
                </a:lnTo>
                <a:lnTo>
                  <a:pt x="18064" y="10760"/>
                </a:lnTo>
                <a:lnTo>
                  <a:pt x="18064" y="20618"/>
                </a:lnTo>
                <a:lnTo>
                  <a:pt x="18050" y="20809"/>
                </a:lnTo>
                <a:lnTo>
                  <a:pt x="17998" y="20995"/>
                </a:lnTo>
                <a:lnTo>
                  <a:pt x="17922" y="21165"/>
                </a:lnTo>
                <a:lnTo>
                  <a:pt x="17809" y="21313"/>
                </a:lnTo>
                <a:lnTo>
                  <a:pt x="17686" y="21430"/>
                </a:lnTo>
                <a:lnTo>
                  <a:pt x="17536" y="21520"/>
                </a:lnTo>
                <a:lnTo>
                  <a:pt x="17371" y="21579"/>
                </a:lnTo>
                <a:lnTo>
                  <a:pt x="17191" y="21600"/>
                </a:lnTo>
                <a:lnTo>
                  <a:pt x="13523" y="21600"/>
                </a:lnTo>
                <a:lnTo>
                  <a:pt x="13523" y="15116"/>
                </a:lnTo>
                <a:lnTo>
                  <a:pt x="13514" y="14920"/>
                </a:lnTo>
                <a:lnTo>
                  <a:pt x="13462" y="14734"/>
                </a:lnTo>
                <a:lnTo>
                  <a:pt x="13382" y="14564"/>
                </a:lnTo>
                <a:lnTo>
                  <a:pt x="13268" y="14427"/>
                </a:lnTo>
                <a:lnTo>
                  <a:pt x="13146" y="14304"/>
                </a:lnTo>
                <a:lnTo>
                  <a:pt x="12995" y="14209"/>
                </a:lnTo>
                <a:lnTo>
                  <a:pt x="12830" y="14161"/>
                </a:lnTo>
                <a:lnTo>
                  <a:pt x="12655" y="14135"/>
                </a:lnTo>
                <a:lnTo>
                  <a:pt x="8954" y="14135"/>
                </a:lnTo>
                <a:lnTo>
                  <a:pt x="8775" y="14161"/>
                </a:lnTo>
                <a:lnTo>
                  <a:pt x="8615" y="14220"/>
                </a:lnTo>
                <a:lnTo>
                  <a:pt x="8468" y="14304"/>
                </a:lnTo>
                <a:lnTo>
                  <a:pt x="8336" y="14427"/>
                </a:lnTo>
                <a:lnTo>
                  <a:pt x="8233" y="14570"/>
                </a:lnTo>
                <a:lnTo>
                  <a:pt x="8148" y="14740"/>
                </a:lnTo>
                <a:lnTo>
                  <a:pt x="8096" y="14920"/>
                </a:lnTo>
                <a:lnTo>
                  <a:pt x="8082" y="15116"/>
                </a:lnTo>
                <a:lnTo>
                  <a:pt x="8082" y="21600"/>
                </a:lnTo>
                <a:lnTo>
                  <a:pt x="4413" y="21600"/>
                </a:lnTo>
                <a:lnTo>
                  <a:pt x="4239" y="21579"/>
                </a:lnTo>
                <a:lnTo>
                  <a:pt x="4074" y="21520"/>
                </a:lnTo>
                <a:lnTo>
                  <a:pt x="3928" y="21430"/>
                </a:lnTo>
                <a:lnTo>
                  <a:pt x="3800" y="21303"/>
                </a:lnTo>
                <a:lnTo>
                  <a:pt x="3692" y="21165"/>
                </a:lnTo>
                <a:lnTo>
                  <a:pt x="3607" y="20995"/>
                </a:lnTo>
                <a:lnTo>
                  <a:pt x="3555" y="20809"/>
                </a:lnTo>
                <a:lnTo>
                  <a:pt x="3541" y="20618"/>
                </a:lnTo>
                <a:lnTo>
                  <a:pt x="3541" y="10766"/>
                </a:lnTo>
                <a:lnTo>
                  <a:pt x="542" y="10766"/>
                </a:lnTo>
                <a:lnTo>
                  <a:pt x="382" y="10750"/>
                </a:lnTo>
                <a:lnTo>
                  <a:pt x="240" y="10723"/>
                </a:lnTo>
                <a:lnTo>
                  <a:pt x="137" y="10675"/>
                </a:lnTo>
                <a:lnTo>
                  <a:pt x="61" y="10612"/>
                </a:lnTo>
                <a:lnTo>
                  <a:pt x="14" y="10532"/>
                </a:lnTo>
                <a:lnTo>
                  <a:pt x="0" y="10437"/>
                </a:lnTo>
                <a:lnTo>
                  <a:pt x="19" y="10325"/>
                </a:lnTo>
                <a:lnTo>
                  <a:pt x="71" y="10214"/>
                </a:lnTo>
                <a:lnTo>
                  <a:pt x="156" y="10086"/>
                </a:lnTo>
                <a:lnTo>
                  <a:pt x="273" y="9954"/>
                </a:lnTo>
                <a:lnTo>
                  <a:pt x="9982" y="329"/>
                </a:lnTo>
                <a:lnTo>
                  <a:pt x="10147" y="196"/>
                </a:lnTo>
                <a:lnTo>
                  <a:pt x="10317" y="101"/>
                </a:lnTo>
                <a:lnTo>
                  <a:pt x="10505" y="37"/>
                </a:lnTo>
                <a:lnTo>
                  <a:pt x="10703" y="0"/>
                </a:lnTo>
                <a:lnTo>
                  <a:pt x="10897" y="0"/>
                </a:lnTo>
                <a:close/>
              </a:path>
            </a:pathLst>
          </a:custGeom>
          <a:ln w="12700">
            <a:solidFill>
              <a:srgbClr val="00A9E8"/>
            </a:solidFill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2802" name="image2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148838" y="1984248"/>
            <a:ext cx="4846324" cy="1207012"/>
          </a:xfrm>
          <a:prstGeom prst="rect">
            <a:avLst/>
          </a:prstGeom>
          <a:ln w="12700">
            <a:miter lim="400000"/>
          </a:ln>
        </p:spPr>
      </p:pic>
      <p:sp>
        <p:nvSpPr>
          <p:cNvPr id="2803" name="Shape 28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Interio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0" name="Shape 2810"/>
          <p:cNvSpPr/>
          <p:nvPr/>
        </p:nvSpPr>
        <p:spPr>
          <a:xfrm>
            <a:off x="1" y="6385307"/>
            <a:ext cx="9144001" cy="472697"/>
          </a:xfrm>
          <a:prstGeom prst="rect">
            <a:avLst/>
          </a:prstGeom>
          <a:solidFill>
            <a:srgbClr val="00A9E8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300">
                <a:solidFill>
                  <a:srgbClr val="00A9E8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2811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73336" y="6515454"/>
            <a:ext cx="911526" cy="224066"/>
          </a:xfrm>
          <a:prstGeom prst="rect">
            <a:avLst/>
          </a:prstGeom>
          <a:ln w="12700">
            <a:miter lim="400000"/>
          </a:ln>
        </p:spPr>
      </p:pic>
      <p:sp>
        <p:nvSpPr>
          <p:cNvPr id="2812" name="Shape 2812"/>
          <p:cNvSpPr/>
          <p:nvPr/>
        </p:nvSpPr>
        <p:spPr>
          <a:xfrm>
            <a:off x="457203" y="6504374"/>
            <a:ext cx="3283886" cy="241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iPad Lithoplasty Overview | SPL-61178 | Rev. B</a:t>
            </a:r>
          </a:p>
          <a:p>
            <a:pPr>
              <a:defRPr sz="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© Shockwave Medical, Inc.  All Rights Reserved.</a:t>
            </a:r>
          </a:p>
        </p:txBody>
      </p:sp>
      <p:sp>
        <p:nvSpPr>
          <p:cNvPr id="2813" name="Shape 2813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5B5C5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814" name="Shape 2814"/>
          <p:cNvSpPr>
            <a:spLocks noGrp="1"/>
          </p:cNvSpPr>
          <p:nvPr>
            <p:ph type="body" sz="quarter" idx="1"/>
          </p:nvPr>
        </p:nvSpPr>
        <p:spPr>
          <a:xfrm>
            <a:off x="520048" y="107155"/>
            <a:ext cx="7494400" cy="700091"/>
          </a:xfrm>
          <a:prstGeom prst="rect">
            <a:avLst/>
          </a:prstGeom>
        </p:spPr>
        <p:txBody>
          <a:bodyPr anchor="ctr"/>
          <a:lstStyle>
            <a:lvl1pPr marL="0" indent="0">
              <a:buClrTx/>
              <a:buSzTx/>
              <a:buFontTx/>
              <a:buNone/>
              <a:defRPr sz="3200" b="1">
                <a:solidFill>
                  <a:srgbClr val="FFFFFF"/>
                </a:solidFill>
              </a:defRPr>
            </a:lvl1pPr>
            <a:lvl2pPr marL="426395" indent="-296623">
              <a:buClrTx/>
              <a:buFontTx/>
              <a:defRPr sz="3200" b="1">
                <a:solidFill>
                  <a:srgbClr val="FFFFFF"/>
                </a:solidFill>
              </a:defRPr>
            </a:lvl2pPr>
            <a:lvl3pPr marL="602426" indent="-342885">
              <a:buClrTx/>
              <a:buFontTx/>
              <a:defRPr sz="3200" b="1">
                <a:solidFill>
                  <a:srgbClr val="FFFFFF"/>
                </a:solidFill>
              </a:defRPr>
            </a:lvl3pPr>
            <a:lvl4pPr marL="734184" indent="-346060">
              <a:buClrTx/>
              <a:buFontTx/>
              <a:defRPr sz="3200" b="1">
                <a:solidFill>
                  <a:srgbClr val="FFFFFF"/>
                </a:solidFill>
              </a:defRPr>
            </a:lvl4pPr>
            <a:lvl5pPr marL="910307" indent="-392411">
              <a:buClrTx/>
              <a:buFontTx/>
              <a:defRPr sz="3200"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15" name="Shape 2815"/>
          <p:cNvSpPr>
            <a:spLocks noGrp="1"/>
          </p:cNvSpPr>
          <p:nvPr>
            <p:ph type="body" sz="quarter" idx="13"/>
          </p:nvPr>
        </p:nvSpPr>
        <p:spPr>
          <a:xfrm>
            <a:off x="520048" y="1398490"/>
            <a:ext cx="7933671" cy="1147489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16" name="Shape 2816"/>
          <p:cNvSpPr>
            <a:spLocks noGrp="1"/>
          </p:cNvSpPr>
          <p:nvPr>
            <p:ph type="body" sz="half" idx="14"/>
          </p:nvPr>
        </p:nvSpPr>
        <p:spPr>
          <a:xfrm>
            <a:off x="520979" y="2707250"/>
            <a:ext cx="7932740" cy="294948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17" name="Shape 2817"/>
          <p:cNvSpPr>
            <a:spLocks noGrp="1"/>
          </p:cNvSpPr>
          <p:nvPr>
            <p:ph type="sldNum" sz="quarter" idx="2"/>
          </p:nvPr>
        </p:nvSpPr>
        <p:spPr>
          <a:xfrm>
            <a:off x="4460728" y="6525422"/>
            <a:ext cx="222544" cy="204126"/>
          </a:xfrm>
          <a:prstGeom prst="rect">
            <a:avLst/>
          </a:prstGeom>
        </p:spPr>
        <p:txBody>
          <a:bodyPr lIns="34290" tIns="34290" rIns="34290" bIns="34290"/>
          <a:lstStyle>
            <a:lvl1pPr algn="ctr">
              <a:defRPr sz="10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.)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4" name="Shape 2824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44546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825" name="Shape 2825"/>
          <p:cNvSpPr/>
          <p:nvPr/>
        </p:nvSpPr>
        <p:spPr>
          <a:xfrm>
            <a:off x="0" y="0"/>
            <a:ext cx="9144000" cy="4114800"/>
          </a:xfrm>
          <a:prstGeom prst="rect">
            <a:avLst/>
          </a:prstGeom>
          <a:solidFill>
            <a:srgbClr val="44546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826" name="Shape 2826"/>
          <p:cNvSpPr>
            <a:spLocks noGrp="1"/>
          </p:cNvSpPr>
          <p:nvPr>
            <p:ph type="body" sz="quarter" idx="1"/>
          </p:nvPr>
        </p:nvSpPr>
        <p:spPr>
          <a:xfrm>
            <a:off x="1654175" y="2674853"/>
            <a:ext cx="5835650" cy="1325648"/>
          </a:xfrm>
          <a:prstGeom prst="rect">
            <a:avLst/>
          </a:prstGeom>
        </p:spPr>
        <p:txBody>
          <a:bodyPr anchor="b"/>
          <a:lstStyle>
            <a:lvl1pPr marL="0" indent="0" algn="ctr">
              <a:buClrTx/>
              <a:buSzTx/>
              <a:buFontTx/>
              <a:buNone/>
              <a:tabLst>
                <a:tab pos="101600" algn="l"/>
              </a:tabLst>
              <a:defRPr sz="4400" b="1">
                <a:solidFill>
                  <a:srgbClr val="FFFFFF"/>
                </a:solidFill>
              </a:defRPr>
            </a:lvl1pPr>
            <a:lvl2pPr marL="696683" indent="-518883" algn="ctr">
              <a:buClrTx/>
              <a:buFontTx/>
              <a:tabLst>
                <a:tab pos="101600" algn="l"/>
              </a:tabLst>
              <a:defRPr sz="4400" b="1">
                <a:solidFill>
                  <a:srgbClr val="FFFFFF"/>
                </a:solidFill>
              </a:defRPr>
            </a:lvl2pPr>
            <a:lvl3pPr marL="779464" indent="-436564" algn="ctr">
              <a:buClrTx/>
              <a:buFontTx/>
              <a:tabLst>
                <a:tab pos="101600" algn="l"/>
              </a:tabLst>
              <a:defRPr sz="4400" b="1">
                <a:solidFill>
                  <a:srgbClr val="FFFFFF"/>
                </a:solidFill>
              </a:defRPr>
            </a:lvl3pPr>
            <a:lvl4pPr marL="1073150" indent="-611189" algn="ctr">
              <a:buClrTx/>
              <a:buFontTx/>
              <a:tabLst>
                <a:tab pos="101600" algn="l"/>
              </a:tabLst>
              <a:defRPr sz="4400" b="1">
                <a:solidFill>
                  <a:srgbClr val="FFFFFF"/>
                </a:solidFill>
              </a:defRPr>
            </a:lvl4pPr>
            <a:lvl5pPr marL="1152527" indent="-523876" algn="ctr">
              <a:buClrTx/>
              <a:buFontTx/>
              <a:tabLst>
                <a:tab pos="101600" algn="l"/>
              </a:tabLst>
              <a:defRPr sz="4400"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27" name="Shape 282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 main interio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4" name="Shape 2834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44546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835" name="Shape 2835"/>
          <p:cNvSpPr>
            <a:spLocks noGrp="1"/>
          </p:cNvSpPr>
          <p:nvPr>
            <p:ph type="body" sz="quarter" idx="1"/>
          </p:nvPr>
        </p:nvSpPr>
        <p:spPr>
          <a:xfrm>
            <a:off x="520048" y="107157"/>
            <a:ext cx="7494400" cy="700091"/>
          </a:xfrm>
          <a:prstGeom prst="rect">
            <a:avLst/>
          </a:prstGeom>
        </p:spPr>
        <p:txBody>
          <a:bodyPr anchor="ctr"/>
          <a:lstStyle>
            <a:lvl1pPr marL="0" indent="0">
              <a:buClrTx/>
              <a:buSzTx/>
              <a:buFontTx/>
              <a:buNone/>
              <a:defRPr sz="2600" b="1">
                <a:solidFill>
                  <a:srgbClr val="FFFFFF"/>
                </a:solidFill>
              </a:defRPr>
            </a:lvl1pPr>
            <a:lvl2pPr marL="484413" indent="-306612">
              <a:buClrTx/>
              <a:buFontTx/>
              <a:defRPr sz="2600" b="1">
                <a:solidFill>
                  <a:srgbClr val="FFFFFF"/>
                </a:solidFill>
              </a:defRPr>
            </a:lvl2pPr>
            <a:lvl3pPr marL="600868" indent="-257967">
              <a:buClrTx/>
              <a:buFontTx/>
              <a:defRPr sz="2600" b="1">
                <a:solidFill>
                  <a:srgbClr val="FFFFFF"/>
                </a:solidFill>
              </a:defRPr>
            </a:lvl3pPr>
            <a:lvl4pPr marL="823119" indent="-361157">
              <a:buClrTx/>
              <a:buFontTx/>
              <a:defRPr sz="2600" b="1">
                <a:solidFill>
                  <a:srgbClr val="FFFFFF"/>
                </a:solidFill>
              </a:defRPr>
            </a:lvl4pPr>
            <a:lvl5pPr marL="938212" indent="-309562">
              <a:buClrTx/>
              <a:buFontTx/>
              <a:defRPr sz="2600"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36" name="Shape 283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Interio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3" name="Shape 2843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44546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844" name="Shape 2844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44546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845" name="Shape 2845"/>
          <p:cNvSpPr>
            <a:spLocks noGrp="1"/>
          </p:cNvSpPr>
          <p:nvPr>
            <p:ph type="body" sz="quarter" idx="1"/>
          </p:nvPr>
        </p:nvSpPr>
        <p:spPr>
          <a:xfrm>
            <a:off x="520048" y="107155"/>
            <a:ext cx="7494400" cy="700091"/>
          </a:xfrm>
          <a:prstGeom prst="rect">
            <a:avLst/>
          </a:prstGeom>
        </p:spPr>
        <p:txBody>
          <a:bodyPr anchor="ctr"/>
          <a:lstStyle>
            <a:lvl1pPr marL="0" indent="0">
              <a:buClrTx/>
              <a:buSzTx/>
              <a:buFontTx/>
              <a:buNone/>
              <a:defRPr sz="3200" b="1">
                <a:solidFill>
                  <a:srgbClr val="FFFFFF"/>
                </a:solidFill>
              </a:defRPr>
            </a:lvl1pPr>
            <a:lvl2pPr marL="555171" indent="-377371">
              <a:buClrTx/>
              <a:buFontTx/>
              <a:defRPr sz="3200" b="1">
                <a:solidFill>
                  <a:srgbClr val="FFFFFF"/>
                </a:solidFill>
              </a:defRPr>
            </a:lvl2pPr>
            <a:lvl3pPr marL="660401" indent="-317500">
              <a:buClrTx/>
              <a:buFontTx/>
              <a:defRPr sz="3200" b="1">
                <a:solidFill>
                  <a:srgbClr val="FFFFFF"/>
                </a:solidFill>
              </a:defRPr>
            </a:lvl3pPr>
            <a:lvl4pPr marL="906462" indent="-444501">
              <a:buClrTx/>
              <a:buFontTx/>
              <a:defRPr sz="3200" b="1">
                <a:solidFill>
                  <a:srgbClr val="FFFFFF"/>
                </a:solidFill>
              </a:defRPr>
            </a:lvl4pPr>
            <a:lvl5pPr marL="1009650" indent="-381000">
              <a:buClrTx/>
              <a:buFontTx/>
              <a:defRPr sz="3200"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46" name="Shape 2846"/>
          <p:cNvSpPr>
            <a:spLocks noGrp="1"/>
          </p:cNvSpPr>
          <p:nvPr>
            <p:ph type="body" sz="quarter" idx="13"/>
          </p:nvPr>
        </p:nvSpPr>
        <p:spPr>
          <a:xfrm>
            <a:off x="520048" y="1398490"/>
            <a:ext cx="7933671" cy="1147489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47" name="Shape 2847"/>
          <p:cNvSpPr>
            <a:spLocks noGrp="1"/>
          </p:cNvSpPr>
          <p:nvPr>
            <p:ph type="body" sz="half" idx="14"/>
          </p:nvPr>
        </p:nvSpPr>
        <p:spPr>
          <a:xfrm>
            <a:off x="520979" y="2707250"/>
            <a:ext cx="7932740" cy="294948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48" name="Shape 2848"/>
          <p:cNvSpPr/>
          <p:nvPr/>
        </p:nvSpPr>
        <p:spPr>
          <a:xfrm>
            <a:off x="50319" y="6515636"/>
            <a:ext cx="1594705" cy="2269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Internal Use Only</a:t>
            </a:r>
          </a:p>
        </p:txBody>
      </p:sp>
      <p:sp>
        <p:nvSpPr>
          <p:cNvPr id="2849" name="Shape 28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Main Interio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" name="Shape 2856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44546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857" name="Shape 285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858" name="Shape 285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59" name="Shape 285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Graphi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6" name="Shape 2866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44546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867" name="Shape 2867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868" name="Shape 2868"/>
          <p:cNvSpPr>
            <a:spLocks noGrp="1"/>
          </p:cNvSpPr>
          <p:nvPr>
            <p:ph type="body" sz="quarter" idx="1"/>
          </p:nvPr>
        </p:nvSpPr>
        <p:spPr>
          <a:xfrm>
            <a:off x="520048" y="107155"/>
            <a:ext cx="7494400" cy="700091"/>
          </a:xfrm>
          <a:prstGeom prst="rect">
            <a:avLst/>
          </a:prstGeom>
        </p:spPr>
        <p:txBody>
          <a:bodyPr anchor="ctr"/>
          <a:lstStyle>
            <a:lvl1pPr marL="0" indent="0">
              <a:buClrTx/>
              <a:buSzTx/>
              <a:buFontTx/>
              <a:buNone/>
              <a:defRPr sz="3200" b="1">
                <a:solidFill>
                  <a:srgbClr val="FFFFFF"/>
                </a:solidFill>
              </a:defRPr>
            </a:lvl1pPr>
            <a:lvl2pPr marL="555171" indent="-377371">
              <a:buClrTx/>
              <a:buFontTx/>
              <a:defRPr sz="3200" b="1">
                <a:solidFill>
                  <a:srgbClr val="FFFFFF"/>
                </a:solidFill>
              </a:defRPr>
            </a:lvl2pPr>
            <a:lvl3pPr marL="660401" indent="-317500">
              <a:buClrTx/>
              <a:buFontTx/>
              <a:defRPr sz="3200" b="1">
                <a:solidFill>
                  <a:srgbClr val="FFFFFF"/>
                </a:solidFill>
              </a:defRPr>
            </a:lvl3pPr>
            <a:lvl4pPr marL="906462" indent="-444501">
              <a:buClrTx/>
              <a:buFontTx/>
              <a:defRPr sz="3200" b="1">
                <a:solidFill>
                  <a:srgbClr val="FFFFFF"/>
                </a:solidFill>
              </a:defRPr>
            </a:lvl4pPr>
            <a:lvl5pPr marL="1009650" indent="-381000">
              <a:buClrTx/>
              <a:buFontTx/>
              <a:defRPr sz="3200"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69" name="Shape 286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.) Title Slide Altern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/>
          <p:nvPr/>
        </p:nvSpPr>
        <p:spPr>
          <a:xfrm>
            <a:off x="1" y="6385307"/>
            <a:ext cx="9144001" cy="472697"/>
          </a:xfrm>
          <a:prstGeom prst="rect">
            <a:avLst/>
          </a:prstGeom>
          <a:solidFill>
            <a:srgbClr val="00A9E8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300">
                <a:solidFill>
                  <a:srgbClr val="00A9E8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120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73336" y="6515454"/>
            <a:ext cx="911526" cy="224066"/>
          </a:xfrm>
          <a:prstGeom prst="rect">
            <a:avLst/>
          </a:prstGeom>
          <a:ln w="12700">
            <a:miter lim="400000"/>
          </a:ln>
        </p:spPr>
      </p:pic>
      <p:sp>
        <p:nvSpPr>
          <p:cNvPr id="121" name="Shape 121"/>
          <p:cNvSpPr/>
          <p:nvPr/>
        </p:nvSpPr>
        <p:spPr>
          <a:xfrm>
            <a:off x="457203" y="6504374"/>
            <a:ext cx="3283886" cy="241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iPad Lithoplasty Overview | SPL-61178 | Rev. B</a:t>
            </a:r>
          </a:p>
          <a:p>
            <a:pPr>
              <a:defRPr sz="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© Shockwave Medical, Inc.  All Rights Reserved.</a:t>
            </a:r>
          </a:p>
        </p:txBody>
      </p:sp>
      <p:pic>
        <p:nvPicPr>
          <p:cNvPr id="122" name="image2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64" y="0"/>
            <a:ext cx="9130473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23" name="Shape 123"/>
          <p:cNvSpPr/>
          <p:nvPr/>
        </p:nvSpPr>
        <p:spPr>
          <a:xfrm>
            <a:off x="1" y="6385307"/>
            <a:ext cx="9144001" cy="47269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24" name="Shape 124"/>
          <p:cNvSpPr/>
          <p:nvPr/>
        </p:nvSpPr>
        <p:spPr>
          <a:xfrm>
            <a:off x="457203" y="6536797"/>
            <a:ext cx="3283886" cy="1532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PRESENTATION NAME | CLIENT | VERSION 01 | 01 APRIL 16</a:t>
            </a:r>
          </a:p>
        </p:txBody>
      </p:sp>
      <p:sp>
        <p:nvSpPr>
          <p:cNvPr id="125" name="Shape 125"/>
          <p:cNvSpPr>
            <a:spLocks noGrp="1"/>
          </p:cNvSpPr>
          <p:nvPr>
            <p:ph type="body" sz="quarter" idx="1"/>
          </p:nvPr>
        </p:nvSpPr>
        <p:spPr>
          <a:xfrm>
            <a:off x="1654175" y="2103353"/>
            <a:ext cx="5835650" cy="1325648"/>
          </a:xfrm>
          <a:prstGeom prst="rect">
            <a:avLst/>
          </a:prstGeom>
        </p:spPr>
        <p:txBody>
          <a:bodyPr anchor="ctr"/>
          <a:lstStyle>
            <a:lvl1pPr marL="0" indent="0" algn="ctr">
              <a:buClrTx/>
              <a:buSzTx/>
              <a:buFontTx/>
              <a:buNone/>
              <a:tabLst>
                <a:tab pos="101600" algn="l"/>
              </a:tabLst>
              <a:defRPr sz="5600" b="1">
                <a:solidFill>
                  <a:srgbClr val="FFFFFF"/>
                </a:solidFill>
              </a:defRPr>
            </a:lvl1pPr>
            <a:lvl2pPr marL="648863" indent="-519092" algn="ctr">
              <a:buClrTx/>
              <a:buFontTx/>
              <a:tabLst>
                <a:tab pos="101600" algn="l"/>
              </a:tabLst>
              <a:defRPr sz="5600" b="1">
                <a:solidFill>
                  <a:srgbClr val="FFFFFF"/>
                </a:solidFill>
              </a:defRPr>
            </a:lvl2pPr>
            <a:lvl3pPr marL="859591" indent="-600048" algn="ctr">
              <a:buClrTx/>
              <a:buFontTx/>
              <a:tabLst>
                <a:tab pos="101600" algn="l"/>
              </a:tabLst>
              <a:defRPr sz="5600" b="1">
                <a:solidFill>
                  <a:srgbClr val="FFFFFF"/>
                </a:solidFill>
              </a:defRPr>
            </a:lvl3pPr>
            <a:lvl4pPr marL="993730" indent="-605606" algn="ctr">
              <a:buClrTx/>
              <a:buFontTx/>
              <a:tabLst>
                <a:tab pos="101600" algn="l"/>
              </a:tabLst>
              <a:defRPr sz="5600" b="1">
                <a:solidFill>
                  <a:srgbClr val="FFFFFF"/>
                </a:solidFill>
              </a:defRPr>
            </a:lvl4pPr>
            <a:lvl5pPr marL="1204616" indent="-686721" algn="ctr">
              <a:buClrTx/>
              <a:buFontTx/>
              <a:tabLst>
                <a:tab pos="101600" algn="l"/>
              </a:tabLst>
              <a:defRPr sz="5600"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26" name="image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574260" y="6490868"/>
            <a:ext cx="1036344" cy="254746"/>
          </a:xfrm>
          <a:prstGeom prst="rect">
            <a:avLst/>
          </a:prstGeom>
          <a:ln w="12700">
            <a:miter lim="400000"/>
          </a:ln>
        </p:spPr>
      </p:pic>
      <p:sp>
        <p:nvSpPr>
          <p:cNvPr id="127" name="Shape 127"/>
          <p:cNvSpPr>
            <a:spLocks noGrp="1"/>
          </p:cNvSpPr>
          <p:nvPr>
            <p:ph type="sldNum" sz="quarter" idx="2"/>
          </p:nvPr>
        </p:nvSpPr>
        <p:spPr>
          <a:xfrm>
            <a:off x="4460728" y="6525422"/>
            <a:ext cx="222544" cy="204126"/>
          </a:xfrm>
          <a:prstGeom prst="rect">
            <a:avLst/>
          </a:prstGeom>
        </p:spPr>
        <p:txBody>
          <a:bodyPr lIns="34290" tIns="34290" rIns="34290" bIns="34290"/>
          <a:lstStyle>
            <a:lvl1pPr algn="ctr">
              <a:defRPr sz="10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.) Divider Sli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/>
          <p:nvPr/>
        </p:nvSpPr>
        <p:spPr>
          <a:xfrm>
            <a:off x="1" y="6385307"/>
            <a:ext cx="9144001" cy="472697"/>
          </a:xfrm>
          <a:prstGeom prst="rect">
            <a:avLst/>
          </a:prstGeom>
          <a:solidFill>
            <a:srgbClr val="00A9E8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300">
                <a:solidFill>
                  <a:srgbClr val="00A9E8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135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73336" y="6515454"/>
            <a:ext cx="911526" cy="224066"/>
          </a:xfrm>
          <a:prstGeom prst="rect">
            <a:avLst/>
          </a:prstGeom>
          <a:ln w="12700">
            <a:miter lim="400000"/>
          </a:ln>
        </p:spPr>
      </p:pic>
      <p:sp>
        <p:nvSpPr>
          <p:cNvPr id="136" name="Shape 136"/>
          <p:cNvSpPr/>
          <p:nvPr/>
        </p:nvSpPr>
        <p:spPr>
          <a:xfrm>
            <a:off x="457203" y="6504374"/>
            <a:ext cx="3283886" cy="241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iPad Lithoplasty Overview | SPL-61178 | Rev. B</a:t>
            </a:r>
          </a:p>
          <a:p>
            <a:pPr>
              <a:defRPr sz="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© Shockwave Medical, Inc.  All Rights Reserved.</a:t>
            </a:r>
          </a:p>
        </p:txBody>
      </p:sp>
      <p:pic>
        <p:nvPicPr>
          <p:cNvPr id="137" name="image3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Shape 138"/>
          <p:cNvSpPr/>
          <p:nvPr/>
        </p:nvSpPr>
        <p:spPr>
          <a:xfrm>
            <a:off x="1" y="6385307"/>
            <a:ext cx="9144001" cy="47269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139" name="image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574260" y="6490868"/>
            <a:ext cx="1036344" cy="254746"/>
          </a:xfrm>
          <a:prstGeom prst="rect">
            <a:avLst/>
          </a:prstGeom>
          <a:ln w="12700">
            <a:miter lim="400000"/>
          </a:ln>
        </p:spPr>
      </p:pic>
      <p:sp>
        <p:nvSpPr>
          <p:cNvPr id="140" name="Shape 140"/>
          <p:cNvSpPr>
            <a:spLocks noGrp="1"/>
          </p:cNvSpPr>
          <p:nvPr>
            <p:ph type="body" sz="quarter" idx="1"/>
          </p:nvPr>
        </p:nvSpPr>
        <p:spPr>
          <a:xfrm>
            <a:off x="1654175" y="2516564"/>
            <a:ext cx="5835650" cy="912436"/>
          </a:xfrm>
          <a:prstGeom prst="rect">
            <a:avLst/>
          </a:prstGeom>
        </p:spPr>
        <p:txBody>
          <a:bodyPr anchor="ctr"/>
          <a:lstStyle>
            <a:lvl1pPr marL="0" indent="0" algn="ctr">
              <a:buClrTx/>
              <a:buSzTx/>
              <a:buFontTx/>
              <a:buNone/>
              <a:defRPr sz="3600" b="1">
                <a:solidFill>
                  <a:srgbClr val="FFFFFF"/>
                </a:solidFill>
              </a:defRPr>
            </a:lvl1pPr>
            <a:lvl2pPr marL="463472" indent="-333700" algn="ctr">
              <a:buClrTx/>
              <a:buFontTx/>
              <a:defRPr sz="3600" b="1">
                <a:solidFill>
                  <a:srgbClr val="FFFFFF"/>
                </a:solidFill>
              </a:defRPr>
            </a:lvl2pPr>
            <a:lvl3pPr marL="645287" indent="-385746" algn="ctr">
              <a:buClrTx/>
              <a:buFontTx/>
              <a:defRPr sz="3600" b="1">
                <a:solidFill>
                  <a:srgbClr val="FFFFFF"/>
                </a:solidFill>
              </a:defRPr>
            </a:lvl3pPr>
            <a:lvl4pPr marL="777441" indent="-389318" algn="ctr">
              <a:buClrTx/>
              <a:buFontTx/>
              <a:defRPr sz="3600" b="1">
                <a:solidFill>
                  <a:srgbClr val="FFFFFF"/>
                </a:solidFill>
              </a:defRPr>
            </a:lvl4pPr>
            <a:lvl5pPr marL="959358" indent="-441462" algn="ctr">
              <a:buClrTx/>
              <a:buFontTx/>
              <a:defRPr sz="3600"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1" name="Shape 141"/>
          <p:cNvSpPr>
            <a:spLocks noGrp="1"/>
          </p:cNvSpPr>
          <p:nvPr>
            <p:ph type="sldNum" sz="quarter" idx="2"/>
          </p:nvPr>
        </p:nvSpPr>
        <p:spPr>
          <a:xfrm>
            <a:off x="4460728" y="6525422"/>
            <a:ext cx="222544" cy="204126"/>
          </a:xfrm>
          <a:prstGeom prst="rect">
            <a:avLst/>
          </a:prstGeom>
        </p:spPr>
        <p:txBody>
          <a:bodyPr lIns="34290" tIns="34290" rIns="34290" bIns="34290"/>
          <a:lstStyle>
            <a:lvl1pPr algn="ctr">
              <a:defRPr sz="10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.) Divider Sli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/>
        </p:nvSpPr>
        <p:spPr>
          <a:xfrm>
            <a:off x="1" y="6385307"/>
            <a:ext cx="9144001" cy="472697"/>
          </a:xfrm>
          <a:prstGeom prst="rect">
            <a:avLst/>
          </a:prstGeom>
          <a:solidFill>
            <a:srgbClr val="00A9E8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300">
                <a:solidFill>
                  <a:srgbClr val="00A9E8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149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73336" y="6515454"/>
            <a:ext cx="911526" cy="224066"/>
          </a:xfrm>
          <a:prstGeom prst="rect">
            <a:avLst/>
          </a:prstGeom>
          <a:ln w="12700">
            <a:miter lim="400000"/>
          </a:ln>
        </p:spPr>
      </p:pic>
      <p:sp>
        <p:nvSpPr>
          <p:cNvPr id="150" name="Shape 150"/>
          <p:cNvSpPr/>
          <p:nvPr/>
        </p:nvSpPr>
        <p:spPr>
          <a:xfrm>
            <a:off x="457203" y="6504374"/>
            <a:ext cx="3283886" cy="241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iPad Lithoplasty Overview | SPL-61178 | Rev. B</a:t>
            </a:r>
          </a:p>
          <a:p>
            <a:pPr>
              <a:defRPr sz="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© Shockwave Medical, Inc.  All Rights Reserved.</a:t>
            </a:r>
          </a:p>
        </p:txBody>
      </p:sp>
      <p:pic>
        <p:nvPicPr>
          <p:cNvPr id="151" name="image4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Shape 152"/>
          <p:cNvSpPr/>
          <p:nvPr/>
        </p:nvSpPr>
        <p:spPr>
          <a:xfrm>
            <a:off x="1" y="6385307"/>
            <a:ext cx="9144001" cy="47269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153" name="image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574260" y="6490868"/>
            <a:ext cx="1036344" cy="254746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Shape 154"/>
          <p:cNvSpPr/>
          <p:nvPr/>
        </p:nvSpPr>
        <p:spPr>
          <a:xfrm>
            <a:off x="457202" y="6536797"/>
            <a:ext cx="3283886" cy="1651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PRESENTATION NAME | CLIENT | VERSION 01 | 01 APRIL 16</a:t>
            </a:r>
          </a:p>
        </p:txBody>
      </p:sp>
      <p:sp>
        <p:nvSpPr>
          <p:cNvPr id="155" name="Shape 155"/>
          <p:cNvSpPr>
            <a:spLocks noGrp="1"/>
          </p:cNvSpPr>
          <p:nvPr>
            <p:ph type="body" sz="quarter" idx="1"/>
          </p:nvPr>
        </p:nvSpPr>
        <p:spPr>
          <a:xfrm>
            <a:off x="1654175" y="2516564"/>
            <a:ext cx="5835650" cy="912436"/>
          </a:xfrm>
          <a:prstGeom prst="rect">
            <a:avLst/>
          </a:prstGeom>
        </p:spPr>
        <p:txBody>
          <a:bodyPr anchor="ctr"/>
          <a:lstStyle>
            <a:lvl1pPr marL="0" indent="0" algn="ctr">
              <a:buClrTx/>
              <a:buSzTx/>
              <a:buFontTx/>
              <a:buNone/>
              <a:defRPr sz="3600" b="1">
                <a:solidFill>
                  <a:srgbClr val="FFFFFF"/>
                </a:solidFill>
              </a:defRPr>
            </a:lvl1pPr>
            <a:lvl2pPr marL="463472" indent="-333700" algn="ctr">
              <a:buClrTx/>
              <a:buFontTx/>
              <a:defRPr sz="3600" b="1">
                <a:solidFill>
                  <a:srgbClr val="FFFFFF"/>
                </a:solidFill>
              </a:defRPr>
            </a:lvl2pPr>
            <a:lvl3pPr marL="645287" indent="-385746" algn="ctr">
              <a:buClrTx/>
              <a:buFontTx/>
              <a:defRPr sz="3600" b="1">
                <a:solidFill>
                  <a:srgbClr val="FFFFFF"/>
                </a:solidFill>
              </a:defRPr>
            </a:lvl3pPr>
            <a:lvl4pPr marL="777441" indent="-389318" algn="ctr">
              <a:buClrTx/>
              <a:buFontTx/>
              <a:defRPr sz="3600" b="1">
                <a:solidFill>
                  <a:srgbClr val="FFFFFF"/>
                </a:solidFill>
              </a:defRPr>
            </a:lvl4pPr>
            <a:lvl5pPr marL="959358" indent="-441462" algn="ctr">
              <a:buClrTx/>
              <a:buFontTx/>
              <a:defRPr sz="3600"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6" name="Shape 156"/>
          <p:cNvSpPr>
            <a:spLocks noGrp="1"/>
          </p:cNvSpPr>
          <p:nvPr>
            <p:ph type="sldNum" sz="quarter" idx="2"/>
          </p:nvPr>
        </p:nvSpPr>
        <p:spPr>
          <a:xfrm>
            <a:off x="4460728" y="6525422"/>
            <a:ext cx="222544" cy="204126"/>
          </a:xfrm>
          <a:prstGeom prst="rect">
            <a:avLst/>
          </a:prstGeom>
        </p:spPr>
        <p:txBody>
          <a:bodyPr lIns="34290" tIns="34290" rIns="34290" bIns="34290"/>
          <a:lstStyle>
            <a:lvl1pPr algn="ctr">
              <a:defRPr sz="10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1.) Divider Slid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/>
          <p:nvPr/>
        </p:nvSpPr>
        <p:spPr>
          <a:xfrm>
            <a:off x="1" y="6385307"/>
            <a:ext cx="9144001" cy="472697"/>
          </a:xfrm>
          <a:prstGeom prst="rect">
            <a:avLst/>
          </a:prstGeom>
          <a:solidFill>
            <a:srgbClr val="00A9E8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300">
                <a:solidFill>
                  <a:srgbClr val="00A9E8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164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73336" y="6515454"/>
            <a:ext cx="911526" cy="224066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Shape 165"/>
          <p:cNvSpPr/>
          <p:nvPr/>
        </p:nvSpPr>
        <p:spPr>
          <a:xfrm>
            <a:off x="457203" y="6504374"/>
            <a:ext cx="3283886" cy="241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iPad Lithoplasty Overview | SPL-61178 | Rev. B</a:t>
            </a:r>
          </a:p>
          <a:p>
            <a:pPr>
              <a:defRPr sz="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© Shockwave Medical, Inc.  All Rights Reserved.</a:t>
            </a:r>
          </a:p>
        </p:txBody>
      </p:sp>
      <p:pic>
        <p:nvPicPr>
          <p:cNvPr id="166" name="image5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Shape 167"/>
          <p:cNvSpPr/>
          <p:nvPr/>
        </p:nvSpPr>
        <p:spPr>
          <a:xfrm>
            <a:off x="1" y="6385307"/>
            <a:ext cx="9144001" cy="47269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168" name="image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574260" y="6490868"/>
            <a:ext cx="1036344" cy="254746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Shape 169"/>
          <p:cNvSpPr/>
          <p:nvPr/>
        </p:nvSpPr>
        <p:spPr>
          <a:xfrm>
            <a:off x="457202" y="6536797"/>
            <a:ext cx="3283886" cy="1651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PRESENTATION NAME | CLIENT | VERSION 01 | 01 APRIL 16</a:t>
            </a:r>
          </a:p>
        </p:txBody>
      </p:sp>
      <p:sp>
        <p:nvSpPr>
          <p:cNvPr id="170" name="Shape 170"/>
          <p:cNvSpPr>
            <a:spLocks noGrp="1"/>
          </p:cNvSpPr>
          <p:nvPr>
            <p:ph type="body" sz="quarter" idx="1"/>
          </p:nvPr>
        </p:nvSpPr>
        <p:spPr>
          <a:xfrm>
            <a:off x="1654175" y="2516564"/>
            <a:ext cx="5835650" cy="912436"/>
          </a:xfrm>
          <a:prstGeom prst="rect">
            <a:avLst/>
          </a:prstGeom>
        </p:spPr>
        <p:txBody>
          <a:bodyPr anchor="ctr"/>
          <a:lstStyle>
            <a:lvl1pPr marL="0" indent="0" algn="ctr">
              <a:buClrTx/>
              <a:buSzTx/>
              <a:buFontTx/>
              <a:buNone/>
              <a:defRPr sz="3600" b="1">
                <a:solidFill>
                  <a:srgbClr val="FFFFFF"/>
                </a:solidFill>
              </a:defRPr>
            </a:lvl1pPr>
            <a:lvl2pPr marL="463472" indent="-333700" algn="ctr">
              <a:buClrTx/>
              <a:buFontTx/>
              <a:defRPr sz="3600" b="1">
                <a:solidFill>
                  <a:srgbClr val="FFFFFF"/>
                </a:solidFill>
              </a:defRPr>
            </a:lvl2pPr>
            <a:lvl3pPr marL="645287" indent="-385746" algn="ctr">
              <a:buClrTx/>
              <a:buFontTx/>
              <a:defRPr sz="3600" b="1">
                <a:solidFill>
                  <a:srgbClr val="FFFFFF"/>
                </a:solidFill>
              </a:defRPr>
            </a:lvl3pPr>
            <a:lvl4pPr marL="777441" indent="-389318" algn="ctr">
              <a:buClrTx/>
              <a:buFontTx/>
              <a:defRPr sz="3600" b="1">
                <a:solidFill>
                  <a:srgbClr val="FFFFFF"/>
                </a:solidFill>
              </a:defRPr>
            </a:lvl4pPr>
            <a:lvl5pPr marL="959358" indent="-441462" algn="ctr">
              <a:buClrTx/>
              <a:buFontTx/>
              <a:defRPr sz="3600"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1" name="Shape 171"/>
          <p:cNvSpPr>
            <a:spLocks noGrp="1"/>
          </p:cNvSpPr>
          <p:nvPr>
            <p:ph type="sldNum" sz="quarter" idx="2"/>
          </p:nvPr>
        </p:nvSpPr>
        <p:spPr>
          <a:xfrm>
            <a:off x="4460728" y="6525422"/>
            <a:ext cx="222544" cy="204126"/>
          </a:xfrm>
          <a:prstGeom prst="rect">
            <a:avLst/>
          </a:prstGeom>
        </p:spPr>
        <p:txBody>
          <a:bodyPr lIns="34290" tIns="34290" rIns="34290" bIns="34290"/>
          <a:lstStyle>
            <a:lvl1pPr algn="ctr">
              <a:defRPr sz="10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2.) Salutation (Final) 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/>
          <p:nvPr/>
        </p:nvSpPr>
        <p:spPr>
          <a:xfrm>
            <a:off x="1" y="6385307"/>
            <a:ext cx="9144001" cy="472697"/>
          </a:xfrm>
          <a:prstGeom prst="rect">
            <a:avLst/>
          </a:prstGeom>
          <a:solidFill>
            <a:srgbClr val="00A9E8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300">
                <a:solidFill>
                  <a:srgbClr val="00A9E8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179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73336" y="6515454"/>
            <a:ext cx="911526" cy="224066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Shape 180"/>
          <p:cNvSpPr/>
          <p:nvPr/>
        </p:nvSpPr>
        <p:spPr>
          <a:xfrm>
            <a:off x="457203" y="6504374"/>
            <a:ext cx="3283886" cy="241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iPad Lithoplasty Overview | SPL-61178 | Rev. B</a:t>
            </a:r>
          </a:p>
          <a:p>
            <a:pPr>
              <a:defRPr sz="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© Shockwave Medical, Inc.  All Rights Reserved.</a:t>
            </a:r>
          </a:p>
        </p:txBody>
      </p:sp>
      <p:pic>
        <p:nvPicPr>
          <p:cNvPr id="181" name="image6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Shape 182"/>
          <p:cNvSpPr/>
          <p:nvPr/>
        </p:nvSpPr>
        <p:spPr>
          <a:xfrm>
            <a:off x="1" y="6385307"/>
            <a:ext cx="9144001" cy="47269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183" name="image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574260" y="6490868"/>
            <a:ext cx="1036344" cy="254746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Shape 184"/>
          <p:cNvSpPr/>
          <p:nvPr/>
        </p:nvSpPr>
        <p:spPr>
          <a:xfrm>
            <a:off x="457202" y="6536797"/>
            <a:ext cx="3283886" cy="1651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PRESENTATION NAME | CLIENT | VERSION 01 | 01 APRIL 16</a:t>
            </a:r>
          </a:p>
        </p:txBody>
      </p:sp>
      <p:sp>
        <p:nvSpPr>
          <p:cNvPr id="185" name="Shape 185"/>
          <p:cNvSpPr>
            <a:spLocks noGrp="1"/>
          </p:cNvSpPr>
          <p:nvPr>
            <p:ph type="body" sz="quarter" idx="1"/>
          </p:nvPr>
        </p:nvSpPr>
        <p:spPr>
          <a:xfrm>
            <a:off x="1654175" y="2516564"/>
            <a:ext cx="5835650" cy="912436"/>
          </a:xfrm>
          <a:prstGeom prst="rect">
            <a:avLst/>
          </a:prstGeom>
        </p:spPr>
        <p:txBody>
          <a:bodyPr anchor="ctr"/>
          <a:lstStyle>
            <a:lvl1pPr marL="0" indent="0" algn="ctr">
              <a:buClrTx/>
              <a:buSzTx/>
              <a:buFontTx/>
              <a:buNone/>
              <a:defRPr sz="3600" b="1">
                <a:solidFill>
                  <a:srgbClr val="FFFFFF"/>
                </a:solidFill>
              </a:defRPr>
            </a:lvl1pPr>
            <a:lvl2pPr marL="463472" indent="-333700" algn="ctr">
              <a:buClrTx/>
              <a:buFontTx/>
              <a:defRPr sz="3600" b="1">
                <a:solidFill>
                  <a:srgbClr val="FFFFFF"/>
                </a:solidFill>
              </a:defRPr>
            </a:lvl2pPr>
            <a:lvl3pPr marL="645287" indent="-385746" algn="ctr">
              <a:buClrTx/>
              <a:buFontTx/>
              <a:defRPr sz="3600" b="1">
                <a:solidFill>
                  <a:srgbClr val="FFFFFF"/>
                </a:solidFill>
              </a:defRPr>
            </a:lvl3pPr>
            <a:lvl4pPr marL="777441" indent="-389318" algn="ctr">
              <a:buClrTx/>
              <a:buFontTx/>
              <a:defRPr sz="3600" b="1">
                <a:solidFill>
                  <a:srgbClr val="FFFFFF"/>
                </a:solidFill>
              </a:defRPr>
            </a:lvl4pPr>
            <a:lvl5pPr marL="959358" indent="-441462" algn="ctr">
              <a:buClrTx/>
              <a:buFontTx/>
              <a:defRPr sz="3600"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6" name="Shape 186"/>
          <p:cNvSpPr/>
          <p:nvPr/>
        </p:nvSpPr>
        <p:spPr>
          <a:xfrm>
            <a:off x="3747246" y="6527923"/>
            <a:ext cx="1649506" cy="1651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600">
                <a:solidFill>
                  <a:srgbClr val="52525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©2016 SHOCKWAVE</a:t>
            </a:r>
          </a:p>
        </p:txBody>
      </p:sp>
      <p:sp>
        <p:nvSpPr>
          <p:cNvPr id="187" name="Shape 187"/>
          <p:cNvSpPr/>
          <p:nvPr/>
        </p:nvSpPr>
        <p:spPr>
          <a:xfrm>
            <a:off x="451042" y="6525906"/>
            <a:ext cx="1945341" cy="1651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600" b="1"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SHOCKWAVEMEDICAL.COM</a:t>
            </a:r>
          </a:p>
        </p:txBody>
      </p:sp>
      <p:sp>
        <p:nvSpPr>
          <p:cNvPr id="188" name="Shape 188"/>
          <p:cNvSpPr>
            <a:spLocks noGrp="1"/>
          </p:cNvSpPr>
          <p:nvPr>
            <p:ph type="sldNum" sz="quarter" idx="2"/>
          </p:nvPr>
        </p:nvSpPr>
        <p:spPr>
          <a:xfrm>
            <a:off x="4460728" y="6525422"/>
            <a:ext cx="222544" cy="204126"/>
          </a:xfrm>
          <a:prstGeom prst="rect">
            <a:avLst/>
          </a:prstGeom>
        </p:spPr>
        <p:txBody>
          <a:bodyPr lIns="34290" tIns="34290" rIns="34290" bIns="34290"/>
          <a:lstStyle>
            <a:lvl1pPr algn="ctr">
              <a:defRPr sz="10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image2.jpeg"/>
          <p:cNvPicPr>
            <a:picLocks noChangeAspect="1"/>
          </p:cNvPicPr>
          <p:nvPr/>
        </p:nvPicPr>
        <p:blipFill>
          <a:blip r:embed="rId2">
            <a:extLst/>
          </a:blip>
          <a:srcRect b="13462"/>
          <a:stretch>
            <a:fillRect/>
          </a:stretch>
        </p:blipFill>
        <p:spPr>
          <a:xfrm>
            <a:off x="0" y="914399"/>
            <a:ext cx="9144000" cy="5943602"/>
          </a:xfrm>
          <a:prstGeom prst="rect">
            <a:avLst/>
          </a:prstGeom>
          <a:ln w="12700">
            <a:miter lim="400000"/>
          </a:ln>
        </p:spPr>
      </p:pic>
      <p:sp>
        <p:nvSpPr>
          <p:cNvPr id="196" name="Shape 196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5B5C5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97" name="Shape 197"/>
          <p:cNvSpPr/>
          <p:nvPr/>
        </p:nvSpPr>
        <p:spPr>
          <a:xfrm>
            <a:off x="5522464" y="2765098"/>
            <a:ext cx="2428088" cy="3752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 anchor="ctr">
            <a:spAutoFit/>
          </a:bodyPr>
          <a:lstStyle>
            <a:lvl1pPr>
              <a:defRPr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DISRUPT CALCIUM</a:t>
            </a:r>
          </a:p>
        </p:txBody>
      </p:sp>
      <p:sp>
        <p:nvSpPr>
          <p:cNvPr id="198" name="Shape 198"/>
          <p:cNvSpPr/>
          <p:nvPr/>
        </p:nvSpPr>
        <p:spPr>
          <a:xfrm>
            <a:off x="5522464" y="3216092"/>
            <a:ext cx="2131672" cy="3752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 anchor="ctr">
            <a:spAutoFit/>
          </a:bodyPr>
          <a:lstStyle>
            <a:lvl1pPr>
              <a:defRPr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RESTORE FLOW</a:t>
            </a:r>
          </a:p>
        </p:txBody>
      </p:sp>
      <p:sp>
        <p:nvSpPr>
          <p:cNvPr id="199" name="Shape 199"/>
          <p:cNvSpPr/>
          <p:nvPr/>
        </p:nvSpPr>
        <p:spPr>
          <a:xfrm>
            <a:off x="5522464" y="3667091"/>
            <a:ext cx="2993139" cy="3752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 anchor="ctr">
            <a:spAutoFit/>
          </a:bodyPr>
          <a:lstStyle>
            <a:lvl1pPr>
              <a:defRPr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EXPAND POSSIBILITIES</a:t>
            </a:r>
          </a:p>
        </p:txBody>
      </p:sp>
      <p:sp>
        <p:nvSpPr>
          <p:cNvPr id="200" name="Shape 200"/>
          <p:cNvSpPr/>
          <p:nvPr/>
        </p:nvSpPr>
        <p:spPr>
          <a:xfrm>
            <a:off x="653706" y="1262280"/>
            <a:ext cx="7939962" cy="350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Reshape interventional therapy with the power of Lithoplast</a:t>
            </a:r>
            <a:r>
              <a:rPr spc="100"/>
              <a:t>y</a:t>
            </a:r>
            <a:r>
              <a:rPr baseline="30000"/>
              <a:t>®</a:t>
            </a:r>
            <a:r>
              <a:t> Technology.</a:t>
            </a:r>
          </a:p>
        </p:txBody>
      </p:sp>
      <p:grpSp>
        <p:nvGrpSpPr>
          <p:cNvPr id="203" name="Group 203"/>
          <p:cNvGrpSpPr/>
          <p:nvPr/>
        </p:nvGrpSpPr>
        <p:grpSpPr>
          <a:xfrm>
            <a:off x="5124247" y="2769831"/>
            <a:ext cx="365770" cy="365770"/>
            <a:chOff x="-1" y="-1"/>
            <a:chExt cx="365769" cy="365769"/>
          </a:xfrm>
        </p:grpSpPr>
        <p:sp>
          <p:nvSpPr>
            <p:cNvPr id="201" name="Shape 201"/>
            <p:cNvSpPr/>
            <p:nvPr/>
          </p:nvSpPr>
          <p:spPr>
            <a:xfrm>
              <a:off x="-2" y="-2"/>
              <a:ext cx="365770" cy="3657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11463" y="18"/>
                  </a:lnTo>
                  <a:lnTo>
                    <a:pt x="12101" y="78"/>
                  </a:lnTo>
                  <a:lnTo>
                    <a:pt x="12746" y="179"/>
                  </a:lnTo>
                  <a:lnTo>
                    <a:pt x="13367" y="310"/>
                  </a:lnTo>
                  <a:lnTo>
                    <a:pt x="13976" y="472"/>
                  </a:lnTo>
                  <a:lnTo>
                    <a:pt x="14573" y="675"/>
                  </a:lnTo>
                  <a:lnTo>
                    <a:pt x="15146" y="907"/>
                  </a:lnTo>
                  <a:lnTo>
                    <a:pt x="15707" y="1176"/>
                  </a:lnTo>
                  <a:lnTo>
                    <a:pt x="16251" y="1475"/>
                  </a:lnTo>
                  <a:lnTo>
                    <a:pt x="16776" y="1803"/>
                  </a:lnTo>
                  <a:lnTo>
                    <a:pt x="17278" y="2161"/>
                  </a:lnTo>
                  <a:lnTo>
                    <a:pt x="17755" y="2537"/>
                  </a:lnTo>
                  <a:lnTo>
                    <a:pt x="18215" y="2949"/>
                  </a:lnTo>
                  <a:lnTo>
                    <a:pt x="18651" y="3385"/>
                  </a:lnTo>
                  <a:lnTo>
                    <a:pt x="19063" y="3845"/>
                  </a:lnTo>
                  <a:lnTo>
                    <a:pt x="19439" y="4322"/>
                  </a:lnTo>
                  <a:lnTo>
                    <a:pt x="19803" y="4824"/>
                  </a:lnTo>
                  <a:lnTo>
                    <a:pt x="20125" y="5349"/>
                  </a:lnTo>
                  <a:lnTo>
                    <a:pt x="20424" y="5893"/>
                  </a:lnTo>
                  <a:lnTo>
                    <a:pt x="20693" y="6454"/>
                  </a:lnTo>
                  <a:lnTo>
                    <a:pt x="20925" y="7027"/>
                  </a:lnTo>
                  <a:lnTo>
                    <a:pt x="21128" y="7624"/>
                  </a:lnTo>
                  <a:lnTo>
                    <a:pt x="21290" y="8233"/>
                  </a:lnTo>
                  <a:lnTo>
                    <a:pt x="21421" y="8854"/>
                  </a:lnTo>
                  <a:lnTo>
                    <a:pt x="21522" y="9499"/>
                  </a:lnTo>
                  <a:lnTo>
                    <a:pt x="21582" y="10137"/>
                  </a:lnTo>
                  <a:lnTo>
                    <a:pt x="21600" y="10800"/>
                  </a:lnTo>
                  <a:lnTo>
                    <a:pt x="21582" y="11463"/>
                  </a:lnTo>
                  <a:lnTo>
                    <a:pt x="21522" y="12101"/>
                  </a:lnTo>
                  <a:lnTo>
                    <a:pt x="21421" y="12746"/>
                  </a:lnTo>
                  <a:lnTo>
                    <a:pt x="21290" y="13367"/>
                  </a:lnTo>
                  <a:lnTo>
                    <a:pt x="21128" y="13976"/>
                  </a:lnTo>
                  <a:lnTo>
                    <a:pt x="20925" y="14573"/>
                  </a:lnTo>
                  <a:lnTo>
                    <a:pt x="20693" y="15146"/>
                  </a:lnTo>
                  <a:lnTo>
                    <a:pt x="20424" y="15707"/>
                  </a:lnTo>
                  <a:lnTo>
                    <a:pt x="20125" y="16251"/>
                  </a:lnTo>
                  <a:lnTo>
                    <a:pt x="19803" y="16776"/>
                  </a:lnTo>
                  <a:lnTo>
                    <a:pt x="19439" y="17278"/>
                  </a:lnTo>
                  <a:lnTo>
                    <a:pt x="19063" y="17755"/>
                  </a:lnTo>
                  <a:lnTo>
                    <a:pt x="18651" y="18215"/>
                  </a:lnTo>
                  <a:lnTo>
                    <a:pt x="18215" y="18651"/>
                  </a:lnTo>
                  <a:lnTo>
                    <a:pt x="17755" y="19063"/>
                  </a:lnTo>
                  <a:lnTo>
                    <a:pt x="17278" y="19439"/>
                  </a:lnTo>
                  <a:lnTo>
                    <a:pt x="16776" y="19803"/>
                  </a:lnTo>
                  <a:lnTo>
                    <a:pt x="16251" y="20125"/>
                  </a:lnTo>
                  <a:lnTo>
                    <a:pt x="15707" y="20424"/>
                  </a:lnTo>
                  <a:lnTo>
                    <a:pt x="15146" y="20693"/>
                  </a:lnTo>
                  <a:lnTo>
                    <a:pt x="14573" y="20925"/>
                  </a:lnTo>
                  <a:lnTo>
                    <a:pt x="13976" y="21128"/>
                  </a:lnTo>
                  <a:lnTo>
                    <a:pt x="13367" y="21290"/>
                  </a:lnTo>
                  <a:lnTo>
                    <a:pt x="12746" y="21421"/>
                  </a:lnTo>
                  <a:lnTo>
                    <a:pt x="12101" y="21522"/>
                  </a:lnTo>
                  <a:lnTo>
                    <a:pt x="11463" y="21582"/>
                  </a:lnTo>
                  <a:lnTo>
                    <a:pt x="10800" y="21600"/>
                  </a:lnTo>
                  <a:lnTo>
                    <a:pt x="10137" y="21582"/>
                  </a:lnTo>
                  <a:lnTo>
                    <a:pt x="9499" y="21522"/>
                  </a:lnTo>
                  <a:lnTo>
                    <a:pt x="8854" y="21421"/>
                  </a:lnTo>
                  <a:lnTo>
                    <a:pt x="8233" y="21290"/>
                  </a:lnTo>
                  <a:lnTo>
                    <a:pt x="7624" y="21128"/>
                  </a:lnTo>
                  <a:lnTo>
                    <a:pt x="7027" y="20925"/>
                  </a:lnTo>
                  <a:lnTo>
                    <a:pt x="6454" y="20693"/>
                  </a:lnTo>
                  <a:lnTo>
                    <a:pt x="5893" y="20424"/>
                  </a:lnTo>
                  <a:lnTo>
                    <a:pt x="5349" y="20125"/>
                  </a:lnTo>
                  <a:lnTo>
                    <a:pt x="4824" y="19803"/>
                  </a:lnTo>
                  <a:lnTo>
                    <a:pt x="4322" y="19439"/>
                  </a:lnTo>
                  <a:lnTo>
                    <a:pt x="3845" y="19063"/>
                  </a:lnTo>
                  <a:lnTo>
                    <a:pt x="3385" y="18651"/>
                  </a:lnTo>
                  <a:lnTo>
                    <a:pt x="2949" y="18215"/>
                  </a:lnTo>
                  <a:lnTo>
                    <a:pt x="2537" y="17755"/>
                  </a:lnTo>
                  <a:lnTo>
                    <a:pt x="2161" y="17278"/>
                  </a:lnTo>
                  <a:lnTo>
                    <a:pt x="1803" y="16776"/>
                  </a:lnTo>
                  <a:lnTo>
                    <a:pt x="1475" y="16251"/>
                  </a:lnTo>
                  <a:lnTo>
                    <a:pt x="1176" y="15707"/>
                  </a:lnTo>
                  <a:lnTo>
                    <a:pt x="907" y="15146"/>
                  </a:lnTo>
                  <a:lnTo>
                    <a:pt x="675" y="14573"/>
                  </a:lnTo>
                  <a:lnTo>
                    <a:pt x="472" y="13976"/>
                  </a:lnTo>
                  <a:lnTo>
                    <a:pt x="310" y="13367"/>
                  </a:lnTo>
                  <a:lnTo>
                    <a:pt x="179" y="12746"/>
                  </a:lnTo>
                  <a:lnTo>
                    <a:pt x="78" y="12101"/>
                  </a:lnTo>
                  <a:lnTo>
                    <a:pt x="18" y="11463"/>
                  </a:lnTo>
                  <a:lnTo>
                    <a:pt x="0" y="10800"/>
                  </a:lnTo>
                  <a:lnTo>
                    <a:pt x="18" y="10137"/>
                  </a:lnTo>
                  <a:lnTo>
                    <a:pt x="78" y="9499"/>
                  </a:lnTo>
                  <a:lnTo>
                    <a:pt x="179" y="8854"/>
                  </a:lnTo>
                  <a:lnTo>
                    <a:pt x="310" y="8233"/>
                  </a:lnTo>
                  <a:lnTo>
                    <a:pt x="472" y="7624"/>
                  </a:lnTo>
                  <a:lnTo>
                    <a:pt x="675" y="7027"/>
                  </a:lnTo>
                  <a:lnTo>
                    <a:pt x="907" y="6454"/>
                  </a:lnTo>
                  <a:lnTo>
                    <a:pt x="1176" y="5893"/>
                  </a:lnTo>
                  <a:lnTo>
                    <a:pt x="1475" y="5349"/>
                  </a:lnTo>
                  <a:lnTo>
                    <a:pt x="1803" y="4824"/>
                  </a:lnTo>
                  <a:lnTo>
                    <a:pt x="2161" y="4322"/>
                  </a:lnTo>
                  <a:lnTo>
                    <a:pt x="2537" y="3845"/>
                  </a:lnTo>
                  <a:lnTo>
                    <a:pt x="2949" y="3385"/>
                  </a:lnTo>
                  <a:lnTo>
                    <a:pt x="3385" y="2949"/>
                  </a:lnTo>
                  <a:lnTo>
                    <a:pt x="3845" y="2537"/>
                  </a:lnTo>
                  <a:lnTo>
                    <a:pt x="4322" y="2161"/>
                  </a:lnTo>
                  <a:lnTo>
                    <a:pt x="4824" y="1803"/>
                  </a:lnTo>
                  <a:lnTo>
                    <a:pt x="5349" y="1475"/>
                  </a:lnTo>
                  <a:lnTo>
                    <a:pt x="5893" y="1176"/>
                  </a:lnTo>
                  <a:lnTo>
                    <a:pt x="6454" y="907"/>
                  </a:lnTo>
                  <a:lnTo>
                    <a:pt x="7027" y="675"/>
                  </a:lnTo>
                  <a:lnTo>
                    <a:pt x="7624" y="472"/>
                  </a:lnTo>
                  <a:lnTo>
                    <a:pt x="8233" y="310"/>
                  </a:lnTo>
                  <a:lnTo>
                    <a:pt x="8854" y="179"/>
                  </a:lnTo>
                  <a:lnTo>
                    <a:pt x="9499" y="78"/>
                  </a:lnTo>
                  <a:lnTo>
                    <a:pt x="10137" y="18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0383C9"/>
            </a:solidFill>
            <a:ln w="1905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5B5C56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51861" y="51861"/>
              <a:ext cx="262043" cy="2620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075" y="17917"/>
                  </a:moveTo>
                  <a:lnTo>
                    <a:pt x="6617" y="18250"/>
                  </a:lnTo>
                  <a:lnTo>
                    <a:pt x="7175" y="18542"/>
                  </a:lnTo>
                  <a:lnTo>
                    <a:pt x="7742" y="18775"/>
                  </a:lnTo>
                  <a:lnTo>
                    <a:pt x="8333" y="18975"/>
                  </a:lnTo>
                  <a:lnTo>
                    <a:pt x="8933" y="19133"/>
                  </a:lnTo>
                  <a:lnTo>
                    <a:pt x="9550" y="19250"/>
                  </a:lnTo>
                  <a:lnTo>
                    <a:pt x="10167" y="19317"/>
                  </a:lnTo>
                  <a:lnTo>
                    <a:pt x="10800" y="19342"/>
                  </a:lnTo>
                  <a:lnTo>
                    <a:pt x="10825" y="21600"/>
                  </a:lnTo>
                  <a:lnTo>
                    <a:pt x="10800" y="21600"/>
                  </a:lnTo>
                  <a:lnTo>
                    <a:pt x="10083" y="21575"/>
                  </a:lnTo>
                  <a:lnTo>
                    <a:pt x="9392" y="21508"/>
                  </a:lnTo>
                  <a:lnTo>
                    <a:pt x="8700" y="21392"/>
                  </a:lnTo>
                  <a:lnTo>
                    <a:pt x="8017" y="21233"/>
                  </a:lnTo>
                  <a:lnTo>
                    <a:pt x="7350" y="21033"/>
                  </a:lnTo>
                  <a:lnTo>
                    <a:pt x="6692" y="20783"/>
                  </a:lnTo>
                  <a:lnTo>
                    <a:pt x="6050" y="20500"/>
                  </a:lnTo>
                  <a:lnTo>
                    <a:pt x="5433" y="20175"/>
                  </a:lnTo>
                  <a:lnTo>
                    <a:pt x="4833" y="19800"/>
                  </a:lnTo>
                  <a:lnTo>
                    <a:pt x="6075" y="17917"/>
                  </a:lnTo>
                  <a:close/>
                  <a:moveTo>
                    <a:pt x="16858" y="16825"/>
                  </a:moveTo>
                  <a:lnTo>
                    <a:pt x="18458" y="18408"/>
                  </a:lnTo>
                  <a:lnTo>
                    <a:pt x="17933" y="18900"/>
                  </a:lnTo>
                  <a:lnTo>
                    <a:pt x="17383" y="19350"/>
                  </a:lnTo>
                  <a:lnTo>
                    <a:pt x="16808" y="19775"/>
                  </a:lnTo>
                  <a:lnTo>
                    <a:pt x="16217" y="20133"/>
                  </a:lnTo>
                  <a:lnTo>
                    <a:pt x="15600" y="20475"/>
                  </a:lnTo>
                  <a:lnTo>
                    <a:pt x="14967" y="20767"/>
                  </a:lnTo>
                  <a:lnTo>
                    <a:pt x="14300" y="21017"/>
                  </a:lnTo>
                  <a:lnTo>
                    <a:pt x="13633" y="21225"/>
                  </a:lnTo>
                  <a:lnTo>
                    <a:pt x="12942" y="21392"/>
                  </a:lnTo>
                  <a:lnTo>
                    <a:pt x="12492" y="19175"/>
                  </a:lnTo>
                  <a:lnTo>
                    <a:pt x="13100" y="19025"/>
                  </a:lnTo>
                  <a:lnTo>
                    <a:pt x="13708" y="18842"/>
                  </a:lnTo>
                  <a:lnTo>
                    <a:pt x="14283" y="18600"/>
                  </a:lnTo>
                  <a:lnTo>
                    <a:pt x="14850" y="18325"/>
                  </a:lnTo>
                  <a:lnTo>
                    <a:pt x="15383" y="18008"/>
                  </a:lnTo>
                  <a:lnTo>
                    <a:pt x="15900" y="17650"/>
                  </a:lnTo>
                  <a:lnTo>
                    <a:pt x="16392" y="17258"/>
                  </a:lnTo>
                  <a:lnTo>
                    <a:pt x="16858" y="16825"/>
                  </a:lnTo>
                  <a:close/>
                  <a:moveTo>
                    <a:pt x="2433" y="12500"/>
                  </a:moveTo>
                  <a:lnTo>
                    <a:pt x="2575" y="13108"/>
                  </a:lnTo>
                  <a:lnTo>
                    <a:pt x="2767" y="13717"/>
                  </a:lnTo>
                  <a:lnTo>
                    <a:pt x="3000" y="14292"/>
                  </a:lnTo>
                  <a:lnTo>
                    <a:pt x="3283" y="14858"/>
                  </a:lnTo>
                  <a:lnTo>
                    <a:pt x="3592" y="15392"/>
                  </a:lnTo>
                  <a:lnTo>
                    <a:pt x="3958" y="15908"/>
                  </a:lnTo>
                  <a:lnTo>
                    <a:pt x="4350" y="16400"/>
                  </a:lnTo>
                  <a:lnTo>
                    <a:pt x="4775" y="16858"/>
                  </a:lnTo>
                  <a:lnTo>
                    <a:pt x="3192" y="18467"/>
                  </a:lnTo>
                  <a:lnTo>
                    <a:pt x="2708" y="17942"/>
                  </a:lnTo>
                  <a:lnTo>
                    <a:pt x="2250" y="17400"/>
                  </a:lnTo>
                  <a:lnTo>
                    <a:pt x="1833" y="16825"/>
                  </a:lnTo>
                  <a:lnTo>
                    <a:pt x="1467" y="16225"/>
                  </a:lnTo>
                  <a:lnTo>
                    <a:pt x="1133" y="15617"/>
                  </a:lnTo>
                  <a:lnTo>
                    <a:pt x="842" y="14975"/>
                  </a:lnTo>
                  <a:lnTo>
                    <a:pt x="583" y="14317"/>
                  </a:lnTo>
                  <a:lnTo>
                    <a:pt x="383" y="13642"/>
                  </a:lnTo>
                  <a:lnTo>
                    <a:pt x="217" y="12950"/>
                  </a:lnTo>
                  <a:lnTo>
                    <a:pt x="2433" y="12500"/>
                  </a:lnTo>
                  <a:close/>
                  <a:moveTo>
                    <a:pt x="21600" y="10783"/>
                  </a:moveTo>
                  <a:lnTo>
                    <a:pt x="21600" y="10800"/>
                  </a:lnTo>
                  <a:lnTo>
                    <a:pt x="21575" y="11517"/>
                  </a:lnTo>
                  <a:lnTo>
                    <a:pt x="21508" y="12217"/>
                  </a:lnTo>
                  <a:lnTo>
                    <a:pt x="21392" y="12908"/>
                  </a:lnTo>
                  <a:lnTo>
                    <a:pt x="21233" y="13583"/>
                  </a:lnTo>
                  <a:lnTo>
                    <a:pt x="21033" y="14267"/>
                  </a:lnTo>
                  <a:lnTo>
                    <a:pt x="20783" y="14908"/>
                  </a:lnTo>
                  <a:lnTo>
                    <a:pt x="20492" y="15550"/>
                  </a:lnTo>
                  <a:lnTo>
                    <a:pt x="20167" y="16175"/>
                  </a:lnTo>
                  <a:lnTo>
                    <a:pt x="19792" y="16775"/>
                  </a:lnTo>
                  <a:lnTo>
                    <a:pt x="17917" y="15525"/>
                  </a:lnTo>
                  <a:lnTo>
                    <a:pt x="18250" y="14992"/>
                  </a:lnTo>
                  <a:lnTo>
                    <a:pt x="18533" y="14433"/>
                  </a:lnTo>
                  <a:lnTo>
                    <a:pt x="18775" y="13858"/>
                  </a:lnTo>
                  <a:lnTo>
                    <a:pt x="18975" y="13275"/>
                  </a:lnTo>
                  <a:lnTo>
                    <a:pt x="19133" y="12675"/>
                  </a:lnTo>
                  <a:lnTo>
                    <a:pt x="19250" y="12050"/>
                  </a:lnTo>
                  <a:lnTo>
                    <a:pt x="19317" y="11433"/>
                  </a:lnTo>
                  <a:lnTo>
                    <a:pt x="19342" y="10800"/>
                  </a:lnTo>
                  <a:lnTo>
                    <a:pt x="21600" y="10783"/>
                  </a:lnTo>
                  <a:close/>
                  <a:moveTo>
                    <a:pt x="1817" y="4808"/>
                  </a:moveTo>
                  <a:lnTo>
                    <a:pt x="3692" y="6058"/>
                  </a:lnTo>
                  <a:lnTo>
                    <a:pt x="3367" y="6600"/>
                  </a:lnTo>
                  <a:lnTo>
                    <a:pt x="3067" y="7158"/>
                  </a:lnTo>
                  <a:lnTo>
                    <a:pt x="2825" y="7733"/>
                  </a:lnTo>
                  <a:lnTo>
                    <a:pt x="2625" y="8317"/>
                  </a:lnTo>
                  <a:lnTo>
                    <a:pt x="2467" y="8925"/>
                  </a:lnTo>
                  <a:lnTo>
                    <a:pt x="2350" y="9542"/>
                  </a:lnTo>
                  <a:lnTo>
                    <a:pt x="2283" y="10167"/>
                  </a:lnTo>
                  <a:lnTo>
                    <a:pt x="2258" y="10800"/>
                  </a:lnTo>
                  <a:lnTo>
                    <a:pt x="0" y="10833"/>
                  </a:lnTo>
                  <a:lnTo>
                    <a:pt x="0" y="10800"/>
                  </a:lnTo>
                  <a:lnTo>
                    <a:pt x="25" y="10083"/>
                  </a:lnTo>
                  <a:lnTo>
                    <a:pt x="92" y="9383"/>
                  </a:lnTo>
                  <a:lnTo>
                    <a:pt x="208" y="8692"/>
                  </a:lnTo>
                  <a:lnTo>
                    <a:pt x="367" y="8008"/>
                  </a:lnTo>
                  <a:lnTo>
                    <a:pt x="575" y="7325"/>
                  </a:lnTo>
                  <a:lnTo>
                    <a:pt x="825" y="6667"/>
                  </a:lnTo>
                  <a:lnTo>
                    <a:pt x="1117" y="6033"/>
                  </a:lnTo>
                  <a:lnTo>
                    <a:pt x="1442" y="5408"/>
                  </a:lnTo>
                  <a:lnTo>
                    <a:pt x="1817" y="4808"/>
                  </a:lnTo>
                  <a:close/>
                  <a:moveTo>
                    <a:pt x="18417" y="3150"/>
                  </a:moveTo>
                  <a:lnTo>
                    <a:pt x="18917" y="3675"/>
                  </a:lnTo>
                  <a:lnTo>
                    <a:pt x="19358" y="4225"/>
                  </a:lnTo>
                  <a:lnTo>
                    <a:pt x="19775" y="4792"/>
                  </a:lnTo>
                  <a:lnTo>
                    <a:pt x="20150" y="5392"/>
                  </a:lnTo>
                  <a:lnTo>
                    <a:pt x="20475" y="6017"/>
                  </a:lnTo>
                  <a:lnTo>
                    <a:pt x="20767" y="6650"/>
                  </a:lnTo>
                  <a:lnTo>
                    <a:pt x="21025" y="7308"/>
                  </a:lnTo>
                  <a:lnTo>
                    <a:pt x="21225" y="7983"/>
                  </a:lnTo>
                  <a:lnTo>
                    <a:pt x="21392" y="8675"/>
                  </a:lnTo>
                  <a:lnTo>
                    <a:pt x="19175" y="9117"/>
                  </a:lnTo>
                  <a:lnTo>
                    <a:pt x="19033" y="8500"/>
                  </a:lnTo>
                  <a:lnTo>
                    <a:pt x="18842" y="7900"/>
                  </a:lnTo>
                  <a:lnTo>
                    <a:pt x="18600" y="7317"/>
                  </a:lnTo>
                  <a:lnTo>
                    <a:pt x="18325" y="6758"/>
                  </a:lnTo>
                  <a:lnTo>
                    <a:pt x="18017" y="6225"/>
                  </a:lnTo>
                  <a:lnTo>
                    <a:pt x="17658" y="5700"/>
                  </a:lnTo>
                  <a:lnTo>
                    <a:pt x="17258" y="5217"/>
                  </a:lnTo>
                  <a:lnTo>
                    <a:pt x="16833" y="4750"/>
                  </a:lnTo>
                  <a:lnTo>
                    <a:pt x="18417" y="3150"/>
                  </a:lnTo>
                  <a:close/>
                  <a:moveTo>
                    <a:pt x="8692" y="208"/>
                  </a:moveTo>
                  <a:lnTo>
                    <a:pt x="9125" y="2425"/>
                  </a:lnTo>
                  <a:lnTo>
                    <a:pt x="8508" y="2567"/>
                  </a:lnTo>
                  <a:lnTo>
                    <a:pt x="7917" y="2758"/>
                  </a:lnTo>
                  <a:lnTo>
                    <a:pt x="7325" y="2992"/>
                  </a:lnTo>
                  <a:lnTo>
                    <a:pt x="6775" y="3267"/>
                  </a:lnTo>
                  <a:lnTo>
                    <a:pt x="6233" y="3583"/>
                  </a:lnTo>
                  <a:lnTo>
                    <a:pt x="5708" y="3942"/>
                  </a:lnTo>
                  <a:lnTo>
                    <a:pt x="5217" y="4333"/>
                  </a:lnTo>
                  <a:lnTo>
                    <a:pt x="4758" y="4758"/>
                  </a:lnTo>
                  <a:lnTo>
                    <a:pt x="3158" y="3175"/>
                  </a:lnTo>
                  <a:lnTo>
                    <a:pt x="3683" y="2675"/>
                  </a:lnTo>
                  <a:lnTo>
                    <a:pt x="4233" y="2233"/>
                  </a:lnTo>
                  <a:lnTo>
                    <a:pt x="4808" y="1817"/>
                  </a:lnTo>
                  <a:lnTo>
                    <a:pt x="5400" y="1442"/>
                  </a:lnTo>
                  <a:lnTo>
                    <a:pt x="6025" y="1117"/>
                  </a:lnTo>
                  <a:lnTo>
                    <a:pt x="6658" y="825"/>
                  </a:lnTo>
                  <a:lnTo>
                    <a:pt x="7317" y="575"/>
                  </a:lnTo>
                  <a:lnTo>
                    <a:pt x="7992" y="375"/>
                  </a:lnTo>
                  <a:lnTo>
                    <a:pt x="8692" y="208"/>
                  </a:lnTo>
                  <a:close/>
                  <a:moveTo>
                    <a:pt x="10792" y="0"/>
                  </a:moveTo>
                  <a:lnTo>
                    <a:pt x="10800" y="0"/>
                  </a:lnTo>
                  <a:lnTo>
                    <a:pt x="11517" y="25"/>
                  </a:lnTo>
                  <a:lnTo>
                    <a:pt x="12217" y="92"/>
                  </a:lnTo>
                  <a:lnTo>
                    <a:pt x="12908" y="208"/>
                  </a:lnTo>
                  <a:lnTo>
                    <a:pt x="13592" y="367"/>
                  </a:lnTo>
                  <a:lnTo>
                    <a:pt x="14267" y="567"/>
                  </a:lnTo>
                  <a:lnTo>
                    <a:pt x="14917" y="817"/>
                  </a:lnTo>
                  <a:lnTo>
                    <a:pt x="15558" y="1108"/>
                  </a:lnTo>
                  <a:lnTo>
                    <a:pt x="16183" y="1433"/>
                  </a:lnTo>
                  <a:lnTo>
                    <a:pt x="16783" y="1808"/>
                  </a:lnTo>
                  <a:lnTo>
                    <a:pt x="15533" y="3692"/>
                  </a:lnTo>
                  <a:lnTo>
                    <a:pt x="14992" y="3367"/>
                  </a:lnTo>
                  <a:lnTo>
                    <a:pt x="14442" y="3067"/>
                  </a:lnTo>
                  <a:lnTo>
                    <a:pt x="13867" y="2825"/>
                  </a:lnTo>
                  <a:lnTo>
                    <a:pt x="13275" y="2625"/>
                  </a:lnTo>
                  <a:lnTo>
                    <a:pt x="12675" y="2467"/>
                  </a:lnTo>
                  <a:lnTo>
                    <a:pt x="12058" y="2350"/>
                  </a:lnTo>
                  <a:lnTo>
                    <a:pt x="11433" y="2283"/>
                  </a:lnTo>
                  <a:lnTo>
                    <a:pt x="10800" y="2258"/>
                  </a:lnTo>
                  <a:lnTo>
                    <a:pt x="10792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5B5C56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grpSp>
        <p:nvGrpSpPr>
          <p:cNvPr id="213" name="Group 213"/>
          <p:cNvGrpSpPr/>
          <p:nvPr/>
        </p:nvGrpSpPr>
        <p:grpSpPr>
          <a:xfrm>
            <a:off x="5124247" y="3671822"/>
            <a:ext cx="365770" cy="365770"/>
            <a:chOff x="-1" y="-1"/>
            <a:chExt cx="365769" cy="365769"/>
          </a:xfrm>
        </p:grpSpPr>
        <p:sp>
          <p:nvSpPr>
            <p:cNvPr id="204" name="Shape 204"/>
            <p:cNvSpPr/>
            <p:nvPr/>
          </p:nvSpPr>
          <p:spPr>
            <a:xfrm>
              <a:off x="-2" y="-2"/>
              <a:ext cx="365770" cy="3657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11463" y="18"/>
                  </a:lnTo>
                  <a:lnTo>
                    <a:pt x="12101" y="78"/>
                  </a:lnTo>
                  <a:lnTo>
                    <a:pt x="12746" y="179"/>
                  </a:lnTo>
                  <a:lnTo>
                    <a:pt x="13367" y="310"/>
                  </a:lnTo>
                  <a:lnTo>
                    <a:pt x="13976" y="472"/>
                  </a:lnTo>
                  <a:lnTo>
                    <a:pt x="14573" y="675"/>
                  </a:lnTo>
                  <a:lnTo>
                    <a:pt x="15146" y="907"/>
                  </a:lnTo>
                  <a:lnTo>
                    <a:pt x="15707" y="1176"/>
                  </a:lnTo>
                  <a:lnTo>
                    <a:pt x="16251" y="1475"/>
                  </a:lnTo>
                  <a:lnTo>
                    <a:pt x="16776" y="1803"/>
                  </a:lnTo>
                  <a:lnTo>
                    <a:pt x="17278" y="2161"/>
                  </a:lnTo>
                  <a:lnTo>
                    <a:pt x="17755" y="2537"/>
                  </a:lnTo>
                  <a:lnTo>
                    <a:pt x="18215" y="2949"/>
                  </a:lnTo>
                  <a:lnTo>
                    <a:pt x="18651" y="3385"/>
                  </a:lnTo>
                  <a:lnTo>
                    <a:pt x="19063" y="3845"/>
                  </a:lnTo>
                  <a:lnTo>
                    <a:pt x="19439" y="4322"/>
                  </a:lnTo>
                  <a:lnTo>
                    <a:pt x="19803" y="4824"/>
                  </a:lnTo>
                  <a:lnTo>
                    <a:pt x="20125" y="5349"/>
                  </a:lnTo>
                  <a:lnTo>
                    <a:pt x="20424" y="5893"/>
                  </a:lnTo>
                  <a:lnTo>
                    <a:pt x="20693" y="6454"/>
                  </a:lnTo>
                  <a:lnTo>
                    <a:pt x="20925" y="7027"/>
                  </a:lnTo>
                  <a:lnTo>
                    <a:pt x="21128" y="7624"/>
                  </a:lnTo>
                  <a:lnTo>
                    <a:pt x="21290" y="8233"/>
                  </a:lnTo>
                  <a:lnTo>
                    <a:pt x="21421" y="8854"/>
                  </a:lnTo>
                  <a:lnTo>
                    <a:pt x="21522" y="9499"/>
                  </a:lnTo>
                  <a:lnTo>
                    <a:pt x="21582" y="10137"/>
                  </a:lnTo>
                  <a:lnTo>
                    <a:pt x="21600" y="10800"/>
                  </a:lnTo>
                  <a:lnTo>
                    <a:pt x="21582" y="11463"/>
                  </a:lnTo>
                  <a:lnTo>
                    <a:pt x="21522" y="12101"/>
                  </a:lnTo>
                  <a:lnTo>
                    <a:pt x="21421" y="12746"/>
                  </a:lnTo>
                  <a:lnTo>
                    <a:pt x="21290" y="13367"/>
                  </a:lnTo>
                  <a:lnTo>
                    <a:pt x="21128" y="13976"/>
                  </a:lnTo>
                  <a:lnTo>
                    <a:pt x="20925" y="14573"/>
                  </a:lnTo>
                  <a:lnTo>
                    <a:pt x="20693" y="15146"/>
                  </a:lnTo>
                  <a:lnTo>
                    <a:pt x="20424" y="15707"/>
                  </a:lnTo>
                  <a:lnTo>
                    <a:pt x="20125" y="16251"/>
                  </a:lnTo>
                  <a:lnTo>
                    <a:pt x="19803" y="16776"/>
                  </a:lnTo>
                  <a:lnTo>
                    <a:pt x="19439" y="17278"/>
                  </a:lnTo>
                  <a:lnTo>
                    <a:pt x="19063" y="17755"/>
                  </a:lnTo>
                  <a:lnTo>
                    <a:pt x="18651" y="18215"/>
                  </a:lnTo>
                  <a:lnTo>
                    <a:pt x="18215" y="18651"/>
                  </a:lnTo>
                  <a:lnTo>
                    <a:pt x="17755" y="19063"/>
                  </a:lnTo>
                  <a:lnTo>
                    <a:pt x="17278" y="19439"/>
                  </a:lnTo>
                  <a:lnTo>
                    <a:pt x="16776" y="19803"/>
                  </a:lnTo>
                  <a:lnTo>
                    <a:pt x="16251" y="20125"/>
                  </a:lnTo>
                  <a:lnTo>
                    <a:pt x="15707" y="20424"/>
                  </a:lnTo>
                  <a:lnTo>
                    <a:pt x="15146" y="20693"/>
                  </a:lnTo>
                  <a:lnTo>
                    <a:pt x="14573" y="20925"/>
                  </a:lnTo>
                  <a:lnTo>
                    <a:pt x="13976" y="21128"/>
                  </a:lnTo>
                  <a:lnTo>
                    <a:pt x="13367" y="21290"/>
                  </a:lnTo>
                  <a:lnTo>
                    <a:pt x="12746" y="21421"/>
                  </a:lnTo>
                  <a:lnTo>
                    <a:pt x="12101" y="21522"/>
                  </a:lnTo>
                  <a:lnTo>
                    <a:pt x="11463" y="21582"/>
                  </a:lnTo>
                  <a:lnTo>
                    <a:pt x="10800" y="21600"/>
                  </a:lnTo>
                  <a:lnTo>
                    <a:pt x="10137" y="21582"/>
                  </a:lnTo>
                  <a:lnTo>
                    <a:pt x="9499" y="21522"/>
                  </a:lnTo>
                  <a:lnTo>
                    <a:pt x="8854" y="21421"/>
                  </a:lnTo>
                  <a:lnTo>
                    <a:pt x="8233" y="21290"/>
                  </a:lnTo>
                  <a:lnTo>
                    <a:pt x="7624" y="21128"/>
                  </a:lnTo>
                  <a:lnTo>
                    <a:pt x="7027" y="20925"/>
                  </a:lnTo>
                  <a:lnTo>
                    <a:pt x="6454" y="20693"/>
                  </a:lnTo>
                  <a:lnTo>
                    <a:pt x="5893" y="20424"/>
                  </a:lnTo>
                  <a:lnTo>
                    <a:pt x="5349" y="20125"/>
                  </a:lnTo>
                  <a:lnTo>
                    <a:pt x="4824" y="19803"/>
                  </a:lnTo>
                  <a:lnTo>
                    <a:pt x="4322" y="19439"/>
                  </a:lnTo>
                  <a:lnTo>
                    <a:pt x="3845" y="19063"/>
                  </a:lnTo>
                  <a:lnTo>
                    <a:pt x="3385" y="18651"/>
                  </a:lnTo>
                  <a:lnTo>
                    <a:pt x="2949" y="18215"/>
                  </a:lnTo>
                  <a:lnTo>
                    <a:pt x="2537" y="17755"/>
                  </a:lnTo>
                  <a:lnTo>
                    <a:pt x="2161" y="17278"/>
                  </a:lnTo>
                  <a:lnTo>
                    <a:pt x="1803" y="16776"/>
                  </a:lnTo>
                  <a:lnTo>
                    <a:pt x="1475" y="16251"/>
                  </a:lnTo>
                  <a:lnTo>
                    <a:pt x="1176" y="15707"/>
                  </a:lnTo>
                  <a:lnTo>
                    <a:pt x="907" y="15146"/>
                  </a:lnTo>
                  <a:lnTo>
                    <a:pt x="675" y="14573"/>
                  </a:lnTo>
                  <a:lnTo>
                    <a:pt x="472" y="13976"/>
                  </a:lnTo>
                  <a:lnTo>
                    <a:pt x="310" y="13367"/>
                  </a:lnTo>
                  <a:lnTo>
                    <a:pt x="179" y="12746"/>
                  </a:lnTo>
                  <a:lnTo>
                    <a:pt x="78" y="12101"/>
                  </a:lnTo>
                  <a:lnTo>
                    <a:pt x="18" y="11463"/>
                  </a:lnTo>
                  <a:lnTo>
                    <a:pt x="0" y="10800"/>
                  </a:lnTo>
                  <a:lnTo>
                    <a:pt x="18" y="10137"/>
                  </a:lnTo>
                  <a:lnTo>
                    <a:pt x="78" y="9499"/>
                  </a:lnTo>
                  <a:lnTo>
                    <a:pt x="179" y="8854"/>
                  </a:lnTo>
                  <a:lnTo>
                    <a:pt x="310" y="8233"/>
                  </a:lnTo>
                  <a:lnTo>
                    <a:pt x="472" y="7624"/>
                  </a:lnTo>
                  <a:lnTo>
                    <a:pt x="675" y="7027"/>
                  </a:lnTo>
                  <a:lnTo>
                    <a:pt x="907" y="6454"/>
                  </a:lnTo>
                  <a:lnTo>
                    <a:pt x="1176" y="5893"/>
                  </a:lnTo>
                  <a:lnTo>
                    <a:pt x="1475" y="5349"/>
                  </a:lnTo>
                  <a:lnTo>
                    <a:pt x="1803" y="4824"/>
                  </a:lnTo>
                  <a:lnTo>
                    <a:pt x="2161" y="4322"/>
                  </a:lnTo>
                  <a:lnTo>
                    <a:pt x="2537" y="3845"/>
                  </a:lnTo>
                  <a:lnTo>
                    <a:pt x="2949" y="3385"/>
                  </a:lnTo>
                  <a:lnTo>
                    <a:pt x="3385" y="2949"/>
                  </a:lnTo>
                  <a:lnTo>
                    <a:pt x="3845" y="2537"/>
                  </a:lnTo>
                  <a:lnTo>
                    <a:pt x="4322" y="2161"/>
                  </a:lnTo>
                  <a:lnTo>
                    <a:pt x="4824" y="1803"/>
                  </a:lnTo>
                  <a:lnTo>
                    <a:pt x="5349" y="1475"/>
                  </a:lnTo>
                  <a:lnTo>
                    <a:pt x="5893" y="1176"/>
                  </a:lnTo>
                  <a:lnTo>
                    <a:pt x="6454" y="907"/>
                  </a:lnTo>
                  <a:lnTo>
                    <a:pt x="7027" y="675"/>
                  </a:lnTo>
                  <a:lnTo>
                    <a:pt x="7624" y="472"/>
                  </a:lnTo>
                  <a:lnTo>
                    <a:pt x="8233" y="310"/>
                  </a:lnTo>
                  <a:lnTo>
                    <a:pt x="8854" y="179"/>
                  </a:lnTo>
                  <a:lnTo>
                    <a:pt x="9499" y="78"/>
                  </a:lnTo>
                  <a:lnTo>
                    <a:pt x="10137" y="18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0383C9"/>
            </a:solidFill>
            <a:ln w="1905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5B5C56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215636" y="155584"/>
              <a:ext cx="99178" cy="545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530" y="0"/>
                  </a:moveTo>
                  <a:lnTo>
                    <a:pt x="15884" y="39"/>
                  </a:lnTo>
                  <a:lnTo>
                    <a:pt x="16194" y="315"/>
                  </a:lnTo>
                  <a:lnTo>
                    <a:pt x="16482" y="670"/>
                  </a:lnTo>
                  <a:lnTo>
                    <a:pt x="21223" y="9105"/>
                  </a:lnTo>
                  <a:lnTo>
                    <a:pt x="21445" y="9578"/>
                  </a:lnTo>
                  <a:lnTo>
                    <a:pt x="21556" y="10169"/>
                  </a:lnTo>
                  <a:lnTo>
                    <a:pt x="21600" y="10761"/>
                  </a:lnTo>
                  <a:lnTo>
                    <a:pt x="21556" y="11391"/>
                  </a:lnTo>
                  <a:lnTo>
                    <a:pt x="21445" y="11982"/>
                  </a:lnTo>
                  <a:lnTo>
                    <a:pt x="21223" y="12455"/>
                  </a:lnTo>
                  <a:lnTo>
                    <a:pt x="16482" y="20930"/>
                  </a:lnTo>
                  <a:lnTo>
                    <a:pt x="16194" y="21285"/>
                  </a:lnTo>
                  <a:lnTo>
                    <a:pt x="15884" y="21521"/>
                  </a:lnTo>
                  <a:lnTo>
                    <a:pt x="15530" y="21600"/>
                  </a:lnTo>
                  <a:lnTo>
                    <a:pt x="15198" y="21521"/>
                  </a:lnTo>
                  <a:lnTo>
                    <a:pt x="14887" y="21285"/>
                  </a:lnTo>
                  <a:lnTo>
                    <a:pt x="14599" y="20930"/>
                  </a:lnTo>
                  <a:lnTo>
                    <a:pt x="14378" y="20378"/>
                  </a:lnTo>
                  <a:lnTo>
                    <a:pt x="14245" y="19826"/>
                  </a:lnTo>
                  <a:lnTo>
                    <a:pt x="14201" y="19235"/>
                  </a:lnTo>
                  <a:lnTo>
                    <a:pt x="14245" y="18604"/>
                  </a:lnTo>
                  <a:lnTo>
                    <a:pt x="14378" y="18053"/>
                  </a:lnTo>
                  <a:lnTo>
                    <a:pt x="14599" y="17540"/>
                  </a:lnTo>
                  <a:lnTo>
                    <a:pt x="17058" y="13126"/>
                  </a:lnTo>
                  <a:lnTo>
                    <a:pt x="1329" y="13126"/>
                  </a:lnTo>
                  <a:lnTo>
                    <a:pt x="886" y="13007"/>
                  </a:lnTo>
                  <a:lnTo>
                    <a:pt x="532" y="12692"/>
                  </a:lnTo>
                  <a:lnTo>
                    <a:pt x="266" y="12180"/>
                  </a:lnTo>
                  <a:lnTo>
                    <a:pt x="66" y="11549"/>
                  </a:lnTo>
                  <a:lnTo>
                    <a:pt x="0" y="10761"/>
                  </a:lnTo>
                  <a:lnTo>
                    <a:pt x="66" y="10012"/>
                  </a:lnTo>
                  <a:lnTo>
                    <a:pt x="266" y="9381"/>
                  </a:lnTo>
                  <a:lnTo>
                    <a:pt x="532" y="8908"/>
                  </a:lnTo>
                  <a:lnTo>
                    <a:pt x="886" y="8553"/>
                  </a:lnTo>
                  <a:lnTo>
                    <a:pt x="1329" y="8435"/>
                  </a:lnTo>
                  <a:lnTo>
                    <a:pt x="17058" y="8435"/>
                  </a:lnTo>
                  <a:lnTo>
                    <a:pt x="14599" y="4020"/>
                  </a:lnTo>
                  <a:lnTo>
                    <a:pt x="14378" y="3508"/>
                  </a:lnTo>
                  <a:lnTo>
                    <a:pt x="14245" y="2917"/>
                  </a:lnTo>
                  <a:lnTo>
                    <a:pt x="14201" y="2326"/>
                  </a:lnTo>
                  <a:lnTo>
                    <a:pt x="14245" y="1734"/>
                  </a:lnTo>
                  <a:lnTo>
                    <a:pt x="14378" y="1182"/>
                  </a:lnTo>
                  <a:lnTo>
                    <a:pt x="14599" y="670"/>
                  </a:lnTo>
                  <a:lnTo>
                    <a:pt x="14887" y="315"/>
                  </a:lnTo>
                  <a:lnTo>
                    <a:pt x="15198" y="39"/>
                  </a:lnTo>
                  <a:lnTo>
                    <a:pt x="1553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5B5C56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50951" y="155584"/>
              <a:ext cx="99178" cy="55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070" y="0"/>
                  </a:moveTo>
                  <a:lnTo>
                    <a:pt x="6402" y="39"/>
                  </a:lnTo>
                  <a:lnTo>
                    <a:pt x="6713" y="315"/>
                  </a:lnTo>
                  <a:lnTo>
                    <a:pt x="7001" y="709"/>
                  </a:lnTo>
                  <a:lnTo>
                    <a:pt x="7222" y="1182"/>
                  </a:lnTo>
                  <a:lnTo>
                    <a:pt x="7355" y="1734"/>
                  </a:lnTo>
                  <a:lnTo>
                    <a:pt x="7399" y="2326"/>
                  </a:lnTo>
                  <a:lnTo>
                    <a:pt x="7355" y="2956"/>
                  </a:lnTo>
                  <a:lnTo>
                    <a:pt x="7222" y="3508"/>
                  </a:lnTo>
                  <a:lnTo>
                    <a:pt x="7001" y="4020"/>
                  </a:lnTo>
                  <a:lnTo>
                    <a:pt x="4542" y="8435"/>
                  </a:lnTo>
                  <a:lnTo>
                    <a:pt x="20271" y="8435"/>
                  </a:lnTo>
                  <a:lnTo>
                    <a:pt x="20714" y="8553"/>
                  </a:lnTo>
                  <a:lnTo>
                    <a:pt x="21068" y="8908"/>
                  </a:lnTo>
                  <a:lnTo>
                    <a:pt x="21334" y="9381"/>
                  </a:lnTo>
                  <a:lnTo>
                    <a:pt x="21534" y="10051"/>
                  </a:lnTo>
                  <a:lnTo>
                    <a:pt x="21600" y="10800"/>
                  </a:lnTo>
                  <a:lnTo>
                    <a:pt x="21534" y="11549"/>
                  </a:lnTo>
                  <a:lnTo>
                    <a:pt x="21334" y="12180"/>
                  </a:lnTo>
                  <a:lnTo>
                    <a:pt x="21068" y="12731"/>
                  </a:lnTo>
                  <a:lnTo>
                    <a:pt x="20714" y="13047"/>
                  </a:lnTo>
                  <a:lnTo>
                    <a:pt x="20271" y="13126"/>
                  </a:lnTo>
                  <a:lnTo>
                    <a:pt x="4542" y="13126"/>
                  </a:lnTo>
                  <a:lnTo>
                    <a:pt x="7001" y="17540"/>
                  </a:lnTo>
                  <a:lnTo>
                    <a:pt x="7222" y="18053"/>
                  </a:lnTo>
                  <a:lnTo>
                    <a:pt x="7355" y="18644"/>
                  </a:lnTo>
                  <a:lnTo>
                    <a:pt x="7399" y="19235"/>
                  </a:lnTo>
                  <a:lnTo>
                    <a:pt x="7355" y="19826"/>
                  </a:lnTo>
                  <a:lnTo>
                    <a:pt x="7222" y="20418"/>
                  </a:lnTo>
                  <a:lnTo>
                    <a:pt x="7001" y="20930"/>
                  </a:lnTo>
                  <a:lnTo>
                    <a:pt x="6713" y="21324"/>
                  </a:lnTo>
                  <a:lnTo>
                    <a:pt x="6402" y="21521"/>
                  </a:lnTo>
                  <a:lnTo>
                    <a:pt x="6070" y="21600"/>
                  </a:lnTo>
                  <a:lnTo>
                    <a:pt x="5716" y="21521"/>
                  </a:lnTo>
                  <a:lnTo>
                    <a:pt x="5406" y="21324"/>
                  </a:lnTo>
                  <a:lnTo>
                    <a:pt x="5118" y="20930"/>
                  </a:lnTo>
                  <a:lnTo>
                    <a:pt x="377" y="12455"/>
                  </a:lnTo>
                  <a:lnTo>
                    <a:pt x="155" y="11982"/>
                  </a:lnTo>
                  <a:lnTo>
                    <a:pt x="44" y="11431"/>
                  </a:lnTo>
                  <a:lnTo>
                    <a:pt x="0" y="10800"/>
                  </a:lnTo>
                  <a:lnTo>
                    <a:pt x="44" y="10209"/>
                  </a:lnTo>
                  <a:lnTo>
                    <a:pt x="155" y="9618"/>
                  </a:lnTo>
                  <a:lnTo>
                    <a:pt x="377" y="9145"/>
                  </a:lnTo>
                  <a:lnTo>
                    <a:pt x="5118" y="709"/>
                  </a:lnTo>
                  <a:lnTo>
                    <a:pt x="5406" y="315"/>
                  </a:lnTo>
                  <a:lnTo>
                    <a:pt x="5716" y="39"/>
                  </a:lnTo>
                  <a:lnTo>
                    <a:pt x="607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5B5C56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155584" y="50951"/>
              <a:ext cx="55507" cy="99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11431" y="44"/>
                  </a:lnTo>
                  <a:lnTo>
                    <a:pt x="11982" y="155"/>
                  </a:lnTo>
                  <a:lnTo>
                    <a:pt x="12455" y="377"/>
                  </a:lnTo>
                  <a:lnTo>
                    <a:pt x="20930" y="5118"/>
                  </a:lnTo>
                  <a:lnTo>
                    <a:pt x="21324" y="5406"/>
                  </a:lnTo>
                  <a:lnTo>
                    <a:pt x="21521" y="5716"/>
                  </a:lnTo>
                  <a:lnTo>
                    <a:pt x="21600" y="6070"/>
                  </a:lnTo>
                  <a:lnTo>
                    <a:pt x="21521" y="6402"/>
                  </a:lnTo>
                  <a:lnTo>
                    <a:pt x="21324" y="6713"/>
                  </a:lnTo>
                  <a:lnTo>
                    <a:pt x="20930" y="7001"/>
                  </a:lnTo>
                  <a:lnTo>
                    <a:pt x="20418" y="7222"/>
                  </a:lnTo>
                  <a:lnTo>
                    <a:pt x="19826" y="7355"/>
                  </a:lnTo>
                  <a:lnTo>
                    <a:pt x="19235" y="7399"/>
                  </a:lnTo>
                  <a:lnTo>
                    <a:pt x="18644" y="7355"/>
                  </a:lnTo>
                  <a:lnTo>
                    <a:pt x="18053" y="7222"/>
                  </a:lnTo>
                  <a:lnTo>
                    <a:pt x="17540" y="7001"/>
                  </a:lnTo>
                  <a:lnTo>
                    <a:pt x="13126" y="4542"/>
                  </a:lnTo>
                  <a:lnTo>
                    <a:pt x="13126" y="20271"/>
                  </a:lnTo>
                  <a:lnTo>
                    <a:pt x="13047" y="20714"/>
                  </a:lnTo>
                  <a:lnTo>
                    <a:pt x="12731" y="21068"/>
                  </a:lnTo>
                  <a:lnTo>
                    <a:pt x="12180" y="21334"/>
                  </a:lnTo>
                  <a:lnTo>
                    <a:pt x="11549" y="21534"/>
                  </a:lnTo>
                  <a:lnTo>
                    <a:pt x="10800" y="21600"/>
                  </a:lnTo>
                  <a:lnTo>
                    <a:pt x="10051" y="21534"/>
                  </a:lnTo>
                  <a:lnTo>
                    <a:pt x="9381" y="21334"/>
                  </a:lnTo>
                  <a:lnTo>
                    <a:pt x="8908" y="21068"/>
                  </a:lnTo>
                  <a:lnTo>
                    <a:pt x="8553" y="20714"/>
                  </a:lnTo>
                  <a:lnTo>
                    <a:pt x="8435" y="20271"/>
                  </a:lnTo>
                  <a:lnTo>
                    <a:pt x="8435" y="4542"/>
                  </a:lnTo>
                  <a:lnTo>
                    <a:pt x="4020" y="7001"/>
                  </a:lnTo>
                  <a:lnTo>
                    <a:pt x="3508" y="7222"/>
                  </a:lnTo>
                  <a:lnTo>
                    <a:pt x="2956" y="7355"/>
                  </a:lnTo>
                  <a:lnTo>
                    <a:pt x="2326" y="7399"/>
                  </a:lnTo>
                  <a:lnTo>
                    <a:pt x="1734" y="7355"/>
                  </a:lnTo>
                  <a:lnTo>
                    <a:pt x="1182" y="7222"/>
                  </a:lnTo>
                  <a:lnTo>
                    <a:pt x="709" y="7001"/>
                  </a:lnTo>
                  <a:lnTo>
                    <a:pt x="315" y="6713"/>
                  </a:lnTo>
                  <a:lnTo>
                    <a:pt x="39" y="6402"/>
                  </a:lnTo>
                  <a:lnTo>
                    <a:pt x="0" y="6070"/>
                  </a:lnTo>
                  <a:lnTo>
                    <a:pt x="39" y="5716"/>
                  </a:lnTo>
                  <a:lnTo>
                    <a:pt x="315" y="5406"/>
                  </a:lnTo>
                  <a:lnTo>
                    <a:pt x="709" y="5118"/>
                  </a:lnTo>
                  <a:lnTo>
                    <a:pt x="9145" y="377"/>
                  </a:lnTo>
                  <a:lnTo>
                    <a:pt x="9618" y="155"/>
                  </a:lnTo>
                  <a:lnTo>
                    <a:pt x="10209" y="44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5B5C56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154674" y="215636"/>
              <a:ext cx="55507" cy="99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11588" y="66"/>
                  </a:lnTo>
                  <a:lnTo>
                    <a:pt x="12219" y="266"/>
                  </a:lnTo>
                  <a:lnTo>
                    <a:pt x="12731" y="553"/>
                  </a:lnTo>
                  <a:lnTo>
                    <a:pt x="13047" y="907"/>
                  </a:lnTo>
                  <a:lnTo>
                    <a:pt x="13165" y="1328"/>
                  </a:lnTo>
                  <a:lnTo>
                    <a:pt x="13165" y="17085"/>
                  </a:lnTo>
                  <a:lnTo>
                    <a:pt x="17580" y="14607"/>
                  </a:lnTo>
                  <a:lnTo>
                    <a:pt x="18092" y="14385"/>
                  </a:lnTo>
                  <a:lnTo>
                    <a:pt x="18644" y="14230"/>
                  </a:lnTo>
                  <a:lnTo>
                    <a:pt x="19274" y="14208"/>
                  </a:lnTo>
                  <a:lnTo>
                    <a:pt x="19866" y="14230"/>
                  </a:lnTo>
                  <a:lnTo>
                    <a:pt x="20418" y="14385"/>
                  </a:lnTo>
                  <a:lnTo>
                    <a:pt x="20891" y="14607"/>
                  </a:lnTo>
                  <a:lnTo>
                    <a:pt x="21285" y="14872"/>
                  </a:lnTo>
                  <a:lnTo>
                    <a:pt x="21561" y="15182"/>
                  </a:lnTo>
                  <a:lnTo>
                    <a:pt x="21600" y="15514"/>
                  </a:lnTo>
                  <a:lnTo>
                    <a:pt x="21561" y="15868"/>
                  </a:lnTo>
                  <a:lnTo>
                    <a:pt x="21285" y="16178"/>
                  </a:lnTo>
                  <a:lnTo>
                    <a:pt x="20891" y="16466"/>
                  </a:lnTo>
                  <a:lnTo>
                    <a:pt x="12495" y="21202"/>
                  </a:lnTo>
                  <a:lnTo>
                    <a:pt x="12022" y="21423"/>
                  </a:lnTo>
                  <a:lnTo>
                    <a:pt x="11431" y="21534"/>
                  </a:lnTo>
                  <a:lnTo>
                    <a:pt x="10800" y="21600"/>
                  </a:lnTo>
                  <a:lnTo>
                    <a:pt x="10169" y="21534"/>
                  </a:lnTo>
                  <a:lnTo>
                    <a:pt x="9618" y="21423"/>
                  </a:lnTo>
                  <a:lnTo>
                    <a:pt x="9145" y="21202"/>
                  </a:lnTo>
                  <a:lnTo>
                    <a:pt x="670" y="16466"/>
                  </a:lnTo>
                  <a:lnTo>
                    <a:pt x="315" y="16178"/>
                  </a:lnTo>
                  <a:lnTo>
                    <a:pt x="79" y="15868"/>
                  </a:lnTo>
                  <a:lnTo>
                    <a:pt x="0" y="15514"/>
                  </a:lnTo>
                  <a:lnTo>
                    <a:pt x="79" y="15182"/>
                  </a:lnTo>
                  <a:lnTo>
                    <a:pt x="315" y="14872"/>
                  </a:lnTo>
                  <a:lnTo>
                    <a:pt x="670" y="14607"/>
                  </a:lnTo>
                  <a:lnTo>
                    <a:pt x="1182" y="14385"/>
                  </a:lnTo>
                  <a:lnTo>
                    <a:pt x="1774" y="14230"/>
                  </a:lnTo>
                  <a:lnTo>
                    <a:pt x="2365" y="14208"/>
                  </a:lnTo>
                  <a:lnTo>
                    <a:pt x="2956" y="14230"/>
                  </a:lnTo>
                  <a:lnTo>
                    <a:pt x="3547" y="14385"/>
                  </a:lnTo>
                  <a:lnTo>
                    <a:pt x="4060" y="14607"/>
                  </a:lnTo>
                  <a:lnTo>
                    <a:pt x="8474" y="17085"/>
                  </a:lnTo>
                  <a:lnTo>
                    <a:pt x="8474" y="1328"/>
                  </a:lnTo>
                  <a:lnTo>
                    <a:pt x="8593" y="907"/>
                  </a:lnTo>
                  <a:lnTo>
                    <a:pt x="8908" y="553"/>
                  </a:lnTo>
                  <a:lnTo>
                    <a:pt x="9420" y="266"/>
                  </a:lnTo>
                  <a:lnTo>
                    <a:pt x="10051" y="66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5B5C56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09" name="Shape 209"/>
            <p:cNvSpPr/>
            <p:nvPr/>
          </p:nvSpPr>
          <p:spPr>
            <a:xfrm>
              <a:off x="204718" y="88255"/>
              <a:ext cx="72792" cy="727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840" y="0"/>
                  </a:moveTo>
                  <a:lnTo>
                    <a:pt x="20317" y="60"/>
                  </a:lnTo>
                  <a:lnTo>
                    <a:pt x="20735" y="209"/>
                  </a:lnTo>
                  <a:lnTo>
                    <a:pt x="21093" y="507"/>
                  </a:lnTo>
                  <a:lnTo>
                    <a:pt x="21391" y="865"/>
                  </a:lnTo>
                  <a:lnTo>
                    <a:pt x="21540" y="1283"/>
                  </a:lnTo>
                  <a:lnTo>
                    <a:pt x="21600" y="1760"/>
                  </a:lnTo>
                  <a:lnTo>
                    <a:pt x="21600" y="10800"/>
                  </a:lnTo>
                  <a:lnTo>
                    <a:pt x="21540" y="11367"/>
                  </a:lnTo>
                  <a:lnTo>
                    <a:pt x="21272" y="11844"/>
                  </a:lnTo>
                  <a:lnTo>
                    <a:pt x="20884" y="12262"/>
                  </a:lnTo>
                  <a:lnTo>
                    <a:pt x="20407" y="12501"/>
                  </a:lnTo>
                  <a:lnTo>
                    <a:pt x="19840" y="12590"/>
                  </a:lnTo>
                  <a:lnTo>
                    <a:pt x="19243" y="12501"/>
                  </a:lnTo>
                  <a:lnTo>
                    <a:pt x="18766" y="12262"/>
                  </a:lnTo>
                  <a:lnTo>
                    <a:pt x="18408" y="11844"/>
                  </a:lnTo>
                  <a:lnTo>
                    <a:pt x="18139" y="11367"/>
                  </a:lnTo>
                  <a:lnTo>
                    <a:pt x="18050" y="10800"/>
                  </a:lnTo>
                  <a:lnTo>
                    <a:pt x="18050" y="6056"/>
                  </a:lnTo>
                  <a:lnTo>
                    <a:pt x="3043" y="21093"/>
                  </a:lnTo>
                  <a:lnTo>
                    <a:pt x="2685" y="21391"/>
                  </a:lnTo>
                  <a:lnTo>
                    <a:pt x="2238" y="21540"/>
                  </a:lnTo>
                  <a:lnTo>
                    <a:pt x="1790" y="21600"/>
                  </a:lnTo>
                  <a:lnTo>
                    <a:pt x="1343" y="21540"/>
                  </a:lnTo>
                  <a:lnTo>
                    <a:pt x="895" y="21391"/>
                  </a:lnTo>
                  <a:lnTo>
                    <a:pt x="507" y="21093"/>
                  </a:lnTo>
                  <a:lnTo>
                    <a:pt x="209" y="20705"/>
                  </a:lnTo>
                  <a:lnTo>
                    <a:pt x="60" y="20257"/>
                  </a:lnTo>
                  <a:lnTo>
                    <a:pt x="0" y="19810"/>
                  </a:lnTo>
                  <a:lnTo>
                    <a:pt x="60" y="19392"/>
                  </a:lnTo>
                  <a:lnTo>
                    <a:pt x="209" y="18945"/>
                  </a:lnTo>
                  <a:lnTo>
                    <a:pt x="507" y="18557"/>
                  </a:lnTo>
                  <a:lnTo>
                    <a:pt x="15514" y="3550"/>
                  </a:lnTo>
                  <a:lnTo>
                    <a:pt x="10770" y="3550"/>
                  </a:lnTo>
                  <a:lnTo>
                    <a:pt x="10233" y="3461"/>
                  </a:lnTo>
                  <a:lnTo>
                    <a:pt x="9726" y="3222"/>
                  </a:lnTo>
                  <a:lnTo>
                    <a:pt x="9338" y="2834"/>
                  </a:lnTo>
                  <a:lnTo>
                    <a:pt x="9129" y="2327"/>
                  </a:lnTo>
                  <a:lnTo>
                    <a:pt x="9010" y="1760"/>
                  </a:lnTo>
                  <a:lnTo>
                    <a:pt x="9129" y="1193"/>
                  </a:lnTo>
                  <a:lnTo>
                    <a:pt x="9338" y="716"/>
                  </a:lnTo>
                  <a:lnTo>
                    <a:pt x="9726" y="298"/>
                  </a:lnTo>
                  <a:lnTo>
                    <a:pt x="10233" y="90"/>
                  </a:lnTo>
                  <a:lnTo>
                    <a:pt x="10770" y="0"/>
                  </a:lnTo>
                  <a:lnTo>
                    <a:pt x="1984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5B5C56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10" name="Shape 210"/>
            <p:cNvSpPr/>
            <p:nvPr/>
          </p:nvSpPr>
          <p:spPr>
            <a:xfrm>
              <a:off x="88255" y="204718"/>
              <a:ext cx="72792" cy="73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812" y="0"/>
                  </a:moveTo>
                  <a:lnTo>
                    <a:pt x="20259" y="60"/>
                  </a:lnTo>
                  <a:lnTo>
                    <a:pt x="20706" y="238"/>
                  </a:lnTo>
                  <a:lnTo>
                    <a:pt x="21094" y="536"/>
                  </a:lnTo>
                  <a:lnTo>
                    <a:pt x="21391" y="894"/>
                  </a:lnTo>
                  <a:lnTo>
                    <a:pt x="21540" y="1341"/>
                  </a:lnTo>
                  <a:lnTo>
                    <a:pt x="21600" y="1758"/>
                  </a:lnTo>
                  <a:lnTo>
                    <a:pt x="21540" y="2234"/>
                  </a:lnTo>
                  <a:lnTo>
                    <a:pt x="21391" y="2652"/>
                  </a:lnTo>
                  <a:lnTo>
                    <a:pt x="21094" y="3039"/>
                  </a:lnTo>
                  <a:lnTo>
                    <a:pt x="6108" y="18025"/>
                  </a:lnTo>
                  <a:lnTo>
                    <a:pt x="10815" y="18025"/>
                  </a:lnTo>
                  <a:lnTo>
                    <a:pt x="11381" y="18114"/>
                  </a:lnTo>
                  <a:lnTo>
                    <a:pt x="11887" y="18353"/>
                  </a:lnTo>
                  <a:lnTo>
                    <a:pt x="12245" y="18740"/>
                  </a:lnTo>
                  <a:lnTo>
                    <a:pt x="12513" y="19246"/>
                  </a:lnTo>
                  <a:lnTo>
                    <a:pt x="12602" y="19783"/>
                  </a:lnTo>
                  <a:lnTo>
                    <a:pt x="12513" y="20378"/>
                  </a:lnTo>
                  <a:lnTo>
                    <a:pt x="12245" y="20885"/>
                  </a:lnTo>
                  <a:lnTo>
                    <a:pt x="11887" y="21272"/>
                  </a:lnTo>
                  <a:lnTo>
                    <a:pt x="11381" y="21481"/>
                  </a:lnTo>
                  <a:lnTo>
                    <a:pt x="10815" y="21600"/>
                  </a:lnTo>
                  <a:lnTo>
                    <a:pt x="1788" y="21600"/>
                  </a:lnTo>
                  <a:lnTo>
                    <a:pt x="1341" y="21511"/>
                  </a:lnTo>
                  <a:lnTo>
                    <a:pt x="894" y="21362"/>
                  </a:lnTo>
                  <a:lnTo>
                    <a:pt x="506" y="21064"/>
                  </a:lnTo>
                  <a:lnTo>
                    <a:pt x="238" y="20706"/>
                  </a:lnTo>
                  <a:lnTo>
                    <a:pt x="60" y="20289"/>
                  </a:lnTo>
                  <a:lnTo>
                    <a:pt x="0" y="19783"/>
                  </a:lnTo>
                  <a:lnTo>
                    <a:pt x="0" y="10785"/>
                  </a:lnTo>
                  <a:lnTo>
                    <a:pt x="89" y="10219"/>
                  </a:lnTo>
                  <a:lnTo>
                    <a:pt x="358" y="9742"/>
                  </a:lnTo>
                  <a:lnTo>
                    <a:pt x="745" y="9355"/>
                  </a:lnTo>
                  <a:lnTo>
                    <a:pt x="1222" y="9087"/>
                  </a:lnTo>
                  <a:lnTo>
                    <a:pt x="1788" y="9027"/>
                  </a:lnTo>
                  <a:lnTo>
                    <a:pt x="2354" y="9087"/>
                  </a:lnTo>
                  <a:lnTo>
                    <a:pt x="2830" y="9355"/>
                  </a:lnTo>
                  <a:lnTo>
                    <a:pt x="3218" y="9742"/>
                  </a:lnTo>
                  <a:lnTo>
                    <a:pt x="3486" y="10219"/>
                  </a:lnTo>
                  <a:lnTo>
                    <a:pt x="3575" y="10785"/>
                  </a:lnTo>
                  <a:lnTo>
                    <a:pt x="3575" y="15522"/>
                  </a:lnTo>
                  <a:lnTo>
                    <a:pt x="18531" y="536"/>
                  </a:lnTo>
                  <a:lnTo>
                    <a:pt x="18948" y="238"/>
                  </a:lnTo>
                  <a:lnTo>
                    <a:pt x="19366" y="60"/>
                  </a:lnTo>
                  <a:lnTo>
                    <a:pt x="19812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5B5C56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11" name="Shape 211"/>
            <p:cNvSpPr/>
            <p:nvPr/>
          </p:nvSpPr>
          <p:spPr>
            <a:xfrm>
              <a:off x="88255" y="87345"/>
              <a:ext cx="72792" cy="73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88" y="0"/>
                  </a:moveTo>
                  <a:lnTo>
                    <a:pt x="10815" y="0"/>
                  </a:lnTo>
                  <a:lnTo>
                    <a:pt x="11381" y="119"/>
                  </a:lnTo>
                  <a:lnTo>
                    <a:pt x="11887" y="358"/>
                  </a:lnTo>
                  <a:lnTo>
                    <a:pt x="12245" y="775"/>
                  </a:lnTo>
                  <a:lnTo>
                    <a:pt x="12513" y="1251"/>
                  </a:lnTo>
                  <a:lnTo>
                    <a:pt x="12602" y="1817"/>
                  </a:lnTo>
                  <a:lnTo>
                    <a:pt x="12513" y="2354"/>
                  </a:lnTo>
                  <a:lnTo>
                    <a:pt x="12245" y="2860"/>
                  </a:lnTo>
                  <a:lnTo>
                    <a:pt x="11887" y="3247"/>
                  </a:lnTo>
                  <a:lnTo>
                    <a:pt x="11381" y="3516"/>
                  </a:lnTo>
                  <a:lnTo>
                    <a:pt x="10815" y="3575"/>
                  </a:lnTo>
                  <a:lnTo>
                    <a:pt x="6108" y="3575"/>
                  </a:lnTo>
                  <a:lnTo>
                    <a:pt x="21094" y="18561"/>
                  </a:lnTo>
                  <a:lnTo>
                    <a:pt x="21391" y="18948"/>
                  </a:lnTo>
                  <a:lnTo>
                    <a:pt x="21540" y="19366"/>
                  </a:lnTo>
                  <a:lnTo>
                    <a:pt x="21600" y="19842"/>
                  </a:lnTo>
                  <a:lnTo>
                    <a:pt x="21540" y="20289"/>
                  </a:lnTo>
                  <a:lnTo>
                    <a:pt x="21391" y="20706"/>
                  </a:lnTo>
                  <a:lnTo>
                    <a:pt x="21094" y="21064"/>
                  </a:lnTo>
                  <a:lnTo>
                    <a:pt x="20706" y="21362"/>
                  </a:lnTo>
                  <a:lnTo>
                    <a:pt x="20259" y="21570"/>
                  </a:lnTo>
                  <a:lnTo>
                    <a:pt x="19812" y="21600"/>
                  </a:lnTo>
                  <a:lnTo>
                    <a:pt x="19366" y="21570"/>
                  </a:lnTo>
                  <a:lnTo>
                    <a:pt x="18948" y="21362"/>
                  </a:lnTo>
                  <a:lnTo>
                    <a:pt x="18531" y="21064"/>
                  </a:lnTo>
                  <a:lnTo>
                    <a:pt x="3575" y="6108"/>
                  </a:lnTo>
                  <a:lnTo>
                    <a:pt x="3575" y="10815"/>
                  </a:lnTo>
                  <a:lnTo>
                    <a:pt x="3486" y="11381"/>
                  </a:lnTo>
                  <a:lnTo>
                    <a:pt x="3218" y="11858"/>
                  </a:lnTo>
                  <a:lnTo>
                    <a:pt x="2830" y="12245"/>
                  </a:lnTo>
                  <a:lnTo>
                    <a:pt x="2354" y="12513"/>
                  </a:lnTo>
                  <a:lnTo>
                    <a:pt x="1788" y="12632"/>
                  </a:lnTo>
                  <a:lnTo>
                    <a:pt x="1222" y="12513"/>
                  </a:lnTo>
                  <a:lnTo>
                    <a:pt x="745" y="12245"/>
                  </a:lnTo>
                  <a:lnTo>
                    <a:pt x="358" y="11858"/>
                  </a:lnTo>
                  <a:lnTo>
                    <a:pt x="89" y="11381"/>
                  </a:lnTo>
                  <a:lnTo>
                    <a:pt x="0" y="10815"/>
                  </a:lnTo>
                  <a:lnTo>
                    <a:pt x="0" y="1817"/>
                  </a:lnTo>
                  <a:lnTo>
                    <a:pt x="60" y="1341"/>
                  </a:lnTo>
                  <a:lnTo>
                    <a:pt x="238" y="924"/>
                  </a:lnTo>
                  <a:lnTo>
                    <a:pt x="506" y="536"/>
                  </a:lnTo>
                  <a:lnTo>
                    <a:pt x="894" y="268"/>
                  </a:lnTo>
                  <a:lnTo>
                    <a:pt x="1341" y="89"/>
                  </a:lnTo>
                  <a:lnTo>
                    <a:pt x="178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5B5C56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12" name="Shape 212"/>
            <p:cNvSpPr/>
            <p:nvPr/>
          </p:nvSpPr>
          <p:spPr>
            <a:xfrm>
              <a:off x="204718" y="204718"/>
              <a:ext cx="72792" cy="73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90" y="0"/>
                  </a:moveTo>
                  <a:lnTo>
                    <a:pt x="2238" y="60"/>
                  </a:lnTo>
                  <a:lnTo>
                    <a:pt x="2685" y="238"/>
                  </a:lnTo>
                  <a:lnTo>
                    <a:pt x="3043" y="536"/>
                  </a:lnTo>
                  <a:lnTo>
                    <a:pt x="18050" y="15522"/>
                  </a:lnTo>
                  <a:lnTo>
                    <a:pt x="18050" y="10785"/>
                  </a:lnTo>
                  <a:lnTo>
                    <a:pt x="18139" y="10219"/>
                  </a:lnTo>
                  <a:lnTo>
                    <a:pt x="18408" y="9742"/>
                  </a:lnTo>
                  <a:lnTo>
                    <a:pt x="18766" y="9355"/>
                  </a:lnTo>
                  <a:lnTo>
                    <a:pt x="19243" y="9087"/>
                  </a:lnTo>
                  <a:lnTo>
                    <a:pt x="19840" y="9027"/>
                  </a:lnTo>
                  <a:lnTo>
                    <a:pt x="20407" y="9087"/>
                  </a:lnTo>
                  <a:lnTo>
                    <a:pt x="20884" y="9355"/>
                  </a:lnTo>
                  <a:lnTo>
                    <a:pt x="21272" y="9742"/>
                  </a:lnTo>
                  <a:lnTo>
                    <a:pt x="21540" y="10219"/>
                  </a:lnTo>
                  <a:lnTo>
                    <a:pt x="21600" y="10785"/>
                  </a:lnTo>
                  <a:lnTo>
                    <a:pt x="21600" y="19783"/>
                  </a:lnTo>
                  <a:lnTo>
                    <a:pt x="21540" y="20289"/>
                  </a:lnTo>
                  <a:lnTo>
                    <a:pt x="21391" y="20706"/>
                  </a:lnTo>
                  <a:lnTo>
                    <a:pt x="21093" y="21064"/>
                  </a:lnTo>
                  <a:lnTo>
                    <a:pt x="20735" y="21362"/>
                  </a:lnTo>
                  <a:lnTo>
                    <a:pt x="20317" y="21511"/>
                  </a:lnTo>
                  <a:lnTo>
                    <a:pt x="19840" y="21600"/>
                  </a:lnTo>
                  <a:lnTo>
                    <a:pt x="10770" y="21600"/>
                  </a:lnTo>
                  <a:lnTo>
                    <a:pt x="10233" y="21481"/>
                  </a:lnTo>
                  <a:lnTo>
                    <a:pt x="9726" y="21272"/>
                  </a:lnTo>
                  <a:lnTo>
                    <a:pt x="9338" y="20885"/>
                  </a:lnTo>
                  <a:lnTo>
                    <a:pt x="9129" y="20378"/>
                  </a:lnTo>
                  <a:lnTo>
                    <a:pt x="9010" y="19783"/>
                  </a:lnTo>
                  <a:lnTo>
                    <a:pt x="9129" y="19246"/>
                  </a:lnTo>
                  <a:lnTo>
                    <a:pt x="9338" y="18740"/>
                  </a:lnTo>
                  <a:lnTo>
                    <a:pt x="9726" y="18353"/>
                  </a:lnTo>
                  <a:lnTo>
                    <a:pt x="10233" y="18114"/>
                  </a:lnTo>
                  <a:lnTo>
                    <a:pt x="10770" y="18025"/>
                  </a:lnTo>
                  <a:lnTo>
                    <a:pt x="15514" y="18025"/>
                  </a:lnTo>
                  <a:lnTo>
                    <a:pt x="507" y="3039"/>
                  </a:lnTo>
                  <a:lnTo>
                    <a:pt x="209" y="2652"/>
                  </a:lnTo>
                  <a:lnTo>
                    <a:pt x="60" y="2234"/>
                  </a:lnTo>
                  <a:lnTo>
                    <a:pt x="0" y="1758"/>
                  </a:lnTo>
                  <a:lnTo>
                    <a:pt x="60" y="1341"/>
                  </a:lnTo>
                  <a:lnTo>
                    <a:pt x="209" y="894"/>
                  </a:lnTo>
                  <a:lnTo>
                    <a:pt x="507" y="536"/>
                  </a:lnTo>
                  <a:lnTo>
                    <a:pt x="895" y="238"/>
                  </a:lnTo>
                  <a:lnTo>
                    <a:pt x="1343" y="60"/>
                  </a:lnTo>
                  <a:lnTo>
                    <a:pt x="179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5B5C56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grpSp>
        <p:nvGrpSpPr>
          <p:cNvPr id="219" name="Group 219"/>
          <p:cNvGrpSpPr/>
          <p:nvPr/>
        </p:nvGrpSpPr>
        <p:grpSpPr>
          <a:xfrm>
            <a:off x="5124247" y="3220826"/>
            <a:ext cx="365770" cy="365770"/>
            <a:chOff x="-1" y="-1"/>
            <a:chExt cx="365769" cy="365769"/>
          </a:xfrm>
        </p:grpSpPr>
        <p:sp>
          <p:nvSpPr>
            <p:cNvPr id="214" name="Shape 214"/>
            <p:cNvSpPr/>
            <p:nvPr/>
          </p:nvSpPr>
          <p:spPr>
            <a:xfrm>
              <a:off x="-2" y="-2"/>
              <a:ext cx="365770" cy="3657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11463" y="18"/>
                  </a:lnTo>
                  <a:lnTo>
                    <a:pt x="12101" y="78"/>
                  </a:lnTo>
                  <a:lnTo>
                    <a:pt x="12746" y="179"/>
                  </a:lnTo>
                  <a:lnTo>
                    <a:pt x="13367" y="310"/>
                  </a:lnTo>
                  <a:lnTo>
                    <a:pt x="13976" y="472"/>
                  </a:lnTo>
                  <a:lnTo>
                    <a:pt x="14573" y="675"/>
                  </a:lnTo>
                  <a:lnTo>
                    <a:pt x="15146" y="907"/>
                  </a:lnTo>
                  <a:lnTo>
                    <a:pt x="15707" y="1176"/>
                  </a:lnTo>
                  <a:lnTo>
                    <a:pt x="16251" y="1475"/>
                  </a:lnTo>
                  <a:lnTo>
                    <a:pt x="16776" y="1803"/>
                  </a:lnTo>
                  <a:lnTo>
                    <a:pt x="17278" y="2161"/>
                  </a:lnTo>
                  <a:lnTo>
                    <a:pt x="17755" y="2537"/>
                  </a:lnTo>
                  <a:lnTo>
                    <a:pt x="18215" y="2949"/>
                  </a:lnTo>
                  <a:lnTo>
                    <a:pt x="18651" y="3385"/>
                  </a:lnTo>
                  <a:lnTo>
                    <a:pt x="19063" y="3845"/>
                  </a:lnTo>
                  <a:lnTo>
                    <a:pt x="19439" y="4322"/>
                  </a:lnTo>
                  <a:lnTo>
                    <a:pt x="19803" y="4824"/>
                  </a:lnTo>
                  <a:lnTo>
                    <a:pt x="20125" y="5349"/>
                  </a:lnTo>
                  <a:lnTo>
                    <a:pt x="20424" y="5893"/>
                  </a:lnTo>
                  <a:lnTo>
                    <a:pt x="20693" y="6454"/>
                  </a:lnTo>
                  <a:lnTo>
                    <a:pt x="20925" y="7027"/>
                  </a:lnTo>
                  <a:lnTo>
                    <a:pt x="21128" y="7624"/>
                  </a:lnTo>
                  <a:lnTo>
                    <a:pt x="21290" y="8233"/>
                  </a:lnTo>
                  <a:lnTo>
                    <a:pt x="21421" y="8854"/>
                  </a:lnTo>
                  <a:lnTo>
                    <a:pt x="21522" y="9499"/>
                  </a:lnTo>
                  <a:lnTo>
                    <a:pt x="21582" y="10137"/>
                  </a:lnTo>
                  <a:lnTo>
                    <a:pt x="21600" y="10800"/>
                  </a:lnTo>
                  <a:lnTo>
                    <a:pt x="21582" y="11463"/>
                  </a:lnTo>
                  <a:lnTo>
                    <a:pt x="21522" y="12101"/>
                  </a:lnTo>
                  <a:lnTo>
                    <a:pt x="21421" y="12746"/>
                  </a:lnTo>
                  <a:lnTo>
                    <a:pt x="21290" y="13367"/>
                  </a:lnTo>
                  <a:lnTo>
                    <a:pt x="21128" y="13976"/>
                  </a:lnTo>
                  <a:lnTo>
                    <a:pt x="20925" y="14573"/>
                  </a:lnTo>
                  <a:lnTo>
                    <a:pt x="20693" y="15146"/>
                  </a:lnTo>
                  <a:lnTo>
                    <a:pt x="20424" y="15707"/>
                  </a:lnTo>
                  <a:lnTo>
                    <a:pt x="20125" y="16251"/>
                  </a:lnTo>
                  <a:lnTo>
                    <a:pt x="19803" y="16776"/>
                  </a:lnTo>
                  <a:lnTo>
                    <a:pt x="19439" y="17278"/>
                  </a:lnTo>
                  <a:lnTo>
                    <a:pt x="19063" y="17755"/>
                  </a:lnTo>
                  <a:lnTo>
                    <a:pt x="18651" y="18215"/>
                  </a:lnTo>
                  <a:lnTo>
                    <a:pt x="18215" y="18651"/>
                  </a:lnTo>
                  <a:lnTo>
                    <a:pt x="17755" y="19063"/>
                  </a:lnTo>
                  <a:lnTo>
                    <a:pt x="17278" y="19439"/>
                  </a:lnTo>
                  <a:lnTo>
                    <a:pt x="16776" y="19803"/>
                  </a:lnTo>
                  <a:lnTo>
                    <a:pt x="16251" y="20125"/>
                  </a:lnTo>
                  <a:lnTo>
                    <a:pt x="15707" y="20424"/>
                  </a:lnTo>
                  <a:lnTo>
                    <a:pt x="15146" y="20693"/>
                  </a:lnTo>
                  <a:lnTo>
                    <a:pt x="14573" y="20925"/>
                  </a:lnTo>
                  <a:lnTo>
                    <a:pt x="13976" y="21128"/>
                  </a:lnTo>
                  <a:lnTo>
                    <a:pt x="13367" y="21290"/>
                  </a:lnTo>
                  <a:lnTo>
                    <a:pt x="12746" y="21421"/>
                  </a:lnTo>
                  <a:lnTo>
                    <a:pt x="12101" y="21522"/>
                  </a:lnTo>
                  <a:lnTo>
                    <a:pt x="11463" y="21582"/>
                  </a:lnTo>
                  <a:lnTo>
                    <a:pt x="10800" y="21600"/>
                  </a:lnTo>
                  <a:lnTo>
                    <a:pt x="10137" y="21582"/>
                  </a:lnTo>
                  <a:lnTo>
                    <a:pt x="9499" y="21522"/>
                  </a:lnTo>
                  <a:lnTo>
                    <a:pt x="8854" y="21421"/>
                  </a:lnTo>
                  <a:lnTo>
                    <a:pt x="8233" y="21290"/>
                  </a:lnTo>
                  <a:lnTo>
                    <a:pt x="7624" y="21128"/>
                  </a:lnTo>
                  <a:lnTo>
                    <a:pt x="7027" y="20925"/>
                  </a:lnTo>
                  <a:lnTo>
                    <a:pt x="6454" y="20693"/>
                  </a:lnTo>
                  <a:lnTo>
                    <a:pt x="5893" y="20424"/>
                  </a:lnTo>
                  <a:lnTo>
                    <a:pt x="5349" y="20125"/>
                  </a:lnTo>
                  <a:lnTo>
                    <a:pt x="4824" y="19803"/>
                  </a:lnTo>
                  <a:lnTo>
                    <a:pt x="4322" y="19439"/>
                  </a:lnTo>
                  <a:lnTo>
                    <a:pt x="3845" y="19063"/>
                  </a:lnTo>
                  <a:lnTo>
                    <a:pt x="3385" y="18651"/>
                  </a:lnTo>
                  <a:lnTo>
                    <a:pt x="2949" y="18215"/>
                  </a:lnTo>
                  <a:lnTo>
                    <a:pt x="2537" y="17755"/>
                  </a:lnTo>
                  <a:lnTo>
                    <a:pt x="2161" y="17278"/>
                  </a:lnTo>
                  <a:lnTo>
                    <a:pt x="1803" y="16776"/>
                  </a:lnTo>
                  <a:lnTo>
                    <a:pt x="1475" y="16251"/>
                  </a:lnTo>
                  <a:lnTo>
                    <a:pt x="1176" y="15707"/>
                  </a:lnTo>
                  <a:lnTo>
                    <a:pt x="907" y="15146"/>
                  </a:lnTo>
                  <a:lnTo>
                    <a:pt x="675" y="14573"/>
                  </a:lnTo>
                  <a:lnTo>
                    <a:pt x="472" y="13976"/>
                  </a:lnTo>
                  <a:lnTo>
                    <a:pt x="310" y="13367"/>
                  </a:lnTo>
                  <a:lnTo>
                    <a:pt x="179" y="12746"/>
                  </a:lnTo>
                  <a:lnTo>
                    <a:pt x="78" y="12101"/>
                  </a:lnTo>
                  <a:lnTo>
                    <a:pt x="18" y="11463"/>
                  </a:lnTo>
                  <a:lnTo>
                    <a:pt x="0" y="10800"/>
                  </a:lnTo>
                  <a:lnTo>
                    <a:pt x="18" y="10137"/>
                  </a:lnTo>
                  <a:lnTo>
                    <a:pt x="78" y="9499"/>
                  </a:lnTo>
                  <a:lnTo>
                    <a:pt x="179" y="8854"/>
                  </a:lnTo>
                  <a:lnTo>
                    <a:pt x="310" y="8233"/>
                  </a:lnTo>
                  <a:lnTo>
                    <a:pt x="472" y="7624"/>
                  </a:lnTo>
                  <a:lnTo>
                    <a:pt x="675" y="7027"/>
                  </a:lnTo>
                  <a:lnTo>
                    <a:pt x="907" y="6454"/>
                  </a:lnTo>
                  <a:lnTo>
                    <a:pt x="1176" y="5893"/>
                  </a:lnTo>
                  <a:lnTo>
                    <a:pt x="1475" y="5349"/>
                  </a:lnTo>
                  <a:lnTo>
                    <a:pt x="1803" y="4824"/>
                  </a:lnTo>
                  <a:lnTo>
                    <a:pt x="2161" y="4322"/>
                  </a:lnTo>
                  <a:lnTo>
                    <a:pt x="2537" y="3845"/>
                  </a:lnTo>
                  <a:lnTo>
                    <a:pt x="2949" y="3385"/>
                  </a:lnTo>
                  <a:lnTo>
                    <a:pt x="3385" y="2949"/>
                  </a:lnTo>
                  <a:lnTo>
                    <a:pt x="3845" y="2537"/>
                  </a:lnTo>
                  <a:lnTo>
                    <a:pt x="4322" y="2161"/>
                  </a:lnTo>
                  <a:lnTo>
                    <a:pt x="4824" y="1803"/>
                  </a:lnTo>
                  <a:lnTo>
                    <a:pt x="5349" y="1475"/>
                  </a:lnTo>
                  <a:lnTo>
                    <a:pt x="5893" y="1176"/>
                  </a:lnTo>
                  <a:lnTo>
                    <a:pt x="6454" y="907"/>
                  </a:lnTo>
                  <a:lnTo>
                    <a:pt x="7027" y="675"/>
                  </a:lnTo>
                  <a:lnTo>
                    <a:pt x="7624" y="472"/>
                  </a:lnTo>
                  <a:lnTo>
                    <a:pt x="8233" y="310"/>
                  </a:lnTo>
                  <a:lnTo>
                    <a:pt x="8854" y="179"/>
                  </a:lnTo>
                  <a:lnTo>
                    <a:pt x="9499" y="78"/>
                  </a:lnTo>
                  <a:lnTo>
                    <a:pt x="10137" y="18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0383C9"/>
            </a:solidFill>
            <a:ln w="1905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5B5C56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15" name="Shape 215"/>
            <p:cNvSpPr/>
            <p:nvPr/>
          </p:nvSpPr>
          <p:spPr>
            <a:xfrm>
              <a:off x="81431" y="65509"/>
              <a:ext cx="202903" cy="509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900" y="0"/>
                  </a:moveTo>
                  <a:lnTo>
                    <a:pt x="19072" y="86"/>
                  </a:lnTo>
                  <a:lnTo>
                    <a:pt x="19255" y="387"/>
                  </a:lnTo>
                  <a:lnTo>
                    <a:pt x="19406" y="861"/>
                  </a:lnTo>
                  <a:lnTo>
                    <a:pt x="21385" y="8821"/>
                  </a:lnTo>
                  <a:lnTo>
                    <a:pt x="21503" y="9466"/>
                  </a:lnTo>
                  <a:lnTo>
                    <a:pt x="21578" y="10112"/>
                  </a:lnTo>
                  <a:lnTo>
                    <a:pt x="21600" y="10800"/>
                  </a:lnTo>
                  <a:lnTo>
                    <a:pt x="21578" y="11575"/>
                  </a:lnTo>
                  <a:lnTo>
                    <a:pt x="21503" y="12220"/>
                  </a:lnTo>
                  <a:lnTo>
                    <a:pt x="21385" y="12822"/>
                  </a:lnTo>
                  <a:lnTo>
                    <a:pt x="19406" y="20825"/>
                  </a:lnTo>
                  <a:lnTo>
                    <a:pt x="19255" y="21256"/>
                  </a:lnTo>
                  <a:lnTo>
                    <a:pt x="19072" y="21514"/>
                  </a:lnTo>
                  <a:lnTo>
                    <a:pt x="18900" y="21600"/>
                  </a:lnTo>
                  <a:lnTo>
                    <a:pt x="18728" y="21514"/>
                  </a:lnTo>
                  <a:lnTo>
                    <a:pt x="18545" y="21256"/>
                  </a:lnTo>
                  <a:lnTo>
                    <a:pt x="18405" y="20825"/>
                  </a:lnTo>
                  <a:lnTo>
                    <a:pt x="18287" y="20180"/>
                  </a:lnTo>
                  <a:lnTo>
                    <a:pt x="18212" y="19492"/>
                  </a:lnTo>
                  <a:lnTo>
                    <a:pt x="18190" y="18803"/>
                  </a:lnTo>
                  <a:lnTo>
                    <a:pt x="18212" y="18072"/>
                  </a:lnTo>
                  <a:lnTo>
                    <a:pt x="18287" y="17383"/>
                  </a:lnTo>
                  <a:lnTo>
                    <a:pt x="18405" y="16824"/>
                  </a:lnTo>
                  <a:lnTo>
                    <a:pt x="19040" y="14199"/>
                  </a:lnTo>
                  <a:lnTo>
                    <a:pt x="839" y="14199"/>
                  </a:lnTo>
                  <a:lnTo>
                    <a:pt x="624" y="14113"/>
                  </a:lnTo>
                  <a:lnTo>
                    <a:pt x="420" y="13769"/>
                  </a:lnTo>
                  <a:lnTo>
                    <a:pt x="247" y="13210"/>
                  </a:lnTo>
                  <a:lnTo>
                    <a:pt x="118" y="12564"/>
                  </a:lnTo>
                  <a:lnTo>
                    <a:pt x="22" y="11704"/>
                  </a:lnTo>
                  <a:lnTo>
                    <a:pt x="0" y="10800"/>
                  </a:lnTo>
                  <a:lnTo>
                    <a:pt x="22" y="9896"/>
                  </a:lnTo>
                  <a:lnTo>
                    <a:pt x="118" y="9122"/>
                  </a:lnTo>
                  <a:lnTo>
                    <a:pt x="247" y="8390"/>
                  </a:lnTo>
                  <a:lnTo>
                    <a:pt x="420" y="7874"/>
                  </a:lnTo>
                  <a:lnTo>
                    <a:pt x="624" y="7573"/>
                  </a:lnTo>
                  <a:lnTo>
                    <a:pt x="839" y="7401"/>
                  </a:lnTo>
                  <a:lnTo>
                    <a:pt x="19040" y="7401"/>
                  </a:lnTo>
                  <a:lnTo>
                    <a:pt x="18405" y="4862"/>
                  </a:lnTo>
                  <a:lnTo>
                    <a:pt x="18287" y="4260"/>
                  </a:lnTo>
                  <a:lnTo>
                    <a:pt x="18212" y="3614"/>
                  </a:lnTo>
                  <a:lnTo>
                    <a:pt x="18190" y="2840"/>
                  </a:lnTo>
                  <a:lnTo>
                    <a:pt x="18212" y="2151"/>
                  </a:lnTo>
                  <a:lnTo>
                    <a:pt x="18287" y="1463"/>
                  </a:lnTo>
                  <a:lnTo>
                    <a:pt x="18405" y="861"/>
                  </a:lnTo>
                  <a:lnTo>
                    <a:pt x="18545" y="387"/>
                  </a:lnTo>
                  <a:lnTo>
                    <a:pt x="18728" y="86"/>
                  </a:lnTo>
                  <a:lnTo>
                    <a:pt x="189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5B5C56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16" name="Shape 216"/>
            <p:cNvSpPr/>
            <p:nvPr/>
          </p:nvSpPr>
          <p:spPr>
            <a:xfrm>
              <a:off x="49586" y="125559"/>
              <a:ext cx="266592" cy="50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549" y="0"/>
                  </a:moveTo>
                  <a:lnTo>
                    <a:pt x="19680" y="86"/>
                  </a:lnTo>
                  <a:lnTo>
                    <a:pt x="19819" y="387"/>
                  </a:lnTo>
                  <a:lnTo>
                    <a:pt x="19933" y="818"/>
                  </a:lnTo>
                  <a:lnTo>
                    <a:pt x="21437" y="8778"/>
                  </a:lnTo>
                  <a:lnTo>
                    <a:pt x="21526" y="9380"/>
                  </a:lnTo>
                  <a:lnTo>
                    <a:pt x="21584" y="10112"/>
                  </a:lnTo>
                  <a:lnTo>
                    <a:pt x="21600" y="10800"/>
                  </a:lnTo>
                  <a:lnTo>
                    <a:pt x="21584" y="11531"/>
                  </a:lnTo>
                  <a:lnTo>
                    <a:pt x="21526" y="12220"/>
                  </a:lnTo>
                  <a:lnTo>
                    <a:pt x="21437" y="12779"/>
                  </a:lnTo>
                  <a:lnTo>
                    <a:pt x="19933" y="20739"/>
                  </a:lnTo>
                  <a:lnTo>
                    <a:pt x="19819" y="21213"/>
                  </a:lnTo>
                  <a:lnTo>
                    <a:pt x="19680" y="21514"/>
                  </a:lnTo>
                  <a:lnTo>
                    <a:pt x="19549" y="21600"/>
                  </a:lnTo>
                  <a:lnTo>
                    <a:pt x="19419" y="21514"/>
                  </a:lnTo>
                  <a:lnTo>
                    <a:pt x="19280" y="21213"/>
                  </a:lnTo>
                  <a:lnTo>
                    <a:pt x="19174" y="20739"/>
                  </a:lnTo>
                  <a:lnTo>
                    <a:pt x="19084" y="20137"/>
                  </a:lnTo>
                  <a:lnTo>
                    <a:pt x="19027" y="19492"/>
                  </a:lnTo>
                  <a:lnTo>
                    <a:pt x="19010" y="18760"/>
                  </a:lnTo>
                  <a:lnTo>
                    <a:pt x="19027" y="18029"/>
                  </a:lnTo>
                  <a:lnTo>
                    <a:pt x="19084" y="17383"/>
                  </a:lnTo>
                  <a:lnTo>
                    <a:pt x="19174" y="16738"/>
                  </a:lnTo>
                  <a:lnTo>
                    <a:pt x="19656" y="14199"/>
                  </a:lnTo>
                  <a:lnTo>
                    <a:pt x="645" y="14199"/>
                  </a:lnTo>
                  <a:lnTo>
                    <a:pt x="474" y="14113"/>
                  </a:lnTo>
                  <a:lnTo>
                    <a:pt x="310" y="13726"/>
                  </a:lnTo>
                  <a:lnTo>
                    <a:pt x="188" y="13210"/>
                  </a:lnTo>
                  <a:lnTo>
                    <a:pt x="74" y="12521"/>
                  </a:lnTo>
                  <a:lnTo>
                    <a:pt x="16" y="11704"/>
                  </a:lnTo>
                  <a:lnTo>
                    <a:pt x="0" y="10800"/>
                  </a:lnTo>
                  <a:lnTo>
                    <a:pt x="16" y="9896"/>
                  </a:lnTo>
                  <a:lnTo>
                    <a:pt x="74" y="9079"/>
                  </a:lnTo>
                  <a:lnTo>
                    <a:pt x="188" y="8390"/>
                  </a:lnTo>
                  <a:lnTo>
                    <a:pt x="310" y="7874"/>
                  </a:lnTo>
                  <a:lnTo>
                    <a:pt x="474" y="7487"/>
                  </a:lnTo>
                  <a:lnTo>
                    <a:pt x="645" y="7401"/>
                  </a:lnTo>
                  <a:lnTo>
                    <a:pt x="19656" y="7401"/>
                  </a:lnTo>
                  <a:lnTo>
                    <a:pt x="19174" y="4862"/>
                  </a:lnTo>
                  <a:lnTo>
                    <a:pt x="19084" y="4260"/>
                  </a:lnTo>
                  <a:lnTo>
                    <a:pt x="19027" y="3528"/>
                  </a:lnTo>
                  <a:lnTo>
                    <a:pt x="19010" y="2840"/>
                  </a:lnTo>
                  <a:lnTo>
                    <a:pt x="19027" y="2108"/>
                  </a:lnTo>
                  <a:lnTo>
                    <a:pt x="19084" y="1420"/>
                  </a:lnTo>
                  <a:lnTo>
                    <a:pt x="19174" y="818"/>
                  </a:lnTo>
                  <a:lnTo>
                    <a:pt x="19280" y="387"/>
                  </a:lnTo>
                  <a:lnTo>
                    <a:pt x="19419" y="86"/>
                  </a:lnTo>
                  <a:lnTo>
                    <a:pt x="19549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5B5C56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17" name="Shape 217"/>
            <p:cNvSpPr/>
            <p:nvPr/>
          </p:nvSpPr>
          <p:spPr>
            <a:xfrm>
              <a:off x="49586" y="192890"/>
              <a:ext cx="266592" cy="509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549" y="0"/>
                  </a:moveTo>
                  <a:lnTo>
                    <a:pt x="19680" y="86"/>
                  </a:lnTo>
                  <a:lnTo>
                    <a:pt x="19819" y="344"/>
                  </a:lnTo>
                  <a:lnTo>
                    <a:pt x="19933" y="818"/>
                  </a:lnTo>
                  <a:lnTo>
                    <a:pt x="21437" y="8778"/>
                  </a:lnTo>
                  <a:lnTo>
                    <a:pt x="21526" y="9380"/>
                  </a:lnTo>
                  <a:lnTo>
                    <a:pt x="21584" y="10069"/>
                  </a:lnTo>
                  <a:lnTo>
                    <a:pt x="21600" y="10800"/>
                  </a:lnTo>
                  <a:lnTo>
                    <a:pt x="21584" y="11531"/>
                  </a:lnTo>
                  <a:lnTo>
                    <a:pt x="21526" y="12177"/>
                  </a:lnTo>
                  <a:lnTo>
                    <a:pt x="21437" y="12779"/>
                  </a:lnTo>
                  <a:lnTo>
                    <a:pt x="19933" y="20739"/>
                  </a:lnTo>
                  <a:lnTo>
                    <a:pt x="19819" y="21213"/>
                  </a:lnTo>
                  <a:lnTo>
                    <a:pt x="19680" y="21514"/>
                  </a:lnTo>
                  <a:lnTo>
                    <a:pt x="19549" y="21600"/>
                  </a:lnTo>
                  <a:lnTo>
                    <a:pt x="19419" y="21514"/>
                  </a:lnTo>
                  <a:lnTo>
                    <a:pt x="19280" y="21213"/>
                  </a:lnTo>
                  <a:lnTo>
                    <a:pt x="19174" y="20739"/>
                  </a:lnTo>
                  <a:lnTo>
                    <a:pt x="19084" y="20137"/>
                  </a:lnTo>
                  <a:lnTo>
                    <a:pt x="19027" y="19492"/>
                  </a:lnTo>
                  <a:lnTo>
                    <a:pt x="19010" y="18717"/>
                  </a:lnTo>
                  <a:lnTo>
                    <a:pt x="19027" y="18029"/>
                  </a:lnTo>
                  <a:lnTo>
                    <a:pt x="19084" y="17383"/>
                  </a:lnTo>
                  <a:lnTo>
                    <a:pt x="19174" y="16738"/>
                  </a:lnTo>
                  <a:lnTo>
                    <a:pt x="19656" y="14199"/>
                  </a:lnTo>
                  <a:lnTo>
                    <a:pt x="645" y="14199"/>
                  </a:lnTo>
                  <a:lnTo>
                    <a:pt x="474" y="14070"/>
                  </a:lnTo>
                  <a:lnTo>
                    <a:pt x="310" y="13726"/>
                  </a:lnTo>
                  <a:lnTo>
                    <a:pt x="188" y="13210"/>
                  </a:lnTo>
                  <a:lnTo>
                    <a:pt x="74" y="12521"/>
                  </a:lnTo>
                  <a:lnTo>
                    <a:pt x="16" y="11704"/>
                  </a:lnTo>
                  <a:lnTo>
                    <a:pt x="0" y="10800"/>
                  </a:lnTo>
                  <a:lnTo>
                    <a:pt x="16" y="9853"/>
                  </a:lnTo>
                  <a:lnTo>
                    <a:pt x="74" y="9079"/>
                  </a:lnTo>
                  <a:lnTo>
                    <a:pt x="188" y="8390"/>
                  </a:lnTo>
                  <a:lnTo>
                    <a:pt x="310" y="7831"/>
                  </a:lnTo>
                  <a:lnTo>
                    <a:pt x="474" y="7487"/>
                  </a:lnTo>
                  <a:lnTo>
                    <a:pt x="645" y="7358"/>
                  </a:lnTo>
                  <a:lnTo>
                    <a:pt x="19656" y="7358"/>
                  </a:lnTo>
                  <a:lnTo>
                    <a:pt x="19174" y="4819"/>
                  </a:lnTo>
                  <a:lnTo>
                    <a:pt x="19084" y="4260"/>
                  </a:lnTo>
                  <a:lnTo>
                    <a:pt x="19027" y="3528"/>
                  </a:lnTo>
                  <a:lnTo>
                    <a:pt x="19010" y="2840"/>
                  </a:lnTo>
                  <a:lnTo>
                    <a:pt x="19027" y="2108"/>
                  </a:lnTo>
                  <a:lnTo>
                    <a:pt x="19084" y="1420"/>
                  </a:lnTo>
                  <a:lnTo>
                    <a:pt x="19174" y="818"/>
                  </a:lnTo>
                  <a:lnTo>
                    <a:pt x="19280" y="344"/>
                  </a:lnTo>
                  <a:lnTo>
                    <a:pt x="19419" y="86"/>
                  </a:lnTo>
                  <a:lnTo>
                    <a:pt x="19549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5B5C56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18" name="Shape 218"/>
            <p:cNvSpPr/>
            <p:nvPr/>
          </p:nvSpPr>
          <p:spPr>
            <a:xfrm>
              <a:off x="85070" y="256579"/>
              <a:ext cx="195625" cy="50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800" y="0"/>
                  </a:moveTo>
                  <a:lnTo>
                    <a:pt x="18978" y="129"/>
                  </a:lnTo>
                  <a:lnTo>
                    <a:pt x="19168" y="386"/>
                  </a:lnTo>
                  <a:lnTo>
                    <a:pt x="19324" y="859"/>
                  </a:lnTo>
                  <a:lnTo>
                    <a:pt x="21377" y="8803"/>
                  </a:lnTo>
                  <a:lnTo>
                    <a:pt x="21500" y="9447"/>
                  </a:lnTo>
                  <a:lnTo>
                    <a:pt x="21578" y="10091"/>
                  </a:lnTo>
                  <a:lnTo>
                    <a:pt x="21600" y="10779"/>
                  </a:lnTo>
                  <a:lnTo>
                    <a:pt x="21578" y="11551"/>
                  </a:lnTo>
                  <a:lnTo>
                    <a:pt x="21500" y="12196"/>
                  </a:lnTo>
                  <a:lnTo>
                    <a:pt x="21377" y="12840"/>
                  </a:lnTo>
                  <a:lnTo>
                    <a:pt x="19324" y="20784"/>
                  </a:lnTo>
                  <a:lnTo>
                    <a:pt x="19168" y="21256"/>
                  </a:lnTo>
                  <a:lnTo>
                    <a:pt x="18978" y="21471"/>
                  </a:lnTo>
                  <a:lnTo>
                    <a:pt x="18800" y="21600"/>
                  </a:lnTo>
                  <a:lnTo>
                    <a:pt x="18621" y="21471"/>
                  </a:lnTo>
                  <a:lnTo>
                    <a:pt x="18431" y="21256"/>
                  </a:lnTo>
                  <a:lnTo>
                    <a:pt x="18286" y="20784"/>
                  </a:lnTo>
                  <a:lnTo>
                    <a:pt x="18164" y="20183"/>
                  </a:lnTo>
                  <a:lnTo>
                    <a:pt x="18086" y="19453"/>
                  </a:lnTo>
                  <a:lnTo>
                    <a:pt x="18063" y="18766"/>
                  </a:lnTo>
                  <a:lnTo>
                    <a:pt x="18086" y="18036"/>
                  </a:lnTo>
                  <a:lnTo>
                    <a:pt x="18164" y="17349"/>
                  </a:lnTo>
                  <a:lnTo>
                    <a:pt x="18286" y="16790"/>
                  </a:lnTo>
                  <a:lnTo>
                    <a:pt x="18945" y="14214"/>
                  </a:lnTo>
                  <a:lnTo>
                    <a:pt x="881" y="14214"/>
                  </a:lnTo>
                  <a:lnTo>
                    <a:pt x="647" y="14085"/>
                  </a:lnTo>
                  <a:lnTo>
                    <a:pt x="435" y="13784"/>
                  </a:lnTo>
                  <a:lnTo>
                    <a:pt x="257" y="13183"/>
                  </a:lnTo>
                  <a:lnTo>
                    <a:pt x="123" y="12539"/>
                  </a:lnTo>
                  <a:lnTo>
                    <a:pt x="22" y="11723"/>
                  </a:lnTo>
                  <a:lnTo>
                    <a:pt x="0" y="10779"/>
                  </a:lnTo>
                  <a:lnTo>
                    <a:pt x="22" y="9920"/>
                  </a:lnTo>
                  <a:lnTo>
                    <a:pt x="123" y="9104"/>
                  </a:lnTo>
                  <a:lnTo>
                    <a:pt x="257" y="8417"/>
                  </a:lnTo>
                  <a:lnTo>
                    <a:pt x="435" y="7858"/>
                  </a:lnTo>
                  <a:lnTo>
                    <a:pt x="647" y="7558"/>
                  </a:lnTo>
                  <a:lnTo>
                    <a:pt x="881" y="7429"/>
                  </a:lnTo>
                  <a:lnTo>
                    <a:pt x="18945" y="7429"/>
                  </a:lnTo>
                  <a:lnTo>
                    <a:pt x="18286" y="4852"/>
                  </a:lnTo>
                  <a:lnTo>
                    <a:pt x="18164" y="4251"/>
                  </a:lnTo>
                  <a:lnTo>
                    <a:pt x="18086" y="3607"/>
                  </a:lnTo>
                  <a:lnTo>
                    <a:pt x="18063" y="2877"/>
                  </a:lnTo>
                  <a:lnTo>
                    <a:pt x="18086" y="2147"/>
                  </a:lnTo>
                  <a:lnTo>
                    <a:pt x="18164" y="1460"/>
                  </a:lnTo>
                  <a:lnTo>
                    <a:pt x="18286" y="859"/>
                  </a:lnTo>
                  <a:lnTo>
                    <a:pt x="18431" y="386"/>
                  </a:lnTo>
                  <a:lnTo>
                    <a:pt x="18621" y="129"/>
                  </a:lnTo>
                  <a:lnTo>
                    <a:pt x="188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5B5C56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sp>
        <p:nvSpPr>
          <p:cNvPr id="220" name="Shape 220"/>
          <p:cNvSpPr/>
          <p:nvPr/>
        </p:nvSpPr>
        <p:spPr>
          <a:xfrm>
            <a:off x="483407" y="5662817"/>
            <a:ext cx="4602727" cy="2392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defRPr sz="11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Explore our Peripheral Lithoplasty System</a:t>
            </a:r>
          </a:p>
        </p:txBody>
      </p:sp>
      <p:pic>
        <p:nvPicPr>
          <p:cNvPr id="221" name="image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50862" y="274320"/>
            <a:ext cx="1468585" cy="365760"/>
          </a:xfrm>
          <a:prstGeom prst="rect">
            <a:avLst/>
          </a:prstGeom>
          <a:ln w="12700">
            <a:miter lim="400000"/>
          </a:ln>
        </p:spPr>
      </p:pic>
      <p:sp>
        <p:nvSpPr>
          <p:cNvPr id="222" name="Shape 222"/>
          <p:cNvSpPr/>
          <p:nvPr/>
        </p:nvSpPr>
        <p:spPr>
          <a:xfrm>
            <a:off x="457203" y="6504374"/>
            <a:ext cx="3283886" cy="241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iPad Lithoplasty Overview | SPL-61178 | Rev. B</a:t>
            </a:r>
          </a:p>
          <a:p>
            <a:pPr>
              <a:defRPr sz="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© Shockwave Medical, Inc.  All Rights Reserved.</a:t>
            </a:r>
          </a:p>
        </p:txBody>
      </p:sp>
      <p:sp>
        <p:nvSpPr>
          <p:cNvPr id="223" name="Shape 223"/>
          <p:cNvSpPr/>
          <p:nvPr/>
        </p:nvSpPr>
        <p:spPr>
          <a:xfrm>
            <a:off x="3706317" y="6613586"/>
            <a:ext cx="1731369" cy="177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b">
            <a:spAutoFit/>
          </a:bodyPr>
          <a:lstStyle>
            <a:lvl1pPr algn="ctr">
              <a:defRPr sz="7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SAFETY INFORMATION</a:t>
            </a:r>
          </a:p>
        </p:txBody>
      </p:sp>
      <p:sp>
        <p:nvSpPr>
          <p:cNvPr id="224" name="Shape 224"/>
          <p:cNvSpPr/>
          <p:nvPr/>
        </p:nvSpPr>
        <p:spPr>
          <a:xfrm>
            <a:off x="550862" y="5973826"/>
            <a:ext cx="411846" cy="4114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597" y="0"/>
                </a:moveTo>
                <a:lnTo>
                  <a:pt x="21600" y="0"/>
                </a:lnTo>
                <a:lnTo>
                  <a:pt x="21600" y="18000"/>
                </a:lnTo>
                <a:cubicBezTo>
                  <a:pt x="21600" y="19988"/>
                  <a:pt x="19990" y="21600"/>
                  <a:pt x="18003" y="21600"/>
                </a:cubicBezTo>
                <a:lnTo>
                  <a:pt x="0" y="21600"/>
                </a:lnTo>
                <a:lnTo>
                  <a:pt x="0" y="3600"/>
                </a:lnTo>
                <a:cubicBezTo>
                  <a:pt x="0" y="1612"/>
                  <a:pt x="1610" y="0"/>
                  <a:pt x="3597" y="0"/>
                </a:cubicBezTo>
                <a:close/>
              </a:path>
            </a:pathLst>
          </a:custGeom>
          <a:solidFill>
            <a:srgbClr val="5B5C5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227" name="Group 227">
            <a:hlinkClick r:id="rId4" action="ppaction://hlinksldjump"/>
          </p:cNvPr>
          <p:cNvGrpSpPr/>
          <p:nvPr/>
        </p:nvGrpSpPr>
        <p:grpSpPr>
          <a:xfrm>
            <a:off x="1005678" y="5973821"/>
            <a:ext cx="1058238" cy="411490"/>
            <a:chOff x="0" y="-1"/>
            <a:chExt cx="1058236" cy="411489"/>
          </a:xfrm>
        </p:grpSpPr>
        <p:sp>
          <p:nvSpPr>
            <p:cNvPr id="225" name="Shape 225"/>
            <p:cNvSpPr/>
            <p:nvPr/>
          </p:nvSpPr>
          <p:spPr>
            <a:xfrm>
              <a:off x="-1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solidFill>
              <a:srgbClr val="5B5C5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26" name="Shape 226"/>
            <p:cNvSpPr/>
            <p:nvPr/>
          </p:nvSpPr>
          <p:spPr>
            <a:xfrm>
              <a:off x="20086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7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TECHNOLOGY OVERVIEW</a:t>
              </a:r>
            </a:p>
          </p:txBody>
        </p:sp>
      </p:grpSp>
      <p:grpSp>
        <p:nvGrpSpPr>
          <p:cNvPr id="230" name="Group 230">
            <a:hlinkClick r:id="rId4" action="ppaction://hlinksldjump"/>
          </p:cNvPr>
          <p:cNvGrpSpPr/>
          <p:nvPr/>
        </p:nvGrpSpPr>
        <p:grpSpPr>
          <a:xfrm>
            <a:off x="2106884" y="5973821"/>
            <a:ext cx="1058236" cy="411490"/>
            <a:chOff x="-1" y="-1"/>
            <a:chExt cx="1058235" cy="411489"/>
          </a:xfrm>
        </p:grpSpPr>
        <p:sp>
          <p:nvSpPr>
            <p:cNvPr id="228" name="Shape 228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solidFill>
              <a:srgbClr val="5B5C5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7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29" name="Shape 229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ANIMATIONS</a:t>
              </a:r>
            </a:p>
            <a:p>
              <a:pPr algn="ctr">
                <a:defRPr sz="7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AND VIDEOS</a:t>
              </a:r>
            </a:p>
          </p:txBody>
        </p:sp>
      </p:grpSp>
      <p:grpSp>
        <p:nvGrpSpPr>
          <p:cNvPr id="233" name="Group 233">
            <a:hlinkClick r:id="rId4" action="ppaction://hlinksldjump"/>
          </p:cNvPr>
          <p:cNvGrpSpPr/>
          <p:nvPr/>
        </p:nvGrpSpPr>
        <p:grpSpPr>
          <a:xfrm>
            <a:off x="3208087" y="5973821"/>
            <a:ext cx="1058237" cy="411490"/>
            <a:chOff x="0" y="-1"/>
            <a:chExt cx="1058236" cy="411489"/>
          </a:xfrm>
        </p:grpSpPr>
        <p:sp>
          <p:nvSpPr>
            <p:cNvPr id="231" name="Shape 231"/>
            <p:cNvSpPr/>
            <p:nvPr/>
          </p:nvSpPr>
          <p:spPr>
            <a:xfrm>
              <a:off x="-1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solidFill>
              <a:srgbClr val="5B5C5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32" name="Shape 232"/>
            <p:cNvSpPr/>
            <p:nvPr/>
          </p:nvSpPr>
          <p:spPr>
            <a:xfrm>
              <a:off x="20086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DISRUPT </a:t>
              </a:r>
              <a:br/>
              <a:r>
                <a:t>PAD DATA</a:t>
              </a:r>
            </a:p>
          </p:txBody>
        </p:sp>
      </p:grpSp>
      <p:grpSp>
        <p:nvGrpSpPr>
          <p:cNvPr id="236" name="Group 236">
            <a:hlinkClick r:id="rId4" action="ppaction://hlinksldjump"/>
          </p:cNvPr>
          <p:cNvGrpSpPr/>
          <p:nvPr/>
        </p:nvGrpSpPr>
        <p:grpSpPr>
          <a:xfrm>
            <a:off x="4309290" y="5973821"/>
            <a:ext cx="1058237" cy="411490"/>
            <a:chOff x="-1" y="-1"/>
            <a:chExt cx="1058235" cy="411489"/>
          </a:xfrm>
        </p:grpSpPr>
        <p:sp>
          <p:nvSpPr>
            <p:cNvPr id="234" name="Shape 234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solidFill>
              <a:srgbClr val="5B5C5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35" name="Shape 235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USER</a:t>
              </a:r>
            </a:p>
            <a:p>
              <a:pPr algn="ctr">
                <a:defRPr sz="7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GUIDE</a:t>
              </a:r>
            </a:p>
          </p:txBody>
        </p:sp>
      </p:grpSp>
      <p:grpSp>
        <p:nvGrpSpPr>
          <p:cNvPr id="239" name="Group 239"/>
          <p:cNvGrpSpPr/>
          <p:nvPr/>
        </p:nvGrpSpPr>
        <p:grpSpPr>
          <a:xfrm>
            <a:off x="5410493" y="5973821"/>
            <a:ext cx="1058236" cy="411490"/>
            <a:chOff x="-1" y="-1"/>
            <a:chExt cx="1058235" cy="411489"/>
          </a:xfrm>
        </p:grpSpPr>
        <p:sp>
          <p:nvSpPr>
            <p:cNvPr id="237" name="Shape 237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solidFill>
              <a:srgbClr val="5B5C5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38" name="Shape 238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CASE</a:t>
              </a:r>
            </a:p>
            <a:p>
              <a:pPr algn="ctr">
                <a:defRPr sz="7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STUDIES</a:t>
              </a:r>
            </a:p>
          </p:txBody>
        </p:sp>
      </p:grpSp>
      <p:grpSp>
        <p:nvGrpSpPr>
          <p:cNvPr id="242" name="Group 242">
            <a:hlinkClick r:id="rId4" action="ppaction://hlinksldjump"/>
          </p:cNvPr>
          <p:cNvGrpSpPr/>
          <p:nvPr/>
        </p:nvGrpSpPr>
        <p:grpSpPr>
          <a:xfrm>
            <a:off x="6511697" y="5973821"/>
            <a:ext cx="1058236" cy="411490"/>
            <a:chOff x="-1" y="-1"/>
            <a:chExt cx="1058235" cy="411489"/>
          </a:xfrm>
        </p:grpSpPr>
        <p:sp>
          <p:nvSpPr>
            <p:cNvPr id="240" name="Shape 240"/>
            <p:cNvSpPr/>
            <p:nvPr/>
          </p:nvSpPr>
          <p:spPr>
            <a:xfrm>
              <a:off x="-2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solidFill>
              <a:srgbClr val="5B5C5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41" name="Shape 241"/>
            <p:cNvSpPr/>
            <p:nvPr/>
          </p:nvSpPr>
          <p:spPr>
            <a:xfrm>
              <a:off x="20087" y="72575"/>
              <a:ext cx="1018060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KEY</a:t>
              </a:r>
              <a:br/>
              <a:r>
                <a:t>BENEFITS</a:t>
              </a:r>
            </a:p>
          </p:txBody>
        </p:sp>
      </p:grpSp>
      <p:grpSp>
        <p:nvGrpSpPr>
          <p:cNvPr id="245" name="Group 245"/>
          <p:cNvGrpSpPr/>
          <p:nvPr/>
        </p:nvGrpSpPr>
        <p:grpSpPr>
          <a:xfrm>
            <a:off x="7611548" y="5973821"/>
            <a:ext cx="1058236" cy="411490"/>
            <a:chOff x="-1" y="-1"/>
            <a:chExt cx="1058235" cy="411489"/>
          </a:xfrm>
        </p:grpSpPr>
        <p:sp>
          <p:nvSpPr>
            <p:cNvPr id="243" name="Shape 243"/>
            <p:cNvSpPr/>
            <p:nvPr/>
          </p:nvSpPr>
          <p:spPr>
            <a:xfrm>
              <a:off x="-2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solidFill>
              <a:srgbClr val="5B5C5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44" name="Shape 244"/>
            <p:cNvSpPr/>
            <p:nvPr/>
          </p:nvSpPr>
          <p:spPr>
            <a:xfrm>
              <a:off x="20087" y="72575"/>
              <a:ext cx="1018060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CORPORATE</a:t>
              </a:r>
            </a:p>
            <a:p>
              <a:pPr algn="ctr">
                <a:defRPr sz="7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OVERVIEW</a:t>
              </a:r>
            </a:p>
          </p:txBody>
        </p:sp>
      </p:grpSp>
      <p:sp>
        <p:nvSpPr>
          <p:cNvPr id="246" name="Shape 246">
            <a:hlinkClick r:id="rId5" action="ppaction://hlinksldjump"/>
          </p:cNvPr>
          <p:cNvSpPr/>
          <p:nvPr/>
        </p:nvSpPr>
        <p:spPr>
          <a:xfrm>
            <a:off x="653705" y="6088126"/>
            <a:ext cx="205795" cy="182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97" y="0"/>
                </a:moveTo>
                <a:lnTo>
                  <a:pt x="11095" y="37"/>
                </a:lnTo>
                <a:lnTo>
                  <a:pt x="11279" y="101"/>
                </a:lnTo>
                <a:lnTo>
                  <a:pt x="11458" y="196"/>
                </a:lnTo>
                <a:lnTo>
                  <a:pt x="11618" y="329"/>
                </a:lnTo>
                <a:lnTo>
                  <a:pt x="21331" y="9954"/>
                </a:lnTo>
                <a:lnTo>
                  <a:pt x="21449" y="10086"/>
                </a:lnTo>
                <a:lnTo>
                  <a:pt x="21529" y="10214"/>
                </a:lnTo>
                <a:lnTo>
                  <a:pt x="21581" y="10325"/>
                </a:lnTo>
                <a:lnTo>
                  <a:pt x="21600" y="10437"/>
                </a:lnTo>
                <a:lnTo>
                  <a:pt x="21586" y="10521"/>
                </a:lnTo>
                <a:lnTo>
                  <a:pt x="21543" y="10606"/>
                </a:lnTo>
                <a:lnTo>
                  <a:pt x="21468" y="10670"/>
                </a:lnTo>
                <a:lnTo>
                  <a:pt x="21360" y="10723"/>
                </a:lnTo>
                <a:lnTo>
                  <a:pt x="21228" y="10750"/>
                </a:lnTo>
                <a:lnTo>
                  <a:pt x="21062" y="10760"/>
                </a:lnTo>
                <a:lnTo>
                  <a:pt x="18064" y="10760"/>
                </a:lnTo>
                <a:lnTo>
                  <a:pt x="18064" y="20618"/>
                </a:lnTo>
                <a:lnTo>
                  <a:pt x="18050" y="20809"/>
                </a:lnTo>
                <a:lnTo>
                  <a:pt x="17998" y="20995"/>
                </a:lnTo>
                <a:lnTo>
                  <a:pt x="17922" y="21165"/>
                </a:lnTo>
                <a:lnTo>
                  <a:pt x="17809" y="21313"/>
                </a:lnTo>
                <a:lnTo>
                  <a:pt x="17686" y="21430"/>
                </a:lnTo>
                <a:lnTo>
                  <a:pt x="17536" y="21520"/>
                </a:lnTo>
                <a:lnTo>
                  <a:pt x="17371" y="21579"/>
                </a:lnTo>
                <a:lnTo>
                  <a:pt x="17191" y="21600"/>
                </a:lnTo>
                <a:lnTo>
                  <a:pt x="13523" y="21600"/>
                </a:lnTo>
                <a:lnTo>
                  <a:pt x="13523" y="15116"/>
                </a:lnTo>
                <a:lnTo>
                  <a:pt x="13514" y="14920"/>
                </a:lnTo>
                <a:lnTo>
                  <a:pt x="13462" y="14734"/>
                </a:lnTo>
                <a:lnTo>
                  <a:pt x="13382" y="14564"/>
                </a:lnTo>
                <a:lnTo>
                  <a:pt x="13268" y="14427"/>
                </a:lnTo>
                <a:lnTo>
                  <a:pt x="13146" y="14304"/>
                </a:lnTo>
                <a:lnTo>
                  <a:pt x="12995" y="14209"/>
                </a:lnTo>
                <a:lnTo>
                  <a:pt x="12830" y="14161"/>
                </a:lnTo>
                <a:lnTo>
                  <a:pt x="12655" y="14135"/>
                </a:lnTo>
                <a:lnTo>
                  <a:pt x="8954" y="14135"/>
                </a:lnTo>
                <a:lnTo>
                  <a:pt x="8775" y="14161"/>
                </a:lnTo>
                <a:lnTo>
                  <a:pt x="8615" y="14220"/>
                </a:lnTo>
                <a:lnTo>
                  <a:pt x="8468" y="14304"/>
                </a:lnTo>
                <a:lnTo>
                  <a:pt x="8336" y="14427"/>
                </a:lnTo>
                <a:lnTo>
                  <a:pt x="8233" y="14570"/>
                </a:lnTo>
                <a:lnTo>
                  <a:pt x="8148" y="14740"/>
                </a:lnTo>
                <a:lnTo>
                  <a:pt x="8096" y="14920"/>
                </a:lnTo>
                <a:lnTo>
                  <a:pt x="8082" y="15116"/>
                </a:lnTo>
                <a:lnTo>
                  <a:pt x="8082" y="21600"/>
                </a:lnTo>
                <a:lnTo>
                  <a:pt x="4413" y="21600"/>
                </a:lnTo>
                <a:lnTo>
                  <a:pt x="4239" y="21579"/>
                </a:lnTo>
                <a:lnTo>
                  <a:pt x="4074" y="21520"/>
                </a:lnTo>
                <a:lnTo>
                  <a:pt x="3928" y="21430"/>
                </a:lnTo>
                <a:lnTo>
                  <a:pt x="3800" y="21303"/>
                </a:lnTo>
                <a:lnTo>
                  <a:pt x="3692" y="21165"/>
                </a:lnTo>
                <a:lnTo>
                  <a:pt x="3607" y="20995"/>
                </a:lnTo>
                <a:lnTo>
                  <a:pt x="3555" y="20809"/>
                </a:lnTo>
                <a:lnTo>
                  <a:pt x="3541" y="20618"/>
                </a:lnTo>
                <a:lnTo>
                  <a:pt x="3541" y="10766"/>
                </a:lnTo>
                <a:lnTo>
                  <a:pt x="542" y="10766"/>
                </a:lnTo>
                <a:lnTo>
                  <a:pt x="382" y="10750"/>
                </a:lnTo>
                <a:lnTo>
                  <a:pt x="240" y="10723"/>
                </a:lnTo>
                <a:lnTo>
                  <a:pt x="137" y="10675"/>
                </a:lnTo>
                <a:lnTo>
                  <a:pt x="61" y="10612"/>
                </a:lnTo>
                <a:lnTo>
                  <a:pt x="14" y="10532"/>
                </a:lnTo>
                <a:lnTo>
                  <a:pt x="0" y="10437"/>
                </a:lnTo>
                <a:lnTo>
                  <a:pt x="19" y="10325"/>
                </a:lnTo>
                <a:lnTo>
                  <a:pt x="71" y="10214"/>
                </a:lnTo>
                <a:lnTo>
                  <a:pt x="156" y="10086"/>
                </a:lnTo>
                <a:lnTo>
                  <a:pt x="273" y="9954"/>
                </a:lnTo>
                <a:lnTo>
                  <a:pt x="9982" y="329"/>
                </a:lnTo>
                <a:lnTo>
                  <a:pt x="10147" y="196"/>
                </a:lnTo>
                <a:lnTo>
                  <a:pt x="10317" y="101"/>
                </a:lnTo>
                <a:lnTo>
                  <a:pt x="10505" y="37"/>
                </a:lnTo>
                <a:lnTo>
                  <a:pt x="10703" y="0"/>
                </a:lnTo>
                <a:lnTo>
                  <a:pt x="10897" y="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247" name="image4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20815" y="2159966"/>
            <a:ext cx="4372212" cy="2738587"/>
          </a:xfrm>
          <a:prstGeom prst="rect">
            <a:avLst/>
          </a:prstGeom>
          <a:ln w="12700">
            <a:miter lim="400000"/>
          </a:ln>
        </p:spPr>
      </p:pic>
      <p:sp>
        <p:nvSpPr>
          <p:cNvPr id="248" name="Shape 24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chnology Overview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5B5C5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56" name="Shape 256"/>
          <p:cNvSpPr>
            <a:spLocks noGrp="1"/>
          </p:cNvSpPr>
          <p:nvPr>
            <p:ph type="body" idx="1"/>
          </p:nvPr>
        </p:nvSpPr>
        <p:spPr>
          <a:xfrm>
            <a:off x="439910" y="1182687"/>
            <a:ext cx="8321042" cy="4572002"/>
          </a:xfrm>
          <a:prstGeom prst="rect">
            <a:avLst/>
          </a:prstGeom>
        </p:spPr>
        <p:txBody>
          <a:bodyPr/>
          <a:lstStyle>
            <a:lvl1pPr marL="129773" indent="-129773">
              <a:buClr>
                <a:srgbClr val="38342C"/>
              </a:buClr>
              <a:defRPr>
                <a:solidFill>
                  <a:srgbClr val="5B5C56"/>
                </a:solidFill>
              </a:defRPr>
            </a:lvl1pPr>
            <a:lvl2pPr marL="276847" indent="-147076">
              <a:buClr>
                <a:srgbClr val="38342C"/>
              </a:buClr>
              <a:defRPr>
                <a:solidFill>
                  <a:srgbClr val="5B5C56"/>
                </a:solidFill>
              </a:defRPr>
            </a:lvl2pPr>
            <a:lvl3pPr marL="427686" indent="-168145">
              <a:buClr>
                <a:srgbClr val="38342C"/>
              </a:buClr>
              <a:defRPr>
                <a:solidFill>
                  <a:srgbClr val="5B5C56"/>
                </a:solidFill>
              </a:defRPr>
            </a:lvl3pPr>
            <a:lvl4pPr marL="571966" indent="-183845">
              <a:buClr>
                <a:srgbClr val="38342C"/>
              </a:buClr>
              <a:buChar char="•"/>
              <a:defRPr>
                <a:solidFill>
                  <a:srgbClr val="5B5C56"/>
                </a:solidFill>
              </a:defRPr>
            </a:lvl4pPr>
            <a:lvl5pPr marL="691618" indent="-173722">
              <a:buClr>
                <a:srgbClr val="38342C"/>
              </a:buClr>
              <a:buChar char="•"/>
              <a:defRPr>
                <a:solidFill>
                  <a:srgbClr val="5B5C56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7" name="Shape 257"/>
          <p:cNvSpPr>
            <a:spLocks noGrp="1"/>
          </p:cNvSpPr>
          <p:nvPr>
            <p:ph type="body" sz="quarter" idx="13"/>
          </p:nvPr>
        </p:nvSpPr>
        <p:spPr>
          <a:xfrm>
            <a:off x="439911" y="107155"/>
            <a:ext cx="8321041" cy="700093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258" name="Shape 258"/>
          <p:cNvSpPr/>
          <p:nvPr/>
        </p:nvSpPr>
        <p:spPr>
          <a:xfrm>
            <a:off x="457203" y="6504374"/>
            <a:ext cx="3283886" cy="241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600"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iPad Lithoplasty Overview | SPL-61178 | Rev. B</a:t>
            </a:r>
          </a:p>
          <a:p>
            <a:pPr>
              <a:defRPr sz="600"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© Shockwave Medical, Inc.  All Rights Reserved.</a:t>
            </a:r>
          </a:p>
        </p:txBody>
      </p:sp>
      <p:pic>
        <p:nvPicPr>
          <p:cNvPr id="259" name="image3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70458" y="6514748"/>
            <a:ext cx="914404" cy="224772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Shape 260"/>
          <p:cNvSpPr/>
          <p:nvPr/>
        </p:nvSpPr>
        <p:spPr>
          <a:xfrm>
            <a:off x="3706317" y="6603154"/>
            <a:ext cx="1731369" cy="177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b">
            <a:spAutoFit/>
          </a:bodyPr>
          <a:lstStyle>
            <a:lvl1pPr algn="ctr">
              <a:defRPr sz="700">
                <a:solidFill>
                  <a:srgbClr val="00A9E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SAFETY INFORMATION</a:t>
            </a:r>
          </a:p>
        </p:txBody>
      </p:sp>
      <p:sp>
        <p:nvSpPr>
          <p:cNvPr id="261" name="Shape 261"/>
          <p:cNvSpPr/>
          <p:nvPr/>
        </p:nvSpPr>
        <p:spPr>
          <a:xfrm>
            <a:off x="550862" y="5973826"/>
            <a:ext cx="411846" cy="4114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597" y="0"/>
                </a:moveTo>
                <a:lnTo>
                  <a:pt x="21600" y="0"/>
                </a:lnTo>
                <a:lnTo>
                  <a:pt x="21600" y="18000"/>
                </a:lnTo>
                <a:cubicBezTo>
                  <a:pt x="21600" y="19988"/>
                  <a:pt x="19990" y="21600"/>
                  <a:pt x="18003" y="21600"/>
                </a:cubicBezTo>
                <a:lnTo>
                  <a:pt x="0" y="21600"/>
                </a:lnTo>
                <a:lnTo>
                  <a:pt x="0" y="3600"/>
                </a:lnTo>
                <a:cubicBezTo>
                  <a:pt x="0" y="1612"/>
                  <a:pt x="1610" y="0"/>
                  <a:pt x="3597" y="0"/>
                </a:cubicBezTo>
                <a:close/>
              </a:path>
            </a:pathLst>
          </a:custGeom>
          <a:ln w="12700">
            <a:solidFill>
              <a:srgbClr val="00A9E8"/>
            </a:solidFill>
          </a:ln>
        </p:spPr>
        <p:txBody>
          <a:bodyPr lIns="45718" tIns="45718" rIns="45718" bIns="45718" anchor="ctr"/>
          <a:lstStyle/>
          <a:p>
            <a:pPr algn="ctr">
              <a:defRPr sz="800" b="1">
                <a:solidFill>
                  <a:srgbClr val="00A9E8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264" name="Group 264">
            <a:hlinkClick r:id="rId4" action="ppaction://hlinksldjump"/>
          </p:cNvPr>
          <p:cNvGrpSpPr/>
          <p:nvPr/>
        </p:nvGrpSpPr>
        <p:grpSpPr>
          <a:xfrm>
            <a:off x="1005678" y="5973821"/>
            <a:ext cx="1058238" cy="411490"/>
            <a:chOff x="0" y="-1"/>
            <a:chExt cx="1058236" cy="411489"/>
          </a:xfrm>
        </p:grpSpPr>
        <p:sp>
          <p:nvSpPr>
            <p:cNvPr id="262" name="Shape 262"/>
            <p:cNvSpPr/>
            <p:nvPr/>
          </p:nvSpPr>
          <p:spPr>
            <a:xfrm>
              <a:off x="-1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solidFill>
              <a:srgbClr val="5B5C5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63" name="Shape 263"/>
            <p:cNvSpPr/>
            <p:nvPr/>
          </p:nvSpPr>
          <p:spPr>
            <a:xfrm>
              <a:off x="20086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7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TECHNOLOGY OVERVIEW</a:t>
              </a:r>
            </a:p>
          </p:txBody>
        </p:sp>
      </p:grpSp>
      <p:grpSp>
        <p:nvGrpSpPr>
          <p:cNvPr id="267" name="Group 267">
            <a:hlinkClick r:id="rId4" action="ppaction://hlinksldjump"/>
          </p:cNvPr>
          <p:cNvGrpSpPr/>
          <p:nvPr/>
        </p:nvGrpSpPr>
        <p:grpSpPr>
          <a:xfrm>
            <a:off x="2106884" y="5973821"/>
            <a:ext cx="1058236" cy="411490"/>
            <a:chOff x="-1" y="-1"/>
            <a:chExt cx="1058235" cy="411489"/>
          </a:xfrm>
        </p:grpSpPr>
        <p:sp>
          <p:nvSpPr>
            <p:cNvPr id="265" name="Shape 265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66" name="Shape 266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ANIMATIONS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AND VIDEOS</a:t>
              </a:r>
            </a:p>
          </p:txBody>
        </p:sp>
      </p:grpSp>
      <p:grpSp>
        <p:nvGrpSpPr>
          <p:cNvPr id="270" name="Group 270">
            <a:hlinkClick r:id="rId4" action="ppaction://hlinksldjump"/>
          </p:cNvPr>
          <p:cNvGrpSpPr/>
          <p:nvPr/>
        </p:nvGrpSpPr>
        <p:grpSpPr>
          <a:xfrm>
            <a:off x="3208087" y="5973821"/>
            <a:ext cx="1058237" cy="411490"/>
            <a:chOff x="0" y="-1"/>
            <a:chExt cx="1058236" cy="411489"/>
          </a:xfrm>
        </p:grpSpPr>
        <p:sp>
          <p:nvSpPr>
            <p:cNvPr id="268" name="Shape 268"/>
            <p:cNvSpPr/>
            <p:nvPr/>
          </p:nvSpPr>
          <p:spPr>
            <a:xfrm>
              <a:off x="-1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69" name="Shape 269"/>
            <p:cNvSpPr/>
            <p:nvPr/>
          </p:nvSpPr>
          <p:spPr>
            <a:xfrm>
              <a:off x="20086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DISRUPT </a:t>
              </a:r>
              <a:br/>
              <a:r>
                <a:t>PAD DATA</a:t>
              </a:r>
            </a:p>
          </p:txBody>
        </p:sp>
      </p:grpSp>
      <p:grpSp>
        <p:nvGrpSpPr>
          <p:cNvPr id="273" name="Group 273">
            <a:hlinkClick r:id="rId4" action="ppaction://hlinksldjump"/>
          </p:cNvPr>
          <p:cNvGrpSpPr/>
          <p:nvPr/>
        </p:nvGrpSpPr>
        <p:grpSpPr>
          <a:xfrm>
            <a:off x="4309290" y="5973821"/>
            <a:ext cx="1058237" cy="411490"/>
            <a:chOff x="-1" y="-1"/>
            <a:chExt cx="1058235" cy="411489"/>
          </a:xfrm>
        </p:grpSpPr>
        <p:sp>
          <p:nvSpPr>
            <p:cNvPr id="271" name="Shape 271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72" name="Shape 272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USER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GUIDE</a:t>
              </a:r>
            </a:p>
          </p:txBody>
        </p:sp>
      </p:grpSp>
      <p:grpSp>
        <p:nvGrpSpPr>
          <p:cNvPr id="276" name="Group 276"/>
          <p:cNvGrpSpPr/>
          <p:nvPr/>
        </p:nvGrpSpPr>
        <p:grpSpPr>
          <a:xfrm>
            <a:off x="5410493" y="5973821"/>
            <a:ext cx="1058236" cy="411490"/>
            <a:chOff x="-1" y="-1"/>
            <a:chExt cx="1058235" cy="411489"/>
          </a:xfrm>
        </p:grpSpPr>
        <p:sp>
          <p:nvSpPr>
            <p:cNvPr id="274" name="Shape 274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75" name="Shape 275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CASE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STUDIES</a:t>
              </a:r>
            </a:p>
          </p:txBody>
        </p:sp>
      </p:grpSp>
      <p:grpSp>
        <p:nvGrpSpPr>
          <p:cNvPr id="279" name="Group 279">
            <a:hlinkClick r:id="rId4" action="ppaction://hlinksldjump"/>
          </p:cNvPr>
          <p:cNvGrpSpPr/>
          <p:nvPr/>
        </p:nvGrpSpPr>
        <p:grpSpPr>
          <a:xfrm>
            <a:off x="6511697" y="5973821"/>
            <a:ext cx="1058236" cy="411490"/>
            <a:chOff x="-1" y="-1"/>
            <a:chExt cx="1058235" cy="411489"/>
          </a:xfrm>
        </p:grpSpPr>
        <p:sp>
          <p:nvSpPr>
            <p:cNvPr id="277" name="Shape 277"/>
            <p:cNvSpPr/>
            <p:nvPr/>
          </p:nvSpPr>
          <p:spPr>
            <a:xfrm>
              <a:off x="-2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78" name="Shape 278"/>
            <p:cNvSpPr/>
            <p:nvPr/>
          </p:nvSpPr>
          <p:spPr>
            <a:xfrm>
              <a:off x="20087" y="72575"/>
              <a:ext cx="1018060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KEY</a:t>
              </a:r>
              <a:br/>
              <a:r>
                <a:t>BENEFITS</a:t>
              </a:r>
            </a:p>
          </p:txBody>
        </p:sp>
      </p:grpSp>
      <p:grpSp>
        <p:nvGrpSpPr>
          <p:cNvPr id="282" name="Group 282"/>
          <p:cNvGrpSpPr/>
          <p:nvPr/>
        </p:nvGrpSpPr>
        <p:grpSpPr>
          <a:xfrm>
            <a:off x="7611548" y="5973821"/>
            <a:ext cx="1058236" cy="411490"/>
            <a:chOff x="-1" y="-1"/>
            <a:chExt cx="1058235" cy="411489"/>
          </a:xfrm>
        </p:grpSpPr>
        <p:sp>
          <p:nvSpPr>
            <p:cNvPr id="280" name="Shape 280"/>
            <p:cNvSpPr/>
            <p:nvPr/>
          </p:nvSpPr>
          <p:spPr>
            <a:xfrm>
              <a:off x="-2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81" name="Shape 281"/>
            <p:cNvSpPr/>
            <p:nvPr/>
          </p:nvSpPr>
          <p:spPr>
            <a:xfrm>
              <a:off x="20087" y="72575"/>
              <a:ext cx="1018060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CORPORATE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OVERVIEW</a:t>
              </a:r>
            </a:p>
          </p:txBody>
        </p:sp>
      </p:grpSp>
      <p:sp>
        <p:nvSpPr>
          <p:cNvPr id="283" name="Shape 283">
            <a:hlinkClick r:id="rId2" action="ppaction://hlinksldjump"/>
          </p:cNvPr>
          <p:cNvSpPr/>
          <p:nvPr/>
        </p:nvSpPr>
        <p:spPr>
          <a:xfrm>
            <a:off x="653705" y="6088126"/>
            <a:ext cx="205795" cy="182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97" y="0"/>
                </a:moveTo>
                <a:lnTo>
                  <a:pt x="11095" y="37"/>
                </a:lnTo>
                <a:lnTo>
                  <a:pt x="11279" y="101"/>
                </a:lnTo>
                <a:lnTo>
                  <a:pt x="11458" y="196"/>
                </a:lnTo>
                <a:lnTo>
                  <a:pt x="11618" y="329"/>
                </a:lnTo>
                <a:lnTo>
                  <a:pt x="21331" y="9954"/>
                </a:lnTo>
                <a:lnTo>
                  <a:pt x="21449" y="10086"/>
                </a:lnTo>
                <a:lnTo>
                  <a:pt x="21529" y="10214"/>
                </a:lnTo>
                <a:lnTo>
                  <a:pt x="21581" y="10325"/>
                </a:lnTo>
                <a:lnTo>
                  <a:pt x="21600" y="10437"/>
                </a:lnTo>
                <a:lnTo>
                  <a:pt x="21586" y="10521"/>
                </a:lnTo>
                <a:lnTo>
                  <a:pt x="21543" y="10606"/>
                </a:lnTo>
                <a:lnTo>
                  <a:pt x="21468" y="10670"/>
                </a:lnTo>
                <a:lnTo>
                  <a:pt x="21360" y="10723"/>
                </a:lnTo>
                <a:lnTo>
                  <a:pt x="21228" y="10750"/>
                </a:lnTo>
                <a:lnTo>
                  <a:pt x="21062" y="10760"/>
                </a:lnTo>
                <a:lnTo>
                  <a:pt x="18064" y="10760"/>
                </a:lnTo>
                <a:lnTo>
                  <a:pt x="18064" y="20618"/>
                </a:lnTo>
                <a:lnTo>
                  <a:pt x="18050" y="20809"/>
                </a:lnTo>
                <a:lnTo>
                  <a:pt x="17998" y="20995"/>
                </a:lnTo>
                <a:lnTo>
                  <a:pt x="17922" y="21165"/>
                </a:lnTo>
                <a:lnTo>
                  <a:pt x="17809" y="21313"/>
                </a:lnTo>
                <a:lnTo>
                  <a:pt x="17686" y="21430"/>
                </a:lnTo>
                <a:lnTo>
                  <a:pt x="17536" y="21520"/>
                </a:lnTo>
                <a:lnTo>
                  <a:pt x="17371" y="21579"/>
                </a:lnTo>
                <a:lnTo>
                  <a:pt x="17191" y="21600"/>
                </a:lnTo>
                <a:lnTo>
                  <a:pt x="13523" y="21600"/>
                </a:lnTo>
                <a:lnTo>
                  <a:pt x="13523" y="15116"/>
                </a:lnTo>
                <a:lnTo>
                  <a:pt x="13514" y="14920"/>
                </a:lnTo>
                <a:lnTo>
                  <a:pt x="13462" y="14734"/>
                </a:lnTo>
                <a:lnTo>
                  <a:pt x="13382" y="14564"/>
                </a:lnTo>
                <a:lnTo>
                  <a:pt x="13268" y="14427"/>
                </a:lnTo>
                <a:lnTo>
                  <a:pt x="13146" y="14304"/>
                </a:lnTo>
                <a:lnTo>
                  <a:pt x="12995" y="14209"/>
                </a:lnTo>
                <a:lnTo>
                  <a:pt x="12830" y="14161"/>
                </a:lnTo>
                <a:lnTo>
                  <a:pt x="12655" y="14135"/>
                </a:lnTo>
                <a:lnTo>
                  <a:pt x="8954" y="14135"/>
                </a:lnTo>
                <a:lnTo>
                  <a:pt x="8775" y="14161"/>
                </a:lnTo>
                <a:lnTo>
                  <a:pt x="8615" y="14220"/>
                </a:lnTo>
                <a:lnTo>
                  <a:pt x="8468" y="14304"/>
                </a:lnTo>
                <a:lnTo>
                  <a:pt x="8336" y="14427"/>
                </a:lnTo>
                <a:lnTo>
                  <a:pt x="8233" y="14570"/>
                </a:lnTo>
                <a:lnTo>
                  <a:pt x="8148" y="14740"/>
                </a:lnTo>
                <a:lnTo>
                  <a:pt x="8096" y="14920"/>
                </a:lnTo>
                <a:lnTo>
                  <a:pt x="8082" y="15116"/>
                </a:lnTo>
                <a:lnTo>
                  <a:pt x="8082" y="21600"/>
                </a:lnTo>
                <a:lnTo>
                  <a:pt x="4413" y="21600"/>
                </a:lnTo>
                <a:lnTo>
                  <a:pt x="4239" y="21579"/>
                </a:lnTo>
                <a:lnTo>
                  <a:pt x="4074" y="21520"/>
                </a:lnTo>
                <a:lnTo>
                  <a:pt x="3928" y="21430"/>
                </a:lnTo>
                <a:lnTo>
                  <a:pt x="3800" y="21303"/>
                </a:lnTo>
                <a:lnTo>
                  <a:pt x="3692" y="21165"/>
                </a:lnTo>
                <a:lnTo>
                  <a:pt x="3607" y="20995"/>
                </a:lnTo>
                <a:lnTo>
                  <a:pt x="3555" y="20809"/>
                </a:lnTo>
                <a:lnTo>
                  <a:pt x="3541" y="20618"/>
                </a:lnTo>
                <a:lnTo>
                  <a:pt x="3541" y="10766"/>
                </a:lnTo>
                <a:lnTo>
                  <a:pt x="542" y="10766"/>
                </a:lnTo>
                <a:lnTo>
                  <a:pt x="382" y="10750"/>
                </a:lnTo>
                <a:lnTo>
                  <a:pt x="240" y="10723"/>
                </a:lnTo>
                <a:lnTo>
                  <a:pt x="137" y="10675"/>
                </a:lnTo>
                <a:lnTo>
                  <a:pt x="61" y="10612"/>
                </a:lnTo>
                <a:lnTo>
                  <a:pt x="14" y="10532"/>
                </a:lnTo>
                <a:lnTo>
                  <a:pt x="0" y="10437"/>
                </a:lnTo>
                <a:lnTo>
                  <a:pt x="19" y="10325"/>
                </a:lnTo>
                <a:lnTo>
                  <a:pt x="71" y="10214"/>
                </a:lnTo>
                <a:lnTo>
                  <a:pt x="156" y="10086"/>
                </a:lnTo>
                <a:lnTo>
                  <a:pt x="273" y="9954"/>
                </a:lnTo>
                <a:lnTo>
                  <a:pt x="9982" y="329"/>
                </a:lnTo>
                <a:lnTo>
                  <a:pt x="10147" y="196"/>
                </a:lnTo>
                <a:lnTo>
                  <a:pt x="10317" y="101"/>
                </a:lnTo>
                <a:lnTo>
                  <a:pt x="10505" y="37"/>
                </a:lnTo>
                <a:lnTo>
                  <a:pt x="10703" y="0"/>
                </a:lnTo>
                <a:lnTo>
                  <a:pt x="10897" y="0"/>
                </a:lnTo>
                <a:close/>
              </a:path>
            </a:pathLst>
          </a:custGeom>
          <a:ln w="12700">
            <a:solidFill>
              <a:srgbClr val="00A9E8"/>
            </a:solidFill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84" name="Shape 28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chnology Overview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5B5C5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92" name="Shape 292"/>
          <p:cNvSpPr>
            <a:spLocks noGrp="1"/>
          </p:cNvSpPr>
          <p:nvPr>
            <p:ph type="body" sz="quarter" idx="1"/>
          </p:nvPr>
        </p:nvSpPr>
        <p:spPr>
          <a:xfrm>
            <a:off x="439912" y="107157"/>
            <a:ext cx="8321041" cy="700091"/>
          </a:xfrm>
          <a:prstGeom prst="rect">
            <a:avLst/>
          </a:prstGeom>
        </p:spPr>
        <p:txBody>
          <a:bodyPr anchor="ctr"/>
          <a:lstStyle>
            <a:lvl1pPr marL="0" indent="0">
              <a:buClrTx/>
              <a:buSzTx/>
              <a:buFontTx/>
              <a:buNone/>
              <a:defRPr sz="2600">
                <a:solidFill>
                  <a:srgbClr val="FFFFFF"/>
                </a:solidFill>
              </a:defRPr>
            </a:lvl1pPr>
            <a:lvl2pPr marL="370777" indent="-241006">
              <a:buClrTx/>
              <a:buFontTx/>
              <a:defRPr sz="2600">
                <a:solidFill>
                  <a:srgbClr val="FFFFFF"/>
                </a:solidFill>
              </a:defRPr>
            </a:lvl2pPr>
            <a:lvl3pPr marL="538134" indent="-278592">
              <a:buClrTx/>
              <a:buFontTx/>
              <a:defRPr sz="2600">
                <a:solidFill>
                  <a:srgbClr val="FFFFFF"/>
                </a:solidFill>
              </a:defRPr>
            </a:lvl3pPr>
            <a:lvl4pPr marL="669296" indent="-281173">
              <a:buClrTx/>
              <a:buFontTx/>
              <a:defRPr sz="2600">
                <a:solidFill>
                  <a:srgbClr val="FFFFFF"/>
                </a:solidFill>
              </a:defRPr>
            </a:lvl4pPr>
            <a:lvl5pPr marL="836730" indent="-318834">
              <a:buClrTx/>
              <a:buFontTx/>
              <a:defRPr sz="26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3" name="Shape 293"/>
          <p:cNvSpPr/>
          <p:nvPr/>
        </p:nvSpPr>
        <p:spPr>
          <a:xfrm>
            <a:off x="457203" y="6504374"/>
            <a:ext cx="3283886" cy="241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600"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iPad Lithoplasty Overview | SPL-61178 | Rev. B</a:t>
            </a:r>
          </a:p>
          <a:p>
            <a:pPr>
              <a:defRPr sz="600"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© Shockwave Medical, Inc.  All Rights Reserved.</a:t>
            </a:r>
          </a:p>
        </p:txBody>
      </p:sp>
      <p:pic>
        <p:nvPicPr>
          <p:cNvPr id="294" name="image3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70458" y="6514748"/>
            <a:ext cx="914404" cy="224772"/>
          </a:xfrm>
          <a:prstGeom prst="rect">
            <a:avLst/>
          </a:prstGeom>
          <a:ln w="12700">
            <a:miter lim="400000"/>
          </a:ln>
        </p:spPr>
      </p:pic>
      <p:sp>
        <p:nvSpPr>
          <p:cNvPr id="295" name="Shape 295"/>
          <p:cNvSpPr/>
          <p:nvPr/>
        </p:nvSpPr>
        <p:spPr>
          <a:xfrm>
            <a:off x="3706317" y="6603154"/>
            <a:ext cx="1731369" cy="177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b">
            <a:spAutoFit/>
          </a:bodyPr>
          <a:lstStyle>
            <a:lvl1pPr algn="ctr">
              <a:defRPr sz="700">
                <a:solidFill>
                  <a:srgbClr val="00A9E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SAFETY INFORMATION</a:t>
            </a:r>
          </a:p>
        </p:txBody>
      </p:sp>
      <p:sp>
        <p:nvSpPr>
          <p:cNvPr id="296" name="Shape 296"/>
          <p:cNvSpPr/>
          <p:nvPr/>
        </p:nvSpPr>
        <p:spPr>
          <a:xfrm>
            <a:off x="550862" y="5973826"/>
            <a:ext cx="411846" cy="4114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597" y="0"/>
                </a:moveTo>
                <a:lnTo>
                  <a:pt x="21600" y="0"/>
                </a:lnTo>
                <a:lnTo>
                  <a:pt x="21600" y="18000"/>
                </a:lnTo>
                <a:cubicBezTo>
                  <a:pt x="21600" y="19988"/>
                  <a:pt x="19990" y="21600"/>
                  <a:pt x="18003" y="21600"/>
                </a:cubicBezTo>
                <a:lnTo>
                  <a:pt x="0" y="21600"/>
                </a:lnTo>
                <a:lnTo>
                  <a:pt x="0" y="3600"/>
                </a:lnTo>
                <a:cubicBezTo>
                  <a:pt x="0" y="1612"/>
                  <a:pt x="1610" y="0"/>
                  <a:pt x="3597" y="0"/>
                </a:cubicBezTo>
                <a:close/>
              </a:path>
            </a:pathLst>
          </a:custGeom>
          <a:ln w="12700">
            <a:solidFill>
              <a:srgbClr val="00A9E8"/>
            </a:solidFill>
          </a:ln>
        </p:spPr>
        <p:txBody>
          <a:bodyPr lIns="45718" tIns="45718" rIns="45718" bIns="45718" anchor="ctr"/>
          <a:lstStyle/>
          <a:p>
            <a:pPr algn="ctr">
              <a:defRPr sz="800" b="1">
                <a:solidFill>
                  <a:srgbClr val="00A9E8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299" name="Group 299">
            <a:hlinkClick r:id="rId4" action="ppaction://hlinksldjump"/>
          </p:cNvPr>
          <p:cNvGrpSpPr/>
          <p:nvPr/>
        </p:nvGrpSpPr>
        <p:grpSpPr>
          <a:xfrm>
            <a:off x="1005678" y="5973821"/>
            <a:ext cx="1058238" cy="411490"/>
            <a:chOff x="0" y="-1"/>
            <a:chExt cx="1058236" cy="411489"/>
          </a:xfrm>
        </p:grpSpPr>
        <p:sp>
          <p:nvSpPr>
            <p:cNvPr id="297" name="Shape 297"/>
            <p:cNvSpPr/>
            <p:nvPr/>
          </p:nvSpPr>
          <p:spPr>
            <a:xfrm>
              <a:off x="-1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solidFill>
              <a:srgbClr val="5B5C5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98" name="Shape 298"/>
            <p:cNvSpPr/>
            <p:nvPr/>
          </p:nvSpPr>
          <p:spPr>
            <a:xfrm>
              <a:off x="20086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7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TECHNOLOGY OVERVIEW</a:t>
              </a:r>
            </a:p>
          </p:txBody>
        </p:sp>
      </p:grpSp>
      <p:grpSp>
        <p:nvGrpSpPr>
          <p:cNvPr id="302" name="Group 302">
            <a:hlinkClick r:id="rId4" action="ppaction://hlinksldjump"/>
          </p:cNvPr>
          <p:cNvGrpSpPr/>
          <p:nvPr/>
        </p:nvGrpSpPr>
        <p:grpSpPr>
          <a:xfrm>
            <a:off x="2106884" y="5973821"/>
            <a:ext cx="1058236" cy="411490"/>
            <a:chOff x="-1" y="-1"/>
            <a:chExt cx="1058235" cy="411489"/>
          </a:xfrm>
        </p:grpSpPr>
        <p:sp>
          <p:nvSpPr>
            <p:cNvPr id="300" name="Shape 300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01" name="Shape 301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ANIMATIONS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AND VIDEOS</a:t>
              </a:r>
            </a:p>
          </p:txBody>
        </p:sp>
      </p:grpSp>
      <p:grpSp>
        <p:nvGrpSpPr>
          <p:cNvPr id="305" name="Group 305">
            <a:hlinkClick r:id="rId4" action="ppaction://hlinksldjump"/>
          </p:cNvPr>
          <p:cNvGrpSpPr/>
          <p:nvPr/>
        </p:nvGrpSpPr>
        <p:grpSpPr>
          <a:xfrm>
            <a:off x="3208087" y="5973821"/>
            <a:ext cx="1058237" cy="411490"/>
            <a:chOff x="0" y="-1"/>
            <a:chExt cx="1058236" cy="411489"/>
          </a:xfrm>
        </p:grpSpPr>
        <p:sp>
          <p:nvSpPr>
            <p:cNvPr id="303" name="Shape 303"/>
            <p:cNvSpPr/>
            <p:nvPr/>
          </p:nvSpPr>
          <p:spPr>
            <a:xfrm>
              <a:off x="-1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04" name="Shape 304"/>
            <p:cNvSpPr/>
            <p:nvPr/>
          </p:nvSpPr>
          <p:spPr>
            <a:xfrm>
              <a:off x="20086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DISRUPT </a:t>
              </a:r>
              <a:br/>
              <a:r>
                <a:t>PAD DATA</a:t>
              </a:r>
            </a:p>
          </p:txBody>
        </p:sp>
      </p:grpSp>
      <p:grpSp>
        <p:nvGrpSpPr>
          <p:cNvPr id="308" name="Group 308">
            <a:hlinkClick r:id="rId4" action="ppaction://hlinksldjump"/>
          </p:cNvPr>
          <p:cNvGrpSpPr/>
          <p:nvPr/>
        </p:nvGrpSpPr>
        <p:grpSpPr>
          <a:xfrm>
            <a:off x="4309290" y="5973821"/>
            <a:ext cx="1058237" cy="411490"/>
            <a:chOff x="-1" y="-1"/>
            <a:chExt cx="1058235" cy="411489"/>
          </a:xfrm>
        </p:grpSpPr>
        <p:sp>
          <p:nvSpPr>
            <p:cNvPr id="306" name="Shape 306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07" name="Shape 307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USER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GUIDE</a:t>
              </a:r>
            </a:p>
          </p:txBody>
        </p:sp>
      </p:grpSp>
      <p:grpSp>
        <p:nvGrpSpPr>
          <p:cNvPr id="311" name="Group 311"/>
          <p:cNvGrpSpPr/>
          <p:nvPr/>
        </p:nvGrpSpPr>
        <p:grpSpPr>
          <a:xfrm>
            <a:off x="5410493" y="5973821"/>
            <a:ext cx="1058236" cy="411490"/>
            <a:chOff x="-1" y="-1"/>
            <a:chExt cx="1058235" cy="411489"/>
          </a:xfrm>
        </p:grpSpPr>
        <p:sp>
          <p:nvSpPr>
            <p:cNvPr id="309" name="Shape 309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10" name="Shape 310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CASE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STUDIES</a:t>
              </a:r>
            </a:p>
          </p:txBody>
        </p:sp>
      </p:grpSp>
      <p:grpSp>
        <p:nvGrpSpPr>
          <p:cNvPr id="314" name="Group 314">
            <a:hlinkClick r:id="rId4" action="ppaction://hlinksldjump"/>
          </p:cNvPr>
          <p:cNvGrpSpPr/>
          <p:nvPr/>
        </p:nvGrpSpPr>
        <p:grpSpPr>
          <a:xfrm>
            <a:off x="6511697" y="5973821"/>
            <a:ext cx="1058236" cy="411490"/>
            <a:chOff x="-1" y="-1"/>
            <a:chExt cx="1058235" cy="411489"/>
          </a:xfrm>
        </p:grpSpPr>
        <p:sp>
          <p:nvSpPr>
            <p:cNvPr id="312" name="Shape 312"/>
            <p:cNvSpPr/>
            <p:nvPr/>
          </p:nvSpPr>
          <p:spPr>
            <a:xfrm>
              <a:off x="-2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13" name="Shape 313"/>
            <p:cNvSpPr/>
            <p:nvPr/>
          </p:nvSpPr>
          <p:spPr>
            <a:xfrm>
              <a:off x="20087" y="72575"/>
              <a:ext cx="1018060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KEY</a:t>
              </a:r>
              <a:br/>
              <a:r>
                <a:t>BENEFITS</a:t>
              </a:r>
            </a:p>
          </p:txBody>
        </p:sp>
      </p:grpSp>
      <p:sp>
        <p:nvSpPr>
          <p:cNvPr id="315" name="Shape 315">
            <a:hlinkClick r:id="rId2" action="ppaction://hlinksldjump"/>
          </p:cNvPr>
          <p:cNvSpPr/>
          <p:nvPr/>
        </p:nvSpPr>
        <p:spPr>
          <a:xfrm>
            <a:off x="653705" y="6088126"/>
            <a:ext cx="205795" cy="182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97" y="0"/>
                </a:moveTo>
                <a:lnTo>
                  <a:pt x="11095" y="37"/>
                </a:lnTo>
                <a:lnTo>
                  <a:pt x="11279" y="101"/>
                </a:lnTo>
                <a:lnTo>
                  <a:pt x="11458" y="196"/>
                </a:lnTo>
                <a:lnTo>
                  <a:pt x="11618" y="329"/>
                </a:lnTo>
                <a:lnTo>
                  <a:pt x="21331" y="9954"/>
                </a:lnTo>
                <a:lnTo>
                  <a:pt x="21449" y="10086"/>
                </a:lnTo>
                <a:lnTo>
                  <a:pt x="21529" y="10214"/>
                </a:lnTo>
                <a:lnTo>
                  <a:pt x="21581" y="10325"/>
                </a:lnTo>
                <a:lnTo>
                  <a:pt x="21600" y="10437"/>
                </a:lnTo>
                <a:lnTo>
                  <a:pt x="21586" y="10521"/>
                </a:lnTo>
                <a:lnTo>
                  <a:pt x="21543" y="10606"/>
                </a:lnTo>
                <a:lnTo>
                  <a:pt x="21468" y="10670"/>
                </a:lnTo>
                <a:lnTo>
                  <a:pt x="21360" y="10723"/>
                </a:lnTo>
                <a:lnTo>
                  <a:pt x="21228" y="10750"/>
                </a:lnTo>
                <a:lnTo>
                  <a:pt x="21062" y="10760"/>
                </a:lnTo>
                <a:lnTo>
                  <a:pt x="18064" y="10760"/>
                </a:lnTo>
                <a:lnTo>
                  <a:pt x="18064" y="20618"/>
                </a:lnTo>
                <a:lnTo>
                  <a:pt x="18050" y="20809"/>
                </a:lnTo>
                <a:lnTo>
                  <a:pt x="17998" y="20995"/>
                </a:lnTo>
                <a:lnTo>
                  <a:pt x="17922" y="21165"/>
                </a:lnTo>
                <a:lnTo>
                  <a:pt x="17809" y="21313"/>
                </a:lnTo>
                <a:lnTo>
                  <a:pt x="17686" y="21430"/>
                </a:lnTo>
                <a:lnTo>
                  <a:pt x="17536" y="21520"/>
                </a:lnTo>
                <a:lnTo>
                  <a:pt x="17371" y="21579"/>
                </a:lnTo>
                <a:lnTo>
                  <a:pt x="17191" y="21600"/>
                </a:lnTo>
                <a:lnTo>
                  <a:pt x="13523" y="21600"/>
                </a:lnTo>
                <a:lnTo>
                  <a:pt x="13523" y="15116"/>
                </a:lnTo>
                <a:lnTo>
                  <a:pt x="13514" y="14920"/>
                </a:lnTo>
                <a:lnTo>
                  <a:pt x="13462" y="14734"/>
                </a:lnTo>
                <a:lnTo>
                  <a:pt x="13382" y="14564"/>
                </a:lnTo>
                <a:lnTo>
                  <a:pt x="13268" y="14427"/>
                </a:lnTo>
                <a:lnTo>
                  <a:pt x="13146" y="14304"/>
                </a:lnTo>
                <a:lnTo>
                  <a:pt x="12995" y="14209"/>
                </a:lnTo>
                <a:lnTo>
                  <a:pt x="12830" y="14161"/>
                </a:lnTo>
                <a:lnTo>
                  <a:pt x="12655" y="14135"/>
                </a:lnTo>
                <a:lnTo>
                  <a:pt x="8954" y="14135"/>
                </a:lnTo>
                <a:lnTo>
                  <a:pt x="8775" y="14161"/>
                </a:lnTo>
                <a:lnTo>
                  <a:pt x="8615" y="14220"/>
                </a:lnTo>
                <a:lnTo>
                  <a:pt x="8468" y="14304"/>
                </a:lnTo>
                <a:lnTo>
                  <a:pt x="8336" y="14427"/>
                </a:lnTo>
                <a:lnTo>
                  <a:pt x="8233" y="14570"/>
                </a:lnTo>
                <a:lnTo>
                  <a:pt x="8148" y="14740"/>
                </a:lnTo>
                <a:lnTo>
                  <a:pt x="8096" y="14920"/>
                </a:lnTo>
                <a:lnTo>
                  <a:pt x="8082" y="15116"/>
                </a:lnTo>
                <a:lnTo>
                  <a:pt x="8082" y="21600"/>
                </a:lnTo>
                <a:lnTo>
                  <a:pt x="4413" y="21600"/>
                </a:lnTo>
                <a:lnTo>
                  <a:pt x="4239" y="21579"/>
                </a:lnTo>
                <a:lnTo>
                  <a:pt x="4074" y="21520"/>
                </a:lnTo>
                <a:lnTo>
                  <a:pt x="3928" y="21430"/>
                </a:lnTo>
                <a:lnTo>
                  <a:pt x="3800" y="21303"/>
                </a:lnTo>
                <a:lnTo>
                  <a:pt x="3692" y="21165"/>
                </a:lnTo>
                <a:lnTo>
                  <a:pt x="3607" y="20995"/>
                </a:lnTo>
                <a:lnTo>
                  <a:pt x="3555" y="20809"/>
                </a:lnTo>
                <a:lnTo>
                  <a:pt x="3541" y="20618"/>
                </a:lnTo>
                <a:lnTo>
                  <a:pt x="3541" y="10766"/>
                </a:lnTo>
                <a:lnTo>
                  <a:pt x="542" y="10766"/>
                </a:lnTo>
                <a:lnTo>
                  <a:pt x="382" y="10750"/>
                </a:lnTo>
                <a:lnTo>
                  <a:pt x="240" y="10723"/>
                </a:lnTo>
                <a:lnTo>
                  <a:pt x="137" y="10675"/>
                </a:lnTo>
                <a:lnTo>
                  <a:pt x="61" y="10612"/>
                </a:lnTo>
                <a:lnTo>
                  <a:pt x="14" y="10532"/>
                </a:lnTo>
                <a:lnTo>
                  <a:pt x="0" y="10437"/>
                </a:lnTo>
                <a:lnTo>
                  <a:pt x="19" y="10325"/>
                </a:lnTo>
                <a:lnTo>
                  <a:pt x="71" y="10214"/>
                </a:lnTo>
                <a:lnTo>
                  <a:pt x="156" y="10086"/>
                </a:lnTo>
                <a:lnTo>
                  <a:pt x="273" y="9954"/>
                </a:lnTo>
                <a:lnTo>
                  <a:pt x="9982" y="329"/>
                </a:lnTo>
                <a:lnTo>
                  <a:pt x="10147" y="196"/>
                </a:lnTo>
                <a:lnTo>
                  <a:pt x="10317" y="101"/>
                </a:lnTo>
                <a:lnTo>
                  <a:pt x="10505" y="37"/>
                </a:lnTo>
                <a:lnTo>
                  <a:pt x="10703" y="0"/>
                </a:lnTo>
                <a:lnTo>
                  <a:pt x="10897" y="0"/>
                </a:lnTo>
                <a:close/>
              </a:path>
            </a:pathLst>
          </a:custGeom>
          <a:ln w="12700">
            <a:solidFill>
              <a:srgbClr val="00A9E8"/>
            </a:solidFill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318" name="Group 318"/>
          <p:cNvGrpSpPr/>
          <p:nvPr/>
        </p:nvGrpSpPr>
        <p:grpSpPr>
          <a:xfrm>
            <a:off x="7611548" y="5973821"/>
            <a:ext cx="1058236" cy="411490"/>
            <a:chOff x="-1" y="-1"/>
            <a:chExt cx="1058235" cy="411489"/>
          </a:xfrm>
        </p:grpSpPr>
        <p:sp>
          <p:nvSpPr>
            <p:cNvPr id="316" name="Shape 316"/>
            <p:cNvSpPr/>
            <p:nvPr/>
          </p:nvSpPr>
          <p:spPr>
            <a:xfrm>
              <a:off x="-2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17" name="Shape 317"/>
            <p:cNvSpPr/>
            <p:nvPr/>
          </p:nvSpPr>
          <p:spPr>
            <a:xfrm>
              <a:off x="20087" y="72575"/>
              <a:ext cx="1018060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CORPORATE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OVERVIEW</a:t>
              </a:r>
            </a:p>
          </p:txBody>
        </p:sp>
      </p:grpSp>
      <p:sp>
        <p:nvSpPr>
          <p:cNvPr id="319" name="Shape 31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echnology Overview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Shape 326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5B5C5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27" name="Shape 327"/>
          <p:cNvSpPr>
            <a:spLocks noGrp="1"/>
          </p:cNvSpPr>
          <p:nvPr>
            <p:ph type="body" sz="quarter" idx="1"/>
          </p:nvPr>
        </p:nvSpPr>
        <p:spPr>
          <a:xfrm>
            <a:off x="439912" y="107157"/>
            <a:ext cx="8321041" cy="417187"/>
          </a:xfrm>
          <a:prstGeom prst="rect">
            <a:avLst/>
          </a:prstGeom>
        </p:spPr>
        <p:txBody>
          <a:bodyPr anchor="ctr"/>
          <a:lstStyle>
            <a:lvl1pPr marL="0" indent="0">
              <a:buClrTx/>
              <a:buSzTx/>
              <a:buFontTx/>
              <a:buNone/>
              <a:defRPr sz="2600">
                <a:solidFill>
                  <a:srgbClr val="FFFFFF"/>
                </a:solidFill>
              </a:defRPr>
            </a:lvl1pPr>
            <a:lvl2pPr marL="370777" indent="-241006">
              <a:buClrTx/>
              <a:buFontTx/>
              <a:defRPr sz="2600">
                <a:solidFill>
                  <a:srgbClr val="FFFFFF"/>
                </a:solidFill>
              </a:defRPr>
            </a:lvl2pPr>
            <a:lvl3pPr marL="538134" indent="-278592">
              <a:buClrTx/>
              <a:buFontTx/>
              <a:defRPr sz="2600">
                <a:solidFill>
                  <a:srgbClr val="FFFFFF"/>
                </a:solidFill>
              </a:defRPr>
            </a:lvl3pPr>
            <a:lvl4pPr marL="669296" indent="-281173">
              <a:buClrTx/>
              <a:buFontTx/>
              <a:defRPr sz="2600">
                <a:solidFill>
                  <a:srgbClr val="FFFFFF"/>
                </a:solidFill>
              </a:defRPr>
            </a:lvl4pPr>
            <a:lvl5pPr marL="836730" indent="-318834">
              <a:buClrTx/>
              <a:buFontTx/>
              <a:defRPr sz="26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8" name="Shape 328"/>
          <p:cNvSpPr/>
          <p:nvPr/>
        </p:nvSpPr>
        <p:spPr>
          <a:xfrm>
            <a:off x="457203" y="6504374"/>
            <a:ext cx="3283886" cy="241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600"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iPad Lithoplasty Overview | SPL-61178 | Rev. B</a:t>
            </a:r>
          </a:p>
          <a:p>
            <a:pPr>
              <a:defRPr sz="600"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© Shockwave Medical, Inc.  All Rights Reserved.</a:t>
            </a:r>
          </a:p>
        </p:txBody>
      </p:sp>
      <p:pic>
        <p:nvPicPr>
          <p:cNvPr id="329" name="image3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70458" y="6514748"/>
            <a:ext cx="914404" cy="224772"/>
          </a:xfrm>
          <a:prstGeom prst="rect">
            <a:avLst/>
          </a:prstGeom>
          <a:ln w="12700">
            <a:miter lim="400000"/>
          </a:ln>
        </p:spPr>
      </p:pic>
      <p:sp>
        <p:nvSpPr>
          <p:cNvPr id="330" name="Shape 330"/>
          <p:cNvSpPr/>
          <p:nvPr/>
        </p:nvSpPr>
        <p:spPr>
          <a:xfrm>
            <a:off x="3706317" y="6603154"/>
            <a:ext cx="1731369" cy="177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b">
            <a:spAutoFit/>
          </a:bodyPr>
          <a:lstStyle>
            <a:lvl1pPr algn="ctr">
              <a:defRPr sz="700">
                <a:solidFill>
                  <a:srgbClr val="00A9E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SAFETY INFORMATION</a:t>
            </a:r>
          </a:p>
        </p:txBody>
      </p:sp>
      <p:sp>
        <p:nvSpPr>
          <p:cNvPr id="331" name="Shape 331"/>
          <p:cNvSpPr/>
          <p:nvPr/>
        </p:nvSpPr>
        <p:spPr>
          <a:xfrm>
            <a:off x="550862" y="5973826"/>
            <a:ext cx="411846" cy="4114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597" y="0"/>
                </a:moveTo>
                <a:lnTo>
                  <a:pt x="21600" y="0"/>
                </a:lnTo>
                <a:lnTo>
                  <a:pt x="21600" y="18000"/>
                </a:lnTo>
                <a:cubicBezTo>
                  <a:pt x="21600" y="19988"/>
                  <a:pt x="19990" y="21600"/>
                  <a:pt x="18003" y="21600"/>
                </a:cubicBezTo>
                <a:lnTo>
                  <a:pt x="0" y="21600"/>
                </a:lnTo>
                <a:lnTo>
                  <a:pt x="0" y="3600"/>
                </a:lnTo>
                <a:cubicBezTo>
                  <a:pt x="0" y="1612"/>
                  <a:pt x="1610" y="0"/>
                  <a:pt x="3597" y="0"/>
                </a:cubicBezTo>
                <a:close/>
              </a:path>
            </a:pathLst>
          </a:custGeom>
          <a:ln w="12700">
            <a:solidFill>
              <a:srgbClr val="00A9E8"/>
            </a:solidFill>
          </a:ln>
        </p:spPr>
        <p:txBody>
          <a:bodyPr lIns="45718" tIns="45718" rIns="45718" bIns="45718" anchor="ctr"/>
          <a:lstStyle/>
          <a:p>
            <a:pPr algn="ctr">
              <a:defRPr sz="800" b="1">
                <a:solidFill>
                  <a:srgbClr val="00A9E8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334" name="Group 334">
            <a:hlinkClick r:id="rId4" action="ppaction://hlinksldjump"/>
          </p:cNvPr>
          <p:cNvGrpSpPr/>
          <p:nvPr/>
        </p:nvGrpSpPr>
        <p:grpSpPr>
          <a:xfrm>
            <a:off x="1005678" y="5973821"/>
            <a:ext cx="1058238" cy="411490"/>
            <a:chOff x="0" y="-1"/>
            <a:chExt cx="1058236" cy="411489"/>
          </a:xfrm>
        </p:grpSpPr>
        <p:sp>
          <p:nvSpPr>
            <p:cNvPr id="332" name="Shape 332"/>
            <p:cNvSpPr/>
            <p:nvPr/>
          </p:nvSpPr>
          <p:spPr>
            <a:xfrm>
              <a:off x="-1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solidFill>
              <a:srgbClr val="5B5C5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33" name="Shape 333"/>
            <p:cNvSpPr/>
            <p:nvPr/>
          </p:nvSpPr>
          <p:spPr>
            <a:xfrm>
              <a:off x="20086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7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TECHNOLOGY OVERVIEW</a:t>
              </a:r>
            </a:p>
          </p:txBody>
        </p:sp>
      </p:grpSp>
      <p:grpSp>
        <p:nvGrpSpPr>
          <p:cNvPr id="337" name="Group 337">
            <a:hlinkClick r:id="rId4" action="ppaction://hlinksldjump"/>
          </p:cNvPr>
          <p:cNvGrpSpPr/>
          <p:nvPr/>
        </p:nvGrpSpPr>
        <p:grpSpPr>
          <a:xfrm>
            <a:off x="2106884" y="5973821"/>
            <a:ext cx="1058236" cy="411490"/>
            <a:chOff x="-1" y="-1"/>
            <a:chExt cx="1058235" cy="411489"/>
          </a:xfrm>
        </p:grpSpPr>
        <p:sp>
          <p:nvSpPr>
            <p:cNvPr id="335" name="Shape 335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36" name="Shape 336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ANIMATIONS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AND VIDEOS</a:t>
              </a:r>
            </a:p>
          </p:txBody>
        </p:sp>
      </p:grpSp>
      <p:grpSp>
        <p:nvGrpSpPr>
          <p:cNvPr id="340" name="Group 340">
            <a:hlinkClick r:id="rId4" action="ppaction://hlinksldjump"/>
          </p:cNvPr>
          <p:cNvGrpSpPr/>
          <p:nvPr/>
        </p:nvGrpSpPr>
        <p:grpSpPr>
          <a:xfrm>
            <a:off x="3208087" y="5973821"/>
            <a:ext cx="1058237" cy="411490"/>
            <a:chOff x="0" y="-1"/>
            <a:chExt cx="1058236" cy="411489"/>
          </a:xfrm>
        </p:grpSpPr>
        <p:sp>
          <p:nvSpPr>
            <p:cNvPr id="338" name="Shape 338"/>
            <p:cNvSpPr/>
            <p:nvPr/>
          </p:nvSpPr>
          <p:spPr>
            <a:xfrm>
              <a:off x="-1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39" name="Shape 339"/>
            <p:cNvSpPr/>
            <p:nvPr/>
          </p:nvSpPr>
          <p:spPr>
            <a:xfrm>
              <a:off x="20086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DISRUPT </a:t>
              </a:r>
              <a:br/>
              <a:r>
                <a:t>PAD DATA</a:t>
              </a:r>
            </a:p>
          </p:txBody>
        </p:sp>
      </p:grpSp>
      <p:grpSp>
        <p:nvGrpSpPr>
          <p:cNvPr id="343" name="Group 343">
            <a:hlinkClick r:id="rId4" action="ppaction://hlinksldjump"/>
          </p:cNvPr>
          <p:cNvGrpSpPr/>
          <p:nvPr/>
        </p:nvGrpSpPr>
        <p:grpSpPr>
          <a:xfrm>
            <a:off x="4309290" y="5973821"/>
            <a:ext cx="1058237" cy="411490"/>
            <a:chOff x="-1" y="-1"/>
            <a:chExt cx="1058235" cy="411489"/>
          </a:xfrm>
        </p:grpSpPr>
        <p:sp>
          <p:nvSpPr>
            <p:cNvPr id="341" name="Shape 341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42" name="Shape 342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USER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GUIDE</a:t>
              </a:r>
            </a:p>
          </p:txBody>
        </p:sp>
      </p:grpSp>
      <p:grpSp>
        <p:nvGrpSpPr>
          <p:cNvPr id="346" name="Group 346"/>
          <p:cNvGrpSpPr/>
          <p:nvPr/>
        </p:nvGrpSpPr>
        <p:grpSpPr>
          <a:xfrm>
            <a:off x="5410493" y="5973821"/>
            <a:ext cx="1058236" cy="411490"/>
            <a:chOff x="-1" y="-1"/>
            <a:chExt cx="1058235" cy="411489"/>
          </a:xfrm>
        </p:grpSpPr>
        <p:sp>
          <p:nvSpPr>
            <p:cNvPr id="344" name="Shape 344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45" name="Shape 345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CASE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STUDIES</a:t>
              </a:r>
            </a:p>
          </p:txBody>
        </p:sp>
      </p:grpSp>
      <p:grpSp>
        <p:nvGrpSpPr>
          <p:cNvPr id="349" name="Group 349">
            <a:hlinkClick r:id="rId4" action="ppaction://hlinksldjump"/>
          </p:cNvPr>
          <p:cNvGrpSpPr/>
          <p:nvPr/>
        </p:nvGrpSpPr>
        <p:grpSpPr>
          <a:xfrm>
            <a:off x="6511697" y="5973821"/>
            <a:ext cx="1058236" cy="411490"/>
            <a:chOff x="-1" y="-1"/>
            <a:chExt cx="1058235" cy="411489"/>
          </a:xfrm>
        </p:grpSpPr>
        <p:sp>
          <p:nvSpPr>
            <p:cNvPr id="347" name="Shape 347"/>
            <p:cNvSpPr/>
            <p:nvPr/>
          </p:nvSpPr>
          <p:spPr>
            <a:xfrm>
              <a:off x="-2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48" name="Shape 348"/>
            <p:cNvSpPr/>
            <p:nvPr/>
          </p:nvSpPr>
          <p:spPr>
            <a:xfrm>
              <a:off x="20087" y="72575"/>
              <a:ext cx="1018060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KEY</a:t>
              </a:r>
              <a:br/>
              <a:r>
                <a:t>BENEFITS</a:t>
              </a:r>
            </a:p>
          </p:txBody>
        </p:sp>
      </p:grpSp>
      <p:sp>
        <p:nvSpPr>
          <p:cNvPr id="350" name="Shape 350">
            <a:hlinkClick r:id="rId2" action="ppaction://hlinksldjump"/>
          </p:cNvPr>
          <p:cNvSpPr/>
          <p:nvPr/>
        </p:nvSpPr>
        <p:spPr>
          <a:xfrm>
            <a:off x="653705" y="6088126"/>
            <a:ext cx="205795" cy="182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97" y="0"/>
                </a:moveTo>
                <a:lnTo>
                  <a:pt x="11095" y="37"/>
                </a:lnTo>
                <a:lnTo>
                  <a:pt x="11279" y="101"/>
                </a:lnTo>
                <a:lnTo>
                  <a:pt x="11458" y="196"/>
                </a:lnTo>
                <a:lnTo>
                  <a:pt x="11618" y="329"/>
                </a:lnTo>
                <a:lnTo>
                  <a:pt x="21331" y="9954"/>
                </a:lnTo>
                <a:lnTo>
                  <a:pt x="21449" y="10086"/>
                </a:lnTo>
                <a:lnTo>
                  <a:pt x="21529" y="10214"/>
                </a:lnTo>
                <a:lnTo>
                  <a:pt x="21581" y="10325"/>
                </a:lnTo>
                <a:lnTo>
                  <a:pt x="21600" y="10437"/>
                </a:lnTo>
                <a:lnTo>
                  <a:pt x="21586" y="10521"/>
                </a:lnTo>
                <a:lnTo>
                  <a:pt x="21543" y="10606"/>
                </a:lnTo>
                <a:lnTo>
                  <a:pt x="21468" y="10670"/>
                </a:lnTo>
                <a:lnTo>
                  <a:pt x="21360" y="10723"/>
                </a:lnTo>
                <a:lnTo>
                  <a:pt x="21228" y="10750"/>
                </a:lnTo>
                <a:lnTo>
                  <a:pt x="21062" y="10760"/>
                </a:lnTo>
                <a:lnTo>
                  <a:pt x="18064" y="10760"/>
                </a:lnTo>
                <a:lnTo>
                  <a:pt x="18064" y="20618"/>
                </a:lnTo>
                <a:lnTo>
                  <a:pt x="18050" y="20809"/>
                </a:lnTo>
                <a:lnTo>
                  <a:pt x="17998" y="20995"/>
                </a:lnTo>
                <a:lnTo>
                  <a:pt x="17922" y="21165"/>
                </a:lnTo>
                <a:lnTo>
                  <a:pt x="17809" y="21313"/>
                </a:lnTo>
                <a:lnTo>
                  <a:pt x="17686" y="21430"/>
                </a:lnTo>
                <a:lnTo>
                  <a:pt x="17536" y="21520"/>
                </a:lnTo>
                <a:lnTo>
                  <a:pt x="17371" y="21579"/>
                </a:lnTo>
                <a:lnTo>
                  <a:pt x="17191" y="21600"/>
                </a:lnTo>
                <a:lnTo>
                  <a:pt x="13523" y="21600"/>
                </a:lnTo>
                <a:lnTo>
                  <a:pt x="13523" y="15116"/>
                </a:lnTo>
                <a:lnTo>
                  <a:pt x="13514" y="14920"/>
                </a:lnTo>
                <a:lnTo>
                  <a:pt x="13462" y="14734"/>
                </a:lnTo>
                <a:lnTo>
                  <a:pt x="13382" y="14564"/>
                </a:lnTo>
                <a:lnTo>
                  <a:pt x="13268" y="14427"/>
                </a:lnTo>
                <a:lnTo>
                  <a:pt x="13146" y="14304"/>
                </a:lnTo>
                <a:lnTo>
                  <a:pt x="12995" y="14209"/>
                </a:lnTo>
                <a:lnTo>
                  <a:pt x="12830" y="14161"/>
                </a:lnTo>
                <a:lnTo>
                  <a:pt x="12655" y="14135"/>
                </a:lnTo>
                <a:lnTo>
                  <a:pt x="8954" y="14135"/>
                </a:lnTo>
                <a:lnTo>
                  <a:pt x="8775" y="14161"/>
                </a:lnTo>
                <a:lnTo>
                  <a:pt x="8615" y="14220"/>
                </a:lnTo>
                <a:lnTo>
                  <a:pt x="8468" y="14304"/>
                </a:lnTo>
                <a:lnTo>
                  <a:pt x="8336" y="14427"/>
                </a:lnTo>
                <a:lnTo>
                  <a:pt x="8233" y="14570"/>
                </a:lnTo>
                <a:lnTo>
                  <a:pt x="8148" y="14740"/>
                </a:lnTo>
                <a:lnTo>
                  <a:pt x="8096" y="14920"/>
                </a:lnTo>
                <a:lnTo>
                  <a:pt x="8082" y="15116"/>
                </a:lnTo>
                <a:lnTo>
                  <a:pt x="8082" y="21600"/>
                </a:lnTo>
                <a:lnTo>
                  <a:pt x="4413" y="21600"/>
                </a:lnTo>
                <a:lnTo>
                  <a:pt x="4239" y="21579"/>
                </a:lnTo>
                <a:lnTo>
                  <a:pt x="4074" y="21520"/>
                </a:lnTo>
                <a:lnTo>
                  <a:pt x="3928" y="21430"/>
                </a:lnTo>
                <a:lnTo>
                  <a:pt x="3800" y="21303"/>
                </a:lnTo>
                <a:lnTo>
                  <a:pt x="3692" y="21165"/>
                </a:lnTo>
                <a:lnTo>
                  <a:pt x="3607" y="20995"/>
                </a:lnTo>
                <a:lnTo>
                  <a:pt x="3555" y="20809"/>
                </a:lnTo>
                <a:lnTo>
                  <a:pt x="3541" y="20618"/>
                </a:lnTo>
                <a:lnTo>
                  <a:pt x="3541" y="10766"/>
                </a:lnTo>
                <a:lnTo>
                  <a:pt x="542" y="10766"/>
                </a:lnTo>
                <a:lnTo>
                  <a:pt x="382" y="10750"/>
                </a:lnTo>
                <a:lnTo>
                  <a:pt x="240" y="10723"/>
                </a:lnTo>
                <a:lnTo>
                  <a:pt x="137" y="10675"/>
                </a:lnTo>
                <a:lnTo>
                  <a:pt x="61" y="10612"/>
                </a:lnTo>
                <a:lnTo>
                  <a:pt x="14" y="10532"/>
                </a:lnTo>
                <a:lnTo>
                  <a:pt x="0" y="10437"/>
                </a:lnTo>
                <a:lnTo>
                  <a:pt x="19" y="10325"/>
                </a:lnTo>
                <a:lnTo>
                  <a:pt x="71" y="10214"/>
                </a:lnTo>
                <a:lnTo>
                  <a:pt x="156" y="10086"/>
                </a:lnTo>
                <a:lnTo>
                  <a:pt x="273" y="9954"/>
                </a:lnTo>
                <a:lnTo>
                  <a:pt x="9982" y="329"/>
                </a:lnTo>
                <a:lnTo>
                  <a:pt x="10147" y="196"/>
                </a:lnTo>
                <a:lnTo>
                  <a:pt x="10317" y="101"/>
                </a:lnTo>
                <a:lnTo>
                  <a:pt x="10505" y="37"/>
                </a:lnTo>
                <a:lnTo>
                  <a:pt x="10703" y="0"/>
                </a:lnTo>
                <a:lnTo>
                  <a:pt x="10897" y="0"/>
                </a:lnTo>
                <a:close/>
              </a:path>
            </a:pathLst>
          </a:custGeom>
          <a:ln w="12700">
            <a:solidFill>
              <a:srgbClr val="00A9E8"/>
            </a:solidFill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353" name="Group 353"/>
          <p:cNvGrpSpPr/>
          <p:nvPr/>
        </p:nvGrpSpPr>
        <p:grpSpPr>
          <a:xfrm>
            <a:off x="7611548" y="5973821"/>
            <a:ext cx="1058236" cy="411490"/>
            <a:chOff x="-1" y="-1"/>
            <a:chExt cx="1058235" cy="411489"/>
          </a:xfrm>
        </p:grpSpPr>
        <p:sp>
          <p:nvSpPr>
            <p:cNvPr id="351" name="Shape 351"/>
            <p:cNvSpPr/>
            <p:nvPr/>
          </p:nvSpPr>
          <p:spPr>
            <a:xfrm>
              <a:off x="-2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52" name="Shape 352"/>
            <p:cNvSpPr/>
            <p:nvPr/>
          </p:nvSpPr>
          <p:spPr>
            <a:xfrm>
              <a:off x="20087" y="72575"/>
              <a:ext cx="1018060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CORPORATE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OVERVIEW</a:t>
              </a:r>
            </a:p>
          </p:txBody>
        </p:sp>
      </p:grpSp>
      <p:sp>
        <p:nvSpPr>
          <p:cNvPr id="354" name="Shape 354"/>
          <p:cNvSpPr>
            <a:spLocks noGrp="1"/>
          </p:cNvSpPr>
          <p:nvPr>
            <p:ph type="body" sz="quarter" idx="13"/>
          </p:nvPr>
        </p:nvSpPr>
        <p:spPr>
          <a:xfrm>
            <a:off x="439911" y="539530"/>
            <a:ext cx="8321041" cy="342901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55" name="Shape 35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in Interio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3" name="Shape 2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" name="Shape 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Lithoplasty Ani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Shape 362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5B5C5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63" name="Shape 363"/>
          <p:cNvSpPr>
            <a:spLocks noGrp="1"/>
          </p:cNvSpPr>
          <p:nvPr>
            <p:ph type="body" sz="quarter" idx="1"/>
          </p:nvPr>
        </p:nvSpPr>
        <p:spPr>
          <a:xfrm>
            <a:off x="439912" y="107157"/>
            <a:ext cx="8321041" cy="700091"/>
          </a:xfrm>
          <a:prstGeom prst="rect">
            <a:avLst/>
          </a:prstGeom>
        </p:spPr>
        <p:txBody>
          <a:bodyPr anchor="ctr"/>
          <a:lstStyle>
            <a:lvl1pPr marL="0" indent="0">
              <a:buClrTx/>
              <a:buSzTx/>
              <a:buFontTx/>
              <a:buNone/>
              <a:defRPr sz="2600">
                <a:solidFill>
                  <a:srgbClr val="FFFFFF"/>
                </a:solidFill>
              </a:defRPr>
            </a:lvl1pPr>
            <a:lvl2pPr marL="370777" indent="-241006">
              <a:buClrTx/>
              <a:buFontTx/>
              <a:defRPr sz="2600">
                <a:solidFill>
                  <a:srgbClr val="FFFFFF"/>
                </a:solidFill>
              </a:defRPr>
            </a:lvl2pPr>
            <a:lvl3pPr marL="538134" indent="-278592">
              <a:buClrTx/>
              <a:buFontTx/>
              <a:defRPr sz="2600">
                <a:solidFill>
                  <a:srgbClr val="FFFFFF"/>
                </a:solidFill>
              </a:defRPr>
            </a:lvl3pPr>
            <a:lvl4pPr marL="669296" indent="-281173">
              <a:buClrTx/>
              <a:buFontTx/>
              <a:defRPr sz="2600">
                <a:solidFill>
                  <a:srgbClr val="FFFFFF"/>
                </a:solidFill>
              </a:defRPr>
            </a:lvl4pPr>
            <a:lvl5pPr marL="836730" indent="-318834">
              <a:buClrTx/>
              <a:buFontTx/>
              <a:defRPr sz="26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4" name="Shape 364"/>
          <p:cNvSpPr/>
          <p:nvPr/>
        </p:nvSpPr>
        <p:spPr>
          <a:xfrm>
            <a:off x="457203" y="6504374"/>
            <a:ext cx="3283886" cy="241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600"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iPad Lithoplasty Overview | SPL-61178 | Rev. B</a:t>
            </a:r>
          </a:p>
          <a:p>
            <a:pPr>
              <a:defRPr sz="600"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© Shockwave Medical, Inc.  All Rights Reserved.</a:t>
            </a:r>
          </a:p>
        </p:txBody>
      </p:sp>
      <p:pic>
        <p:nvPicPr>
          <p:cNvPr id="365" name="image3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70458" y="6514748"/>
            <a:ext cx="914404" cy="224772"/>
          </a:xfrm>
          <a:prstGeom prst="rect">
            <a:avLst/>
          </a:prstGeom>
          <a:ln w="12700">
            <a:miter lim="400000"/>
          </a:ln>
        </p:spPr>
      </p:pic>
      <p:sp>
        <p:nvSpPr>
          <p:cNvPr id="366" name="Shape 366"/>
          <p:cNvSpPr/>
          <p:nvPr/>
        </p:nvSpPr>
        <p:spPr>
          <a:xfrm>
            <a:off x="3706317" y="6603154"/>
            <a:ext cx="1731369" cy="177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b">
            <a:spAutoFit/>
          </a:bodyPr>
          <a:lstStyle>
            <a:lvl1pPr algn="ctr">
              <a:defRPr sz="700">
                <a:solidFill>
                  <a:srgbClr val="00A9E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SAFETY INFORMATION</a:t>
            </a:r>
          </a:p>
        </p:txBody>
      </p:sp>
      <p:sp>
        <p:nvSpPr>
          <p:cNvPr id="367" name="Shape 367"/>
          <p:cNvSpPr/>
          <p:nvPr/>
        </p:nvSpPr>
        <p:spPr>
          <a:xfrm>
            <a:off x="550862" y="5973826"/>
            <a:ext cx="411846" cy="4114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597" y="0"/>
                </a:moveTo>
                <a:lnTo>
                  <a:pt x="21600" y="0"/>
                </a:lnTo>
                <a:lnTo>
                  <a:pt x="21600" y="18000"/>
                </a:lnTo>
                <a:cubicBezTo>
                  <a:pt x="21600" y="19988"/>
                  <a:pt x="19990" y="21600"/>
                  <a:pt x="18003" y="21600"/>
                </a:cubicBezTo>
                <a:lnTo>
                  <a:pt x="0" y="21600"/>
                </a:lnTo>
                <a:lnTo>
                  <a:pt x="0" y="3600"/>
                </a:lnTo>
                <a:cubicBezTo>
                  <a:pt x="0" y="1612"/>
                  <a:pt x="1610" y="0"/>
                  <a:pt x="3597" y="0"/>
                </a:cubicBezTo>
                <a:close/>
              </a:path>
            </a:pathLst>
          </a:custGeom>
          <a:ln w="12700">
            <a:solidFill>
              <a:srgbClr val="00A9E8"/>
            </a:solidFill>
          </a:ln>
        </p:spPr>
        <p:txBody>
          <a:bodyPr lIns="45718" tIns="45718" rIns="45718" bIns="45718" anchor="ctr"/>
          <a:lstStyle/>
          <a:p>
            <a:pPr algn="ctr">
              <a:defRPr sz="800" b="1">
                <a:solidFill>
                  <a:srgbClr val="00A9E8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370" name="Group 370">
            <a:hlinkClick r:id="rId4" action="ppaction://hlinksldjump"/>
          </p:cNvPr>
          <p:cNvGrpSpPr/>
          <p:nvPr/>
        </p:nvGrpSpPr>
        <p:grpSpPr>
          <a:xfrm>
            <a:off x="1005678" y="5973821"/>
            <a:ext cx="1058238" cy="411490"/>
            <a:chOff x="0" y="-1"/>
            <a:chExt cx="1058236" cy="411489"/>
          </a:xfrm>
        </p:grpSpPr>
        <p:sp>
          <p:nvSpPr>
            <p:cNvPr id="368" name="Shape 368"/>
            <p:cNvSpPr/>
            <p:nvPr/>
          </p:nvSpPr>
          <p:spPr>
            <a:xfrm>
              <a:off x="-1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69" name="Shape 369"/>
            <p:cNvSpPr/>
            <p:nvPr/>
          </p:nvSpPr>
          <p:spPr>
            <a:xfrm>
              <a:off x="20086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TECHNOLOGY OVERVIEW</a:t>
              </a:r>
            </a:p>
          </p:txBody>
        </p:sp>
      </p:grpSp>
      <p:grpSp>
        <p:nvGrpSpPr>
          <p:cNvPr id="373" name="Group 373">
            <a:hlinkClick r:id="rId4" action="ppaction://hlinksldjump"/>
          </p:cNvPr>
          <p:cNvGrpSpPr/>
          <p:nvPr/>
        </p:nvGrpSpPr>
        <p:grpSpPr>
          <a:xfrm>
            <a:off x="2106884" y="5973821"/>
            <a:ext cx="1058236" cy="411490"/>
            <a:chOff x="-1" y="-1"/>
            <a:chExt cx="1058235" cy="411489"/>
          </a:xfrm>
        </p:grpSpPr>
        <p:sp>
          <p:nvSpPr>
            <p:cNvPr id="371" name="Shape 371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solidFill>
              <a:srgbClr val="5B5C5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7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72" name="Shape 372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ANIMATIONS</a:t>
              </a:r>
            </a:p>
            <a:p>
              <a:pPr algn="ctr">
                <a:defRPr sz="7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AND VIDEOS</a:t>
              </a:r>
            </a:p>
          </p:txBody>
        </p:sp>
      </p:grpSp>
      <p:grpSp>
        <p:nvGrpSpPr>
          <p:cNvPr id="376" name="Group 376">
            <a:hlinkClick r:id="rId4" action="ppaction://hlinksldjump"/>
          </p:cNvPr>
          <p:cNvGrpSpPr/>
          <p:nvPr/>
        </p:nvGrpSpPr>
        <p:grpSpPr>
          <a:xfrm>
            <a:off x="3208087" y="5973821"/>
            <a:ext cx="1058237" cy="411490"/>
            <a:chOff x="0" y="-1"/>
            <a:chExt cx="1058236" cy="411489"/>
          </a:xfrm>
        </p:grpSpPr>
        <p:sp>
          <p:nvSpPr>
            <p:cNvPr id="374" name="Shape 374"/>
            <p:cNvSpPr/>
            <p:nvPr/>
          </p:nvSpPr>
          <p:spPr>
            <a:xfrm>
              <a:off x="-1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75" name="Shape 375"/>
            <p:cNvSpPr/>
            <p:nvPr/>
          </p:nvSpPr>
          <p:spPr>
            <a:xfrm>
              <a:off x="20086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DISRUPT </a:t>
              </a:r>
              <a:br/>
              <a:r>
                <a:t>PAD DATA</a:t>
              </a:r>
            </a:p>
          </p:txBody>
        </p:sp>
      </p:grpSp>
      <p:grpSp>
        <p:nvGrpSpPr>
          <p:cNvPr id="379" name="Group 379">
            <a:hlinkClick r:id="rId4" action="ppaction://hlinksldjump"/>
          </p:cNvPr>
          <p:cNvGrpSpPr/>
          <p:nvPr/>
        </p:nvGrpSpPr>
        <p:grpSpPr>
          <a:xfrm>
            <a:off x="4309290" y="5973821"/>
            <a:ext cx="1058237" cy="411490"/>
            <a:chOff x="-1" y="-1"/>
            <a:chExt cx="1058235" cy="411489"/>
          </a:xfrm>
        </p:grpSpPr>
        <p:sp>
          <p:nvSpPr>
            <p:cNvPr id="377" name="Shape 377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78" name="Shape 378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USER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GUIDE</a:t>
              </a:r>
            </a:p>
          </p:txBody>
        </p:sp>
      </p:grpSp>
      <p:grpSp>
        <p:nvGrpSpPr>
          <p:cNvPr id="382" name="Group 382"/>
          <p:cNvGrpSpPr/>
          <p:nvPr/>
        </p:nvGrpSpPr>
        <p:grpSpPr>
          <a:xfrm>
            <a:off x="5410493" y="5973821"/>
            <a:ext cx="1058236" cy="411490"/>
            <a:chOff x="-1" y="-1"/>
            <a:chExt cx="1058235" cy="411489"/>
          </a:xfrm>
        </p:grpSpPr>
        <p:sp>
          <p:nvSpPr>
            <p:cNvPr id="380" name="Shape 380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81" name="Shape 381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CASE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STUDIES</a:t>
              </a:r>
            </a:p>
          </p:txBody>
        </p:sp>
      </p:grpSp>
      <p:grpSp>
        <p:nvGrpSpPr>
          <p:cNvPr id="385" name="Group 385">
            <a:hlinkClick r:id="rId4" action="ppaction://hlinksldjump"/>
          </p:cNvPr>
          <p:cNvGrpSpPr/>
          <p:nvPr/>
        </p:nvGrpSpPr>
        <p:grpSpPr>
          <a:xfrm>
            <a:off x="6511697" y="5973821"/>
            <a:ext cx="1058236" cy="411490"/>
            <a:chOff x="-1" y="-1"/>
            <a:chExt cx="1058235" cy="411489"/>
          </a:xfrm>
        </p:grpSpPr>
        <p:sp>
          <p:nvSpPr>
            <p:cNvPr id="383" name="Shape 383"/>
            <p:cNvSpPr/>
            <p:nvPr/>
          </p:nvSpPr>
          <p:spPr>
            <a:xfrm>
              <a:off x="-2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84" name="Shape 384"/>
            <p:cNvSpPr/>
            <p:nvPr/>
          </p:nvSpPr>
          <p:spPr>
            <a:xfrm>
              <a:off x="20087" y="72575"/>
              <a:ext cx="1018060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KEY</a:t>
              </a:r>
              <a:br/>
              <a:r>
                <a:t>BENEFITS</a:t>
              </a:r>
            </a:p>
          </p:txBody>
        </p:sp>
      </p:grpSp>
      <p:sp>
        <p:nvSpPr>
          <p:cNvPr id="386" name="Shape 386">
            <a:hlinkClick r:id="rId2" action="ppaction://hlinksldjump"/>
          </p:cNvPr>
          <p:cNvSpPr/>
          <p:nvPr/>
        </p:nvSpPr>
        <p:spPr>
          <a:xfrm>
            <a:off x="653705" y="6088126"/>
            <a:ext cx="205795" cy="182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97" y="0"/>
                </a:moveTo>
                <a:lnTo>
                  <a:pt x="11095" y="37"/>
                </a:lnTo>
                <a:lnTo>
                  <a:pt x="11279" y="101"/>
                </a:lnTo>
                <a:lnTo>
                  <a:pt x="11458" y="196"/>
                </a:lnTo>
                <a:lnTo>
                  <a:pt x="11618" y="329"/>
                </a:lnTo>
                <a:lnTo>
                  <a:pt x="21331" y="9954"/>
                </a:lnTo>
                <a:lnTo>
                  <a:pt x="21449" y="10086"/>
                </a:lnTo>
                <a:lnTo>
                  <a:pt x="21529" y="10214"/>
                </a:lnTo>
                <a:lnTo>
                  <a:pt x="21581" y="10325"/>
                </a:lnTo>
                <a:lnTo>
                  <a:pt x="21600" y="10437"/>
                </a:lnTo>
                <a:lnTo>
                  <a:pt x="21586" y="10521"/>
                </a:lnTo>
                <a:lnTo>
                  <a:pt x="21543" y="10606"/>
                </a:lnTo>
                <a:lnTo>
                  <a:pt x="21468" y="10670"/>
                </a:lnTo>
                <a:lnTo>
                  <a:pt x="21360" y="10723"/>
                </a:lnTo>
                <a:lnTo>
                  <a:pt x="21228" y="10750"/>
                </a:lnTo>
                <a:lnTo>
                  <a:pt x="21062" y="10760"/>
                </a:lnTo>
                <a:lnTo>
                  <a:pt x="18064" y="10760"/>
                </a:lnTo>
                <a:lnTo>
                  <a:pt x="18064" y="20618"/>
                </a:lnTo>
                <a:lnTo>
                  <a:pt x="18050" y="20809"/>
                </a:lnTo>
                <a:lnTo>
                  <a:pt x="17998" y="20995"/>
                </a:lnTo>
                <a:lnTo>
                  <a:pt x="17922" y="21165"/>
                </a:lnTo>
                <a:lnTo>
                  <a:pt x="17809" y="21313"/>
                </a:lnTo>
                <a:lnTo>
                  <a:pt x="17686" y="21430"/>
                </a:lnTo>
                <a:lnTo>
                  <a:pt x="17536" y="21520"/>
                </a:lnTo>
                <a:lnTo>
                  <a:pt x="17371" y="21579"/>
                </a:lnTo>
                <a:lnTo>
                  <a:pt x="17191" y="21600"/>
                </a:lnTo>
                <a:lnTo>
                  <a:pt x="13523" y="21600"/>
                </a:lnTo>
                <a:lnTo>
                  <a:pt x="13523" y="15116"/>
                </a:lnTo>
                <a:lnTo>
                  <a:pt x="13514" y="14920"/>
                </a:lnTo>
                <a:lnTo>
                  <a:pt x="13462" y="14734"/>
                </a:lnTo>
                <a:lnTo>
                  <a:pt x="13382" y="14564"/>
                </a:lnTo>
                <a:lnTo>
                  <a:pt x="13268" y="14427"/>
                </a:lnTo>
                <a:lnTo>
                  <a:pt x="13146" y="14304"/>
                </a:lnTo>
                <a:lnTo>
                  <a:pt x="12995" y="14209"/>
                </a:lnTo>
                <a:lnTo>
                  <a:pt x="12830" y="14161"/>
                </a:lnTo>
                <a:lnTo>
                  <a:pt x="12655" y="14135"/>
                </a:lnTo>
                <a:lnTo>
                  <a:pt x="8954" y="14135"/>
                </a:lnTo>
                <a:lnTo>
                  <a:pt x="8775" y="14161"/>
                </a:lnTo>
                <a:lnTo>
                  <a:pt x="8615" y="14220"/>
                </a:lnTo>
                <a:lnTo>
                  <a:pt x="8468" y="14304"/>
                </a:lnTo>
                <a:lnTo>
                  <a:pt x="8336" y="14427"/>
                </a:lnTo>
                <a:lnTo>
                  <a:pt x="8233" y="14570"/>
                </a:lnTo>
                <a:lnTo>
                  <a:pt x="8148" y="14740"/>
                </a:lnTo>
                <a:lnTo>
                  <a:pt x="8096" y="14920"/>
                </a:lnTo>
                <a:lnTo>
                  <a:pt x="8082" y="15116"/>
                </a:lnTo>
                <a:lnTo>
                  <a:pt x="8082" y="21600"/>
                </a:lnTo>
                <a:lnTo>
                  <a:pt x="4413" y="21600"/>
                </a:lnTo>
                <a:lnTo>
                  <a:pt x="4239" y="21579"/>
                </a:lnTo>
                <a:lnTo>
                  <a:pt x="4074" y="21520"/>
                </a:lnTo>
                <a:lnTo>
                  <a:pt x="3928" y="21430"/>
                </a:lnTo>
                <a:lnTo>
                  <a:pt x="3800" y="21303"/>
                </a:lnTo>
                <a:lnTo>
                  <a:pt x="3692" y="21165"/>
                </a:lnTo>
                <a:lnTo>
                  <a:pt x="3607" y="20995"/>
                </a:lnTo>
                <a:lnTo>
                  <a:pt x="3555" y="20809"/>
                </a:lnTo>
                <a:lnTo>
                  <a:pt x="3541" y="20618"/>
                </a:lnTo>
                <a:lnTo>
                  <a:pt x="3541" y="10766"/>
                </a:lnTo>
                <a:lnTo>
                  <a:pt x="542" y="10766"/>
                </a:lnTo>
                <a:lnTo>
                  <a:pt x="382" y="10750"/>
                </a:lnTo>
                <a:lnTo>
                  <a:pt x="240" y="10723"/>
                </a:lnTo>
                <a:lnTo>
                  <a:pt x="137" y="10675"/>
                </a:lnTo>
                <a:lnTo>
                  <a:pt x="61" y="10612"/>
                </a:lnTo>
                <a:lnTo>
                  <a:pt x="14" y="10532"/>
                </a:lnTo>
                <a:lnTo>
                  <a:pt x="0" y="10437"/>
                </a:lnTo>
                <a:lnTo>
                  <a:pt x="19" y="10325"/>
                </a:lnTo>
                <a:lnTo>
                  <a:pt x="71" y="10214"/>
                </a:lnTo>
                <a:lnTo>
                  <a:pt x="156" y="10086"/>
                </a:lnTo>
                <a:lnTo>
                  <a:pt x="273" y="9954"/>
                </a:lnTo>
                <a:lnTo>
                  <a:pt x="9982" y="329"/>
                </a:lnTo>
                <a:lnTo>
                  <a:pt x="10147" y="196"/>
                </a:lnTo>
                <a:lnTo>
                  <a:pt x="10317" y="101"/>
                </a:lnTo>
                <a:lnTo>
                  <a:pt x="10505" y="37"/>
                </a:lnTo>
                <a:lnTo>
                  <a:pt x="10703" y="0"/>
                </a:lnTo>
                <a:lnTo>
                  <a:pt x="10897" y="0"/>
                </a:lnTo>
                <a:close/>
              </a:path>
            </a:pathLst>
          </a:custGeom>
          <a:ln w="12700">
            <a:solidFill>
              <a:srgbClr val="00A9E8"/>
            </a:solidFill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389" name="Group 389"/>
          <p:cNvGrpSpPr/>
          <p:nvPr/>
        </p:nvGrpSpPr>
        <p:grpSpPr>
          <a:xfrm>
            <a:off x="7611548" y="5973821"/>
            <a:ext cx="1058236" cy="411490"/>
            <a:chOff x="-1" y="-1"/>
            <a:chExt cx="1058235" cy="411489"/>
          </a:xfrm>
        </p:grpSpPr>
        <p:sp>
          <p:nvSpPr>
            <p:cNvPr id="387" name="Shape 387"/>
            <p:cNvSpPr/>
            <p:nvPr/>
          </p:nvSpPr>
          <p:spPr>
            <a:xfrm>
              <a:off x="-2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88" name="Shape 388"/>
            <p:cNvSpPr/>
            <p:nvPr/>
          </p:nvSpPr>
          <p:spPr>
            <a:xfrm>
              <a:off x="20087" y="72575"/>
              <a:ext cx="1018060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CORPORATE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OVERVIEW</a:t>
              </a:r>
            </a:p>
          </p:txBody>
        </p:sp>
      </p:grpSp>
      <p:sp>
        <p:nvSpPr>
          <p:cNvPr id="390" name="Shape 390"/>
          <p:cNvSpPr>
            <a:spLocks noGrp="1"/>
          </p:cNvSpPr>
          <p:nvPr>
            <p:ph type="body" idx="13"/>
          </p:nvPr>
        </p:nvSpPr>
        <p:spPr>
          <a:xfrm>
            <a:off x="439910" y="1182684"/>
            <a:ext cx="8321041" cy="457200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91" name="Shape 39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Lithoplasty Ani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Shape 398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5B5C5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99" name="Shape 399"/>
          <p:cNvSpPr/>
          <p:nvPr/>
        </p:nvSpPr>
        <p:spPr>
          <a:xfrm>
            <a:off x="457203" y="6504374"/>
            <a:ext cx="3283886" cy="241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600"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iPad Lithoplasty Overview | SPL-61178 | Rev. B</a:t>
            </a:r>
          </a:p>
          <a:p>
            <a:pPr>
              <a:defRPr sz="600"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© Shockwave Medical, Inc.  All Rights Reserved.</a:t>
            </a:r>
          </a:p>
        </p:txBody>
      </p:sp>
      <p:pic>
        <p:nvPicPr>
          <p:cNvPr id="400" name="image3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70458" y="6514748"/>
            <a:ext cx="914404" cy="224772"/>
          </a:xfrm>
          <a:prstGeom prst="rect">
            <a:avLst/>
          </a:prstGeom>
          <a:ln w="12700">
            <a:miter lim="400000"/>
          </a:ln>
        </p:spPr>
      </p:pic>
      <p:sp>
        <p:nvSpPr>
          <p:cNvPr id="401" name="Shape 401"/>
          <p:cNvSpPr/>
          <p:nvPr/>
        </p:nvSpPr>
        <p:spPr>
          <a:xfrm>
            <a:off x="3706317" y="6603154"/>
            <a:ext cx="1731369" cy="177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b">
            <a:spAutoFit/>
          </a:bodyPr>
          <a:lstStyle>
            <a:lvl1pPr algn="ctr">
              <a:defRPr sz="700">
                <a:solidFill>
                  <a:srgbClr val="00A9E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SAFETY INFORMATION</a:t>
            </a:r>
          </a:p>
        </p:txBody>
      </p:sp>
      <p:sp>
        <p:nvSpPr>
          <p:cNvPr id="402" name="Shape 402"/>
          <p:cNvSpPr/>
          <p:nvPr/>
        </p:nvSpPr>
        <p:spPr>
          <a:xfrm>
            <a:off x="550862" y="5973826"/>
            <a:ext cx="411846" cy="4114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597" y="0"/>
                </a:moveTo>
                <a:lnTo>
                  <a:pt x="21600" y="0"/>
                </a:lnTo>
                <a:lnTo>
                  <a:pt x="21600" y="18000"/>
                </a:lnTo>
                <a:cubicBezTo>
                  <a:pt x="21600" y="19988"/>
                  <a:pt x="19990" y="21600"/>
                  <a:pt x="18003" y="21600"/>
                </a:cubicBezTo>
                <a:lnTo>
                  <a:pt x="0" y="21600"/>
                </a:lnTo>
                <a:lnTo>
                  <a:pt x="0" y="3600"/>
                </a:lnTo>
                <a:cubicBezTo>
                  <a:pt x="0" y="1612"/>
                  <a:pt x="1610" y="0"/>
                  <a:pt x="3597" y="0"/>
                </a:cubicBezTo>
                <a:close/>
              </a:path>
            </a:pathLst>
          </a:custGeom>
          <a:ln w="12700">
            <a:solidFill>
              <a:srgbClr val="00A9E8"/>
            </a:solidFill>
          </a:ln>
        </p:spPr>
        <p:txBody>
          <a:bodyPr lIns="45718" tIns="45718" rIns="45718" bIns="45718" anchor="ctr"/>
          <a:lstStyle/>
          <a:p>
            <a:pPr algn="ctr">
              <a:defRPr sz="800" b="1">
                <a:solidFill>
                  <a:srgbClr val="00A9E8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405" name="Group 405">
            <a:hlinkClick r:id="rId4" action="ppaction://hlinksldjump"/>
          </p:cNvPr>
          <p:cNvGrpSpPr/>
          <p:nvPr/>
        </p:nvGrpSpPr>
        <p:grpSpPr>
          <a:xfrm>
            <a:off x="1005678" y="5973821"/>
            <a:ext cx="1058238" cy="411490"/>
            <a:chOff x="0" y="-1"/>
            <a:chExt cx="1058236" cy="411489"/>
          </a:xfrm>
        </p:grpSpPr>
        <p:sp>
          <p:nvSpPr>
            <p:cNvPr id="403" name="Shape 403"/>
            <p:cNvSpPr/>
            <p:nvPr/>
          </p:nvSpPr>
          <p:spPr>
            <a:xfrm>
              <a:off x="-1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404" name="Shape 404"/>
            <p:cNvSpPr/>
            <p:nvPr/>
          </p:nvSpPr>
          <p:spPr>
            <a:xfrm>
              <a:off x="20086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TECHNOLOGY OVERVIEW</a:t>
              </a:r>
            </a:p>
          </p:txBody>
        </p:sp>
      </p:grpSp>
      <p:grpSp>
        <p:nvGrpSpPr>
          <p:cNvPr id="408" name="Group 408">
            <a:hlinkClick r:id="rId4" action="ppaction://hlinksldjump"/>
          </p:cNvPr>
          <p:cNvGrpSpPr/>
          <p:nvPr/>
        </p:nvGrpSpPr>
        <p:grpSpPr>
          <a:xfrm>
            <a:off x="2106884" y="5973821"/>
            <a:ext cx="1058236" cy="411490"/>
            <a:chOff x="-1" y="-1"/>
            <a:chExt cx="1058235" cy="411489"/>
          </a:xfrm>
        </p:grpSpPr>
        <p:sp>
          <p:nvSpPr>
            <p:cNvPr id="406" name="Shape 406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solidFill>
              <a:srgbClr val="5B5C5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7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407" name="Shape 407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ANIMATIONS</a:t>
              </a:r>
            </a:p>
            <a:p>
              <a:pPr algn="ctr">
                <a:defRPr sz="7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AND VIDEOS</a:t>
              </a:r>
            </a:p>
          </p:txBody>
        </p:sp>
      </p:grpSp>
      <p:grpSp>
        <p:nvGrpSpPr>
          <p:cNvPr id="411" name="Group 411">
            <a:hlinkClick r:id="rId4" action="ppaction://hlinksldjump"/>
          </p:cNvPr>
          <p:cNvGrpSpPr/>
          <p:nvPr/>
        </p:nvGrpSpPr>
        <p:grpSpPr>
          <a:xfrm>
            <a:off x="3208087" y="5973821"/>
            <a:ext cx="1058237" cy="411490"/>
            <a:chOff x="0" y="-1"/>
            <a:chExt cx="1058236" cy="411489"/>
          </a:xfrm>
        </p:grpSpPr>
        <p:sp>
          <p:nvSpPr>
            <p:cNvPr id="409" name="Shape 409"/>
            <p:cNvSpPr/>
            <p:nvPr/>
          </p:nvSpPr>
          <p:spPr>
            <a:xfrm>
              <a:off x="-1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410" name="Shape 410"/>
            <p:cNvSpPr/>
            <p:nvPr/>
          </p:nvSpPr>
          <p:spPr>
            <a:xfrm>
              <a:off x="20086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DISRUPT </a:t>
              </a:r>
              <a:br/>
              <a:r>
                <a:t>PAD DATA</a:t>
              </a:r>
            </a:p>
          </p:txBody>
        </p:sp>
      </p:grpSp>
      <p:grpSp>
        <p:nvGrpSpPr>
          <p:cNvPr id="414" name="Group 414">
            <a:hlinkClick r:id="rId4" action="ppaction://hlinksldjump"/>
          </p:cNvPr>
          <p:cNvGrpSpPr/>
          <p:nvPr/>
        </p:nvGrpSpPr>
        <p:grpSpPr>
          <a:xfrm>
            <a:off x="4309290" y="5973821"/>
            <a:ext cx="1058237" cy="411490"/>
            <a:chOff x="-1" y="-1"/>
            <a:chExt cx="1058235" cy="411489"/>
          </a:xfrm>
        </p:grpSpPr>
        <p:sp>
          <p:nvSpPr>
            <p:cNvPr id="412" name="Shape 412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413" name="Shape 413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USER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GUIDE</a:t>
              </a:r>
            </a:p>
          </p:txBody>
        </p:sp>
      </p:grpSp>
      <p:grpSp>
        <p:nvGrpSpPr>
          <p:cNvPr id="417" name="Group 417"/>
          <p:cNvGrpSpPr/>
          <p:nvPr/>
        </p:nvGrpSpPr>
        <p:grpSpPr>
          <a:xfrm>
            <a:off x="5410493" y="5973821"/>
            <a:ext cx="1058236" cy="411490"/>
            <a:chOff x="-1" y="-1"/>
            <a:chExt cx="1058235" cy="411489"/>
          </a:xfrm>
        </p:grpSpPr>
        <p:sp>
          <p:nvSpPr>
            <p:cNvPr id="415" name="Shape 415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416" name="Shape 416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CASE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STUDIES</a:t>
              </a:r>
            </a:p>
          </p:txBody>
        </p:sp>
      </p:grpSp>
      <p:grpSp>
        <p:nvGrpSpPr>
          <p:cNvPr id="420" name="Group 420">
            <a:hlinkClick r:id="rId4" action="ppaction://hlinksldjump"/>
          </p:cNvPr>
          <p:cNvGrpSpPr/>
          <p:nvPr/>
        </p:nvGrpSpPr>
        <p:grpSpPr>
          <a:xfrm>
            <a:off x="6511697" y="5973821"/>
            <a:ext cx="1058236" cy="411490"/>
            <a:chOff x="-1" y="-1"/>
            <a:chExt cx="1058235" cy="411489"/>
          </a:xfrm>
        </p:grpSpPr>
        <p:sp>
          <p:nvSpPr>
            <p:cNvPr id="418" name="Shape 418"/>
            <p:cNvSpPr/>
            <p:nvPr/>
          </p:nvSpPr>
          <p:spPr>
            <a:xfrm>
              <a:off x="-2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419" name="Shape 419"/>
            <p:cNvSpPr/>
            <p:nvPr/>
          </p:nvSpPr>
          <p:spPr>
            <a:xfrm>
              <a:off x="20087" y="72575"/>
              <a:ext cx="1018060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KEY</a:t>
              </a:r>
              <a:br/>
              <a:r>
                <a:t>BENEFITS</a:t>
              </a:r>
            </a:p>
          </p:txBody>
        </p:sp>
      </p:grpSp>
      <p:sp>
        <p:nvSpPr>
          <p:cNvPr id="421" name="Shape 421">
            <a:hlinkClick r:id="rId2" action="ppaction://hlinksldjump"/>
          </p:cNvPr>
          <p:cNvSpPr/>
          <p:nvPr/>
        </p:nvSpPr>
        <p:spPr>
          <a:xfrm>
            <a:off x="653705" y="6088126"/>
            <a:ext cx="205795" cy="182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97" y="0"/>
                </a:moveTo>
                <a:lnTo>
                  <a:pt x="11095" y="37"/>
                </a:lnTo>
                <a:lnTo>
                  <a:pt x="11279" y="101"/>
                </a:lnTo>
                <a:lnTo>
                  <a:pt x="11458" y="196"/>
                </a:lnTo>
                <a:lnTo>
                  <a:pt x="11618" y="329"/>
                </a:lnTo>
                <a:lnTo>
                  <a:pt x="21331" y="9954"/>
                </a:lnTo>
                <a:lnTo>
                  <a:pt x="21449" y="10086"/>
                </a:lnTo>
                <a:lnTo>
                  <a:pt x="21529" y="10214"/>
                </a:lnTo>
                <a:lnTo>
                  <a:pt x="21581" y="10325"/>
                </a:lnTo>
                <a:lnTo>
                  <a:pt x="21600" y="10437"/>
                </a:lnTo>
                <a:lnTo>
                  <a:pt x="21586" y="10521"/>
                </a:lnTo>
                <a:lnTo>
                  <a:pt x="21543" y="10606"/>
                </a:lnTo>
                <a:lnTo>
                  <a:pt x="21468" y="10670"/>
                </a:lnTo>
                <a:lnTo>
                  <a:pt x="21360" y="10723"/>
                </a:lnTo>
                <a:lnTo>
                  <a:pt x="21228" y="10750"/>
                </a:lnTo>
                <a:lnTo>
                  <a:pt x="21062" y="10760"/>
                </a:lnTo>
                <a:lnTo>
                  <a:pt x="18064" y="10760"/>
                </a:lnTo>
                <a:lnTo>
                  <a:pt x="18064" y="20618"/>
                </a:lnTo>
                <a:lnTo>
                  <a:pt x="18050" y="20809"/>
                </a:lnTo>
                <a:lnTo>
                  <a:pt x="17998" y="20995"/>
                </a:lnTo>
                <a:lnTo>
                  <a:pt x="17922" y="21165"/>
                </a:lnTo>
                <a:lnTo>
                  <a:pt x="17809" y="21313"/>
                </a:lnTo>
                <a:lnTo>
                  <a:pt x="17686" y="21430"/>
                </a:lnTo>
                <a:lnTo>
                  <a:pt x="17536" y="21520"/>
                </a:lnTo>
                <a:lnTo>
                  <a:pt x="17371" y="21579"/>
                </a:lnTo>
                <a:lnTo>
                  <a:pt x="17191" y="21600"/>
                </a:lnTo>
                <a:lnTo>
                  <a:pt x="13523" y="21600"/>
                </a:lnTo>
                <a:lnTo>
                  <a:pt x="13523" y="15116"/>
                </a:lnTo>
                <a:lnTo>
                  <a:pt x="13514" y="14920"/>
                </a:lnTo>
                <a:lnTo>
                  <a:pt x="13462" y="14734"/>
                </a:lnTo>
                <a:lnTo>
                  <a:pt x="13382" y="14564"/>
                </a:lnTo>
                <a:lnTo>
                  <a:pt x="13268" y="14427"/>
                </a:lnTo>
                <a:lnTo>
                  <a:pt x="13146" y="14304"/>
                </a:lnTo>
                <a:lnTo>
                  <a:pt x="12995" y="14209"/>
                </a:lnTo>
                <a:lnTo>
                  <a:pt x="12830" y="14161"/>
                </a:lnTo>
                <a:lnTo>
                  <a:pt x="12655" y="14135"/>
                </a:lnTo>
                <a:lnTo>
                  <a:pt x="8954" y="14135"/>
                </a:lnTo>
                <a:lnTo>
                  <a:pt x="8775" y="14161"/>
                </a:lnTo>
                <a:lnTo>
                  <a:pt x="8615" y="14220"/>
                </a:lnTo>
                <a:lnTo>
                  <a:pt x="8468" y="14304"/>
                </a:lnTo>
                <a:lnTo>
                  <a:pt x="8336" y="14427"/>
                </a:lnTo>
                <a:lnTo>
                  <a:pt x="8233" y="14570"/>
                </a:lnTo>
                <a:lnTo>
                  <a:pt x="8148" y="14740"/>
                </a:lnTo>
                <a:lnTo>
                  <a:pt x="8096" y="14920"/>
                </a:lnTo>
                <a:lnTo>
                  <a:pt x="8082" y="15116"/>
                </a:lnTo>
                <a:lnTo>
                  <a:pt x="8082" y="21600"/>
                </a:lnTo>
                <a:lnTo>
                  <a:pt x="4413" y="21600"/>
                </a:lnTo>
                <a:lnTo>
                  <a:pt x="4239" y="21579"/>
                </a:lnTo>
                <a:lnTo>
                  <a:pt x="4074" y="21520"/>
                </a:lnTo>
                <a:lnTo>
                  <a:pt x="3928" y="21430"/>
                </a:lnTo>
                <a:lnTo>
                  <a:pt x="3800" y="21303"/>
                </a:lnTo>
                <a:lnTo>
                  <a:pt x="3692" y="21165"/>
                </a:lnTo>
                <a:lnTo>
                  <a:pt x="3607" y="20995"/>
                </a:lnTo>
                <a:lnTo>
                  <a:pt x="3555" y="20809"/>
                </a:lnTo>
                <a:lnTo>
                  <a:pt x="3541" y="20618"/>
                </a:lnTo>
                <a:lnTo>
                  <a:pt x="3541" y="10766"/>
                </a:lnTo>
                <a:lnTo>
                  <a:pt x="542" y="10766"/>
                </a:lnTo>
                <a:lnTo>
                  <a:pt x="382" y="10750"/>
                </a:lnTo>
                <a:lnTo>
                  <a:pt x="240" y="10723"/>
                </a:lnTo>
                <a:lnTo>
                  <a:pt x="137" y="10675"/>
                </a:lnTo>
                <a:lnTo>
                  <a:pt x="61" y="10612"/>
                </a:lnTo>
                <a:lnTo>
                  <a:pt x="14" y="10532"/>
                </a:lnTo>
                <a:lnTo>
                  <a:pt x="0" y="10437"/>
                </a:lnTo>
                <a:lnTo>
                  <a:pt x="19" y="10325"/>
                </a:lnTo>
                <a:lnTo>
                  <a:pt x="71" y="10214"/>
                </a:lnTo>
                <a:lnTo>
                  <a:pt x="156" y="10086"/>
                </a:lnTo>
                <a:lnTo>
                  <a:pt x="273" y="9954"/>
                </a:lnTo>
                <a:lnTo>
                  <a:pt x="9982" y="329"/>
                </a:lnTo>
                <a:lnTo>
                  <a:pt x="10147" y="196"/>
                </a:lnTo>
                <a:lnTo>
                  <a:pt x="10317" y="101"/>
                </a:lnTo>
                <a:lnTo>
                  <a:pt x="10505" y="37"/>
                </a:lnTo>
                <a:lnTo>
                  <a:pt x="10703" y="0"/>
                </a:lnTo>
                <a:lnTo>
                  <a:pt x="10897" y="0"/>
                </a:lnTo>
                <a:close/>
              </a:path>
            </a:pathLst>
          </a:custGeom>
          <a:ln w="12700">
            <a:solidFill>
              <a:srgbClr val="00A9E8"/>
            </a:solidFill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424" name="Group 424"/>
          <p:cNvGrpSpPr/>
          <p:nvPr/>
        </p:nvGrpSpPr>
        <p:grpSpPr>
          <a:xfrm>
            <a:off x="7611548" y="5973821"/>
            <a:ext cx="1058236" cy="411490"/>
            <a:chOff x="-1" y="-1"/>
            <a:chExt cx="1058235" cy="411489"/>
          </a:xfrm>
        </p:grpSpPr>
        <p:sp>
          <p:nvSpPr>
            <p:cNvPr id="422" name="Shape 422"/>
            <p:cNvSpPr/>
            <p:nvPr/>
          </p:nvSpPr>
          <p:spPr>
            <a:xfrm>
              <a:off x="-2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423" name="Shape 423"/>
            <p:cNvSpPr/>
            <p:nvPr/>
          </p:nvSpPr>
          <p:spPr>
            <a:xfrm>
              <a:off x="20087" y="72575"/>
              <a:ext cx="1018060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CORPORATE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OVERVIEW</a:t>
              </a:r>
            </a:p>
          </p:txBody>
        </p:sp>
      </p:grpSp>
      <p:sp>
        <p:nvSpPr>
          <p:cNvPr id="425" name="Shape 425"/>
          <p:cNvSpPr>
            <a:spLocks noGrp="1"/>
          </p:cNvSpPr>
          <p:nvPr>
            <p:ph type="body" idx="1"/>
          </p:nvPr>
        </p:nvSpPr>
        <p:spPr>
          <a:xfrm>
            <a:off x="439910" y="1182687"/>
            <a:ext cx="8321042" cy="4572002"/>
          </a:xfrm>
          <a:prstGeom prst="rect">
            <a:avLst/>
          </a:prstGeom>
        </p:spPr>
        <p:txBody>
          <a:bodyPr/>
          <a:lstStyle>
            <a:lvl1pPr marL="129773" indent="-129773">
              <a:buClr>
                <a:srgbClr val="38342C"/>
              </a:buClr>
              <a:defRPr>
                <a:solidFill>
                  <a:srgbClr val="5B5C56"/>
                </a:solidFill>
              </a:defRPr>
            </a:lvl1pPr>
            <a:lvl2pPr marL="276847" indent="-147076">
              <a:buClr>
                <a:srgbClr val="38342C"/>
              </a:buClr>
              <a:defRPr>
                <a:solidFill>
                  <a:srgbClr val="5B5C56"/>
                </a:solidFill>
              </a:defRPr>
            </a:lvl2pPr>
            <a:lvl3pPr marL="427686" indent="-168145">
              <a:buClr>
                <a:srgbClr val="38342C"/>
              </a:buClr>
              <a:defRPr>
                <a:solidFill>
                  <a:srgbClr val="5B5C56"/>
                </a:solidFill>
              </a:defRPr>
            </a:lvl3pPr>
            <a:lvl4pPr marL="571966" indent="-183845">
              <a:buClr>
                <a:srgbClr val="38342C"/>
              </a:buClr>
              <a:buChar char="•"/>
              <a:defRPr>
                <a:solidFill>
                  <a:srgbClr val="5B5C56"/>
                </a:solidFill>
              </a:defRPr>
            </a:lvl4pPr>
            <a:lvl5pPr marL="691618" indent="-173722">
              <a:buClr>
                <a:srgbClr val="38342C"/>
              </a:buClr>
              <a:buChar char="•"/>
              <a:defRPr>
                <a:solidFill>
                  <a:srgbClr val="5B5C56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26" name="Shape 426"/>
          <p:cNvSpPr>
            <a:spLocks noGrp="1"/>
          </p:cNvSpPr>
          <p:nvPr>
            <p:ph type="body" sz="quarter" idx="13"/>
          </p:nvPr>
        </p:nvSpPr>
        <p:spPr>
          <a:xfrm>
            <a:off x="439911" y="107155"/>
            <a:ext cx="8321041" cy="417186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427" name="Shape 427"/>
          <p:cNvSpPr>
            <a:spLocks noGrp="1"/>
          </p:cNvSpPr>
          <p:nvPr>
            <p:ph type="body" sz="quarter" idx="14"/>
          </p:nvPr>
        </p:nvSpPr>
        <p:spPr>
          <a:xfrm>
            <a:off x="439911" y="539530"/>
            <a:ext cx="8321041" cy="342901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28" name="Shape 42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isrupt Pad Data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Shape 435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5B5C5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36" name="Shape 436"/>
          <p:cNvSpPr>
            <a:spLocks noGrp="1"/>
          </p:cNvSpPr>
          <p:nvPr>
            <p:ph type="body" idx="1"/>
          </p:nvPr>
        </p:nvSpPr>
        <p:spPr>
          <a:xfrm>
            <a:off x="439910" y="1182687"/>
            <a:ext cx="8321042" cy="4572002"/>
          </a:xfrm>
          <a:prstGeom prst="rect">
            <a:avLst/>
          </a:prstGeom>
        </p:spPr>
        <p:txBody>
          <a:bodyPr/>
          <a:lstStyle>
            <a:lvl1pPr marL="129773" indent="-129773">
              <a:buClr>
                <a:srgbClr val="38342C"/>
              </a:buClr>
              <a:defRPr>
                <a:solidFill>
                  <a:srgbClr val="5B5C56"/>
                </a:solidFill>
              </a:defRPr>
            </a:lvl1pPr>
            <a:lvl2pPr marL="276847" indent="-147076">
              <a:buClr>
                <a:srgbClr val="38342C"/>
              </a:buClr>
              <a:defRPr>
                <a:solidFill>
                  <a:srgbClr val="5B5C56"/>
                </a:solidFill>
              </a:defRPr>
            </a:lvl2pPr>
            <a:lvl3pPr marL="427686" indent="-168145">
              <a:buClr>
                <a:srgbClr val="38342C"/>
              </a:buClr>
              <a:defRPr>
                <a:solidFill>
                  <a:srgbClr val="5B5C56"/>
                </a:solidFill>
              </a:defRPr>
            </a:lvl3pPr>
            <a:lvl4pPr marL="571966" indent="-183845">
              <a:buClr>
                <a:srgbClr val="38342C"/>
              </a:buClr>
              <a:buChar char="•"/>
              <a:defRPr>
                <a:solidFill>
                  <a:srgbClr val="5B5C56"/>
                </a:solidFill>
              </a:defRPr>
            </a:lvl4pPr>
            <a:lvl5pPr marL="691618" indent="-173722">
              <a:buClr>
                <a:srgbClr val="38342C"/>
              </a:buClr>
              <a:buChar char="•"/>
              <a:defRPr>
                <a:solidFill>
                  <a:srgbClr val="5B5C56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7" name="Shape 437"/>
          <p:cNvSpPr>
            <a:spLocks noGrp="1"/>
          </p:cNvSpPr>
          <p:nvPr>
            <p:ph type="body" sz="quarter" idx="13"/>
          </p:nvPr>
        </p:nvSpPr>
        <p:spPr>
          <a:xfrm>
            <a:off x="439911" y="107155"/>
            <a:ext cx="8321041" cy="700093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438" name="Shape 438"/>
          <p:cNvSpPr/>
          <p:nvPr/>
        </p:nvSpPr>
        <p:spPr>
          <a:xfrm>
            <a:off x="457203" y="6504374"/>
            <a:ext cx="3283886" cy="241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600"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iPad Lithoplasty Overview | SPL-61178 | Rev. B</a:t>
            </a:r>
          </a:p>
          <a:p>
            <a:pPr>
              <a:defRPr sz="600"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© Shockwave Medical, Inc.  All Rights Reserved.</a:t>
            </a:r>
          </a:p>
        </p:txBody>
      </p:sp>
      <p:pic>
        <p:nvPicPr>
          <p:cNvPr id="439" name="image3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70458" y="6514748"/>
            <a:ext cx="914404" cy="224772"/>
          </a:xfrm>
          <a:prstGeom prst="rect">
            <a:avLst/>
          </a:prstGeom>
          <a:ln w="12700">
            <a:miter lim="400000"/>
          </a:ln>
        </p:spPr>
      </p:pic>
      <p:sp>
        <p:nvSpPr>
          <p:cNvPr id="440" name="Shape 440"/>
          <p:cNvSpPr/>
          <p:nvPr/>
        </p:nvSpPr>
        <p:spPr>
          <a:xfrm>
            <a:off x="3706317" y="6603154"/>
            <a:ext cx="1731369" cy="177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b">
            <a:spAutoFit/>
          </a:bodyPr>
          <a:lstStyle>
            <a:lvl1pPr algn="ctr">
              <a:defRPr sz="700">
                <a:solidFill>
                  <a:srgbClr val="00A9E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SAFETY INFORMATION</a:t>
            </a:r>
          </a:p>
        </p:txBody>
      </p:sp>
      <p:sp>
        <p:nvSpPr>
          <p:cNvPr id="441" name="Shape 441"/>
          <p:cNvSpPr/>
          <p:nvPr/>
        </p:nvSpPr>
        <p:spPr>
          <a:xfrm>
            <a:off x="550862" y="5973826"/>
            <a:ext cx="411846" cy="4114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597" y="0"/>
                </a:moveTo>
                <a:lnTo>
                  <a:pt x="21600" y="0"/>
                </a:lnTo>
                <a:lnTo>
                  <a:pt x="21600" y="18000"/>
                </a:lnTo>
                <a:cubicBezTo>
                  <a:pt x="21600" y="19988"/>
                  <a:pt x="19990" y="21600"/>
                  <a:pt x="18003" y="21600"/>
                </a:cubicBezTo>
                <a:lnTo>
                  <a:pt x="0" y="21600"/>
                </a:lnTo>
                <a:lnTo>
                  <a:pt x="0" y="3600"/>
                </a:lnTo>
                <a:cubicBezTo>
                  <a:pt x="0" y="1612"/>
                  <a:pt x="1610" y="0"/>
                  <a:pt x="3597" y="0"/>
                </a:cubicBezTo>
                <a:close/>
              </a:path>
            </a:pathLst>
          </a:custGeom>
          <a:ln w="12700">
            <a:solidFill>
              <a:srgbClr val="00A9E8"/>
            </a:solidFill>
          </a:ln>
        </p:spPr>
        <p:txBody>
          <a:bodyPr lIns="45718" tIns="45718" rIns="45718" bIns="45718" anchor="ctr"/>
          <a:lstStyle/>
          <a:p>
            <a:pPr algn="ctr">
              <a:defRPr sz="800" b="1">
                <a:solidFill>
                  <a:srgbClr val="00A9E8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444" name="Group 444">
            <a:hlinkClick r:id="rId4" action="ppaction://hlinksldjump"/>
          </p:cNvPr>
          <p:cNvGrpSpPr/>
          <p:nvPr/>
        </p:nvGrpSpPr>
        <p:grpSpPr>
          <a:xfrm>
            <a:off x="1005678" y="5973821"/>
            <a:ext cx="1058238" cy="411490"/>
            <a:chOff x="0" y="-1"/>
            <a:chExt cx="1058236" cy="411489"/>
          </a:xfrm>
        </p:grpSpPr>
        <p:sp>
          <p:nvSpPr>
            <p:cNvPr id="442" name="Shape 442"/>
            <p:cNvSpPr/>
            <p:nvPr/>
          </p:nvSpPr>
          <p:spPr>
            <a:xfrm>
              <a:off x="-1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443" name="Shape 443"/>
            <p:cNvSpPr/>
            <p:nvPr/>
          </p:nvSpPr>
          <p:spPr>
            <a:xfrm>
              <a:off x="20086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TECHNOLOGY OVERVIEW</a:t>
              </a:r>
            </a:p>
          </p:txBody>
        </p:sp>
      </p:grpSp>
      <p:grpSp>
        <p:nvGrpSpPr>
          <p:cNvPr id="447" name="Group 447">
            <a:hlinkClick r:id="rId4" action="ppaction://hlinksldjump"/>
          </p:cNvPr>
          <p:cNvGrpSpPr/>
          <p:nvPr/>
        </p:nvGrpSpPr>
        <p:grpSpPr>
          <a:xfrm>
            <a:off x="2106884" y="5973821"/>
            <a:ext cx="1058236" cy="411490"/>
            <a:chOff x="-1" y="-1"/>
            <a:chExt cx="1058235" cy="411489"/>
          </a:xfrm>
        </p:grpSpPr>
        <p:sp>
          <p:nvSpPr>
            <p:cNvPr id="445" name="Shape 445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446" name="Shape 446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ANIMATIONS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AND VIDEOS</a:t>
              </a:r>
            </a:p>
          </p:txBody>
        </p:sp>
      </p:grpSp>
      <p:grpSp>
        <p:nvGrpSpPr>
          <p:cNvPr id="450" name="Group 450">
            <a:hlinkClick r:id="rId4" action="ppaction://hlinksldjump"/>
          </p:cNvPr>
          <p:cNvGrpSpPr/>
          <p:nvPr/>
        </p:nvGrpSpPr>
        <p:grpSpPr>
          <a:xfrm>
            <a:off x="3208087" y="5973821"/>
            <a:ext cx="1058237" cy="411490"/>
            <a:chOff x="0" y="-1"/>
            <a:chExt cx="1058236" cy="411489"/>
          </a:xfrm>
        </p:grpSpPr>
        <p:sp>
          <p:nvSpPr>
            <p:cNvPr id="448" name="Shape 448"/>
            <p:cNvSpPr/>
            <p:nvPr/>
          </p:nvSpPr>
          <p:spPr>
            <a:xfrm>
              <a:off x="-1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solidFill>
              <a:srgbClr val="5B5C5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449" name="Shape 449"/>
            <p:cNvSpPr/>
            <p:nvPr/>
          </p:nvSpPr>
          <p:spPr>
            <a:xfrm>
              <a:off x="20086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DISRUPT </a:t>
              </a:r>
              <a:br/>
              <a:r>
                <a:t>PAD DATA</a:t>
              </a:r>
            </a:p>
          </p:txBody>
        </p:sp>
      </p:grpSp>
      <p:grpSp>
        <p:nvGrpSpPr>
          <p:cNvPr id="453" name="Group 453">
            <a:hlinkClick r:id="rId4" action="ppaction://hlinksldjump"/>
          </p:cNvPr>
          <p:cNvGrpSpPr/>
          <p:nvPr/>
        </p:nvGrpSpPr>
        <p:grpSpPr>
          <a:xfrm>
            <a:off x="4309290" y="5973821"/>
            <a:ext cx="1058237" cy="411490"/>
            <a:chOff x="-1" y="-1"/>
            <a:chExt cx="1058235" cy="411489"/>
          </a:xfrm>
        </p:grpSpPr>
        <p:sp>
          <p:nvSpPr>
            <p:cNvPr id="451" name="Shape 451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452" name="Shape 452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USER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GUIDE</a:t>
              </a:r>
            </a:p>
          </p:txBody>
        </p:sp>
      </p:grpSp>
      <p:grpSp>
        <p:nvGrpSpPr>
          <p:cNvPr id="456" name="Group 456"/>
          <p:cNvGrpSpPr/>
          <p:nvPr/>
        </p:nvGrpSpPr>
        <p:grpSpPr>
          <a:xfrm>
            <a:off x="5410493" y="5973821"/>
            <a:ext cx="1058236" cy="411490"/>
            <a:chOff x="-1" y="-1"/>
            <a:chExt cx="1058235" cy="411489"/>
          </a:xfrm>
        </p:grpSpPr>
        <p:sp>
          <p:nvSpPr>
            <p:cNvPr id="454" name="Shape 454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455" name="Shape 455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CASE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STUDIES</a:t>
              </a:r>
            </a:p>
          </p:txBody>
        </p:sp>
      </p:grpSp>
      <p:grpSp>
        <p:nvGrpSpPr>
          <p:cNvPr id="459" name="Group 459">
            <a:hlinkClick r:id="rId4" action="ppaction://hlinksldjump"/>
          </p:cNvPr>
          <p:cNvGrpSpPr/>
          <p:nvPr/>
        </p:nvGrpSpPr>
        <p:grpSpPr>
          <a:xfrm>
            <a:off x="6511697" y="5973821"/>
            <a:ext cx="1058236" cy="411490"/>
            <a:chOff x="-1" y="-1"/>
            <a:chExt cx="1058235" cy="411489"/>
          </a:xfrm>
        </p:grpSpPr>
        <p:sp>
          <p:nvSpPr>
            <p:cNvPr id="457" name="Shape 457"/>
            <p:cNvSpPr/>
            <p:nvPr/>
          </p:nvSpPr>
          <p:spPr>
            <a:xfrm>
              <a:off x="-2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458" name="Shape 458"/>
            <p:cNvSpPr/>
            <p:nvPr/>
          </p:nvSpPr>
          <p:spPr>
            <a:xfrm>
              <a:off x="20087" y="72575"/>
              <a:ext cx="1018060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KEY</a:t>
              </a:r>
              <a:br/>
              <a:r>
                <a:t>BENEFITS</a:t>
              </a:r>
            </a:p>
          </p:txBody>
        </p:sp>
      </p:grpSp>
      <p:sp>
        <p:nvSpPr>
          <p:cNvPr id="460" name="Shape 460">
            <a:hlinkClick r:id="rId2" action="ppaction://hlinksldjump"/>
          </p:cNvPr>
          <p:cNvSpPr/>
          <p:nvPr/>
        </p:nvSpPr>
        <p:spPr>
          <a:xfrm>
            <a:off x="653705" y="6088126"/>
            <a:ext cx="205795" cy="182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97" y="0"/>
                </a:moveTo>
                <a:lnTo>
                  <a:pt x="11095" y="37"/>
                </a:lnTo>
                <a:lnTo>
                  <a:pt x="11279" y="101"/>
                </a:lnTo>
                <a:lnTo>
                  <a:pt x="11458" y="196"/>
                </a:lnTo>
                <a:lnTo>
                  <a:pt x="11618" y="329"/>
                </a:lnTo>
                <a:lnTo>
                  <a:pt x="21331" y="9954"/>
                </a:lnTo>
                <a:lnTo>
                  <a:pt x="21449" y="10086"/>
                </a:lnTo>
                <a:lnTo>
                  <a:pt x="21529" y="10214"/>
                </a:lnTo>
                <a:lnTo>
                  <a:pt x="21581" y="10325"/>
                </a:lnTo>
                <a:lnTo>
                  <a:pt x="21600" y="10437"/>
                </a:lnTo>
                <a:lnTo>
                  <a:pt x="21586" y="10521"/>
                </a:lnTo>
                <a:lnTo>
                  <a:pt x="21543" y="10606"/>
                </a:lnTo>
                <a:lnTo>
                  <a:pt x="21468" y="10670"/>
                </a:lnTo>
                <a:lnTo>
                  <a:pt x="21360" y="10723"/>
                </a:lnTo>
                <a:lnTo>
                  <a:pt x="21228" y="10750"/>
                </a:lnTo>
                <a:lnTo>
                  <a:pt x="21062" y="10760"/>
                </a:lnTo>
                <a:lnTo>
                  <a:pt x="18064" y="10760"/>
                </a:lnTo>
                <a:lnTo>
                  <a:pt x="18064" y="20618"/>
                </a:lnTo>
                <a:lnTo>
                  <a:pt x="18050" y="20809"/>
                </a:lnTo>
                <a:lnTo>
                  <a:pt x="17998" y="20995"/>
                </a:lnTo>
                <a:lnTo>
                  <a:pt x="17922" y="21165"/>
                </a:lnTo>
                <a:lnTo>
                  <a:pt x="17809" y="21313"/>
                </a:lnTo>
                <a:lnTo>
                  <a:pt x="17686" y="21430"/>
                </a:lnTo>
                <a:lnTo>
                  <a:pt x="17536" y="21520"/>
                </a:lnTo>
                <a:lnTo>
                  <a:pt x="17371" y="21579"/>
                </a:lnTo>
                <a:lnTo>
                  <a:pt x="17191" y="21600"/>
                </a:lnTo>
                <a:lnTo>
                  <a:pt x="13523" y="21600"/>
                </a:lnTo>
                <a:lnTo>
                  <a:pt x="13523" y="15116"/>
                </a:lnTo>
                <a:lnTo>
                  <a:pt x="13514" y="14920"/>
                </a:lnTo>
                <a:lnTo>
                  <a:pt x="13462" y="14734"/>
                </a:lnTo>
                <a:lnTo>
                  <a:pt x="13382" y="14564"/>
                </a:lnTo>
                <a:lnTo>
                  <a:pt x="13268" y="14427"/>
                </a:lnTo>
                <a:lnTo>
                  <a:pt x="13146" y="14304"/>
                </a:lnTo>
                <a:lnTo>
                  <a:pt x="12995" y="14209"/>
                </a:lnTo>
                <a:lnTo>
                  <a:pt x="12830" y="14161"/>
                </a:lnTo>
                <a:lnTo>
                  <a:pt x="12655" y="14135"/>
                </a:lnTo>
                <a:lnTo>
                  <a:pt x="8954" y="14135"/>
                </a:lnTo>
                <a:lnTo>
                  <a:pt x="8775" y="14161"/>
                </a:lnTo>
                <a:lnTo>
                  <a:pt x="8615" y="14220"/>
                </a:lnTo>
                <a:lnTo>
                  <a:pt x="8468" y="14304"/>
                </a:lnTo>
                <a:lnTo>
                  <a:pt x="8336" y="14427"/>
                </a:lnTo>
                <a:lnTo>
                  <a:pt x="8233" y="14570"/>
                </a:lnTo>
                <a:lnTo>
                  <a:pt x="8148" y="14740"/>
                </a:lnTo>
                <a:lnTo>
                  <a:pt x="8096" y="14920"/>
                </a:lnTo>
                <a:lnTo>
                  <a:pt x="8082" y="15116"/>
                </a:lnTo>
                <a:lnTo>
                  <a:pt x="8082" y="21600"/>
                </a:lnTo>
                <a:lnTo>
                  <a:pt x="4413" y="21600"/>
                </a:lnTo>
                <a:lnTo>
                  <a:pt x="4239" y="21579"/>
                </a:lnTo>
                <a:lnTo>
                  <a:pt x="4074" y="21520"/>
                </a:lnTo>
                <a:lnTo>
                  <a:pt x="3928" y="21430"/>
                </a:lnTo>
                <a:lnTo>
                  <a:pt x="3800" y="21303"/>
                </a:lnTo>
                <a:lnTo>
                  <a:pt x="3692" y="21165"/>
                </a:lnTo>
                <a:lnTo>
                  <a:pt x="3607" y="20995"/>
                </a:lnTo>
                <a:lnTo>
                  <a:pt x="3555" y="20809"/>
                </a:lnTo>
                <a:lnTo>
                  <a:pt x="3541" y="20618"/>
                </a:lnTo>
                <a:lnTo>
                  <a:pt x="3541" y="10766"/>
                </a:lnTo>
                <a:lnTo>
                  <a:pt x="542" y="10766"/>
                </a:lnTo>
                <a:lnTo>
                  <a:pt x="382" y="10750"/>
                </a:lnTo>
                <a:lnTo>
                  <a:pt x="240" y="10723"/>
                </a:lnTo>
                <a:lnTo>
                  <a:pt x="137" y="10675"/>
                </a:lnTo>
                <a:lnTo>
                  <a:pt x="61" y="10612"/>
                </a:lnTo>
                <a:lnTo>
                  <a:pt x="14" y="10532"/>
                </a:lnTo>
                <a:lnTo>
                  <a:pt x="0" y="10437"/>
                </a:lnTo>
                <a:lnTo>
                  <a:pt x="19" y="10325"/>
                </a:lnTo>
                <a:lnTo>
                  <a:pt x="71" y="10214"/>
                </a:lnTo>
                <a:lnTo>
                  <a:pt x="156" y="10086"/>
                </a:lnTo>
                <a:lnTo>
                  <a:pt x="273" y="9954"/>
                </a:lnTo>
                <a:lnTo>
                  <a:pt x="9982" y="329"/>
                </a:lnTo>
                <a:lnTo>
                  <a:pt x="10147" y="196"/>
                </a:lnTo>
                <a:lnTo>
                  <a:pt x="10317" y="101"/>
                </a:lnTo>
                <a:lnTo>
                  <a:pt x="10505" y="37"/>
                </a:lnTo>
                <a:lnTo>
                  <a:pt x="10703" y="0"/>
                </a:lnTo>
                <a:lnTo>
                  <a:pt x="10897" y="0"/>
                </a:lnTo>
                <a:close/>
              </a:path>
            </a:pathLst>
          </a:custGeom>
          <a:ln w="12700">
            <a:solidFill>
              <a:srgbClr val="00A9E8"/>
            </a:solidFill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463" name="Group 463"/>
          <p:cNvGrpSpPr/>
          <p:nvPr/>
        </p:nvGrpSpPr>
        <p:grpSpPr>
          <a:xfrm>
            <a:off x="7611548" y="5973821"/>
            <a:ext cx="1058236" cy="411490"/>
            <a:chOff x="-1" y="-1"/>
            <a:chExt cx="1058235" cy="411489"/>
          </a:xfrm>
        </p:grpSpPr>
        <p:sp>
          <p:nvSpPr>
            <p:cNvPr id="461" name="Shape 461"/>
            <p:cNvSpPr/>
            <p:nvPr/>
          </p:nvSpPr>
          <p:spPr>
            <a:xfrm>
              <a:off x="-2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462" name="Shape 462"/>
            <p:cNvSpPr/>
            <p:nvPr/>
          </p:nvSpPr>
          <p:spPr>
            <a:xfrm>
              <a:off x="20087" y="72575"/>
              <a:ext cx="1018060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CORPORATE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OVERVIEW</a:t>
              </a:r>
            </a:p>
          </p:txBody>
        </p:sp>
      </p:grpSp>
      <p:sp>
        <p:nvSpPr>
          <p:cNvPr id="464" name="Shape 46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isrupt Pad Data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Shape 471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5B5C5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72" name="Shape 472"/>
          <p:cNvSpPr>
            <a:spLocks noGrp="1"/>
          </p:cNvSpPr>
          <p:nvPr>
            <p:ph type="body" sz="quarter" idx="1"/>
          </p:nvPr>
        </p:nvSpPr>
        <p:spPr>
          <a:xfrm>
            <a:off x="439912" y="107157"/>
            <a:ext cx="8321041" cy="700091"/>
          </a:xfrm>
          <a:prstGeom prst="rect">
            <a:avLst/>
          </a:prstGeom>
        </p:spPr>
        <p:txBody>
          <a:bodyPr anchor="ctr"/>
          <a:lstStyle>
            <a:lvl1pPr marL="0" indent="0">
              <a:buClrTx/>
              <a:buSzTx/>
              <a:buFontTx/>
              <a:buNone/>
              <a:defRPr sz="2600">
                <a:solidFill>
                  <a:srgbClr val="FFFFFF"/>
                </a:solidFill>
              </a:defRPr>
            </a:lvl1pPr>
            <a:lvl2pPr marL="370777" indent="-241006">
              <a:buClrTx/>
              <a:buFontTx/>
              <a:defRPr sz="2600">
                <a:solidFill>
                  <a:srgbClr val="FFFFFF"/>
                </a:solidFill>
              </a:defRPr>
            </a:lvl2pPr>
            <a:lvl3pPr marL="538134" indent="-278592">
              <a:buClrTx/>
              <a:buFontTx/>
              <a:defRPr sz="2600">
                <a:solidFill>
                  <a:srgbClr val="FFFFFF"/>
                </a:solidFill>
              </a:defRPr>
            </a:lvl3pPr>
            <a:lvl4pPr marL="669296" indent="-281173">
              <a:buClrTx/>
              <a:buFontTx/>
              <a:defRPr sz="2600">
                <a:solidFill>
                  <a:srgbClr val="FFFFFF"/>
                </a:solidFill>
              </a:defRPr>
            </a:lvl4pPr>
            <a:lvl5pPr marL="836730" indent="-318834">
              <a:buClrTx/>
              <a:buFontTx/>
              <a:defRPr sz="26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73" name="Shape 473"/>
          <p:cNvSpPr>
            <a:spLocks noGrp="1"/>
          </p:cNvSpPr>
          <p:nvPr>
            <p:ph type="body" idx="13"/>
          </p:nvPr>
        </p:nvSpPr>
        <p:spPr>
          <a:xfrm>
            <a:off x="439910" y="1182684"/>
            <a:ext cx="8321041" cy="457200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74" name="Shape 47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User Gu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Shape 481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5B5C5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82" name="Shape 482"/>
          <p:cNvSpPr>
            <a:spLocks noGrp="1"/>
          </p:cNvSpPr>
          <p:nvPr>
            <p:ph type="body" sz="quarter" idx="1"/>
          </p:nvPr>
        </p:nvSpPr>
        <p:spPr>
          <a:xfrm>
            <a:off x="439912" y="107157"/>
            <a:ext cx="8321041" cy="700091"/>
          </a:xfrm>
          <a:prstGeom prst="rect">
            <a:avLst/>
          </a:prstGeom>
        </p:spPr>
        <p:txBody>
          <a:bodyPr anchor="ctr"/>
          <a:lstStyle>
            <a:lvl1pPr marL="0" indent="0">
              <a:buClrTx/>
              <a:buSzTx/>
              <a:buFontTx/>
              <a:buNone/>
              <a:defRPr sz="2600">
                <a:solidFill>
                  <a:srgbClr val="FFFFFF"/>
                </a:solidFill>
              </a:defRPr>
            </a:lvl1pPr>
            <a:lvl2pPr marL="370777" indent="-241006">
              <a:buClrTx/>
              <a:buFontTx/>
              <a:defRPr sz="2600">
                <a:solidFill>
                  <a:srgbClr val="FFFFFF"/>
                </a:solidFill>
              </a:defRPr>
            </a:lvl2pPr>
            <a:lvl3pPr marL="538134" indent="-278592">
              <a:buClrTx/>
              <a:buFontTx/>
              <a:defRPr sz="2600">
                <a:solidFill>
                  <a:srgbClr val="FFFFFF"/>
                </a:solidFill>
              </a:defRPr>
            </a:lvl3pPr>
            <a:lvl4pPr marL="669296" indent="-281173">
              <a:buClrTx/>
              <a:buFontTx/>
              <a:defRPr sz="2600">
                <a:solidFill>
                  <a:srgbClr val="FFFFFF"/>
                </a:solidFill>
              </a:defRPr>
            </a:lvl4pPr>
            <a:lvl5pPr marL="836730" indent="-318834">
              <a:buClrTx/>
              <a:buFontTx/>
              <a:defRPr sz="26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83" name="Shape 483"/>
          <p:cNvSpPr/>
          <p:nvPr/>
        </p:nvSpPr>
        <p:spPr>
          <a:xfrm>
            <a:off x="457203" y="6504374"/>
            <a:ext cx="3283886" cy="241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600"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iPad Lithoplasty Overview | SPL-61178 | Rev. B</a:t>
            </a:r>
          </a:p>
          <a:p>
            <a:pPr>
              <a:defRPr sz="600"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© Shockwave Medical, Inc.  All Rights Reserved.</a:t>
            </a:r>
          </a:p>
        </p:txBody>
      </p:sp>
      <p:pic>
        <p:nvPicPr>
          <p:cNvPr id="484" name="image3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70458" y="6514748"/>
            <a:ext cx="914404" cy="224772"/>
          </a:xfrm>
          <a:prstGeom prst="rect">
            <a:avLst/>
          </a:prstGeom>
          <a:ln w="12700">
            <a:miter lim="400000"/>
          </a:ln>
        </p:spPr>
      </p:pic>
      <p:sp>
        <p:nvSpPr>
          <p:cNvPr id="485" name="Shape 485"/>
          <p:cNvSpPr/>
          <p:nvPr/>
        </p:nvSpPr>
        <p:spPr>
          <a:xfrm>
            <a:off x="3706317" y="6603154"/>
            <a:ext cx="1731369" cy="177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b">
            <a:spAutoFit/>
          </a:bodyPr>
          <a:lstStyle>
            <a:lvl1pPr algn="ctr">
              <a:defRPr sz="700">
                <a:solidFill>
                  <a:srgbClr val="00A9E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SAFETY INFORMATION</a:t>
            </a:r>
          </a:p>
        </p:txBody>
      </p:sp>
      <p:sp>
        <p:nvSpPr>
          <p:cNvPr id="486" name="Shape 486"/>
          <p:cNvSpPr/>
          <p:nvPr/>
        </p:nvSpPr>
        <p:spPr>
          <a:xfrm>
            <a:off x="550862" y="5973826"/>
            <a:ext cx="411846" cy="4114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597" y="0"/>
                </a:moveTo>
                <a:lnTo>
                  <a:pt x="21600" y="0"/>
                </a:lnTo>
                <a:lnTo>
                  <a:pt x="21600" y="18000"/>
                </a:lnTo>
                <a:cubicBezTo>
                  <a:pt x="21600" y="19988"/>
                  <a:pt x="19990" y="21600"/>
                  <a:pt x="18003" y="21600"/>
                </a:cubicBezTo>
                <a:lnTo>
                  <a:pt x="0" y="21600"/>
                </a:lnTo>
                <a:lnTo>
                  <a:pt x="0" y="3600"/>
                </a:lnTo>
                <a:cubicBezTo>
                  <a:pt x="0" y="1612"/>
                  <a:pt x="1610" y="0"/>
                  <a:pt x="3597" y="0"/>
                </a:cubicBezTo>
                <a:close/>
              </a:path>
            </a:pathLst>
          </a:custGeom>
          <a:ln w="12700">
            <a:solidFill>
              <a:srgbClr val="00A9E8"/>
            </a:solidFill>
          </a:ln>
        </p:spPr>
        <p:txBody>
          <a:bodyPr lIns="45718" tIns="45718" rIns="45718" bIns="45718" anchor="ctr"/>
          <a:lstStyle/>
          <a:p>
            <a:pPr algn="ctr">
              <a:defRPr sz="800" b="1">
                <a:solidFill>
                  <a:srgbClr val="00A9E8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489" name="Group 489">
            <a:hlinkClick r:id="rId4" action="ppaction://hlinksldjump"/>
          </p:cNvPr>
          <p:cNvGrpSpPr/>
          <p:nvPr/>
        </p:nvGrpSpPr>
        <p:grpSpPr>
          <a:xfrm>
            <a:off x="1005678" y="5973821"/>
            <a:ext cx="1058238" cy="411490"/>
            <a:chOff x="0" y="-1"/>
            <a:chExt cx="1058236" cy="411489"/>
          </a:xfrm>
        </p:grpSpPr>
        <p:sp>
          <p:nvSpPr>
            <p:cNvPr id="487" name="Shape 487"/>
            <p:cNvSpPr/>
            <p:nvPr/>
          </p:nvSpPr>
          <p:spPr>
            <a:xfrm>
              <a:off x="-1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488" name="Shape 488"/>
            <p:cNvSpPr/>
            <p:nvPr/>
          </p:nvSpPr>
          <p:spPr>
            <a:xfrm>
              <a:off x="20086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TECHNOLOGY OVERVIEW</a:t>
              </a:r>
            </a:p>
          </p:txBody>
        </p:sp>
      </p:grpSp>
      <p:grpSp>
        <p:nvGrpSpPr>
          <p:cNvPr id="492" name="Group 492">
            <a:hlinkClick r:id="rId4" action="ppaction://hlinksldjump"/>
          </p:cNvPr>
          <p:cNvGrpSpPr/>
          <p:nvPr/>
        </p:nvGrpSpPr>
        <p:grpSpPr>
          <a:xfrm>
            <a:off x="2106884" y="5973821"/>
            <a:ext cx="1058236" cy="411490"/>
            <a:chOff x="-1" y="-1"/>
            <a:chExt cx="1058235" cy="411489"/>
          </a:xfrm>
        </p:grpSpPr>
        <p:sp>
          <p:nvSpPr>
            <p:cNvPr id="490" name="Shape 490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491" name="Shape 491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ANIMATIONS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AND VIDEOS</a:t>
              </a:r>
            </a:p>
          </p:txBody>
        </p:sp>
      </p:grpSp>
      <p:grpSp>
        <p:nvGrpSpPr>
          <p:cNvPr id="495" name="Group 495">
            <a:hlinkClick r:id="rId4" action="ppaction://hlinksldjump"/>
          </p:cNvPr>
          <p:cNvGrpSpPr/>
          <p:nvPr/>
        </p:nvGrpSpPr>
        <p:grpSpPr>
          <a:xfrm>
            <a:off x="3208087" y="5973821"/>
            <a:ext cx="1058237" cy="411490"/>
            <a:chOff x="0" y="-1"/>
            <a:chExt cx="1058236" cy="411489"/>
          </a:xfrm>
        </p:grpSpPr>
        <p:sp>
          <p:nvSpPr>
            <p:cNvPr id="493" name="Shape 493"/>
            <p:cNvSpPr/>
            <p:nvPr/>
          </p:nvSpPr>
          <p:spPr>
            <a:xfrm>
              <a:off x="-1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494" name="Shape 494"/>
            <p:cNvSpPr/>
            <p:nvPr/>
          </p:nvSpPr>
          <p:spPr>
            <a:xfrm>
              <a:off x="20086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DISRUPT </a:t>
              </a:r>
              <a:br/>
              <a:r>
                <a:t>PAD DATA</a:t>
              </a:r>
            </a:p>
          </p:txBody>
        </p:sp>
      </p:grpSp>
      <p:grpSp>
        <p:nvGrpSpPr>
          <p:cNvPr id="498" name="Group 498">
            <a:hlinkClick r:id="rId4" action="ppaction://hlinksldjump"/>
          </p:cNvPr>
          <p:cNvGrpSpPr/>
          <p:nvPr/>
        </p:nvGrpSpPr>
        <p:grpSpPr>
          <a:xfrm>
            <a:off x="4309290" y="5973821"/>
            <a:ext cx="1058237" cy="411490"/>
            <a:chOff x="-1" y="-1"/>
            <a:chExt cx="1058235" cy="411489"/>
          </a:xfrm>
        </p:grpSpPr>
        <p:sp>
          <p:nvSpPr>
            <p:cNvPr id="496" name="Shape 496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solidFill>
              <a:srgbClr val="5B5C5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497" name="Shape 497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USER</a:t>
              </a:r>
            </a:p>
            <a:p>
              <a:pPr algn="ctr">
                <a:defRPr sz="7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GUIDE</a:t>
              </a:r>
            </a:p>
          </p:txBody>
        </p:sp>
      </p:grpSp>
      <p:grpSp>
        <p:nvGrpSpPr>
          <p:cNvPr id="501" name="Group 501"/>
          <p:cNvGrpSpPr/>
          <p:nvPr/>
        </p:nvGrpSpPr>
        <p:grpSpPr>
          <a:xfrm>
            <a:off x="5410493" y="5973821"/>
            <a:ext cx="1058236" cy="411490"/>
            <a:chOff x="-1" y="-1"/>
            <a:chExt cx="1058235" cy="411489"/>
          </a:xfrm>
        </p:grpSpPr>
        <p:sp>
          <p:nvSpPr>
            <p:cNvPr id="499" name="Shape 499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00" name="Shape 500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CASE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STUDIES</a:t>
              </a:r>
            </a:p>
          </p:txBody>
        </p:sp>
      </p:grpSp>
      <p:grpSp>
        <p:nvGrpSpPr>
          <p:cNvPr id="504" name="Group 504">
            <a:hlinkClick r:id="rId4" action="ppaction://hlinksldjump"/>
          </p:cNvPr>
          <p:cNvGrpSpPr/>
          <p:nvPr/>
        </p:nvGrpSpPr>
        <p:grpSpPr>
          <a:xfrm>
            <a:off x="6511697" y="5973821"/>
            <a:ext cx="1058236" cy="411490"/>
            <a:chOff x="-1" y="-1"/>
            <a:chExt cx="1058235" cy="411489"/>
          </a:xfrm>
        </p:grpSpPr>
        <p:sp>
          <p:nvSpPr>
            <p:cNvPr id="502" name="Shape 502"/>
            <p:cNvSpPr/>
            <p:nvPr/>
          </p:nvSpPr>
          <p:spPr>
            <a:xfrm>
              <a:off x="-2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03" name="Shape 503"/>
            <p:cNvSpPr/>
            <p:nvPr/>
          </p:nvSpPr>
          <p:spPr>
            <a:xfrm>
              <a:off x="20087" y="72575"/>
              <a:ext cx="1018060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KEY</a:t>
              </a:r>
              <a:br/>
              <a:r>
                <a:t>BENEFITS</a:t>
              </a:r>
            </a:p>
          </p:txBody>
        </p:sp>
      </p:grpSp>
      <p:sp>
        <p:nvSpPr>
          <p:cNvPr id="505" name="Shape 505">
            <a:hlinkClick r:id="rId2" action="ppaction://hlinksldjump"/>
          </p:cNvPr>
          <p:cNvSpPr/>
          <p:nvPr/>
        </p:nvSpPr>
        <p:spPr>
          <a:xfrm>
            <a:off x="653705" y="6088126"/>
            <a:ext cx="205795" cy="182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97" y="0"/>
                </a:moveTo>
                <a:lnTo>
                  <a:pt x="11095" y="37"/>
                </a:lnTo>
                <a:lnTo>
                  <a:pt x="11279" y="101"/>
                </a:lnTo>
                <a:lnTo>
                  <a:pt x="11458" y="196"/>
                </a:lnTo>
                <a:lnTo>
                  <a:pt x="11618" y="329"/>
                </a:lnTo>
                <a:lnTo>
                  <a:pt x="21331" y="9954"/>
                </a:lnTo>
                <a:lnTo>
                  <a:pt x="21449" y="10086"/>
                </a:lnTo>
                <a:lnTo>
                  <a:pt x="21529" y="10214"/>
                </a:lnTo>
                <a:lnTo>
                  <a:pt x="21581" y="10325"/>
                </a:lnTo>
                <a:lnTo>
                  <a:pt x="21600" y="10437"/>
                </a:lnTo>
                <a:lnTo>
                  <a:pt x="21586" y="10521"/>
                </a:lnTo>
                <a:lnTo>
                  <a:pt x="21543" y="10606"/>
                </a:lnTo>
                <a:lnTo>
                  <a:pt x="21468" y="10670"/>
                </a:lnTo>
                <a:lnTo>
                  <a:pt x="21360" y="10723"/>
                </a:lnTo>
                <a:lnTo>
                  <a:pt x="21228" y="10750"/>
                </a:lnTo>
                <a:lnTo>
                  <a:pt x="21062" y="10760"/>
                </a:lnTo>
                <a:lnTo>
                  <a:pt x="18064" y="10760"/>
                </a:lnTo>
                <a:lnTo>
                  <a:pt x="18064" y="20618"/>
                </a:lnTo>
                <a:lnTo>
                  <a:pt x="18050" y="20809"/>
                </a:lnTo>
                <a:lnTo>
                  <a:pt x="17998" y="20995"/>
                </a:lnTo>
                <a:lnTo>
                  <a:pt x="17922" y="21165"/>
                </a:lnTo>
                <a:lnTo>
                  <a:pt x="17809" y="21313"/>
                </a:lnTo>
                <a:lnTo>
                  <a:pt x="17686" y="21430"/>
                </a:lnTo>
                <a:lnTo>
                  <a:pt x="17536" y="21520"/>
                </a:lnTo>
                <a:lnTo>
                  <a:pt x="17371" y="21579"/>
                </a:lnTo>
                <a:lnTo>
                  <a:pt x="17191" y="21600"/>
                </a:lnTo>
                <a:lnTo>
                  <a:pt x="13523" y="21600"/>
                </a:lnTo>
                <a:lnTo>
                  <a:pt x="13523" y="15116"/>
                </a:lnTo>
                <a:lnTo>
                  <a:pt x="13514" y="14920"/>
                </a:lnTo>
                <a:lnTo>
                  <a:pt x="13462" y="14734"/>
                </a:lnTo>
                <a:lnTo>
                  <a:pt x="13382" y="14564"/>
                </a:lnTo>
                <a:lnTo>
                  <a:pt x="13268" y="14427"/>
                </a:lnTo>
                <a:lnTo>
                  <a:pt x="13146" y="14304"/>
                </a:lnTo>
                <a:lnTo>
                  <a:pt x="12995" y="14209"/>
                </a:lnTo>
                <a:lnTo>
                  <a:pt x="12830" y="14161"/>
                </a:lnTo>
                <a:lnTo>
                  <a:pt x="12655" y="14135"/>
                </a:lnTo>
                <a:lnTo>
                  <a:pt x="8954" y="14135"/>
                </a:lnTo>
                <a:lnTo>
                  <a:pt x="8775" y="14161"/>
                </a:lnTo>
                <a:lnTo>
                  <a:pt x="8615" y="14220"/>
                </a:lnTo>
                <a:lnTo>
                  <a:pt x="8468" y="14304"/>
                </a:lnTo>
                <a:lnTo>
                  <a:pt x="8336" y="14427"/>
                </a:lnTo>
                <a:lnTo>
                  <a:pt x="8233" y="14570"/>
                </a:lnTo>
                <a:lnTo>
                  <a:pt x="8148" y="14740"/>
                </a:lnTo>
                <a:lnTo>
                  <a:pt x="8096" y="14920"/>
                </a:lnTo>
                <a:lnTo>
                  <a:pt x="8082" y="15116"/>
                </a:lnTo>
                <a:lnTo>
                  <a:pt x="8082" y="21600"/>
                </a:lnTo>
                <a:lnTo>
                  <a:pt x="4413" y="21600"/>
                </a:lnTo>
                <a:lnTo>
                  <a:pt x="4239" y="21579"/>
                </a:lnTo>
                <a:lnTo>
                  <a:pt x="4074" y="21520"/>
                </a:lnTo>
                <a:lnTo>
                  <a:pt x="3928" y="21430"/>
                </a:lnTo>
                <a:lnTo>
                  <a:pt x="3800" y="21303"/>
                </a:lnTo>
                <a:lnTo>
                  <a:pt x="3692" y="21165"/>
                </a:lnTo>
                <a:lnTo>
                  <a:pt x="3607" y="20995"/>
                </a:lnTo>
                <a:lnTo>
                  <a:pt x="3555" y="20809"/>
                </a:lnTo>
                <a:lnTo>
                  <a:pt x="3541" y="20618"/>
                </a:lnTo>
                <a:lnTo>
                  <a:pt x="3541" y="10766"/>
                </a:lnTo>
                <a:lnTo>
                  <a:pt x="542" y="10766"/>
                </a:lnTo>
                <a:lnTo>
                  <a:pt x="382" y="10750"/>
                </a:lnTo>
                <a:lnTo>
                  <a:pt x="240" y="10723"/>
                </a:lnTo>
                <a:lnTo>
                  <a:pt x="137" y="10675"/>
                </a:lnTo>
                <a:lnTo>
                  <a:pt x="61" y="10612"/>
                </a:lnTo>
                <a:lnTo>
                  <a:pt x="14" y="10532"/>
                </a:lnTo>
                <a:lnTo>
                  <a:pt x="0" y="10437"/>
                </a:lnTo>
                <a:lnTo>
                  <a:pt x="19" y="10325"/>
                </a:lnTo>
                <a:lnTo>
                  <a:pt x="71" y="10214"/>
                </a:lnTo>
                <a:lnTo>
                  <a:pt x="156" y="10086"/>
                </a:lnTo>
                <a:lnTo>
                  <a:pt x="273" y="9954"/>
                </a:lnTo>
                <a:lnTo>
                  <a:pt x="9982" y="329"/>
                </a:lnTo>
                <a:lnTo>
                  <a:pt x="10147" y="196"/>
                </a:lnTo>
                <a:lnTo>
                  <a:pt x="10317" y="101"/>
                </a:lnTo>
                <a:lnTo>
                  <a:pt x="10505" y="37"/>
                </a:lnTo>
                <a:lnTo>
                  <a:pt x="10703" y="0"/>
                </a:lnTo>
                <a:lnTo>
                  <a:pt x="10897" y="0"/>
                </a:lnTo>
                <a:close/>
              </a:path>
            </a:pathLst>
          </a:custGeom>
          <a:ln w="12700">
            <a:solidFill>
              <a:srgbClr val="00A9E8"/>
            </a:solidFill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508" name="Group 508"/>
          <p:cNvGrpSpPr/>
          <p:nvPr/>
        </p:nvGrpSpPr>
        <p:grpSpPr>
          <a:xfrm>
            <a:off x="7611548" y="5973821"/>
            <a:ext cx="1058236" cy="411490"/>
            <a:chOff x="-1" y="-1"/>
            <a:chExt cx="1058235" cy="411489"/>
          </a:xfrm>
        </p:grpSpPr>
        <p:sp>
          <p:nvSpPr>
            <p:cNvPr id="506" name="Shape 506"/>
            <p:cNvSpPr/>
            <p:nvPr/>
          </p:nvSpPr>
          <p:spPr>
            <a:xfrm>
              <a:off x="-2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07" name="Shape 507"/>
            <p:cNvSpPr/>
            <p:nvPr/>
          </p:nvSpPr>
          <p:spPr>
            <a:xfrm>
              <a:off x="20087" y="72575"/>
              <a:ext cx="1018060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CORPORATE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OVERVIEW</a:t>
              </a:r>
            </a:p>
          </p:txBody>
        </p:sp>
      </p:grpSp>
      <p:sp>
        <p:nvSpPr>
          <p:cNvPr id="509" name="Shape 509"/>
          <p:cNvSpPr>
            <a:spLocks noGrp="1"/>
          </p:cNvSpPr>
          <p:nvPr>
            <p:ph type="body" idx="13"/>
          </p:nvPr>
        </p:nvSpPr>
        <p:spPr>
          <a:xfrm>
            <a:off x="439910" y="1182684"/>
            <a:ext cx="8321041" cy="457200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10" name="Shape 5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ase Stud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5B5C5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8" name="Shape 518"/>
          <p:cNvSpPr>
            <a:spLocks noGrp="1"/>
          </p:cNvSpPr>
          <p:nvPr>
            <p:ph type="body" sz="quarter" idx="1"/>
          </p:nvPr>
        </p:nvSpPr>
        <p:spPr>
          <a:xfrm>
            <a:off x="439912" y="107157"/>
            <a:ext cx="8321041" cy="700088"/>
          </a:xfrm>
          <a:prstGeom prst="rect">
            <a:avLst/>
          </a:prstGeom>
        </p:spPr>
        <p:txBody>
          <a:bodyPr anchor="ctr"/>
          <a:lstStyle>
            <a:lvl1pPr marL="0" indent="0">
              <a:buClrTx/>
              <a:buSzTx/>
              <a:buFontTx/>
              <a:buNone/>
              <a:defRPr sz="2600">
                <a:solidFill>
                  <a:srgbClr val="FFFFFF"/>
                </a:solidFill>
              </a:defRPr>
            </a:lvl1pPr>
            <a:lvl2pPr marL="370777" indent="-241006">
              <a:buClrTx/>
              <a:buFontTx/>
              <a:defRPr sz="2600">
                <a:solidFill>
                  <a:srgbClr val="FFFFFF"/>
                </a:solidFill>
              </a:defRPr>
            </a:lvl2pPr>
            <a:lvl3pPr marL="538134" indent="-278592">
              <a:buClrTx/>
              <a:buFontTx/>
              <a:defRPr sz="2600">
                <a:solidFill>
                  <a:srgbClr val="FFFFFF"/>
                </a:solidFill>
              </a:defRPr>
            </a:lvl3pPr>
            <a:lvl4pPr marL="669296" indent="-281173">
              <a:buClrTx/>
              <a:buFontTx/>
              <a:defRPr sz="2600">
                <a:solidFill>
                  <a:srgbClr val="FFFFFF"/>
                </a:solidFill>
              </a:defRPr>
            </a:lvl4pPr>
            <a:lvl5pPr marL="836730" indent="-318834">
              <a:buClrTx/>
              <a:buFontTx/>
              <a:defRPr sz="26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19" name="Shape 519"/>
          <p:cNvSpPr/>
          <p:nvPr/>
        </p:nvSpPr>
        <p:spPr>
          <a:xfrm>
            <a:off x="457203" y="6504374"/>
            <a:ext cx="3283886" cy="241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600"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iPad Lithoplasty Overview | SPL-61178 | Rev. B</a:t>
            </a:r>
          </a:p>
          <a:p>
            <a:pPr>
              <a:defRPr sz="600"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© Shockwave Medical, Inc.  All Rights Reserved.</a:t>
            </a:r>
          </a:p>
        </p:txBody>
      </p:sp>
      <p:pic>
        <p:nvPicPr>
          <p:cNvPr id="520" name="image3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70458" y="6514748"/>
            <a:ext cx="914404" cy="224772"/>
          </a:xfrm>
          <a:prstGeom prst="rect">
            <a:avLst/>
          </a:prstGeom>
          <a:ln w="12700">
            <a:miter lim="400000"/>
          </a:ln>
        </p:spPr>
      </p:pic>
      <p:sp>
        <p:nvSpPr>
          <p:cNvPr id="521" name="Shape 521"/>
          <p:cNvSpPr/>
          <p:nvPr/>
        </p:nvSpPr>
        <p:spPr>
          <a:xfrm>
            <a:off x="3706317" y="6603154"/>
            <a:ext cx="1731369" cy="177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b">
            <a:spAutoFit/>
          </a:bodyPr>
          <a:lstStyle>
            <a:lvl1pPr algn="ctr">
              <a:defRPr sz="700">
                <a:solidFill>
                  <a:srgbClr val="00A9E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SAFETY INFORMATION</a:t>
            </a:r>
          </a:p>
        </p:txBody>
      </p:sp>
      <p:sp>
        <p:nvSpPr>
          <p:cNvPr id="522" name="Shape 522"/>
          <p:cNvSpPr/>
          <p:nvPr/>
        </p:nvSpPr>
        <p:spPr>
          <a:xfrm>
            <a:off x="550862" y="5973826"/>
            <a:ext cx="411846" cy="4114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597" y="0"/>
                </a:moveTo>
                <a:lnTo>
                  <a:pt x="21600" y="0"/>
                </a:lnTo>
                <a:lnTo>
                  <a:pt x="21600" y="18000"/>
                </a:lnTo>
                <a:cubicBezTo>
                  <a:pt x="21600" y="19988"/>
                  <a:pt x="19990" y="21600"/>
                  <a:pt x="18003" y="21600"/>
                </a:cubicBezTo>
                <a:lnTo>
                  <a:pt x="0" y="21600"/>
                </a:lnTo>
                <a:lnTo>
                  <a:pt x="0" y="3600"/>
                </a:lnTo>
                <a:cubicBezTo>
                  <a:pt x="0" y="1612"/>
                  <a:pt x="1610" y="0"/>
                  <a:pt x="3597" y="0"/>
                </a:cubicBezTo>
                <a:close/>
              </a:path>
            </a:pathLst>
          </a:custGeom>
          <a:ln w="12700">
            <a:solidFill>
              <a:srgbClr val="00A9E8"/>
            </a:solidFill>
          </a:ln>
        </p:spPr>
        <p:txBody>
          <a:bodyPr lIns="45718" tIns="45718" rIns="45718" bIns="45718" anchor="ctr"/>
          <a:lstStyle/>
          <a:p>
            <a:pPr algn="ctr">
              <a:defRPr sz="800" b="1">
                <a:solidFill>
                  <a:srgbClr val="00A9E8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525" name="Group 525">
            <a:hlinkClick r:id="rId4" action="ppaction://hlinksldjump"/>
          </p:cNvPr>
          <p:cNvGrpSpPr/>
          <p:nvPr/>
        </p:nvGrpSpPr>
        <p:grpSpPr>
          <a:xfrm>
            <a:off x="1005678" y="5973821"/>
            <a:ext cx="1058238" cy="411490"/>
            <a:chOff x="0" y="-1"/>
            <a:chExt cx="1058236" cy="411489"/>
          </a:xfrm>
        </p:grpSpPr>
        <p:sp>
          <p:nvSpPr>
            <p:cNvPr id="523" name="Shape 523"/>
            <p:cNvSpPr/>
            <p:nvPr/>
          </p:nvSpPr>
          <p:spPr>
            <a:xfrm>
              <a:off x="-1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24" name="Shape 524"/>
            <p:cNvSpPr/>
            <p:nvPr/>
          </p:nvSpPr>
          <p:spPr>
            <a:xfrm>
              <a:off x="20086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TECHNOLOGY OVERVIEW</a:t>
              </a:r>
            </a:p>
          </p:txBody>
        </p:sp>
      </p:grpSp>
      <p:grpSp>
        <p:nvGrpSpPr>
          <p:cNvPr id="528" name="Group 528">
            <a:hlinkClick r:id="rId4" action="ppaction://hlinksldjump"/>
          </p:cNvPr>
          <p:cNvGrpSpPr/>
          <p:nvPr/>
        </p:nvGrpSpPr>
        <p:grpSpPr>
          <a:xfrm>
            <a:off x="2106884" y="5973821"/>
            <a:ext cx="1058236" cy="411490"/>
            <a:chOff x="-1" y="-1"/>
            <a:chExt cx="1058235" cy="411489"/>
          </a:xfrm>
        </p:grpSpPr>
        <p:sp>
          <p:nvSpPr>
            <p:cNvPr id="526" name="Shape 526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27" name="Shape 527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ANIMATIONS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AND VIDEOS</a:t>
              </a:r>
            </a:p>
          </p:txBody>
        </p:sp>
      </p:grpSp>
      <p:grpSp>
        <p:nvGrpSpPr>
          <p:cNvPr id="531" name="Group 531">
            <a:hlinkClick r:id="rId4" action="ppaction://hlinksldjump"/>
          </p:cNvPr>
          <p:cNvGrpSpPr/>
          <p:nvPr/>
        </p:nvGrpSpPr>
        <p:grpSpPr>
          <a:xfrm>
            <a:off x="3208087" y="5973821"/>
            <a:ext cx="1058237" cy="411490"/>
            <a:chOff x="0" y="-1"/>
            <a:chExt cx="1058236" cy="411489"/>
          </a:xfrm>
        </p:grpSpPr>
        <p:sp>
          <p:nvSpPr>
            <p:cNvPr id="529" name="Shape 529"/>
            <p:cNvSpPr/>
            <p:nvPr/>
          </p:nvSpPr>
          <p:spPr>
            <a:xfrm>
              <a:off x="-1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30" name="Shape 530"/>
            <p:cNvSpPr/>
            <p:nvPr/>
          </p:nvSpPr>
          <p:spPr>
            <a:xfrm>
              <a:off x="20086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DISRUPT </a:t>
              </a:r>
              <a:br/>
              <a:r>
                <a:t>PAD DATA</a:t>
              </a:r>
            </a:p>
          </p:txBody>
        </p:sp>
      </p:grpSp>
      <p:grpSp>
        <p:nvGrpSpPr>
          <p:cNvPr id="534" name="Group 534">
            <a:hlinkClick r:id="rId4" action="ppaction://hlinksldjump"/>
          </p:cNvPr>
          <p:cNvGrpSpPr/>
          <p:nvPr/>
        </p:nvGrpSpPr>
        <p:grpSpPr>
          <a:xfrm>
            <a:off x="4309290" y="5973821"/>
            <a:ext cx="1058237" cy="411490"/>
            <a:chOff x="-1" y="-1"/>
            <a:chExt cx="1058235" cy="411489"/>
          </a:xfrm>
        </p:grpSpPr>
        <p:sp>
          <p:nvSpPr>
            <p:cNvPr id="532" name="Shape 532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33" name="Shape 533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USER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GUIDE</a:t>
              </a:r>
            </a:p>
          </p:txBody>
        </p:sp>
      </p:grpSp>
      <p:grpSp>
        <p:nvGrpSpPr>
          <p:cNvPr id="537" name="Group 537"/>
          <p:cNvGrpSpPr/>
          <p:nvPr/>
        </p:nvGrpSpPr>
        <p:grpSpPr>
          <a:xfrm>
            <a:off x="5410493" y="5973821"/>
            <a:ext cx="1058236" cy="411490"/>
            <a:chOff x="-1" y="-1"/>
            <a:chExt cx="1058235" cy="411489"/>
          </a:xfrm>
        </p:grpSpPr>
        <p:sp>
          <p:nvSpPr>
            <p:cNvPr id="535" name="Shape 535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solidFill>
              <a:srgbClr val="5B5C5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36" name="Shape 536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CASE</a:t>
              </a:r>
            </a:p>
            <a:p>
              <a:pPr algn="ctr">
                <a:defRPr sz="7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STUDIES</a:t>
              </a:r>
            </a:p>
          </p:txBody>
        </p:sp>
      </p:grpSp>
      <p:grpSp>
        <p:nvGrpSpPr>
          <p:cNvPr id="540" name="Group 540">
            <a:hlinkClick r:id="rId4" action="ppaction://hlinksldjump"/>
          </p:cNvPr>
          <p:cNvGrpSpPr/>
          <p:nvPr/>
        </p:nvGrpSpPr>
        <p:grpSpPr>
          <a:xfrm>
            <a:off x="6511697" y="5973821"/>
            <a:ext cx="1058236" cy="411490"/>
            <a:chOff x="-1" y="-1"/>
            <a:chExt cx="1058235" cy="411489"/>
          </a:xfrm>
        </p:grpSpPr>
        <p:sp>
          <p:nvSpPr>
            <p:cNvPr id="538" name="Shape 538"/>
            <p:cNvSpPr/>
            <p:nvPr/>
          </p:nvSpPr>
          <p:spPr>
            <a:xfrm>
              <a:off x="-2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39" name="Shape 539"/>
            <p:cNvSpPr/>
            <p:nvPr/>
          </p:nvSpPr>
          <p:spPr>
            <a:xfrm>
              <a:off x="20087" y="72575"/>
              <a:ext cx="1018060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KEY</a:t>
              </a:r>
              <a:br/>
              <a:r>
                <a:t>BENEFITS</a:t>
              </a:r>
            </a:p>
          </p:txBody>
        </p:sp>
      </p:grpSp>
      <p:sp>
        <p:nvSpPr>
          <p:cNvPr id="541" name="Shape 541">
            <a:hlinkClick r:id="rId2" action="ppaction://hlinksldjump"/>
          </p:cNvPr>
          <p:cNvSpPr/>
          <p:nvPr/>
        </p:nvSpPr>
        <p:spPr>
          <a:xfrm>
            <a:off x="653705" y="6088126"/>
            <a:ext cx="205795" cy="182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97" y="0"/>
                </a:moveTo>
                <a:lnTo>
                  <a:pt x="11095" y="37"/>
                </a:lnTo>
                <a:lnTo>
                  <a:pt x="11279" y="101"/>
                </a:lnTo>
                <a:lnTo>
                  <a:pt x="11458" y="196"/>
                </a:lnTo>
                <a:lnTo>
                  <a:pt x="11618" y="329"/>
                </a:lnTo>
                <a:lnTo>
                  <a:pt x="21331" y="9954"/>
                </a:lnTo>
                <a:lnTo>
                  <a:pt x="21449" y="10086"/>
                </a:lnTo>
                <a:lnTo>
                  <a:pt x="21529" y="10214"/>
                </a:lnTo>
                <a:lnTo>
                  <a:pt x="21581" y="10325"/>
                </a:lnTo>
                <a:lnTo>
                  <a:pt x="21600" y="10437"/>
                </a:lnTo>
                <a:lnTo>
                  <a:pt x="21586" y="10521"/>
                </a:lnTo>
                <a:lnTo>
                  <a:pt x="21543" y="10606"/>
                </a:lnTo>
                <a:lnTo>
                  <a:pt x="21468" y="10670"/>
                </a:lnTo>
                <a:lnTo>
                  <a:pt x="21360" y="10723"/>
                </a:lnTo>
                <a:lnTo>
                  <a:pt x="21228" y="10750"/>
                </a:lnTo>
                <a:lnTo>
                  <a:pt x="21062" y="10760"/>
                </a:lnTo>
                <a:lnTo>
                  <a:pt x="18064" y="10760"/>
                </a:lnTo>
                <a:lnTo>
                  <a:pt x="18064" y="20618"/>
                </a:lnTo>
                <a:lnTo>
                  <a:pt x="18050" y="20809"/>
                </a:lnTo>
                <a:lnTo>
                  <a:pt x="17998" y="20995"/>
                </a:lnTo>
                <a:lnTo>
                  <a:pt x="17922" y="21165"/>
                </a:lnTo>
                <a:lnTo>
                  <a:pt x="17809" y="21313"/>
                </a:lnTo>
                <a:lnTo>
                  <a:pt x="17686" y="21430"/>
                </a:lnTo>
                <a:lnTo>
                  <a:pt x="17536" y="21520"/>
                </a:lnTo>
                <a:lnTo>
                  <a:pt x="17371" y="21579"/>
                </a:lnTo>
                <a:lnTo>
                  <a:pt x="17191" y="21600"/>
                </a:lnTo>
                <a:lnTo>
                  <a:pt x="13523" y="21600"/>
                </a:lnTo>
                <a:lnTo>
                  <a:pt x="13523" y="15116"/>
                </a:lnTo>
                <a:lnTo>
                  <a:pt x="13514" y="14920"/>
                </a:lnTo>
                <a:lnTo>
                  <a:pt x="13462" y="14734"/>
                </a:lnTo>
                <a:lnTo>
                  <a:pt x="13382" y="14564"/>
                </a:lnTo>
                <a:lnTo>
                  <a:pt x="13268" y="14427"/>
                </a:lnTo>
                <a:lnTo>
                  <a:pt x="13146" y="14304"/>
                </a:lnTo>
                <a:lnTo>
                  <a:pt x="12995" y="14209"/>
                </a:lnTo>
                <a:lnTo>
                  <a:pt x="12830" y="14161"/>
                </a:lnTo>
                <a:lnTo>
                  <a:pt x="12655" y="14135"/>
                </a:lnTo>
                <a:lnTo>
                  <a:pt x="8954" y="14135"/>
                </a:lnTo>
                <a:lnTo>
                  <a:pt x="8775" y="14161"/>
                </a:lnTo>
                <a:lnTo>
                  <a:pt x="8615" y="14220"/>
                </a:lnTo>
                <a:lnTo>
                  <a:pt x="8468" y="14304"/>
                </a:lnTo>
                <a:lnTo>
                  <a:pt x="8336" y="14427"/>
                </a:lnTo>
                <a:lnTo>
                  <a:pt x="8233" y="14570"/>
                </a:lnTo>
                <a:lnTo>
                  <a:pt x="8148" y="14740"/>
                </a:lnTo>
                <a:lnTo>
                  <a:pt x="8096" y="14920"/>
                </a:lnTo>
                <a:lnTo>
                  <a:pt x="8082" y="15116"/>
                </a:lnTo>
                <a:lnTo>
                  <a:pt x="8082" y="21600"/>
                </a:lnTo>
                <a:lnTo>
                  <a:pt x="4413" y="21600"/>
                </a:lnTo>
                <a:lnTo>
                  <a:pt x="4239" y="21579"/>
                </a:lnTo>
                <a:lnTo>
                  <a:pt x="4074" y="21520"/>
                </a:lnTo>
                <a:lnTo>
                  <a:pt x="3928" y="21430"/>
                </a:lnTo>
                <a:lnTo>
                  <a:pt x="3800" y="21303"/>
                </a:lnTo>
                <a:lnTo>
                  <a:pt x="3692" y="21165"/>
                </a:lnTo>
                <a:lnTo>
                  <a:pt x="3607" y="20995"/>
                </a:lnTo>
                <a:lnTo>
                  <a:pt x="3555" y="20809"/>
                </a:lnTo>
                <a:lnTo>
                  <a:pt x="3541" y="20618"/>
                </a:lnTo>
                <a:lnTo>
                  <a:pt x="3541" y="10766"/>
                </a:lnTo>
                <a:lnTo>
                  <a:pt x="542" y="10766"/>
                </a:lnTo>
                <a:lnTo>
                  <a:pt x="382" y="10750"/>
                </a:lnTo>
                <a:lnTo>
                  <a:pt x="240" y="10723"/>
                </a:lnTo>
                <a:lnTo>
                  <a:pt x="137" y="10675"/>
                </a:lnTo>
                <a:lnTo>
                  <a:pt x="61" y="10612"/>
                </a:lnTo>
                <a:lnTo>
                  <a:pt x="14" y="10532"/>
                </a:lnTo>
                <a:lnTo>
                  <a:pt x="0" y="10437"/>
                </a:lnTo>
                <a:lnTo>
                  <a:pt x="19" y="10325"/>
                </a:lnTo>
                <a:lnTo>
                  <a:pt x="71" y="10214"/>
                </a:lnTo>
                <a:lnTo>
                  <a:pt x="156" y="10086"/>
                </a:lnTo>
                <a:lnTo>
                  <a:pt x="273" y="9954"/>
                </a:lnTo>
                <a:lnTo>
                  <a:pt x="9982" y="329"/>
                </a:lnTo>
                <a:lnTo>
                  <a:pt x="10147" y="196"/>
                </a:lnTo>
                <a:lnTo>
                  <a:pt x="10317" y="101"/>
                </a:lnTo>
                <a:lnTo>
                  <a:pt x="10505" y="37"/>
                </a:lnTo>
                <a:lnTo>
                  <a:pt x="10703" y="0"/>
                </a:lnTo>
                <a:lnTo>
                  <a:pt x="10897" y="0"/>
                </a:lnTo>
                <a:close/>
              </a:path>
            </a:pathLst>
          </a:custGeom>
          <a:ln w="12700">
            <a:solidFill>
              <a:srgbClr val="00A9E8"/>
            </a:solidFill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544" name="Group 544"/>
          <p:cNvGrpSpPr/>
          <p:nvPr/>
        </p:nvGrpSpPr>
        <p:grpSpPr>
          <a:xfrm>
            <a:off x="7611548" y="5973821"/>
            <a:ext cx="1058236" cy="411490"/>
            <a:chOff x="-1" y="-1"/>
            <a:chExt cx="1058235" cy="411489"/>
          </a:xfrm>
        </p:grpSpPr>
        <p:sp>
          <p:nvSpPr>
            <p:cNvPr id="542" name="Shape 542"/>
            <p:cNvSpPr/>
            <p:nvPr/>
          </p:nvSpPr>
          <p:spPr>
            <a:xfrm>
              <a:off x="-2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43" name="Shape 543"/>
            <p:cNvSpPr/>
            <p:nvPr/>
          </p:nvSpPr>
          <p:spPr>
            <a:xfrm>
              <a:off x="20087" y="72575"/>
              <a:ext cx="1018060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CORPORATE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OVERVIEW</a:t>
              </a:r>
            </a:p>
          </p:txBody>
        </p:sp>
      </p:grpSp>
      <p:sp>
        <p:nvSpPr>
          <p:cNvPr id="545" name="Shape 545"/>
          <p:cNvSpPr>
            <a:spLocks noGrp="1"/>
          </p:cNvSpPr>
          <p:nvPr>
            <p:ph type="body" idx="13"/>
          </p:nvPr>
        </p:nvSpPr>
        <p:spPr>
          <a:xfrm>
            <a:off x="439910" y="1182684"/>
            <a:ext cx="8321041" cy="457200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46" name="Shape 54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Case Stud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Shape 553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5B5C5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54" name="Shape 554"/>
          <p:cNvSpPr/>
          <p:nvPr/>
        </p:nvSpPr>
        <p:spPr>
          <a:xfrm>
            <a:off x="457203" y="6504374"/>
            <a:ext cx="3283886" cy="241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600"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iPad Lithoplasty Overview | SPL-61178 | Rev. B</a:t>
            </a:r>
          </a:p>
          <a:p>
            <a:pPr>
              <a:defRPr sz="600"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© Shockwave Medical, Inc.  All Rights Reserved.</a:t>
            </a:r>
          </a:p>
        </p:txBody>
      </p:sp>
      <p:pic>
        <p:nvPicPr>
          <p:cNvPr id="555" name="image3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70458" y="6514748"/>
            <a:ext cx="914404" cy="224772"/>
          </a:xfrm>
          <a:prstGeom prst="rect">
            <a:avLst/>
          </a:prstGeom>
          <a:ln w="12700">
            <a:miter lim="400000"/>
          </a:ln>
        </p:spPr>
      </p:pic>
      <p:sp>
        <p:nvSpPr>
          <p:cNvPr id="556" name="Shape 556"/>
          <p:cNvSpPr/>
          <p:nvPr/>
        </p:nvSpPr>
        <p:spPr>
          <a:xfrm>
            <a:off x="3706317" y="6603154"/>
            <a:ext cx="1731369" cy="177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b">
            <a:spAutoFit/>
          </a:bodyPr>
          <a:lstStyle>
            <a:lvl1pPr algn="ctr">
              <a:defRPr sz="700">
                <a:solidFill>
                  <a:srgbClr val="00A9E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SAFETY INFORMATION</a:t>
            </a:r>
          </a:p>
        </p:txBody>
      </p:sp>
      <p:sp>
        <p:nvSpPr>
          <p:cNvPr id="557" name="Shape 557"/>
          <p:cNvSpPr/>
          <p:nvPr/>
        </p:nvSpPr>
        <p:spPr>
          <a:xfrm>
            <a:off x="550862" y="5973826"/>
            <a:ext cx="411846" cy="4114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597" y="0"/>
                </a:moveTo>
                <a:lnTo>
                  <a:pt x="21600" y="0"/>
                </a:lnTo>
                <a:lnTo>
                  <a:pt x="21600" y="18000"/>
                </a:lnTo>
                <a:cubicBezTo>
                  <a:pt x="21600" y="19988"/>
                  <a:pt x="19990" y="21600"/>
                  <a:pt x="18003" y="21600"/>
                </a:cubicBezTo>
                <a:lnTo>
                  <a:pt x="0" y="21600"/>
                </a:lnTo>
                <a:lnTo>
                  <a:pt x="0" y="3600"/>
                </a:lnTo>
                <a:cubicBezTo>
                  <a:pt x="0" y="1612"/>
                  <a:pt x="1610" y="0"/>
                  <a:pt x="3597" y="0"/>
                </a:cubicBezTo>
                <a:close/>
              </a:path>
            </a:pathLst>
          </a:custGeom>
          <a:ln w="12700">
            <a:solidFill>
              <a:srgbClr val="00A9E8"/>
            </a:solidFill>
          </a:ln>
        </p:spPr>
        <p:txBody>
          <a:bodyPr lIns="45718" tIns="45718" rIns="45718" bIns="45718" anchor="ctr"/>
          <a:lstStyle/>
          <a:p>
            <a:pPr algn="ctr">
              <a:defRPr sz="800" b="1">
                <a:solidFill>
                  <a:srgbClr val="00A9E8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560" name="Group 560">
            <a:hlinkClick r:id="rId4" action="ppaction://hlinksldjump"/>
          </p:cNvPr>
          <p:cNvGrpSpPr/>
          <p:nvPr/>
        </p:nvGrpSpPr>
        <p:grpSpPr>
          <a:xfrm>
            <a:off x="1005678" y="5973821"/>
            <a:ext cx="1058238" cy="411490"/>
            <a:chOff x="0" y="-1"/>
            <a:chExt cx="1058236" cy="411489"/>
          </a:xfrm>
        </p:grpSpPr>
        <p:sp>
          <p:nvSpPr>
            <p:cNvPr id="558" name="Shape 558"/>
            <p:cNvSpPr/>
            <p:nvPr/>
          </p:nvSpPr>
          <p:spPr>
            <a:xfrm>
              <a:off x="-1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59" name="Shape 559"/>
            <p:cNvSpPr/>
            <p:nvPr/>
          </p:nvSpPr>
          <p:spPr>
            <a:xfrm>
              <a:off x="20086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TECHNOLOGY OVERVIEW</a:t>
              </a:r>
            </a:p>
          </p:txBody>
        </p:sp>
      </p:grpSp>
      <p:grpSp>
        <p:nvGrpSpPr>
          <p:cNvPr id="563" name="Group 563">
            <a:hlinkClick r:id="rId4" action="ppaction://hlinksldjump"/>
          </p:cNvPr>
          <p:cNvGrpSpPr/>
          <p:nvPr/>
        </p:nvGrpSpPr>
        <p:grpSpPr>
          <a:xfrm>
            <a:off x="2106884" y="5973821"/>
            <a:ext cx="1058236" cy="411490"/>
            <a:chOff x="-1" y="-1"/>
            <a:chExt cx="1058235" cy="411489"/>
          </a:xfrm>
        </p:grpSpPr>
        <p:sp>
          <p:nvSpPr>
            <p:cNvPr id="561" name="Shape 561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62" name="Shape 562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ANIMATIONS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AND VIDEOS</a:t>
              </a:r>
            </a:p>
          </p:txBody>
        </p:sp>
      </p:grpSp>
      <p:grpSp>
        <p:nvGrpSpPr>
          <p:cNvPr id="566" name="Group 566">
            <a:hlinkClick r:id="rId4" action="ppaction://hlinksldjump"/>
          </p:cNvPr>
          <p:cNvGrpSpPr/>
          <p:nvPr/>
        </p:nvGrpSpPr>
        <p:grpSpPr>
          <a:xfrm>
            <a:off x="3208087" y="5973821"/>
            <a:ext cx="1058237" cy="411490"/>
            <a:chOff x="0" y="-1"/>
            <a:chExt cx="1058236" cy="411489"/>
          </a:xfrm>
        </p:grpSpPr>
        <p:sp>
          <p:nvSpPr>
            <p:cNvPr id="564" name="Shape 564"/>
            <p:cNvSpPr/>
            <p:nvPr/>
          </p:nvSpPr>
          <p:spPr>
            <a:xfrm>
              <a:off x="-1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65" name="Shape 565"/>
            <p:cNvSpPr/>
            <p:nvPr/>
          </p:nvSpPr>
          <p:spPr>
            <a:xfrm>
              <a:off x="20086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DISRUPT </a:t>
              </a:r>
              <a:br/>
              <a:r>
                <a:t>PAD DATA</a:t>
              </a:r>
            </a:p>
          </p:txBody>
        </p:sp>
      </p:grpSp>
      <p:grpSp>
        <p:nvGrpSpPr>
          <p:cNvPr id="569" name="Group 569">
            <a:hlinkClick r:id="rId4" action="ppaction://hlinksldjump"/>
          </p:cNvPr>
          <p:cNvGrpSpPr/>
          <p:nvPr/>
        </p:nvGrpSpPr>
        <p:grpSpPr>
          <a:xfrm>
            <a:off x="4309290" y="5973821"/>
            <a:ext cx="1058237" cy="411490"/>
            <a:chOff x="-1" y="-1"/>
            <a:chExt cx="1058235" cy="411489"/>
          </a:xfrm>
        </p:grpSpPr>
        <p:sp>
          <p:nvSpPr>
            <p:cNvPr id="567" name="Shape 567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68" name="Shape 568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USER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GUIDE</a:t>
              </a:r>
            </a:p>
          </p:txBody>
        </p:sp>
      </p:grpSp>
      <p:grpSp>
        <p:nvGrpSpPr>
          <p:cNvPr id="572" name="Group 572"/>
          <p:cNvGrpSpPr/>
          <p:nvPr/>
        </p:nvGrpSpPr>
        <p:grpSpPr>
          <a:xfrm>
            <a:off x="5410493" y="5973821"/>
            <a:ext cx="1058236" cy="411490"/>
            <a:chOff x="-1" y="-1"/>
            <a:chExt cx="1058235" cy="411489"/>
          </a:xfrm>
        </p:grpSpPr>
        <p:sp>
          <p:nvSpPr>
            <p:cNvPr id="570" name="Shape 570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solidFill>
              <a:srgbClr val="5B5C5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71" name="Shape 571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CASE</a:t>
              </a:r>
            </a:p>
            <a:p>
              <a:pPr algn="ctr">
                <a:defRPr sz="7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STUDIES</a:t>
              </a:r>
            </a:p>
          </p:txBody>
        </p:sp>
      </p:grpSp>
      <p:grpSp>
        <p:nvGrpSpPr>
          <p:cNvPr id="575" name="Group 575">
            <a:hlinkClick r:id="rId4" action="ppaction://hlinksldjump"/>
          </p:cNvPr>
          <p:cNvGrpSpPr/>
          <p:nvPr/>
        </p:nvGrpSpPr>
        <p:grpSpPr>
          <a:xfrm>
            <a:off x="6511697" y="5973821"/>
            <a:ext cx="1058236" cy="411490"/>
            <a:chOff x="-1" y="-1"/>
            <a:chExt cx="1058235" cy="411489"/>
          </a:xfrm>
        </p:grpSpPr>
        <p:sp>
          <p:nvSpPr>
            <p:cNvPr id="573" name="Shape 573"/>
            <p:cNvSpPr/>
            <p:nvPr/>
          </p:nvSpPr>
          <p:spPr>
            <a:xfrm>
              <a:off x="-2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74" name="Shape 574"/>
            <p:cNvSpPr/>
            <p:nvPr/>
          </p:nvSpPr>
          <p:spPr>
            <a:xfrm>
              <a:off x="20087" y="72575"/>
              <a:ext cx="1018060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KEY</a:t>
              </a:r>
              <a:br/>
              <a:r>
                <a:t>BENEFITS</a:t>
              </a:r>
            </a:p>
          </p:txBody>
        </p:sp>
      </p:grpSp>
      <p:sp>
        <p:nvSpPr>
          <p:cNvPr id="576" name="Shape 576">
            <a:hlinkClick r:id="rId2" action="ppaction://hlinksldjump"/>
          </p:cNvPr>
          <p:cNvSpPr/>
          <p:nvPr/>
        </p:nvSpPr>
        <p:spPr>
          <a:xfrm>
            <a:off x="653705" y="6088126"/>
            <a:ext cx="205795" cy="182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97" y="0"/>
                </a:moveTo>
                <a:lnTo>
                  <a:pt x="11095" y="37"/>
                </a:lnTo>
                <a:lnTo>
                  <a:pt x="11279" y="101"/>
                </a:lnTo>
                <a:lnTo>
                  <a:pt x="11458" y="196"/>
                </a:lnTo>
                <a:lnTo>
                  <a:pt x="11618" y="329"/>
                </a:lnTo>
                <a:lnTo>
                  <a:pt x="21331" y="9954"/>
                </a:lnTo>
                <a:lnTo>
                  <a:pt x="21449" y="10086"/>
                </a:lnTo>
                <a:lnTo>
                  <a:pt x="21529" y="10214"/>
                </a:lnTo>
                <a:lnTo>
                  <a:pt x="21581" y="10325"/>
                </a:lnTo>
                <a:lnTo>
                  <a:pt x="21600" y="10437"/>
                </a:lnTo>
                <a:lnTo>
                  <a:pt x="21586" y="10521"/>
                </a:lnTo>
                <a:lnTo>
                  <a:pt x="21543" y="10606"/>
                </a:lnTo>
                <a:lnTo>
                  <a:pt x="21468" y="10670"/>
                </a:lnTo>
                <a:lnTo>
                  <a:pt x="21360" y="10723"/>
                </a:lnTo>
                <a:lnTo>
                  <a:pt x="21228" y="10750"/>
                </a:lnTo>
                <a:lnTo>
                  <a:pt x="21062" y="10760"/>
                </a:lnTo>
                <a:lnTo>
                  <a:pt x="18064" y="10760"/>
                </a:lnTo>
                <a:lnTo>
                  <a:pt x="18064" y="20618"/>
                </a:lnTo>
                <a:lnTo>
                  <a:pt x="18050" y="20809"/>
                </a:lnTo>
                <a:lnTo>
                  <a:pt x="17998" y="20995"/>
                </a:lnTo>
                <a:lnTo>
                  <a:pt x="17922" y="21165"/>
                </a:lnTo>
                <a:lnTo>
                  <a:pt x="17809" y="21313"/>
                </a:lnTo>
                <a:lnTo>
                  <a:pt x="17686" y="21430"/>
                </a:lnTo>
                <a:lnTo>
                  <a:pt x="17536" y="21520"/>
                </a:lnTo>
                <a:lnTo>
                  <a:pt x="17371" y="21579"/>
                </a:lnTo>
                <a:lnTo>
                  <a:pt x="17191" y="21600"/>
                </a:lnTo>
                <a:lnTo>
                  <a:pt x="13523" y="21600"/>
                </a:lnTo>
                <a:lnTo>
                  <a:pt x="13523" y="15116"/>
                </a:lnTo>
                <a:lnTo>
                  <a:pt x="13514" y="14920"/>
                </a:lnTo>
                <a:lnTo>
                  <a:pt x="13462" y="14734"/>
                </a:lnTo>
                <a:lnTo>
                  <a:pt x="13382" y="14564"/>
                </a:lnTo>
                <a:lnTo>
                  <a:pt x="13268" y="14427"/>
                </a:lnTo>
                <a:lnTo>
                  <a:pt x="13146" y="14304"/>
                </a:lnTo>
                <a:lnTo>
                  <a:pt x="12995" y="14209"/>
                </a:lnTo>
                <a:lnTo>
                  <a:pt x="12830" y="14161"/>
                </a:lnTo>
                <a:lnTo>
                  <a:pt x="12655" y="14135"/>
                </a:lnTo>
                <a:lnTo>
                  <a:pt x="8954" y="14135"/>
                </a:lnTo>
                <a:lnTo>
                  <a:pt x="8775" y="14161"/>
                </a:lnTo>
                <a:lnTo>
                  <a:pt x="8615" y="14220"/>
                </a:lnTo>
                <a:lnTo>
                  <a:pt x="8468" y="14304"/>
                </a:lnTo>
                <a:lnTo>
                  <a:pt x="8336" y="14427"/>
                </a:lnTo>
                <a:lnTo>
                  <a:pt x="8233" y="14570"/>
                </a:lnTo>
                <a:lnTo>
                  <a:pt x="8148" y="14740"/>
                </a:lnTo>
                <a:lnTo>
                  <a:pt x="8096" y="14920"/>
                </a:lnTo>
                <a:lnTo>
                  <a:pt x="8082" y="15116"/>
                </a:lnTo>
                <a:lnTo>
                  <a:pt x="8082" y="21600"/>
                </a:lnTo>
                <a:lnTo>
                  <a:pt x="4413" y="21600"/>
                </a:lnTo>
                <a:lnTo>
                  <a:pt x="4239" y="21579"/>
                </a:lnTo>
                <a:lnTo>
                  <a:pt x="4074" y="21520"/>
                </a:lnTo>
                <a:lnTo>
                  <a:pt x="3928" y="21430"/>
                </a:lnTo>
                <a:lnTo>
                  <a:pt x="3800" y="21303"/>
                </a:lnTo>
                <a:lnTo>
                  <a:pt x="3692" y="21165"/>
                </a:lnTo>
                <a:lnTo>
                  <a:pt x="3607" y="20995"/>
                </a:lnTo>
                <a:lnTo>
                  <a:pt x="3555" y="20809"/>
                </a:lnTo>
                <a:lnTo>
                  <a:pt x="3541" y="20618"/>
                </a:lnTo>
                <a:lnTo>
                  <a:pt x="3541" y="10766"/>
                </a:lnTo>
                <a:lnTo>
                  <a:pt x="542" y="10766"/>
                </a:lnTo>
                <a:lnTo>
                  <a:pt x="382" y="10750"/>
                </a:lnTo>
                <a:lnTo>
                  <a:pt x="240" y="10723"/>
                </a:lnTo>
                <a:lnTo>
                  <a:pt x="137" y="10675"/>
                </a:lnTo>
                <a:lnTo>
                  <a:pt x="61" y="10612"/>
                </a:lnTo>
                <a:lnTo>
                  <a:pt x="14" y="10532"/>
                </a:lnTo>
                <a:lnTo>
                  <a:pt x="0" y="10437"/>
                </a:lnTo>
                <a:lnTo>
                  <a:pt x="19" y="10325"/>
                </a:lnTo>
                <a:lnTo>
                  <a:pt x="71" y="10214"/>
                </a:lnTo>
                <a:lnTo>
                  <a:pt x="156" y="10086"/>
                </a:lnTo>
                <a:lnTo>
                  <a:pt x="273" y="9954"/>
                </a:lnTo>
                <a:lnTo>
                  <a:pt x="9982" y="329"/>
                </a:lnTo>
                <a:lnTo>
                  <a:pt x="10147" y="196"/>
                </a:lnTo>
                <a:lnTo>
                  <a:pt x="10317" y="101"/>
                </a:lnTo>
                <a:lnTo>
                  <a:pt x="10505" y="37"/>
                </a:lnTo>
                <a:lnTo>
                  <a:pt x="10703" y="0"/>
                </a:lnTo>
                <a:lnTo>
                  <a:pt x="10897" y="0"/>
                </a:lnTo>
                <a:close/>
              </a:path>
            </a:pathLst>
          </a:custGeom>
          <a:ln w="12700">
            <a:solidFill>
              <a:srgbClr val="00A9E8"/>
            </a:solidFill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579" name="Group 579"/>
          <p:cNvGrpSpPr/>
          <p:nvPr/>
        </p:nvGrpSpPr>
        <p:grpSpPr>
          <a:xfrm>
            <a:off x="7611548" y="5973821"/>
            <a:ext cx="1058236" cy="411490"/>
            <a:chOff x="-1" y="-1"/>
            <a:chExt cx="1058235" cy="411489"/>
          </a:xfrm>
        </p:grpSpPr>
        <p:sp>
          <p:nvSpPr>
            <p:cNvPr id="577" name="Shape 577"/>
            <p:cNvSpPr/>
            <p:nvPr/>
          </p:nvSpPr>
          <p:spPr>
            <a:xfrm>
              <a:off x="-2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78" name="Shape 578"/>
            <p:cNvSpPr/>
            <p:nvPr/>
          </p:nvSpPr>
          <p:spPr>
            <a:xfrm>
              <a:off x="20087" y="72575"/>
              <a:ext cx="1018060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CORPORATE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OVERVIEW</a:t>
              </a:r>
            </a:p>
          </p:txBody>
        </p:sp>
      </p:grpSp>
      <p:sp>
        <p:nvSpPr>
          <p:cNvPr id="580" name="Shape 580"/>
          <p:cNvSpPr>
            <a:spLocks noGrp="1"/>
          </p:cNvSpPr>
          <p:nvPr>
            <p:ph type="body" idx="1"/>
          </p:nvPr>
        </p:nvSpPr>
        <p:spPr>
          <a:xfrm>
            <a:off x="439910" y="1182687"/>
            <a:ext cx="8321042" cy="4572002"/>
          </a:xfrm>
          <a:prstGeom prst="rect">
            <a:avLst/>
          </a:prstGeom>
        </p:spPr>
        <p:txBody>
          <a:bodyPr/>
          <a:lstStyle>
            <a:lvl1pPr marL="129773" indent="-129773">
              <a:buClr>
                <a:srgbClr val="38342C"/>
              </a:buClr>
              <a:defRPr>
                <a:solidFill>
                  <a:srgbClr val="5B5C56"/>
                </a:solidFill>
              </a:defRPr>
            </a:lvl1pPr>
            <a:lvl2pPr marL="276847" indent="-147076">
              <a:buClr>
                <a:srgbClr val="38342C"/>
              </a:buClr>
              <a:defRPr>
                <a:solidFill>
                  <a:srgbClr val="5B5C56"/>
                </a:solidFill>
              </a:defRPr>
            </a:lvl2pPr>
            <a:lvl3pPr marL="427686" indent="-168145">
              <a:buClr>
                <a:srgbClr val="38342C"/>
              </a:buClr>
              <a:defRPr>
                <a:solidFill>
                  <a:srgbClr val="5B5C56"/>
                </a:solidFill>
              </a:defRPr>
            </a:lvl3pPr>
            <a:lvl4pPr marL="571966" indent="-183845">
              <a:buClr>
                <a:srgbClr val="38342C"/>
              </a:buClr>
              <a:buChar char="•"/>
              <a:defRPr>
                <a:solidFill>
                  <a:srgbClr val="5B5C56"/>
                </a:solidFill>
              </a:defRPr>
            </a:lvl4pPr>
            <a:lvl5pPr marL="691618" indent="-173722">
              <a:buClr>
                <a:srgbClr val="38342C"/>
              </a:buClr>
              <a:buChar char="•"/>
              <a:defRPr>
                <a:solidFill>
                  <a:srgbClr val="5B5C56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1" name="Shape 581"/>
          <p:cNvSpPr>
            <a:spLocks noGrp="1"/>
          </p:cNvSpPr>
          <p:nvPr>
            <p:ph type="body" sz="quarter" idx="13"/>
          </p:nvPr>
        </p:nvSpPr>
        <p:spPr>
          <a:xfrm>
            <a:off x="439911" y="107155"/>
            <a:ext cx="8321041" cy="417186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582" name="Shape 582"/>
          <p:cNvSpPr>
            <a:spLocks noGrp="1"/>
          </p:cNvSpPr>
          <p:nvPr>
            <p:ph type="body" sz="quarter" idx="14"/>
          </p:nvPr>
        </p:nvSpPr>
        <p:spPr>
          <a:xfrm>
            <a:off x="439911" y="539530"/>
            <a:ext cx="8321041" cy="342901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83" name="Shape 58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Key Benef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Shape 590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5B5C5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91" name="Shape 591"/>
          <p:cNvSpPr>
            <a:spLocks noGrp="1"/>
          </p:cNvSpPr>
          <p:nvPr>
            <p:ph type="body" sz="quarter" idx="1"/>
          </p:nvPr>
        </p:nvSpPr>
        <p:spPr>
          <a:xfrm>
            <a:off x="439912" y="107157"/>
            <a:ext cx="8321041" cy="700091"/>
          </a:xfrm>
          <a:prstGeom prst="rect">
            <a:avLst/>
          </a:prstGeom>
        </p:spPr>
        <p:txBody>
          <a:bodyPr anchor="ctr"/>
          <a:lstStyle>
            <a:lvl1pPr marL="0" indent="0">
              <a:buClrTx/>
              <a:buSzTx/>
              <a:buFontTx/>
              <a:buNone/>
              <a:defRPr sz="2600">
                <a:solidFill>
                  <a:srgbClr val="FFFFFF"/>
                </a:solidFill>
              </a:defRPr>
            </a:lvl1pPr>
            <a:lvl2pPr marL="370777" indent="-241006">
              <a:buClrTx/>
              <a:buFontTx/>
              <a:defRPr sz="2600">
                <a:solidFill>
                  <a:srgbClr val="FFFFFF"/>
                </a:solidFill>
              </a:defRPr>
            </a:lvl2pPr>
            <a:lvl3pPr marL="538134" indent="-278592">
              <a:buClrTx/>
              <a:buFontTx/>
              <a:defRPr sz="2600">
                <a:solidFill>
                  <a:srgbClr val="FFFFFF"/>
                </a:solidFill>
              </a:defRPr>
            </a:lvl3pPr>
            <a:lvl4pPr marL="669296" indent="-281173">
              <a:buClrTx/>
              <a:buFontTx/>
              <a:defRPr sz="2600">
                <a:solidFill>
                  <a:srgbClr val="FFFFFF"/>
                </a:solidFill>
              </a:defRPr>
            </a:lvl4pPr>
            <a:lvl5pPr marL="836730" indent="-318834">
              <a:buClrTx/>
              <a:buFontTx/>
              <a:defRPr sz="26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92" name="Shape 592"/>
          <p:cNvSpPr/>
          <p:nvPr/>
        </p:nvSpPr>
        <p:spPr>
          <a:xfrm>
            <a:off x="457203" y="6504374"/>
            <a:ext cx="3283886" cy="241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600"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iPad Lithoplasty Overview | SPL-61178 | Rev. B</a:t>
            </a:r>
          </a:p>
          <a:p>
            <a:pPr>
              <a:defRPr sz="600"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© Shockwave Medical, Inc.  All Rights Reserved.</a:t>
            </a:r>
          </a:p>
        </p:txBody>
      </p:sp>
      <p:pic>
        <p:nvPicPr>
          <p:cNvPr id="593" name="image3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70458" y="6514748"/>
            <a:ext cx="914404" cy="224772"/>
          </a:xfrm>
          <a:prstGeom prst="rect">
            <a:avLst/>
          </a:prstGeom>
          <a:ln w="12700">
            <a:miter lim="400000"/>
          </a:ln>
        </p:spPr>
      </p:pic>
      <p:sp>
        <p:nvSpPr>
          <p:cNvPr id="594" name="Shape 594"/>
          <p:cNvSpPr/>
          <p:nvPr/>
        </p:nvSpPr>
        <p:spPr>
          <a:xfrm>
            <a:off x="3706317" y="6603154"/>
            <a:ext cx="1731369" cy="177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b">
            <a:spAutoFit/>
          </a:bodyPr>
          <a:lstStyle>
            <a:lvl1pPr algn="ctr">
              <a:defRPr sz="700">
                <a:solidFill>
                  <a:srgbClr val="00A9E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SAFETY INFORMATION</a:t>
            </a:r>
          </a:p>
        </p:txBody>
      </p:sp>
      <p:sp>
        <p:nvSpPr>
          <p:cNvPr id="595" name="Shape 595"/>
          <p:cNvSpPr/>
          <p:nvPr/>
        </p:nvSpPr>
        <p:spPr>
          <a:xfrm>
            <a:off x="550862" y="5973826"/>
            <a:ext cx="411846" cy="4114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597" y="0"/>
                </a:moveTo>
                <a:lnTo>
                  <a:pt x="21600" y="0"/>
                </a:lnTo>
                <a:lnTo>
                  <a:pt x="21600" y="18000"/>
                </a:lnTo>
                <a:cubicBezTo>
                  <a:pt x="21600" y="19988"/>
                  <a:pt x="19990" y="21600"/>
                  <a:pt x="18003" y="21600"/>
                </a:cubicBezTo>
                <a:lnTo>
                  <a:pt x="0" y="21600"/>
                </a:lnTo>
                <a:lnTo>
                  <a:pt x="0" y="3600"/>
                </a:lnTo>
                <a:cubicBezTo>
                  <a:pt x="0" y="1612"/>
                  <a:pt x="1610" y="0"/>
                  <a:pt x="3597" y="0"/>
                </a:cubicBezTo>
                <a:close/>
              </a:path>
            </a:pathLst>
          </a:custGeom>
          <a:ln w="12700">
            <a:solidFill>
              <a:srgbClr val="00A9E8"/>
            </a:solidFill>
          </a:ln>
        </p:spPr>
        <p:txBody>
          <a:bodyPr lIns="45718" tIns="45718" rIns="45718" bIns="45718" anchor="ctr"/>
          <a:lstStyle/>
          <a:p>
            <a:pPr algn="ctr">
              <a:defRPr sz="800" b="1">
                <a:solidFill>
                  <a:srgbClr val="00A9E8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598" name="Group 598">
            <a:hlinkClick r:id="rId4" action="ppaction://hlinksldjump"/>
          </p:cNvPr>
          <p:cNvGrpSpPr/>
          <p:nvPr/>
        </p:nvGrpSpPr>
        <p:grpSpPr>
          <a:xfrm>
            <a:off x="1005678" y="5973821"/>
            <a:ext cx="1058238" cy="411490"/>
            <a:chOff x="0" y="-1"/>
            <a:chExt cx="1058236" cy="411489"/>
          </a:xfrm>
        </p:grpSpPr>
        <p:sp>
          <p:nvSpPr>
            <p:cNvPr id="596" name="Shape 596"/>
            <p:cNvSpPr/>
            <p:nvPr/>
          </p:nvSpPr>
          <p:spPr>
            <a:xfrm>
              <a:off x="-1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97" name="Shape 597"/>
            <p:cNvSpPr/>
            <p:nvPr/>
          </p:nvSpPr>
          <p:spPr>
            <a:xfrm>
              <a:off x="20086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TECHNOLOGY OVERVIEW</a:t>
              </a:r>
            </a:p>
          </p:txBody>
        </p:sp>
      </p:grpSp>
      <p:grpSp>
        <p:nvGrpSpPr>
          <p:cNvPr id="601" name="Group 601">
            <a:hlinkClick r:id="rId4" action="ppaction://hlinksldjump"/>
          </p:cNvPr>
          <p:cNvGrpSpPr/>
          <p:nvPr/>
        </p:nvGrpSpPr>
        <p:grpSpPr>
          <a:xfrm>
            <a:off x="2106884" y="5973821"/>
            <a:ext cx="1058236" cy="411490"/>
            <a:chOff x="-1" y="-1"/>
            <a:chExt cx="1058235" cy="411489"/>
          </a:xfrm>
        </p:grpSpPr>
        <p:sp>
          <p:nvSpPr>
            <p:cNvPr id="599" name="Shape 599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00" name="Shape 600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ANIMATIONS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AND VIDEOS</a:t>
              </a:r>
            </a:p>
          </p:txBody>
        </p:sp>
      </p:grpSp>
      <p:grpSp>
        <p:nvGrpSpPr>
          <p:cNvPr id="604" name="Group 604">
            <a:hlinkClick r:id="rId4" action="ppaction://hlinksldjump"/>
          </p:cNvPr>
          <p:cNvGrpSpPr/>
          <p:nvPr/>
        </p:nvGrpSpPr>
        <p:grpSpPr>
          <a:xfrm>
            <a:off x="3208087" y="5973821"/>
            <a:ext cx="1058237" cy="411490"/>
            <a:chOff x="0" y="-1"/>
            <a:chExt cx="1058236" cy="411489"/>
          </a:xfrm>
        </p:grpSpPr>
        <p:sp>
          <p:nvSpPr>
            <p:cNvPr id="602" name="Shape 602"/>
            <p:cNvSpPr/>
            <p:nvPr/>
          </p:nvSpPr>
          <p:spPr>
            <a:xfrm>
              <a:off x="-1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03" name="Shape 603"/>
            <p:cNvSpPr/>
            <p:nvPr/>
          </p:nvSpPr>
          <p:spPr>
            <a:xfrm>
              <a:off x="20086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DISRUPT </a:t>
              </a:r>
              <a:br/>
              <a:r>
                <a:t>PAD DATA</a:t>
              </a:r>
            </a:p>
          </p:txBody>
        </p:sp>
      </p:grpSp>
      <p:grpSp>
        <p:nvGrpSpPr>
          <p:cNvPr id="607" name="Group 607">
            <a:hlinkClick r:id="rId4" action="ppaction://hlinksldjump"/>
          </p:cNvPr>
          <p:cNvGrpSpPr/>
          <p:nvPr/>
        </p:nvGrpSpPr>
        <p:grpSpPr>
          <a:xfrm>
            <a:off x="4309290" y="5973821"/>
            <a:ext cx="1058237" cy="411490"/>
            <a:chOff x="-1" y="-1"/>
            <a:chExt cx="1058235" cy="411489"/>
          </a:xfrm>
        </p:grpSpPr>
        <p:sp>
          <p:nvSpPr>
            <p:cNvPr id="605" name="Shape 605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06" name="Shape 606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USER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GUIDE</a:t>
              </a:r>
            </a:p>
          </p:txBody>
        </p:sp>
      </p:grpSp>
      <p:grpSp>
        <p:nvGrpSpPr>
          <p:cNvPr id="610" name="Group 610"/>
          <p:cNvGrpSpPr/>
          <p:nvPr/>
        </p:nvGrpSpPr>
        <p:grpSpPr>
          <a:xfrm>
            <a:off x="5410493" y="5973821"/>
            <a:ext cx="1058236" cy="411490"/>
            <a:chOff x="-1" y="-1"/>
            <a:chExt cx="1058235" cy="411489"/>
          </a:xfrm>
        </p:grpSpPr>
        <p:sp>
          <p:nvSpPr>
            <p:cNvPr id="608" name="Shape 608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09" name="Shape 609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CASE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STUDIES</a:t>
              </a:r>
            </a:p>
          </p:txBody>
        </p:sp>
      </p:grpSp>
      <p:grpSp>
        <p:nvGrpSpPr>
          <p:cNvPr id="613" name="Group 613">
            <a:hlinkClick r:id="rId4" action="ppaction://hlinksldjump"/>
          </p:cNvPr>
          <p:cNvGrpSpPr/>
          <p:nvPr/>
        </p:nvGrpSpPr>
        <p:grpSpPr>
          <a:xfrm>
            <a:off x="6511697" y="5973821"/>
            <a:ext cx="1058236" cy="411490"/>
            <a:chOff x="-1" y="-1"/>
            <a:chExt cx="1058235" cy="411489"/>
          </a:xfrm>
        </p:grpSpPr>
        <p:sp>
          <p:nvSpPr>
            <p:cNvPr id="611" name="Shape 611"/>
            <p:cNvSpPr/>
            <p:nvPr/>
          </p:nvSpPr>
          <p:spPr>
            <a:xfrm>
              <a:off x="-2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solidFill>
              <a:srgbClr val="5B5C5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12" name="Shape 612"/>
            <p:cNvSpPr/>
            <p:nvPr/>
          </p:nvSpPr>
          <p:spPr>
            <a:xfrm>
              <a:off x="20087" y="72575"/>
              <a:ext cx="1018060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KEY</a:t>
              </a:r>
              <a:br/>
              <a:r>
                <a:t>BENEFITS</a:t>
              </a:r>
            </a:p>
          </p:txBody>
        </p:sp>
      </p:grpSp>
      <p:sp>
        <p:nvSpPr>
          <p:cNvPr id="614" name="Shape 614">
            <a:hlinkClick r:id="rId2" action="ppaction://hlinksldjump"/>
          </p:cNvPr>
          <p:cNvSpPr/>
          <p:nvPr/>
        </p:nvSpPr>
        <p:spPr>
          <a:xfrm>
            <a:off x="653705" y="6088126"/>
            <a:ext cx="205795" cy="182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97" y="0"/>
                </a:moveTo>
                <a:lnTo>
                  <a:pt x="11095" y="37"/>
                </a:lnTo>
                <a:lnTo>
                  <a:pt x="11279" y="101"/>
                </a:lnTo>
                <a:lnTo>
                  <a:pt x="11458" y="196"/>
                </a:lnTo>
                <a:lnTo>
                  <a:pt x="11618" y="329"/>
                </a:lnTo>
                <a:lnTo>
                  <a:pt x="21331" y="9954"/>
                </a:lnTo>
                <a:lnTo>
                  <a:pt x="21449" y="10086"/>
                </a:lnTo>
                <a:lnTo>
                  <a:pt x="21529" y="10214"/>
                </a:lnTo>
                <a:lnTo>
                  <a:pt x="21581" y="10325"/>
                </a:lnTo>
                <a:lnTo>
                  <a:pt x="21600" y="10437"/>
                </a:lnTo>
                <a:lnTo>
                  <a:pt x="21586" y="10521"/>
                </a:lnTo>
                <a:lnTo>
                  <a:pt x="21543" y="10606"/>
                </a:lnTo>
                <a:lnTo>
                  <a:pt x="21468" y="10670"/>
                </a:lnTo>
                <a:lnTo>
                  <a:pt x="21360" y="10723"/>
                </a:lnTo>
                <a:lnTo>
                  <a:pt x="21228" y="10750"/>
                </a:lnTo>
                <a:lnTo>
                  <a:pt x="21062" y="10760"/>
                </a:lnTo>
                <a:lnTo>
                  <a:pt x="18064" y="10760"/>
                </a:lnTo>
                <a:lnTo>
                  <a:pt x="18064" y="20618"/>
                </a:lnTo>
                <a:lnTo>
                  <a:pt x="18050" y="20809"/>
                </a:lnTo>
                <a:lnTo>
                  <a:pt x="17998" y="20995"/>
                </a:lnTo>
                <a:lnTo>
                  <a:pt x="17922" y="21165"/>
                </a:lnTo>
                <a:lnTo>
                  <a:pt x="17809" y="21313"/>
                </a:lnTo>
                <a:lnTo>
                  <a:pt x="17686" y="21430"/>
                </a:lnTo>
                <a:lnTo>
                  <a:pt x="17536" y="21520"/>
                </a:lnTo>
                <a:lnTo>
                  <a:pt x="17371" y="21579"/>
                </a:lnTo>
                <a:lnTo>
                  <a:pt x="17191" y="21600"/>
                </a:lnTo>
                <a:lnTo>
                  <a:pt x="13523" y="21600"/>
                </a:lnTo>
                <a:lnTo>
                  <a:pt x="13523" y="15116"/>
                </a:lnTo>
                <a:lnTo>
                  <a:pt x="13514" y="14920"/>
                </a:lnTo>
                <a:lnTo>
                  <a:pt x="13462" y="14734"/>
                </a:lnTo>
                <a:lnTo>
                  <a:pt x="13382" y="14564"/>
                </a:lnTo>
                <a:lnTo>
                  <a:pt x="13268" y="14427"/>
                </a:lnTo>
                <a:lnTo>
                  <a:pt x="13146" y="14304"/>
                </a:lnTo>
                <a:lnTo>
                  <a:pt x="12995" y="14209"/>
                </a:lnTo>
                <a:lnTo>
                  <a:pt x="12830" y="14161"/>
                </a:lnTo>
                <a:lnTo>
                  <a:pt x="12655" y="14135"/>
                </a:lnTo>
                <a:lnTo>
                  <a:pt x="8954" y="14135"/>
                </a:lnTo>
                <a:lnTo>
                  <a:pt x="8775" y="14161"/>
                </a:lnTo>
                <a:lnTo>
                  <a:pt x="8615" y="14220"/>
                </a:lnTo>
                <a:lnTo>
                  <a:pt x="8468" y="14304"/>
                </a:lnTo>
                <a:lnTo>
                  <a:pt x="8336" y="14427"/>
                </a:lnTo>
                <a:lnTo>
                  <a:pt x="8233" y="14570"/>
                </a:lnTo>
                <a:lnTo>
                  <a:pt x="8148" y="14740"/>
                </a:lnTo>
                <a:lnTo>
                  <a:pt x="8096" y="14920"/>
                </a:lnTo>
                <a:lnTo>
                  <a:pt x="8082" y="15116"/>
                </a:lnTo>
                <a:lnTo>
                  <a:pt x="8082" y="21600"/>
                </a:lnTo>
                <a:lnTo>
                  <a:pt x="4413" y="21600"/>
                </a:lnTo>
                <a:lnTo>
                  <a:pt x="4239" y="21579"/>
                </a:lnTo>
                <a:lnTo>
                  <a:pt x="4074" y="21520"/>
                </a:lnTo>
                <a:lnTo>
                  <a:pt x="3928" y="21430"/>
                </a:lnTo>
                <a:lnTo>
                  <a:pt x="3800" y="21303"/>
                </a:lnTo>
                <a:lnTo>
                  <a:pt x="3692" y="21165"/>
                </a:lnTo>
                <a:lnTo>
                  <a:pt x="3607" y="20995"/>
                </a:lnTo>
                <a:lnTo>
                  <a:pt x="3555" y="20809"/>
                </a:lnTo>
                <a:lnTo>
                  <a:pt x="3541" y="20618"/>
                </a:lnTo>
                <a:lnTo>
                  <a:pt x="3541" y="10766"/>
                </a:lnTo>
                <a:lnTo>
                  <a:pt x="542" y="10766"/>
                </a:lnTo>
                <a:lnTo>
                  <a:pt x="382" y="10750"/>
                </a:lnTo>
                <a:lnTo>
                  <a:pt x="240" y="10723"/>
                </a:lnTo>
                <a:lnTo>
                  <a:pt x="137" y="10675"/>
                </a:lnTo>
                <a:lnTo>
                  <a:pt x="61" y="10612"/>
                </a:lnTo>
                <a:lnTo>
                  <a:pt x="14" y="10532"/>
                </a:lnTo>
                <a:lnTo>
                  <a:pt x="0" y="10437"/>
                </a:lnTo>
                <a:lnTo>
                  <a:pt x="19" y="10325"/>
                </a:lnTo>
                <a:lnTo>
                  <a:pt x="71" y="10214"/>
                </a:lnTo>
                <a:lnTo>
                  <a:pt x="156" y="10086"/>
                </a:lnTo>
                <a:lnTo>
                  <a:pt x="273" y="9954"/>
                </a:lnTo>
                <a:lnTo>
                  <a:pt x="9982" y="329"/>
                </a:lnTo>
                <a:lnTo>
                  <a:pt x="10147" y="196"/>
                </a:lnTo>
                <a:lnTo>
                  <a:pt x="10317" y="101"/>
                </a:lnTo>
                <a:lnTo>
                  <a:pt x="10505" y="37"/>
                </a:lnTo>
                <a:lnTo>
                  <a:pt x="10703" y="0"/>
                </a:lnTo>
                <a:lnTo>
                  <a:pt x="10897" y="0"/>
                </a:lnTo>
                <a:close/>
              </a:path>
            </a:pathLst>
          </a:custGeom>
          <a:ln w="12700">
            <a:solidFill>
              <a:srgbClr val="00A9E8"/>
            </a:solidFill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617" name="Group 617"/>
          <p:cNvGrpSpPr/>
          <p:nvPr/>
        </p:nvGrpSpPr>
        <p:grpSpPr>
          <a:xfrm>
            <a:off x="7611548" y="5973821"/>
            <a:ext cx="1058236" cy="411490"/>
            <a:chOff x="-1" y="-1"/>
            <a:chExt cx="1058235" cy="411489"/>
          </a:xfrm>
        </p:grpSpPr>
        <p:sp>
          <p:nvSpPr>
            <p:cNvPr id="615" name="Shape 615"/>
            <p:cNvSpPr/>
            <p:nvPr/>
          </p:nvSpPr>
          <p:spPr>
            <a:xfrm>
              <a:off x="-2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16" name="Shape 616"/>
            <p:cNvSpPr/>
            <p:nvPr/>
          </p:nvSpPr>
          <p:spPr>
            <a:xfrm>
              <a:off x="20087" y="72575"/>
              <a:ext cx="1018060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CORPORATE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OVERVIEW</a:t>
              </a:r>
            </a:p>
          </p:txBody>
        </p:sp>
      </p:grpSp>
      <p:sp>
        <p:nvSpPr>
          <p:cNvPr id="618" name="Shape 618"/>
          <p:cNvSpPr>
            <a:spLocks noGrp="1"/>
          </p:cNvSpPr>
          <p:nvPr>
            <p:ph type="body" idx="13"/>
          </p:nvPr>
        </p:nvSpPr>
        <p:spPr>
          <a:xfrm>
            <a:off x="439910" y="1182684"/>
            <a:ext cx="8321041" cy="457200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19" name="Shape 61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Key Benef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Shape 626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5B5C5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27" name="Shape 627"/>
          <p:cNvSpPr/>
          <p:nvPr/>
        </p:nvSpPr>
        <p:spPr>
          <a:xfrm>
            <a:off x="457203" y="6504374"/>
            <a:ext cx="3283886" cy="241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600"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iPad Lithoplasty Overview | SPL-61178 | Rev. B</a:t>
            </a:r>
          </a:p>
          <a:p>
            <a:pPr>
              <a:defRPr sz="600"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© Shockwave Medical, Inc.  All Rights Reserved.</a:t>
            </a:r>
          </a:p>
        </p:txBody>
      </p:sp>
      <p:pic>
        <p:nvPicPr>
          <p:cNvPr id="628" name="image3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70458" y="6514748"/>
            <a:ext cx="914404" cy="224772"/>
          </a:xfrm>
          <a:prstGeom prst="rect">
            <a:avLst/>
          </a:prstGeom>
          <a:ln w="12700">
            <a:miter lim="400000"/>
          </a:ln>
        </p:spPr>
      </p:pic>
      <p:sp>
        <p:nvSpPr>
          <p:cNvPr id="629" name="Shape 629"/>
          <p:cNvSpPr/>
          <p:nvPr/>
        </p:nvSpPr>
        <p:spPr>
          <a:xfrm>
            <a:off x="3706317" y="6603154"/>
            <a:ext cx="1731369" cy="177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b">
            <a:spAutoFit/>
          </a:bodyPr>
          <a:lstStyle>
            <a:lvl1pPr algn="ctr">
              <a:defRPr sz="700">
                <a:solidFill>
                  <a:srgbClr val="00A9E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SAFETY INFORMATION</a:t>
            </a:r>
          </a:p>
        </p:txBody>
      </p:sp>
      <p:sp>
        <p:nvSpPr>
          <p:cNvPr id="630" name="Shape 630"/>
          <p:cNvSpPr/>
          <p:nvPr/>
        </p:nvSpPr>
        <p:spPr>
          <a:xfrm>
            <a:off x="550862" y="5973826"/>
            <a:ext cx="411846" cy="4114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597" y="0"/>
                </a:moveTo>
                <a:lnTo>
                  <a:pt x="21600" y="0"/>
                </a:lnTo>
                <a:lnTo>
                  <a:pt x="21600" y="18000"/>
                </a:lnTo>
                <a:cubicBezTo>
                  <a:pt x="21600" y="19988"/>
                  <a:pt x="19990" y="21600"/>
                  <a:pt x="18003" y="21600"/>
                </a:cubicBezTo>
                <a:lnTo>
                  <a:pt x="0" y="21600"/>
                </a:lnTo>
                <a:lnTo>
                  <a:pt x="0" y="3600"/>
                </a:lnTo>
                <a:cubicBezTo>
                  <a:pt x="0" y="1612"/>
                  <a:pt x="1610" y="0"/>
                  <a:pt x="3597" y="0"/>
                </a:cubicBezTo>
                <a:close/>
              </a:path>
            </a:pathLst>
          </a:custGeom>
          <a:ln w="12700">
            <a:solidFill>
              <a:srgbClr val="00A9E8"/>
            </a:solidFill>
          </a:ln>
        </p:spPr>
        <p:txBody>
          <a:bodyPr lIns="45718" tIns="45718" rIns="45718" bIns="45718" anchor="ctr"/>
          <a:lstStyle/>
          <a:p>
            <a:pPr algn="ctr">
              <a:defRPr sz="800" b="1">
                <a:solidFill>
                  <a:srgbClr val="00A9E8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633" name="Group 633">
            <a:hlinkClick r:id="rId4" action="ppaction://hlinksldjump"/>
          </p:cNvPr>
          <p:cNvGrpSpPr/>
          <p:nvPr/>
        </p:nvGrpSpPr>
        <p:grpSpPr>
          <a:xfrm>
            <a:off x="1005678" y="5973821"/>
            <a:ext cx="1058238" cy="411490"/>
            <a:chOff x="0" y="-1"/>
            <a:chExt cx="1058236" cy="411489"/>
          </a:xfrm>
        </p:grpSpPr>
        <p:sp>
          <p:nvSpPr>
            <p:cNvPr id="631" name="Shape 631"/>
            <p:cNvSpPr/>
            <p:nvPr/>
          </p:nvSpPr>
          <p:spPr>
            <a:xfrm>
              <a:off x="-1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32" name="Shape 632"/>
            <p:cNvSpPr/>
            <p:nvPr/>
          </p:nvSpPr>
          <p:spPr>
            <a:xfrm>
              <a:off x="20086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TECHNOLOGY OVERVIEW</a:t>
              </a:r>
            </a:p>
          </p:txBody>
        </p:sp>
      </p:grpSp>
      <p:grpSp>
        <p:nvGrpSpPr>
          <p:cNvPr id="636" name="Group 636">
            <a:hlinkClick r:id="rId4" action="ppaction://hlinksldjump"/>
          </p:cNvPr>
          <p:cNvGrpSpPr/>
          <p:nvPr/>
        </p:nvGrpSpPr>
        <p:grpSpPr>
          <a:xfrm>
            <a:off x="2106884" y="5973821"/>
            <a:ext cx="1058236" cy="411490"/>
            <a:chOff x="-1" y="-1"/>
            <a:chExt cx="1058235" cy="411489"/>
          </a:xfrm>
        </p:grpSpPr>
        <p:sp>
          <p:nvSpPr>
            <p:cNvPr id="634" name="Shape 634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35" name="Shape 635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ANIMATIONS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AND VIDEOS</a:t>
              </a:r>
            </a:p>
          </p:txBody>
        </p:sp>
      </p:grpSp>
      <p:grpSp>
        <p:nvGrpSpPr>
          <p:cNvPr id="639" name="Group 639">
            <a:hlinkClick r:id="rId4" action="ppaction://hlinksldjump"/>
          </p:cNvPr>
          <p:cNvGrpSpPr/>
          <p:nvPr/>
        </p:nvGrpSpPr>
        <p:grpSpPr>
          <a:xfrm>
            <a:off x="3208087" y="5973821"/>
            <a:ext cx="1058237" cy="411490"/>
            <a:chOff x="0" y="-1"/>
            <a:chExt cx="1058236" cy="411489"/>
          </a:xfrm>
        </p:grpSpPr>
        <p:sp>
          <p:nvSpPr>
            <p:cNvPr id="637" name="Shape 637"/>
            <p:cNvSpPr/>
            <p:nvPr/>
          </p:nvSpPr>
          <p:spPr>
            <a:xfrm>
              <a:off x="-1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38" name="Shape 638"/>
            <p:cNvSpPr/>
            <p:nvPr/>
          </p:nvSpPr>
          <p:spPr>
            <a:xfrm>
              <a:off x="20086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DISRUPT </a:t>
              </a:r>
              <a:br/>
              <a:r>
                <a:t>PAD DATA</a:t>
              </a:r>
            </a:p>
          </p:txBody>
        </p:sp>
      </p:grpSp>
      <p:grpSp>
        <p:nvGrpSpPr>
          <p:cNvPr id="642" name="Group 642">
            <a:hlinkClick r:id="rId4" action="ppaction://hlinksldjump"/>
          </p:cNvPr>
          <p:cNvGrpSpPr/>
          <p:nvPr/>
        </p:nvGrpSpPr>
        <p:grpSpPr>
          <a:xfrm>
            <a:off x="4309290" y="5973821"/>
            <a:ext cx="1058237" cy="411490"/>
            <a:chOff x="-1" y="-1"/>
            <a:chExt cx="1058235" cy="411489"/>
          </a:xfrm>
        </p:grpSpPr>
        <p:sp>
          <p:nvSpPr>
            <p:cNvPr id="640" name="Shape 640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41" name="Shape 641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USER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GUIDE</a:t>
              </a:r>
            </a:p>
          </p:txBody>
        </p:sp>
      </p:grpSp>
      <p:grpSp>
        <p:nvGrpSpPr>
          <p:cNvPr id="645" name="Group 645"/>
          <p:cNvGrpSpPr/>
          <p:nvPr/>
        </p:nvGrpSpPr>
        <p:grpSpPr>
          <a:xfrm>
            <a:off x="5410493" y="5973821"/>
            <a:ext cx="1058236" cy="411490"/>
            <a:chOff x="-1" y="-1"/>
            <a:chExt cx="1058235" cy="411489"/>
          </a:xfrm>
        </p:grpSpPr>
        <p:sp>
          <p:nvSpPr>
            <p:cNvPr id="643" name="Shape 643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44" name="Shape 644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CASE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STUDIES</a:t>
              </a:r>
            </a:p>
          </p:txBody>
        </p:sp>
      </p:grpSp>
      <p:grpSp>
        <p:nvGrpSpPr>
          <p:cNvPr id="648" name="Group 648">
            <a:hlinkClick r:id="rId4" action="ppaction://hlinksldjump"/>
          </p:cNvPr>
          <p:cNvGrpSpPr/>
          <p:nvPr/>
        </p:nvGrpSpPr>
        <p:grpSpPr>
          <a:xfrm>
            <a:off x="6511697" y="5973821"/>
            <a:ext cx="1058236" cy="411490"/>
            <a:chOff x="-1" y="-1"/>
            <a:chExt cx="1058235" cy="411489"/>
          </a:xfrm>
        </p:grpSpPr>
        <p:sp>
          <p:nvSpPr>
            <p:cNvPr id="646" name="Shape 646"/>
            <p:cNvSpPr/>
            <p:nvPr/>
          </p:nvSpPr>
          <p:spPr>
            <a:xfrm>
              <a:off x="-2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solidFill>
              <a:srgbClr val="5B5C5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47" name="Shape 647"/>
            <p:cNvSpPr/>
            <p:nvPr/>
          </p:nvSpPr>
          <p:spPr>
            <a:xfrm>
              <a:off x="20087" y="72575"/>
              <a:ext cx="1018060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KEY</a:t>
              </a:r>
              <a:br/>
              <a:r>
                <a:t>BENEFITS</a:t>
              </a:r>
            </a:p>
          </p:txBody>
        </p:sp>
      </p:grpSp>
      <p:sp>
        <p:nvSpPr>
          <p:cNvPr id="649" name="Shape 649">
            <a:hlinkClick r:id="rId2" action="ppaction://hlinksldjump"/>
          </p:cNvPr>
          <p:cNvSpPr/>
          <p:nvPr/>
        </p:nvSpPr>
        <p:spPr>
          <a:xfrm>
            <a:off x="653705" y="6088126"/>
            <a:ext cx="205795" cy="182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97" y="0"/>
                </a:moveTo>
                <a:lnTo>
                  <a:pt x="11095" y="37"/>
                </a:lnTo>
                <a:lnTo>
                  <a:pt x="11279" y="101"/>
                </a:lnTo>
                <a:lnTo>
                  <a:pt x="11458" y="196"/>
                </a:lnTo>
                <a:lnTo>
                  <a:pt x="11618" y="329"/>
                </a:lnTo>
                <a:lnTo>
                  <a:pt x="21331" y="9954"/>
                </a:lnTo>
                <a:lnTo>
                  <a:pt x="21449" y="10086"/>
                </a:lnTo>
                <a:lnTo>
                  <a:pt x="21529" y="10214"/>
                </a:lnTo>
                <a:lnTo>
                  <a:pt x="21581" y="10325"/>
                </a:lnTo>
                <a:lnTo>
                  <a:pt x="21600" y="10437"/>
                </a:lnTo>
                <a:lnTo>
                  <a:pt x="21586" y="10521"/>
                </a:lnTo>
                <a:lnTo>
                  <a:pt x="21543" y="10606"/>
                </a:lnTo>
                <a:lnTo>
                  <a:pt x="21468" y="10670"/>
                </a:lnTo>
                <a:lnTo>
                  <a:pt x="21360" y="10723"/>
                </a:lnTo>
                <a:lnTo>
                  <a:pt x="21228" y="10750"/>
                </a:lnTo>
                <a:lnTo>
                  <a:pt x="21062" y="10760"/>
                </a:lnTo>
                <a:lnTo>
                  <a:pt x="18064" y="10760"/>
                </a:lnTo>
                <a:lnTo>
                  <a:pt x="18064" y="20618"/>
                </a:lnTo>
                <a:lnTo>
                  <a:pt x="18050" y="20809"/>
                </a:lnTo>
                <a:lnTo>
                  <a:pt x="17998" y="20995"/>
                </a:lnTo>
                <a:lnTo>
                  <a:pt x="17922" y="21165"/>
                </a:lnTo>
                <a:lnTo>
                  <a:pt x="17809" y="21313"/>
                </a:lnTo>
                <a:lnTo>
                  <a:pt x="17686" y="21430"/>
                </a:lnTo>
                <a:lnTo>
                  <a:pt x="17536" y="21520"/>
                </a:lnTo>
                <a:lnTo>
                  <a:pt x="17371" y="21579"/>
                </a:lnTo>
                <a:lnTo>
                  <a:pt x="17191" y="21600"/>
                </a:lnTo>
                <a:lnTo>
                  <a:pt x="13523" y="21600"/>
                </a:lnTo>
                <a:lnTo>
                  <a:pt x="13523" y="15116"/>
                </a:lnTo>
                <a:lnTo>
                  <a:pt x="13514" y="14920"/>
                </a:lnTo>
                <a:lnTo>
                  <a:pt x="13462" y="14734"/>
                </a:lnTo>
                <a:lnTo>
                  <a:pt x="13382" y="14564"/>
                </a:lnTo>
                <a:lnTo>
                  <a:pt x="13268" y="14427"/>
                </a:lnTo>
                <a:lnTo>
                  <a:pt x="13146" y="14304"/>
                </a:lnTo>
                <a:lnTo>
                  <a:pt x="12995" y="14209"/>
                </a:lnTo>
                <a:lnTo>
                  <a:pt x="12830" y="14161"/>
                </a:lnTo>
                <a:lnTo>
                  <a:pt x="12655" y="14135"/>
                </a:lnTo>
                <a:lnTo>
                  <a:pt x="8954" y="14135"/>
                </a:lnTo>
                <a:lnTo>
                  <a:pt x="8775" y="14161"/>
                </a:lnTo>
                <a:lnTo>
                  <a:pt x="8615" y="14220"/>
                </a:lnTo>
                <a:lnTo>
                  <a:pt x="8468" y="14304"/>
                </a:lnTo>
                <a:lnTo>
                  <a:pt x="8336" y="14427"/>
                </a:lnTo>
                <a:lnTo>
                  <a:pt x="8233" y="14570"/>
                </a:lnTo>
                <a:lnTo>
                  <a:pt x="8148" y="14740"/>
                </a:lnTo>
                <a:lnTo>
                  <a:pt x="8096" y="14920"/>
                </a:lnTo>
                <a:lnTo>
                  <a:pt x="8082" y="15116"/>
                </a:lnTo>
                <a:lnTo>
                  <a:pt x="8082" y="21600"/>
                </a:lnTo>
                <a:lnTo>
                  <a:pt x="4413" y="21600"/>
                </a:lnTo>
                <a:lnTo>
                  <a:pt x="4239" y="21579"/>
                </a:lnTo>
                <a:lnTo>
                  <a:pt x="4074" y="21520"/>
                </a:lnTo>
                <a:lnTo>
                  <a:pt x="3928" y="21430"/>
                </a:lnTo>
                <a:lnTo>
                  <a:pt x="3800" y="21303"/>
                </a:lnTo>
                <a:lnTo>
                  <a:pt x="3692" y="21165"/>
                </a:lnTo>
                <a:lnTo>
                  <a:pt x="3607" y="20995"/>
                </a:lnTo>
                <a:lnTo>
                  <a:pt x="3555" y="20809"/>
                </a:lnTo>
                <a:lnTo>
                  <a:pt x="3541" y="20618"/>
                </a:lnTo>
                <a:lnTo>
                  <a:pt x="3541" y="10766"/>
                </a:lnTo>
                <a:lnTo>
                  <a:pt x="542" y="10766"/>
                </a:lnTo>
                <a:lnTo>
                  <a:pt x="382" y="10750"/>
                </a:lnTo>
                <a:lnTo>
                  <a:pt x="240" y="10723"/>
                </a:lnTo>
                <a:lnTo>
                  <a:pt x="137" y="10675"/>
                </a:lnTo>
                <a:lnTo>
                  <a:pt x="61" y="10612"/>
                </a:lnTo>
                <a:lnTo>
                  <a:pt x="14" y="10532"/>
                </a:lnTo>
                <a:lnTo>
                  <a:pt x="0" y="10437"/>
                </a:lnTo>
                <a:lnTo>
                  <a:pt x="19" y="10325"/>
                </a:lnTo>
                <a:lnTo>
                  <a:pt x="71" y="10214"/>
                </a:lnTo>
                <a:lnTo>
                  <a:pt x="156" y="10086"/>
                </a:lnTo>
                <a:lnTo>
                  <a:pt x="273" y="9954"/>
                </a:lnTo>
                <a:lnTo>
                  <a:pt x="9982" y="329"/>
                </a:lnTo>
                <a:lnTo>
                  <a:pt x="10147" y="196"/>
                </a:lnTo>
                <a:lnTo>
                  <a:pt x="10317" y="101"/>
                </a:lnTo>
                <a:lnTo>
                  <a:pt x="10505" y="37"/>
                </a:lnTo>
                <a:lnTo>
                  <a:pt x="10703" y="0"/>
                </a:lnTo>
                <a:lnTo>
                  <a:pt x="10897" y="0"/>
                </a:lnTo>
                <a:close/>
              </a:path>
            </a:pathLst>
          </a:custGeom>
          <a:ln w="12700">
            <a:solidFill>
              <a:srgbClr val="00A9E8"/>
            </a:solidFill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652" name="Group 652"/>
          <p:cNvGrpSpPr/>
          <p:nvPr/>
        </p:nvGrpSpPr>
        <p:grpSpPr>
          <a:xfrm>
            <a:off x="7611548" y="5973821"/>
            <a:ext cx="1058236" cy="411490"/>
            <a:chOff x="-1" y="-1"/>
            <a:chExt cx="1058235" cy="411489"/>
          </a:xfrm>
        </p:grpSpPr>
        <p:sp>
          <p:nvSpPr>
            <p:cNvPr id="650" name="Shape 650"/>
            <p:cNvSpPr/>
            <p:nvPr/>
          </p:nvSpPr>
          <p:spPr>
            <a:xfrm>
              <a:off x="-2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51" name="Shape 651"/>
            <p:cNvSpPr/>
            <p:nvPr/>
          </p:nvSpPr>
          <p:spPr>
            <a:xfrm>
              <a:off x="20087" y="72575"/>
              <a:ext cx="1018060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CORPORATE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OVERVIEW</a:t>
              </a:r>
            </a:p>
          </p:txBody>
        </p:sp>
      </p:grpSp>
      <p:sp>
        <p:nvSpPr>
          <p:cNvPr id="653" name="Shape 653"/>
          <p:cNvSpPr>
            <a:spLocks noGrp="1"/>
          </p:cNvSpPr>
          <p:nvPr>
            <p:ph type="body" idx="1"/>
          </p:nvPr>
        </p:nvSpPr>
        <p:spPr>
          <a:xfrm>
            <a:off x="439910" y="1182687"/>
            <a:ext cx="8321042" cy="4572002"/>
          </a:xfrm>
          <a:prstGeom prst="rect">
            <a:avLst/>
          </a:prstGeom>
        </p:spPr>
        <p:txBody>
          <a:bodyPr/>
          <a:lstStyle>
            <a:lvl1pPr marL="129773" indent="-129773">
              <a:buClr>
                <a:srgbClr val="38342C"/>
              </a:buClr>
              <a:defRPr>
                <a:solidFill>
                  <a:srgbClr val="5B5C56"/>
                </a:solidFill>
              </a:defRPr>
            </a:lvl1pPr>
            <a:lvl2pPr marL="276847" indent="-147076">
              <a:buClr>
                <a:srgbClr val="38342C"/>
              </a:buClr>
              <a:defRPr>
                <a:solidFill>
                  <a:srgbClr val="5B5C56"/>
                </a:solidFill>
              </a:defRPr>
            </a:lvl2pPr>
            <a:lvl3pPr marL="427686" indent="-168145">
              <a:buClr>
                <a:srgbClr val="38342C"/>
              </a:buClr>
              <a:defRPr>
                <a:solidFill>
                  <a:srgbClr val="5B5C56"/>
                </a:solidFill>
              </a:defRPr>
            </a:lvl3pPr>
            <a:lvl4pPr marL="571966" indent="-183845">
              <a:buClr>
                <a:srgbClr val="38342C"/>
              </a:buClr>
              <a:buChar char="•"/>
              <a:defRPr>
                <a:solidFill>
                  <a:srgbClr val="5B5C56"/>
                </a:solidFill>
              </a:defRPr>
            </a:lvl4pPr>
            <a:lvl5pPr marL="691618" indent="-173722">
              <a:buClr>
                <a:srgbClr val="38342C"/>
              </a:buClr>
              <a:buChar char="•"/>
              <a:defRPr>
                <a:solidFill>
                  <a:srgbClr val="5B5C56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54" name="Shape 654"/>
          <p:cNvSpPr>
            <a:spLocks noGrp="1"/>
          </p:cNvSpPr>
          <p:nvPr>
            <p:ph type="body" sz="quarter" idx="13"/>
          </p:nvPr>
        </p:nvSpPr>
        <p:spPr>
          <a:xfrm>
            <a:off x="439911" y="107155"/>
            <a:ext cx="8321041" cy="417186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655" name="Shape 655"/>
          <p:cNvSpPr>
            <a:spLocks noGrp="1"/>
          </p:cNvSpPr>
          <p:nvPr>
            <p:ph type="body" sz="quarter" idx="14"/>
          </p:nvPr>
        </p:nvSpPr>
        <p:spPr>
          <a:xfrm>
            <a:off x="439911" y="539530"/>
            <a:ext cx="8321041" cy="342901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56" name="Shape 65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rporate Overview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Shape 663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5B5C5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64" name="Shape 664"/>
          <p:cNvSpPr>
            <a:spLocks noGrp="1"/>
          </p:cNvSpPr>
          <p:nvPr>
            <p:ph type="body" idx="1"/>
          </p:nvPr>
        </p:nvSpPr>
        <p:spPr>
          <a:xfrm>
            <a:off x="439910" y="1182687"/>
            <a:ext cx="8321042" cy="4572002"/>
          </a:xfrm>
          <a:prstGeom prst="rect">
            <a:avLst/>
          </a:prstGeom>
        </p:spPr>
        <p:txBody>
          <a:bodyPr/>
          <a:lstStyle>
            <a:lvl1pPr marL="129773" indent="-129773">
              <a:buClr>
                <a:srgbClr val="38342C"/>
              </a:buClr>
              <a:defRPr>
                <a:solidFill>
                  <a:srgbClr val="5B5C56"/>
                </a:solidFill>
              </a:defRPr>
            </a:lvl1pPr>
            <a:lvl2pPr marL="276847" indent="-147076">
              <a:buClr>
                <a:srgbClr val="38342C"/>
              </a:buClr>
              <a:defRPr>
                <a:solidFill>
                  <a:srgbClr val="5B5C56"/>
                </a:solidFill>
              </a:defRPr>
            </a:lvl2pPr>
            <a:lvl3pPr marL="427686" indent="-168145">
              <a:buClr>
                <a:srgbClr val="38342C"/>
              </a:buClr>
              <a:defRPr>
                <a:solidFill>
                  <a:srgbClr val="5B5C56"/>
                </a:solidFill>
              </a:defRPr>
            </a:lvl3pPr>
            <a:lvl4pPr marL="571966" indent="-183845">
              <a:buClr>
                <a:srgbClr val="38342C"/>
              </a:buClr>
              <a:buChar char="•"/>
              <a:defRPr>
                <a:solidFill>
                  <a:srgbClr val="5B5C56"/>
                </a:solidFill>
              </a:defRPr>
            </a:lvl4pPr>
            <a:lvl5pPr marL="691618" indent="-173722">
              <a:buClr>
                <a:srgbClr val="38342C"/>
              </a:buClr>
              <a:buChar char="•"/>
              <a:defRPr>
                <a:solidFill>
                  <a:srgbClr val="5B5C56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65" name="Shape 665"/>
          <p:cNvSpPr>
            <a:spLocks noGrp="1"/>
          </p:cNvSpPr>
          <p:nvPr>
            <p:ph type="body" sz="quarter" idx="13"/>
          </p:nvPr>
        </p:nvSpPr>
        <p:spPr>
          <a:xfrm>
            <a:off x="439911" y="107155"/>
            <a:ext cx="8321041" cy="700093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666" name="Shape 666"/>
          <p:cNvSpPr/>
          <p:nvPr/>
        </p:nvSpPr>
        <p:spPr>
          <a:xfrm>
            <a:off x="457203" y="6504374"/>
            <a:ext cx="3283886" cy="241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600"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iPad Lithoplasty Overview | SPL-61178 | Rev. B</a:t>
            </a:r>
          </a:p>
          <a:p>
            <a:pPr>
              <a:defRPr sz="600"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© Shockwave Medical, Inc.  All Rights Reserved.</a:t>
            </a:r>
          </a:p>
        </p:txBody>
      </p:sp>
      <p:pic>
        <p:nvPicPr>
          <p:cNvPr id="667" name="image3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70458" y="6514748"/>
            <a:ext cx="914404" cy="224772"/>
          </a:xfrm>
          <a:prstGeom prst="rect">
            <a:avLst/>
          </a:prstGeom>
          <a:ln w="12700">
            <a:miter lim="400000"/>
          </a:ln>
        </p:spPr>
      </p:pic>
      <p:sp>
        <p:nvSpPr>
          <p:cNvPr id="668" name="Shape 668"/>
          <p:cNvSpPr/>
          <p:nvPr/>
        </p:nvSpPr>
        <p:spPr>
          <a:xfrm>
            <a:off x="3706317" y="6603154"/>
            <a:ext cx="1731369" cy="177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b">
            <a:spAutoFit/>
          </a:bodyPr>
          <a:lstStyle>
            <a:lvl1pPr algn="ctr">
              <a:defRPr sz="700">
                <a:solidFill>
                  <a:srgbClr val="00A9E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SAFETY INFORMATION</a:t>
            </a:r>
          </a:p>
        </p:txBody>
      </p:sp>
      <p:sp>
        <p:nvSpPr>
          <p:cNvPr id="669" name="Shape 669"/>
          <p:cNvSpPr/>
          <p:nvPr/>
        </p:nvSpPr>
        <p:spPr>
          <a:xfrm>
            <a:off x="550862" y="5973826"/>
            <a:ext cx="411846" cy="4114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597" y="0"/>
                </a:moveTo>
                <a:lnTo>
                  <a:pt x="21600" y="0"/>
                </a:lnTo>
                <a:lnTo>
                  <a:pt x="21600" y="18000"/>
                </a:lnTo>
                <a:cubicBezTo>
                  <a:pt x="21600" y="19988"/>
                  <a:pt x="19990" y="21600"/>
                  <a:pt x="18003" y="21600"/>
                </a:cubicBezTo>
                <a:lnTo>
                  <a:pt x="0" y="21600"/>
                </a:lnTo>
                <a:lnTo>
                  <a:pt x="0" y="3600"/>
                </a:lnTo>
                <a:cubicBezTo>
                  <a:pt x="0" y="1612"/>
                  <a:pt x="1610" y="0"/>
                  <a:pt x="3597" y="0"/>
                </a:cubicBezTo>
                <a:close/>
              </a:path>
            </a:pathLst>
          </a:custGeom>
          <a:ln w="12700">
            <a:solidFill>
              <a:srgbClr val="00A9E8"/>
            </a:solidFill>
          </a:ln>
        </p:spPr>
        <p:txBody>
          <a:bodyPr lIns="45718" tIns="45718" rIns="45718" bIns="45718" anchor="ctr"/>
          <a:lstStyle/>
          <a:p>
            <a:pPr algn="ctr">
              <a:defRPr sz="800" b="1">
                <a:solidFill>
                  <a:srgbClr val="00A9E8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672" name="Group 672">
            <a:hlinkClick r:id="rId4" action="ppaction://hlinksldjump"/>
          </p:cNvPr>
          <p:cNvGrpSpPr/>
          <p:nvPr/>
        </p:nvGrpSpPr>
        <p:grpSpPr>
          <a:xfrm>
            <a:off x="1005678" y="5973821"/>
            <a:ext cx="1058238" cy="411490"/>
            <a:chOff x="0" y="-1"/>
            <a:chExt cx="1058236" cy="411489"/>
          </a:xfrm>
        </p:grpSpPr>
        <p:sp>
          <p:nvSpPr>
            <p:cNvPr id="670" name="Shape 670"/>
            <p:cNvSpPr/>
            <p:nvPr/>
          </p:nvSpPr>
          <p:spPr>
            <a:xfrm>
              <a:off x="-1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71" name="Shape 671"/>
            <p:cNvSpPr/>
            <p:nvPr/>
          </p:nvSpPr>
          <p:spPr>
            <a:xfrm>
              <a:off x="20086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TECHNOLOGY OVERVIEW</a:t>
              </a:r>
            </a:p>
          </p:txBody>
        </p:sp>
      </p:grpSp>
      <p:grpSp>
        <p:nvGrpSpPr>
          <p:cNvPr id="675" name="Group 675">
            <a:hlinkClick r:id="rId4" action="ppaction://hlinksldjump"/>
          </p:cNvPr>
          <p:cNvGrpSpPr/>
          <p:nvPr/>
        </p:nvGrpSpPr>
        <p:grpSpPr>
          <a:xfrm>
            <a:off x="2106884" y="5973821"/>
            <a:ext cx="1058236" cy="411490"/>
            <a:chOff x="-1" y="-1"/>
            <a:chExt cx="1058235" cy="411489"/>
          </a:xfrm>
        </p:grpSpPr>
        <p:sp>
          <p:nvSpPr>
            <p:cNvPr id="673" name="Shape 673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74" name="Shape 674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ANIMATIONS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AND VIDEOS</a:t>
              </a:r>
            </a:p>
          </p:txBody>
        </p:sp>
      </p:grpSp>
      <p:grpSp>
        <p:nvGrpSpPr>
          <p:cNvPr id="678" name="Group 678">
            <a:hlinkClick r:id="rId4" action="ppaction://hlinksldjump"/>
          </p:cNvPr>
          <p:cNvGrpSpPr/>
          <p:nvPr/>
        </p:nvGrpSpPr>
        <p:grpSpPr>
          <a:xfrm>
            <a:off x="3208087" y="5973821"/>
            <a:ext cx="1058237" cy="411490"/>
            <a:chOff x="0" y="-1"/>
            <a:chExt cx="1058236" cy="411489"/>
          </a:xfrm>
        </p:grpSpPr>
        <p:sp>
          <p:nvSpPr>
            <p:cNvPr id="676" name="Shape 676"/>
            <p:cNvSpPr/>
            <p:nvPr/>
          </p:nvSpPr>
          <p:spPr>
            <a:xfrm>
              <a:off x="-1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77" name="Shape 677"/>
            <p:cNvSpPr/>
            <p:nvPr/>
          </p:nvSpPr>
          <p:spPr>
            <a:xfrm>
              <a:off x="20086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DISRUPT </a:t>
              </a:r>
              <a:br/>
              <a:r>
                <a:t>PAD DATA</a:t>
              </a:r>
            </a:p>
          </p:txBody>
        </p:sp>
      </p:grpSp>
      <p:grpSp>
        <p:nvGrpSpPr>
          <p:cNvPr id="681" name="Group 681">
            <a:hlinkClick r:id="rId4" action="ppaction://hlinksldjump"/>
          </p:cNvPr>
          <p:cNvGrpSpPr/>
          <p:nvPr/>
        </p:nvGrpSpPr>
        <p:grpSpPr>
          <a:xfrm>
            <a:off x="4309290" y="5973821"/>
            <a:ext cx="1058237" cy="411490"/>
            <a:chOff x="-1" y="-1"/>
            <a:chExt cx="1058235" cy="411489"/>
          </a:xfrm>
        </p:grpSpPr>
        <p:sp>
          <p:nvSpPr>
            <p:cNvPr id="679" name="Shape 679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80" name="Shape 680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USER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GUIDE</a:t>
              </a:r>
            </a:p>
          </p:txBody>
        </p:sp>
      </p:grpSp>
      <p:grpSp>
        <p:nvGrpSpPr>
          <p:cNvPr id="684" name="Group 684"/>
          <p:cNvGrpSpPr/>
          <p:nvPr/>
        </p:nvGrpSpPr>
        <p:grpSpPr>
          <a:xfrm>
            <a:off x="5410493" y="5973821"/>
            <a:ext cx="1058236" cy="411490"/>
            <a:chOff x="-1" y="-1"/>
            <a:chExt cx="1058235" cy="411489"/>
          </a:xfrm>
        </p:grpSpPr>
        <p:sp>
          <p:nvSpPr>
            <p:cNvPr id="682" name="Shape 682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83" name="Shape 683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CASE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STUDIES</a:t>
              </a:r>
            </a:p>
          </p:txBody>
        </p:sp>
      </p:grpSp>
      <p:grpSp>
        <p:nvGrpSpPr>
          <p:cNvPr id="687" name="Group 687">
            <a:hlinkClick r:id="rId4" action="ppaction://hlinksldjump"/>
          </p:cNvPr>
          <p:cNvGrpSpPr/>
          <p:nvPr/>
        </p:nvGrpSpPr>
        <p:grpSpPr>
          <a:xfrm>
            <a:off x="6511697" y="5973821"/>
            <a:ext cx="1058236" cy="411490"/>
            <a:chOff x="-1" y="-1"/>
            <a:chExt cx="1058235" cy="411489"/>
          </a:xfrm>
        </p:grpSpPr>
        <p:sp>
          <p:nvSpPr>
            <p:cNvPr id="685" name="Shape 685"/>
            <p:cNvSpPr/>
            <p:nvPr/>
          </p:nvSpPr>
          <p:spPr>
            <a:xfrm>
              <a:off x="-2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86" name="Shape 686"/>
            <p:cNvSpPr/>
            <p:nvPr/>
          </p:nvSpPr>
          <p:spPr>
            <a:xfrm>
              <a:off x="20087" y="72575"/>
              <a:ext cx="1018060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KEY</a:t>
              </a:r>
              <a:br/>
              <a:r>
                <a:t>BENEFITS</a:t>
              </a:r>
            </a:p>
          </p:txBody>
        </p:sp>
      </p:grpSp>
      <p:grpSp>
        <p:nvGrpSpPr>
          <p:cNvPr id="690" name="Group 690"/>
          <p:cNvGrpSpPr/>
          <p:nvPr/>
        </p:nvGrpSpPr>
        <p:grpSpPr>
          <a:xfrm>
            <a:off x="7611548" y="5973821"/>
            <a:ext cx="1058236" cy="411490"/>
            <a:chOff x="-1" y="-1"/>
            <a:chExt cx="1058235" cy="411489"/>
          </a:xfrm>
        </p:grpSpPr>
        <p:sp>
          <p:nvSpPr>
            <p:cNvPr id="688" name="Shape 688"/>
            <p:cNvSpPr/>
            <p:nvPr/>
          </p:nvSpPr>
          <p:spPr>
            <a:xfrm>
              <a:off x="-2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solidFill>
              <a:srgbClr val="5B5C5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89" name="Shape 689"/>
            <p:cNvSpPr/>
            <p:nvPr/>
          </p:nvSpPr>
          <p:spPr>
            <a:xfrm>
              <a:off x="20087" y="72575"/>
              <a:ext cx="1018060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CORPORATE</a:t>
              </a:r>
            </a:p>
            <a:p>
              <a:pPr algn="ctr">
                <a:defRPr sz="7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OVERVIEW</a:t>
              </a:r>
            </a:p>
          </p:txBody>
        </p:sp>
      </p:grpSp>
      <p:sp>
        <p:nvSpPr>
          <p:cNvPr id="691" name="Shape 691">
            <a:hlinkClick r:id="rId2" action="ppaction://hlinksldjump"/>
          </p:cNvPr>
          <p:cNvSpPr/>
          <p:nvPr/>
        </p:nvSpPr>
        <p:spPr>
          <a:xfrm>
            <a:off x="653705" y="6088126"/>
            <a:ext cx="205795" cy="182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97" y="0"/>
                </a:moveTo>
                <a:lnTo>
                  <a:pt x="11095" y="37"/>
                </a:lnTo>
                <a:lnTo>
                  <a:pt x="11279" y="101"/>
                </a:lnTo>
                <a:lnTo>
                  <a:pt x="11458" y="196"/>
                </a:lnTo>
                <a:lnTo>
                  <a:pt x="11618" y="329"/>
                </a:lnTo>
                <a:lnTo>
                  <a:pt x="21331" y="9954"/>
                </a:lnTo>
                <a:lnTo>
                  <a:pt x="21449" y="10086"/>
                </a:lnTo>
                <a:lnTo>
                  <a:pt x="21529" y="10214"/>
                </a:lnTo>
                <a:lnTo>
                  <a:pt x="21581" y="10325"/>
                </a:lnTo>
                <a:lnTo>
                  <a:pt x="21600" y="10437"/>
                </a:lnTo>
                <a:lnTo>
                  <a:pt x="21586" y="10521"/>
                </a:lnTo>
                <a:lnTo>
                  <a:pt x="21543" y="10606"/>
                </a:lnTo>
                <a:lnTo>
                  <a:pt x="21468" y="10670"/>
                </a:lnTo>
                <a:lnTo>
                  <a:pt x="21360" y="10723"/>
                </a:lnTo>
                <a:lnTo>
                  <a:pt x="21228" y="10750"/>
                </a:lnTo>
                <a:lnTo>
                  <a:pt x="21062" y="10760"/>
                </a:lnTo>
                <a:lnTo>
                  <a:pt x="18064" y="10760"/>
                </a:lnTo>
                <a:lnTo>
                  <a:pt x="18064" y="20618"/>
                </a:lnTo>
                <a:lnTo>
                  <a:pt x="18050" y="20809"/>
                </a:lnTo>
                <a:lnTo>
                  <a:pt x="17998" y="20995"/>
                </a:lnTo>
                <a:lnTo>
                  <a:pt x="17922" y="21165"/>
                </a:lnTo>
                <a:lnTo>
                  <a:pt x="17809" y="21313"/>
                </a:lnTo>
                <a:lnTo>
                  <a:pt x="17686" y="21430"/>
                </a:lnTo>
                <a:lnTo>
                  <a:pt x="17536" y="21520"/>
                </a:lnTo>
                <a:lnTo>
                  <a:pt x="17371" y="21579"/>
                </a:lnTo>
                <a:lnTo>
                  <a:pt x="17191" y="21600"/>
                </a:lnTo>
                <a:lnTo>
                  <a:pt x="13523" y="21600"/>
                </a:lnTo>
                <a:lnTo>
                  <a:pt x="13523" y="15116"/>
                </a:lnTo>
                <a:lnTo>
                  <a:pt x="13514" y="14920"/>
                </a:lnTo>
                <a:lnTo>
                  <a:pt x="13462" y="14734"/>
                </a:lnTo>
                <a:lnTo>
                  <a:pt x="13382" y="14564"/>
                </a:lnTo>
                <a:lnTo>
                  <a:pt x="13268" y="14427"/>
                </a:lnTo>
                <a:lnTo>
                  <a:pt x="13146" y="14304"/>
                </a:lnTo>
                <a:lnTo>
                  <a:pt x="12995" y="14209"/>
                </a:lnTo>
                <a:lnTo>
                  <a:pt x="12830" y="14161"/>
                </a:lnTo>
                <a:lnTo>
                  <a:pt x="12655" y="14135"/>
                </a:lnTo>
                <a:lnTo>
                  <a:pt x="8954" y="14135"/>
                </a:lnTo>
                <a:lnTo>
                  <a:pt x="8775" y="14161"/>
                </a:lnTo>
                <a:lnTo>
                  <a:pt x="8615" y="14220"/>
                </a:lnTo>
                <a:lnTo>
                  <a:pt x="8468" y="14304"/>
                </a:lnTo>
                <a:lnTo>
                  <a:pt x="8336" y="14427"/>
                </a:lnTo>
                <a:lnTo>
                  <a:pt x="8233" y="14570"/>
                </a:lnTo>
                <a:lnTo>
                  <a:pt x="8148" y="14740"/>
                </a:lnTo>
                <a:lnTo>
                  <a:pt x="8096" y="14920"/>
                </a:lnTo>
                <a:lnTo>
                  <a:pt x="8082" y="15116"/>
                </a:lnTo>
                <a:lnTo>
                  <a:pt x="8082" y="21600"/>
                </a:lnTo>
                <a:lnTo>
                  <a:pt x="4413" y="21600"/>
                </a:lnTo>
                <a:lnTo>
                  <a:pt x="4239" y="21579"/>
                </a:lnTo>
                <a:lnTo>
                  <a:pt x="4074" y="21520"/>
                </a:lnTo>
                <a:lnTo>
                  <a:pt x="3928" y="21430"/>
                </a:lnTo>
                <a:lnTo>
                  <a:pt x="3800" y="21303"/>
                </a:lnTo>
                <a:lnTo>
                  <a:pt x="3692" y="21165"/>
                </a:lnTo>
                <a:lnTo>
                  <a:pt x="3607" y="20995"/>
                </a:lnTo>
                <a:lnTo>
                  <a:pt x="3555" y="20809"/>
                </a:lnTo>
                <a:lnTo>
                  <a:pt x="3541" y="20618"/>
                </a:lnTo>
                <a:lnTo>
                  <a:pt x="3541" y="10766"/>
                </a:lnTo>
                <a:lnTo>
                  <a:pt x="542" y="10766"/>
                </a:lnTo>
                <a:lnTo>
                  <a:pt x="382" y="10750"/>
                </a:lnTo>
                <a:lnTo>
                  <a:pt x="240" y="10723"/>
                </a:lnTo>
                <a:lnTo>
                  <a:pt x="137" y="10675"/>
                </a:lnTo>
                <a:lnTo>
                  <a:pt x="61" y="10612"/>
                </a:lnTo>
                <a:lnTo>
                  <a:pt x="14" y="10532"/>
                </a:lnTo>
                <a:lnTo>
                  <a:pt x="0" y="10437"/>
                </a:lnTo>
                <a:lnTo>
                  <a:pt x="19" y="10325"/>
                </a:lnTo>
                <a:lnTo>
                  <a:pt x="71" y="10214"/>
                </a:lnTo>
                <a:lnTo>
                  <a:pt x="156" y="10086"/>
                </a:lnTo>
                <a:lnTo>
                  <a:pt x="273" y="9954"/>
                </a:lnTo>
                <a:lnTo>
                  <a:pt x="9982" y="329"/>
                </a:lnTo>
                <a:lnTo>
                  <a:pt x="10147" y="196"/>
                </a:lnTo>
                <a:lnTo>
                  <a:pt x="10317" y="101"/>
                </a:lnTo>
                <a:lnTo>
                  <a:pt x="10505" y="37"/>
                </a:lnTo>
                <a:lnTo>
                  <a:pt x="10703" y="0"/>
                </a:lnTo>
                <a:lnTo>
                  <a:pt x="10897" y="0"/>
                </a:lnTo>
                <a:close/>
              </a:path>
            </a:pathLst>
          </a:custGeom>
          <a:ln w="12700">
            <a:solidFill>
              <a:srgbClr val="00A9E8"/>
            </a:solidFill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92" name="Shape 69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main interio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>
            <a:spLocks noGrp="1"/>
          </p:cNvSpPr>
          <p:nvPr>
            <p:ph type="body" sz="quarter" idx="1"/>
          </p:nvPr>
        </p:nvSpPr>
        <p:spPr>
          <a:xfrm>
            <a:off x="520048" y="107157"/>
            <a:ext cx="7494400" cy="700091"/>
          </a:xfrm>
          <a:prstGeom prst="rect">
            <a:avLst/>
          </a:prstGeom>
        </p:spPr>
        <p:txBody>
          <a:bodyPr anchor="ctr"/>
          <a:lstStyle>
            <a:lvl1pPr marL="0" indent="0">
              <a:buClrTx/>
              <a:buSzTx/>
              <a:buFontTx/>
              <a:buNone/>
              <a:defRPr sz="2600" b="1">
                <a:solidFill>
                  <a:srgbClr val="FFFFFF"/>
                </a:solidFill>
              </a:defRPr>
            </a:lvl1pPr>
            <a:lvl2pPr marL="484413" indent="-306612">
              <a:buClrTx/>
              <a:buFontTx/>
              <a:defRPr sz="2600" b="1">
                <a:solidFill>
                  <a:srgbClr val="FFFFFF"/>
                </a:solidFill>
              </a:defRPr>
            </a:lvl2pPr>
            <a:lvl3pPr marL="600868" indent="-257967">
              <a:buClrTx/>
              <a:buFontTx/>
              <a:defRPr sz="2600" b="1">
                <a:solidFill>
                  <a:srgbClr val="FFFFFF"/>
                </a:solidFill>
              </a:defRPr>
            </a:lvl3pPr>
            <a:lvl4pPr marL="823119" indent="-361157">
              <a:buClrTx/>
              <a:buFontTx/>
              <a:defRPr sz="2600" b="1">
                <a:solidFill>
                  <a:srgbClr val="FFFFFF"/>
                </a:solidFill>
              </a:defRPr>
            </a:lvl4pPr>
            <a:lvl5pPr marL="938212" indent="-309562">
              <a:buClrTx/>
              <a:buFontTx/>
              <a:defRPr sz="2600"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" name="Shape 3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afety Infor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Shape 699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5B5C5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700" name="Shape 700"/>
          <p:cNvSpPr>
            <a:spLocks noGrp="1"/>
          </p:cNvSpPr>
          <p:nvPr>
            <p:ph type="body" idx="1"/>
          </p:nvPr>
        </p:nvSpPr>
        <p:spPr>
          <a:xfrm>
            <a:off x="439910" y="1182687"/>
            <a:ext cx="8321042" cy="4572002"/>
          </a:xfrm>
          <a:prstGeom prst="rect">
            <a:avLst/>
          </a:prstGeom>
        </p:spPr>
        <p:txBody>
          <a:bodyPr/>
          <a:lstStyle>
            <a:lvl1pPr marL="129773" indent="-129773">
              <a:buClr>
                <a:srgbClr val="38342C"/>
              </a:buClr>
              <a:defRPr>
                <a:solidFill>
                  <a:srgbClr val="5B5C56"/>
                </a:solidFill>
              </a:defRPr>
            </a:lvl1pPr>
            <a:lvl2pPr marL="276847" indent="-147076">
              <a:buClr>
                <a:srgbClr val="38342C"/>
              </a:buClr>
              <a:defRPr>
                <a:solidFill>
                  <a:srgbClr val="5B5C56"/>
                </a:solidFill>
              </a:defRPr>
            </a:lvl2pPr>
            <a:lvl3pPr marL="427686" indent="-168145">
              <a:buClr>
                <a:srgbClr val="38342C"/>
              </a:buClr>
              <a:defRPr>
                <a:solidFill>
                  <a:srgbClr val="5B5C56"/>
                </a:solidFill>
              </a:defRPr>
            </a:lvl3pPr>
            <a:lvl4pPr marL="571966" indent="-183845">
              <a:buClr>
                <a:srgbClr val="38342C"/>
              </a:buClr>
              <a:buChar char="•"/>
              <a:defRPr>
                <a:solidFill>
                  <a:srgbClr val="5B5C56"/>
                </a:solidFill>
              </a:defRPr>
            </a:lvl4pPr>
            <a:lvl5pPr marL="691618" indent="-173722">
              <a:buClr>
                <a:srgbClr val="38342C"/>
              </a:buClr>
              <a:buChar char="•"/>
              <a:defRPr>
                <a:solidFill>
                  <a:srgbClr val="5B5C56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01" name="Shape 701"/>
          <p:cNvSpPr>
            <a:spLocks noGrp="1"/>
          </p:cNvSpPr>
          <p:nvPr>
            <p:ph type="body" sz="quarter" idx="13"/>
          </p:nvPr>
        </p:nvSpPr>
        <p:spPr>
          <a:xfrm>
            <a:off x="439911" y="107155"/>
            <a:ext cx="8321041" cy="700093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702" name="Shape 702"/>
          <p:cNvSpPr/>
          <p:nvPr/>
        </p:nvSpPr>
        <p:spPr>
          <a:xfrm>
            <a:off x="3706317" y="6603154"/>
            <a:ext cx="1731369" cy="177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b">
            <a:spAutoFit/>
          </a:bodyPr>
          <a:lstStyle>
            <a:lvl1pPr algn="ctr">
              <a:defRPr sz="700"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SAFETY INFORMATION</a:t>
            </a:r>
          </a:p>
        </p:txBody>
      </p:sp>
      <p:pic>
        <p:nvPicPr>
          <p:cNvPr id="703" name="image3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70458" y="6514748"/>
            <a:ext cx="914404" cy="224772"/>
          </a:xfrm>
          <a:prstGeom prst="rect">
            <a:avLst/>
          </a:prstGeom>
          <a:ln w="12700">
            <a:miter lim="400000"/>
          </a:ln>
        </p:spPr>
      </p:pic>
      <p:sp>
        <p:nvSpPr>
          <p:cNvPr id="704" name="Shape 704"/>
          <p:cNvSpPr/>
          <p:nvPr/>
        </p:nvSpPr>
        <p:spPr>
          <a:xfrm>
            <a:off x="457203" y="6504374"/>
            <a:ext cx="3283886" cy="241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600"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iPad Lithoplasty Overview | SPL-61178 | Rev. B</a:t>
            </a:r>
          </a:p>
          <a:p>
            <a:pPr>
              <a:defRPr sz="600"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© Shockwave Medical, Inc.  All Rights Reserved.</a:t>
            </a:r>
          </a:p>
        </p:txBody>
      </p:sp>
      <p:sp>
        <p:nvSpPr>
          <p:cNvPr id="705" name="Shape 705"/>
          <p:cNvSpPr/>
          <p:nvPr/>
        </p:nvSpPr>
        <p:spPr>
          <a:xfrm>
            <a:off x="550862" y="5973826"/>
            <a:ext cx="411846" cy="4114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597" y="0"/>
                </a:moveTo>
                <a:lnTo>
                  <a:pt x="21600" y="0"/>
                </a:lnTo>
                <a:lnTo>
                  <a:pt x="21600" y="18000"/>
                </a:lnTo>
                <a:cubicBezTo>
                  <a:pt x="21600" y="19988"/>
                  <a:pt x="19990" y="21600"/>
                  <a:pt x="18003" y="21600"/>
                </a:cubicBezTo>
                <a:lnTo>
                  <a:pt x="0" y="21600"/>
                </a:lnTo>
                <a:lnTo>
                  <a:pt x="0" y="3600"/>
                </a:lnTo>
                <a:cubicBezTo>
                  <a:pt x="0" y="1612"/>
                  <a:pt x="1610" y="0"/>
                  <a:pt x="3597" y="0"/>
                </a:cubicBezTo>
                <a:close/>
              </a:path>
            </a:pathLst>
          </a:custGeom>
          <a:ln w="12700">
            <a:solidFill>
              <a:srgbClr val="00A9E8"/>
            </a:solidFill>
          </a:ln>
        </p:spPr>
        <p:txBody>
          <a:bodyPr lIns="45718" tIns="45718" rIns="45718" bIns="45718" anchor="ctr"/>
          <a:lstStyle/>
          <a:p>
            <a:pPr algn="ctr">
              <a:defRPr sz="800" b="1">
                <a:solidFill>
                  <a:srgbClr val="00A9E8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708" name="Group 708">
            <a:hlinkClick r:id="rId4" action="ppaction://hlinksldjump"/>
          </p:cNvPr>
          <p:cNvGrpSpPr/>
          <p:nvPr/>
        </p:nvGrpSpPr>
        <p:grpSpPr>
          <a:xfrm>
            <a:off x="1005678" y="5973821"/>
            <a:ext cx="1058238" cy="411490"/>
            <a:chOff x="0" y="-1"/>
            <a:chExt cx="1058236" cy="411489"/>
          </a:xfrm>
        </p:grpSpPr>
        <p:sp>
          <p:nvSpPr>
            <p:cNvPr id="706" name="Shape 706"/>
            <p:cNvSpPr/>
            <p:nvPr/>
          </p:nvSpPr>
          <p:spPr>
            <a:xfrm>
              <a:off x="-1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07" name="Shape 707"/>
            <p:cNvSpPr/>
            <p:nvPr/>
          </p:nvSpPr>
          <p:spPr>
            <a:xfrm>
              <a:off x="20086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TECHNOLOGY OVERVIEW</a:t>
              </a:r>
            </a:p>
          </p:txBody>
        </p:sp>
      </p:grpSp>
      <p:grpSp>
        <p:nvGrpSpPr>
          <p:cNvPr id="711" name="Group 711">
            <a:hlinkClick r:id="rId4" action="ppaction://hlinksldjump"/>
          </p:cNvPr>
          <p:cNvGrpSpPr/>
          <p:nvPr/>
        </p:nvGrpSpPr>
        <p:grpSpPr>
          <a:xfrm>
            <a:off x="2106884" y="5973821"/>
            <a:ext cx="1058236" cy="411490"/>
            <a:chOff x="-1" y="-1"/>
            <a:chExt cx="1058235" cy="411489"/>
          </a:xfrm>
        </p:grpSpPr>
        <p:sp>
          <p:nvSpPr>
            <p:cNvPr id="709" name="Shape 709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10" name="Shape 710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ANIMATIONS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AND VIDEOS</a:t>
              </a:r>
            </a:p>
          </p:txBody>
        </p:sp>
      </p:grpSp>
      <p:grpSp>
        <p:nvGrpSpPr>
          <p:cNvPr id="714" name="Group 714">
            <a:hlinkClick r:id="rId4" action="ppaction://hlinksldjump"/>
          </p:cNvPr>
          <p:cNvGrpSpPr/>
          <p:nvPr/>
        </p:nvGrpSpPr>
        <p:grpSpPr>
          <a:xfrm>
            <a:off x="3208087" y="5973821"/>
            <a:ext cx="1058237" cy="411490"/>
            <a:chOff x="0" y="-1"/>
            <a:chExt cx="1058236" cy="411489"/>
          </a:xfrm>
        </p:grpSpPr>
        <p:sp>
          <p:nvSpPr>
            <p:cNvPr id="712" name="Shape 712"/>
            <p:cNvSpPr/>
            <p:nvPr/>
          </p:nvSpPr>
          <p:spPr>
            <a:xfrm>
              <a:off x="-1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13" name="Shape 713"/>
            <p:cNvSpPr/>
            <p:nvPr/>
          </p:nvSpPr>
          <p:spPr>
            <a:xfrm>
              <a:off x="20086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DISRUPT </a:t>
              </a:r>
              <a:br/>
              <a:r>
                <a:t>PAD DATA</a:t>
              </a:r>
            </a:p>
          </p:txBody>
        </p:sp>
      </p:grpSp>
      <p:grpSp>
        <p:nvGrpSpPr>
          <p:cNvPr id="717" name="Group 717">
            <a:hlinkClick r:id="rId4" action="ppaction://hlinksldjump"/>
          </p:cNvPr>
          <p:cNvGrpSpPr/>
          <p:nvPr/>
        </p:nvGrpSpPr>
        <p:grpSpPr>
          <a:xfrm>
            <a:off x="4309290" y="5973821"/>
            <a:ext cx="1058237" cy="411490"/>
            <a:chOff x="-1" y="-1"/>
            <a:chExt cx="1058235" cy="411489"/>
          </a:xfrm>
        </p:grpSpPr>
        <p:sp>
          <p:nvSpPr>
            <p:cNvPr id="715" name="Shape 715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16" name="Shape 716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USER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GUIDE</a:t>
              </a:r>
            </a:p>
          </p:txBody>
        </p:sp>
      </p:grpSp>
      <p:grpSp>
        <p:nvGrpSpPr>
          <p:cNvPr id="720" name="Group 720"/>
          <p:cNvGrpSpPr/>
          <p:nvPr/>
        </p:nvGrpSpPr>
        <p:grpSpPr>
          <a:xfrm>
            <a:off x="5410493" y="5973821"/>
            <a:ext cx="1058236" cy="411490"/>
            <a:chOff x="-1" y="-1"/>
            <a:chExt cx="1058235" cy="411489"/>
          </a:xfrm>
        </p:grpSpPr>
        <p:sp>
          <p:nvSpPr>
            <p:cNvPr id="718" name="Shape 718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19" name="Shape 719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CASE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STUDIES</a:t>
              </a:r>
            </a:p>
          </p:txBody>
        </p:sp>
      </p:grpSp>
      <p:grpSp>
        <p:nvGrpSpPr>
          <p:cNvPr id="723" name="Group 723">
            <a:hlinkClick r:id="rId4" action="ppaction://hlinksldjump"/>
          </p:cNvPr>
          <p:cNvGrpSpPr/>
          <p:nvPr/>
        </p:nvGrpSpPr>
        <p:grpSpPr>
          <a:xfrm>
            <a:off x="6511697" y="5973821"/>
            <a:ext cx="1058236" cy="411490"/>
            <a:chOff x="-1" y="-1"/>
            <a:chExt cx="1058235" cy="411489"/>
          </a:xfrm>
        </p:grpSpPr>
        <p:sp>
          <p:nvSpPr>
            <p:cNvPr id="721" name="Shape 721"/>
            <p:cNvSpPr/>
            <p:nvPr/>
          </p:nvSpPr>
          <p:spPr>
            <a:xfrm>
              <a:off x="-2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22" name="Shape 722"/>
            <p:cNvSpPr/>
            <p:nvPr/>
          </p:nvSpPr>
          <p:spPr>
            <a:xfrm>
              <a:off x="20087" y="72575"/>
              <a:ext cx="1018060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KEY</a:t>
              </a:r>
              <a:br/>
              <a:r>
                <a:t>BENEFITS</a:t>
              </a:r>
            </a:p>
          </p:txBody>
        </p:sp>
      </p:grpSp>
      <p:grpSp>
        <p:nvGrpSpPr>
          <p:cNvPr id="726" name="Group 726"/>
          <p:cNvGrpSpPr/>
          <p:nvPr/>
        </p:nvGrpSpPr>
        <p:grpSpPr>
          <a:xfrm>
            <a:off x="7611548" y="5973821"/>
            <a:ext cx="1058236" cy="411490"/>
            <a:chOff x="-1" y="-1"/>
            <a:chExt cx="1058235" cy="411489"/>
          </a:xfrm>
        </p:grpSpPr>
        <p:sp>
          <p:nvSpPr>
            <p:cNvPr id="724" name="Shape 724"/>
            <p:cNvSpPr/>
            <p:nvPr/>
          </p:nvSpPr>
          <p:spPr>
            <a:xfrm>
              <a:off x="-2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25" name="Shape 725"/>
            <p:cNvSpPr/>
            <p:nvPr/>
          </p:nvSpPr>
          <p:spPr>
            <a:xfrm>
              <a:off x="20087" y="72575"/>
              <a:ext cx="1018060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CORPORATE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OVERVIEW</a:t>
              </a:r>
            </a:p>
          </p:txBody>
        </p:sp>
      </p:grpSp>
      <p:sp>
        <p:nvSpPr>
          <p:cNvPr id="727" name="Shape 727">
            <a:hlinkClick r:id="rId2" action="ppaction://hlinksldjump"/>
          </p:cNvPr>
          <p:cNvSpPr/>
          <p:nvPr/>
        </p:nvSpPr>
        <p:spPr>
          <a:xfrm>
            <a:off x="653705" y="6088126"/>
            <a:ext cx="205795" cy="182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97" y="0"/>
                </a:moveTo>
                <a:lnTo>
                  <a:pt x="11095" y="37"/>
                </a:lnTo>
                <a:lnTo>
                  <a:pt x="11279" y="101"/>
                </a:lnTo>
                <a:lnTo>
                  <a:pt x="11458" y="196"/>
                </a:lnTo>
                <a:lnTo>
                  <a:pt x="11618" y="329"/>
                </a:lnTo>
                <a:lnTo>
                  <a:pt x="21331" y="9954"/>
                </a:lnTo>
                <a:lnTo>
                  <a:pt x="21449" y="10086"/>
                </a:lnTo>
                <a:lnTo>
                  <a:pt x="21529" y="10214"/>
                </a:lnTo>
                <a:lnTo>
                  <a:pt x="21581" y="10325"/>
                </a:lnTo>
                <a:lnTo>
                  <a:pt x="21600" y="10437"/>
                </a:lnTo>
                <a:lnTo>
                  <a:pt x="21586" y="10521"/>
                </a:lnTo>
                <a:lnTo>
                  <a:pt x="21543" y="10606"/>
                </a:lnTo>
                <a:lnTo>
                  <a:pt x="21468" y="10670"/>
                </a:lnTo>
                <a:lnTo>
                  <a:pt x="21360" y="10723"/>
                </a:lnTo>
                <a:lnTo>
                  <a:pt x="21228" y="10750"/>
                </a:lnTo>
                <a:lnTo>
                  <a:pt x="21062" y="10760"/>
                </a:lnTo>
                <a:lnTo>
                  <a:pt x="18064" y="10760"/>
                </a:lnTo>
                <a:lnTo>
                  <a:pt x="18064" y="20618"/>
                </a:lnTo>
                <a:lnTo>
                  <a:pt x="18050" y="20809"/>
                </a:lnTo>
                <a:lnTo>
                  <a:pt x="17998" y="20995"/>
                </a:lnTo>
                <a:lnTo>
                  <a:pt x="17922" y="21165"/>
                </a:lnTo>
                <a:lnTo>
                  <a:pt x="17809" y="21313"/>
                </a:lnTo>
                <a:lnTo>
                  <a:pt x="17686" y="21430"/>
                </a:lnTo>
                <a:lnTo>
                  <a:pt x="17536" y="21520"/>
                </a:lnTo>
                <a:lnTo>
                  <a:pt x="17371" y="21579"/>
                </a:lnTo>
                <a:lnTo>
                  <a:pt x="17191" y="21600"/>
                </a:lnTo>
                <a:lnTo>
                  <a:pt x="13523" y="21600"/>
                </a:lnTo>
                <a:lnTo>
                  <a:pt x="13523" y="15116"/>
                </a:lnTo>
                <a:lnTo>
                  <a:pt x="13514" y="14920"/>
                </a:lnTo>
                <a:lnTo>
                  <a:pt x="13462" y="14734"/>
                </a:lnTo>
                <a:lnTo>
                  <a:pt x="13382" y="14564"/>
                </a:lnTo>
                <a:lnTo>
                  <a:pt x="13268" y="14427"/>
                </a:lnTo>
                <a:lnTo>
                  <a:pt x="13146" y="14304"/>
                </a:lnTo>
                <a:lnTo>
                  <a:pt x="12995" y="14209"/>
                </a:lnTo>
                <a:lnTo>
                  <a:pt x="12830" y="14161"/>
                </a:lnTo>
                <a:lnTo>
                  <a:pt x="12655" y="14135"/>
                </a:lnTo>
                <a:lnTo>
                  <a:pt x="8954" y="14135"/>
                </a:lnTo>
                <a:lnTo>
                  <a:pt x="8775" y="14161"/>
                </a:lnTo>
                <a:lnTo>
                  <a:pt x="8615" y="14220"/>
                </a:lnTo>
                <a:lnTo>
                  <a:pt x="8468" y="14304"/>
                </a:lnTo>
                <a:lnTo>
                  <a:pt x="8336" y="14427"/>
                </a:lnTo>
                <a:lnTo>
                  <a:pt x="8233" y="14570"/>
                </a:lnTo>
                <a:lnTo>
                  <a:pt x="8148" y="14740"/>
                </a:lnTo>
                <a:lnTo>
                  <a:pt x="8096" y="14920"/>
                </a:lnTo>
                <a:lnTo>
                  <a:pt x="8082" y="15116"/>
                </a:lnTo>
                <a:lnTo>
                  <a:pt x="8082" y="21600"/>
                </a:lnTo>
                <a:lnTo>
                  <a:pt x="4413" y="21600"/>
                </a:lnTo>
                <a:lnTo>
                  <a:pt x="4239" y="21579"/>
                </a:lnTo>
                <a:lnTo>
                  <a:pt x="4074" y="21520"/>
                </a:lnTo>
                <a:lnTo>
                  <a:pt x="3928" y="21430"/>
                </a:lnTo>
                <a:lnTo>
                  <a:pt x="3800" y="21303"/>
                </a:lnTo>
                <a:lnTo>
                  <a:pt x="3692" y="21165"/>
                </a:lnTo>
                <a:lnTo>
                  <a:pt x="3607" y="20995"/>
                </a:lnTo>
                <a:lnTo>
                  <a:pt x="3555" y="20809"/>
                </a:lnTo>
                <a:lnTo>
                  <a:pt x="3541" y="20618"/>
                </a:lnTo>
                <a:lnTo>
                  <a:pt x="3541" y="10766"/>
                </a:lnTo>
                <a:lnTo>
                  <a:pt x="542" y="10766"/>
                </a:lnTo>
                <a:lnTo>
                  <a:pt x="382" y="10750"/>
                </a:lnTo>
                <a:lnTo>
                  <a:pt x="240" y="10723"/>
                </a:lnTo>
                <a:lnTo>
                  <a:pt x="137" y="10675"/>
                </a:lnTo>
                <a:lnTo>
                  <a:pt x="61" y="10612"/>
                </a:lnTo>
                <a:lnTo>
                  <a:pt x="14" y="10532"/>
                </a:lnTo>
                <a:lnTo>
                  <a:pt x="0" y="10437"/>
                </a:lnTo>
                <a:lnTo>
                  <a:pt x="19" y="10325"/>
                </a:lnTo>
                <a:lnTo>
                  <a:pt x="71" y="10214"/>
                </a:lnTo>
                <a:lnTo>
                  <a:pt x="156" y="10086"/>
                </a:lnTo>
                <a:lnTo>
                  <a:pt x="273" y="9954"/>
                </a:lnTo>
                <a:lnTo>
                  <a:pt x="9982" y="329"/>
                </a:lnTo>
                <a:lnTo>
                  <a:pt x="10147" y="196"/>
                </a:lnTo>
                <a:lnTo>
                  <a:pt x="10317" y="101"/>
                </a:lnTo>
                <a:lnTo>
                  <a:pt x="10505" y="37"/>
                </a:lnTo>
                <a:lnTo>
                  <a:pt x="10703" y="0"/>
                </a:lnTo>
                <a:lnTo>
                  <a:pt x="10897" y="0"/>
                </a:lnTo>
                <a:close/>
              </a:path>
            </a:pathLst>
          </a:custGeom>
          <a:ln w="12700">
            <a:solidFill>
              <a:srgbClr val="00A9E8"/>
            </a:solidFill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728" name="Shape 72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Safety Infor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5" name="image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6675" y="0"/>
            <a:ext cx="9220201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736" name="Shape 736"/>
          <p:cNvSpPr/>
          <p:nvPr/>
        </p:nvSpPr>
        <p:spPr>
          <a:xfrm>
            <a:off x="3706317" y="6603154"/>
            <a:ext cx="1731369" cy="177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b">
            <a:spAutoFit/>
          </a:bodyPr>
          <a:lstStyle>
            <a:lvl1pPr algn="ctr">
              <a:defRPr sz="700"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SAFETY INFORMATION</a:t>
            </a:r>
          </a:p>
        </p:txBody>
      </p:sp>
      <p:pic>
        <p:nvPicPr>
          <p:cNvPr id="737" name="image3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770458" y="6514748"/>
            <a:ext cx="914404" cy="224772"/>
          </a:xfrm>
          <a:prstGeom prst="rect">
            <a:avLst/>
          </a:prstGeom>
          <a:ln w="12700">
            <a:miter lim="400000"/>
          </a:ln>
        </p:spPr>
      </p:pic>
      <p:sp>
        <p:nvSpPr>
          <p:cNvPr id="738" name="Shape 738"/>
          <p:cNvSpPr/>
          <p:nvPr/>
        </p:nvSpPr>
        <p:spPr>
          <a:xfrm>
            <a:off x="457203" y="6504374"/>
            <a:ext cx="3283886" cy="241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600"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iPad Lithoplasty Overview | SPL-61178 | Rev. B</a:t>
            </a:r>
          </a:p>
          <a:p>
            <a:pPr>
              <a:defRPr sz="600"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© Shockwave Medical, Inc.  All Rights Reserved.</a:t>
            </a:r>
          </a:p>
        </p:txBody>
      </p:sp>
      <p:sp>
        <p:nvSpPr>
          <p:cNvPr id="739" name="Shape 739"/>
          <p:cNvSpPr/>
          <p:nvPr/>
        </p:nvSpPr>
        <p:spPr>
          <a:xfrm>
            <a:off x="550862" y="5973826"/>
            <a:ext cx="411846" cy="4114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597" y="0"/>
                </a:moveTo>
                <a:lnTo>
                  <a:pt x="21600" y="0"/>
                </a:lnTo>
                <a:lnTo>
                  <a:pt x="21600" y="18000"/>
                </a:lnTo>
                <a:cubicBezTo>
                  <a:pt x="21600" y="19988"/>
                  <a:pt x="19990" y="21600"/>
                  <a:pt x="18003" y="21600"/>
                </a:cubicBezTo>
                <a:lnTo>
                  <a:pt x="0" y="21600"/>
                </a:lnTo>
                <a:lnTo>
                  <a:pt x="0" y="3600"/>
                </a:lnTo>
                <a:cubicBezTo>
                  <a:pt x="0" y="1612"/>
                  <a:pt x="1610" y="0"/>
                  <a:pt x="3597" y="0"/>
                </a:cubicBezTo>
                <a:close/>
              </a:path>
            </a:pathLst>
          </a:custGeom>
          <a:ln w="12700">
            <a:solidFill>
              <a:srgbClr val="00A9E8"/>
            </a:solidFill>
          </a:ln>
        </p:spPr>
        <p:txBody>
          <a:bodyPr lIns="45718" tIns="45718" rIns="45718" bIns="45718" anchor="ctr"/>
          <a:lstStyle/>
          <a:p>
            <a:pPr algn="ctr">
              <a:defRPr sz="800" b="1">
                <a:solidFill>
                  <a:srgbClr val="00A9E8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742" name="Group 742">
            <a:hlinkClick r:id="rId5" action="ppaction://hlinksldjump"/>
          </p:cNvPr>
          <p:cNvGrpSpPr/>
          <p:nvPr/>
        </p:nvGrpSpPr>
        <p:grpSpPr>
          <a:xfrm>
            <a:off x="1005678" y="5973821"/>
            <a:ext cx="1058238" cy="411490"/>
            <a:chOff x="0" y="-1"/>
            <a:chExt cx="1058236" cy="411489"/>
          </a:xfrm>
        </p:grpSpPr>
        <p:sp>
          <p:nvSpPr>
            <p:cNvPr id="740" name="Shape 740"/>
            <p:cNvSpPr/>
            <p:nvPr/>
          </p:nvSpPr>
          <p:spPr>
            <a:xfrm>
              <a:off x="-1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41" name="Shape 741"/>
            <p:cNvSpPr/>
            <p:nvPr/>
          </p:nvSpPr>
          <p:spPr>
            <a:xfrm>
              <a:off x="20086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TECHNOLOGY OVERVIEW</a:t>
              </a:r>
            </a:p>
          </p:txBody>
        </p:sp>
      </p:grpSp>
      <p:grpSp>
        <p:nvGrpSpPr>
          <p:cNvPr id="745" name="Group 745">
            <a:hlinkClick r:id="rId5" action="ppaction://hlinksldjump"/>
          </p:cNvPr>
          <p:cNvGrpSpPr/>
          <p:nvPr/>
        </p:nvGrpSpPr>
        <p:grpSpPr>
          <a:xfrm>
            <a:off x="2106884" y="5973821"/>
            <a:ext cx="1058236" cy="411490"/>
            <a:chOff x="-1" y="-1"/>
            <a:chExt cx="1058235" cy="411489"/>
          </a:xfrm>
        </p:grpSpPr>
        <p:sp>
          <p:nvSpPr>
            <p:cNvPr id="743" name="Shape 743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44" name="Shape 744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ANIMATIONS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AND VIDEOS</a:t>
              </a:r>
            </a:p>
          </p:txBody>
        </p:sp>
      </p:grpSp>
      <p:grpSp>
        <p:nvGrpSpPr>
          <p:cNvPr id="748" name="Group 748">
            <a:hlinkClick r:id="rId5" action="ppaction://hlinksldjump"/>
          </p:cNvPr>
          <p:cNvGrpSpPr/>
          <p:nvPr/>
        </p:nvGrpSpPr>
        <p:grpSpPr>
          <a:xfrm>
            <a:off x="3208087" y="5973821"/>
            <a:ext cx="1058237" cy="411490"/>
            <a:chOff x="0" y="-1"/>
            <a:chExt cx="1058236" cy="411489"/>
          </a:xfrm>
        </p:grpSpPr>
        <p:sp>
          <p:nvSpPr>
            <p:cNvPr id="746" name="Shape 746"/>
            <p:cNvSpPr/>
            <p:nvPr/>
          </p:nvSpPr>
          <p:spPr>
            <a:xfrm>
              <a:off x="-1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47" name="Shape 747"/>
            <p:cNvSpPr/>
            <p:nvPr/>
          </p:nvSpPr>
          <p:spPr>
            <a:xfrm>
              <a:off x="20086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DISRUPT </a:t>
              </a:r>
              <a:br/>
              <a:r>
                <a:t>PAD DATA</a:t>
              </a:r>
            </a:p>
          </p:txBody>
        </p:sp>
      </p:grpSp>
      <p:grpSp>
        <p:nvGrpSpPr>
          <p:cNvPr id="751" name="Group 751">
            <a:hlinkClick r:id="rId5" action="ppaction://hlinksldjump"/>
          </p:cNvPr>
          <p:cNvGrpSpPr/>
          <p:nvPr/>
        </p:nvGrpSpPr>
        <p:grpSpPr>
          <a:xfrm>
            <a:off x="4309290" y="5973821"/>
            <a:ext cx="1058237" cy="411490"/>
            <a:chOff x="-1" y="-1"/>
            <a:chExt cx="1058235" cy="411489"/>
          </a:xfrm>
        </p:grpSpPr>
        <p:sp>
          <p:nvSpPr>
            <p:cNvPr id="749" name="Shape 749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50" name="Shape 750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USER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GUIDE</a:t>
              </a:r>
            </a:p>
          </p:txBody>
        </p:sp>
      </p:grpSp>
      <p:grpSp>
        <p:nvGrpSpPr>
          <p:cNvPr id="754" name="Group 754"/>
          <p:cNvGrpSpPr/>
          <p:nvPr/>
        </p:nvGrpSpPr>
        <p:grpSpPr>
          <a:xfrm>
            <a:off x="5410493" y="5973821"/>
            <a:ext cx="1058236" cy="411490"/>
            <a:chOff x="-1" y="-1"/>
            <a:chExt cx="1058235" cy="411489"/>
          </a:xfrm>
        </p:grpSpPr>
        <p:sp>
          <p:nvSpPr>
            <p:cNvPr id="752" name="Shape 752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53" name="Shape 753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CASE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STUDIES</a:t>
              </a:r>
            </a:p>
          </p:txBody>
        </p:sp>
      </p:grpSp>
      <p:grpSp>
        <p:nvGrpSpPr>
          <p:cNvPr id="757" name="Group 757">
            <a:hlinkClick r:id="rId5" action="ppaction://hlinksldjump"/>
          </p:cNvPr>
          <p:cNvGrpSpPr/>
          <p:nvPr/>
        </p:nvGrpSpPr>
        <p:grpSpPr>
          <a:xfrm>
            <a:off x="6511697" y="5973821"/>
            <a:ext cx="1058236" cy="411490"/>
            <a:chOff x="-1" y="-1"/>
            <a:chExt cx="1058235" cy="411489"/>
          </a:xfrm>
        </p:grpSpPr>
        <p:sp>
          <p:nvSpPr>
            <p:cNvPr id="755" name="Shape 755"/>
            <p:cNvSpPr/>
            <p:nvPr/>
          </p:nvSpPr>
          <p:spPr>
            <a:xfrm>
              <a:off x="-2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56" name="Shape 756"/>
            <p:cNvSpPr/>
            <p:nvPr/>
          </p:nvSpPr>
          <p:spPr>
            <a:xfrm>
              <a:off x="20087" y="72575"/>
              <a:ext cx="1018060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KEY</a:t>
              </a:r>
              <a:br/>
              <a:r>
                <a:t>BENEFITS</a:t>
              </a:r>
            </a:p>
          </p:txBody>
        </p:sp>
      </p:grpSp>
      <p:grpSp>
        <p:nvGrpSpPr>
          <p:cNvPr id="760" name="Group 760"/>
          <p:cNvGrpSpPr/>
          <p:nvPr/>
        </p:nvGrpSpPr>
        <p:grpSpPr>
          <a:xfrm>
            <a:off x="7611548" y="5973821"/>
            <a:ext cx="1058236" cy="411490"/>
            <a:chOff x="-1" y="-1"/>
            <a:chExt cx="1058235" cy="411489"/>
          </a:xfrm>
        </p:grpSpPr>
        <p:sp>
          <p:nvSpPr>
            <p:cNvPr id="758" name="Shape 758"/>
            <p:cNvSpPr/>
            <p:nvPr/>
          </p:nvSpPr>
          <p:spPr>
            <a:xfrm>
              <a:off x="-2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59" name="Shape 759"/>
            <p:cNvSpPr/>
            <p:nvPr/>
          </p:nvSpPr>
          <p:spPr>
            <a:xfrm>
              <a:off x="20087" y="72575"/>
              <a:ext cx="1018060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CORPORATE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OVERVIEW</a:t>
              </a:r>
            </a:p>
          </p:txBody>
        </p:sp>
      </p:grpSp>
      <p:sp>
        <p:nvSpPr>
          <p:cNvPr id="761" name="Shape 761">
            <a:hlinkClick r:id="rId3" action="ppaction://hlinksldjump"/>
          </p:cNvPr>
          <p:cNvSpPr/>
          <p:nvPr/>
        </p:nvSpPr>
        <p:spPr>
          <a:xfrm>
            <a:off x="653705" y="6088126"/>
            <a:ext cx="205795" cy="182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97" y="0"/>
                </a:moveTo>
                <a:lnTo>
                  <a:pt x="11095" y="37"/>
                </a:lnTo>
                <a:lnTo>
                  <a:pt x="11279" y="101"/>
                </a:lnTo>
                <a:lnTo>
                  <a:pt x="11458" y="196"/>
                </a:lnTo>
                <a:lnTo>
                  <a:pt x="11618" y="329"/>
                </a:lnTo>
                <a:lnTo>
                  <a:pt x="21331" y="9954"/>
                </a:lnTo>
                <a:lnTo>
                  <a:pt x="21449" y="10086"/>
                </a:lnTo>
                <a:lnTo>
                  <a:pt x="21529" y="10214"/>
                </a:lnTo>
                <a:lnTo>
                  <a:pt x="21581" y="10325"/>
                </a:lnTo>
                <a:lnTo>
                  <a:pt x="21600" y="10437"/>
                </a:lnTo>
                <a:lnTo>
                  <a:pt x="21586" y="10521"/>
                </a:lnTo>
                <a:lnTo>
                  <a:pt x="21543" y="10606"/>
                </a:lnTo>
                <a:lnTo>
                  <a:pt x="21468" y="10670"/>
                </a:lnTo>
                <a:lnTo>
                  <a:pt x="21360" y="10723"/>
                </a:lnTo>
                <a:lnTo>
                  <a:pt x="21228" y="10750"/>
                </a:lnTo>
                <a:lnTo>
                  <a:pt x="21062" y="10760"/>
                </a:lnTo>
                <a:lnTo>
                  <a:pt x="18064" y="10760"/>
                </a:lnTo>
                <a:lnTo>
                  <a:pt x="18064" y="20618"/>
                </a:lnTo>
                <a:lnTo>
                  <a:pt x="18050" y="20809"/>
                </a:lnTo>
                <a:lnTo>
                  <a:pt x="17998" y="20995"/>
                </a:lnTo>
                <a:lnTo>
                  <a:pt x="17922" y="21165"/>
                </a:lnTo>
                <a:lnTo>
                  <a:pt x="17809" y="21313"/>
                </a:lnTo>
                <a:lnTo>
                  <a:pt x="17686" y="21430"/>
                </a:lnTo>
                <a:lnTo>
                  <a:pt x="17536" y="21520"/>
                </a:lnTo>
                <a:lnTo>
                  <a:pt x="17371" y="21579"/>
                </a:lnTo>
                <a:lnTo>
                  <a:pt x="17191" y="21600"/>
                </a:lnTo>
                <a:lnTo>
                  <a:pt x="13523" y="21600"/>
                </a:lnTo>
                <a:lnTo>
                  <a:pt x="13523" y="15116"/>
                </a:lnTo>
                <a:lnTo>
                  <a:pt x="13514" y="14920"/>
                </a:lnTo>
                <a:lnTo>
                  <a:pt x="13462" y="14734"/>
                </a:lnTo>
                <a:lnTo>
                  <a:pt x="13382" y="14564"/>
                </a:lnTo>
                <a:lnTo>
                  <a:pt x="13268" y="14427"/>
                </a:lnTo>
                <a:lnTo>
                  <a:pt x="13146" y="14304"/>
                </a:lnTo>
                <a:lnTo>
                  <a:pt x="12995" y="14209"/>
                </a:lnTo>
                <a:lnTo>
                  <a:pt x="12830" y="14161"/>
                </a:lnTo>
                <a:lnTo>
                  <a:pt x="12655" y="14135"/>
                </a:lnTo>
                <a:lnTo>
                  <a:pt x="8954" y="14135"/>
                </a:lnTo>
                <a:lnTo>
                  <a:pt x="8775" y="14161"/>
                </a:lnTo>
                <a:lnTo>
                  <a:pt x="8615" y="14220"/>
                </a:lnTo>
                <a:lnTo>
                  <a:pt x="8468" y="14304"/>
                </a:lnTo>
                <a:lnTo>
                  <a:pt x="8336" y="14427"/>
                </a:lnTo>
                <a:lnTo>
                  <a:pt x="8233" y="14570"/>
                </a:lnTo>
                <a:lnTo>
                  <a:pt x="8148" y="14740"/>
                </a:lnTo>
                <a:lnTo>
                  <a:pt x="8096" y="14920"/>
                </a:lnTo>
                <a:lnTo>
                  <a:pt x="8082" y="15116"/>
                </a:lnTo>
                <a:lnTo>
                  <a:pt x="8082" y="21600"/>
                </a:lnTo>
                <a:lnTo>
                  <a:pt x="4413" y="21600"/>
                </a:lnTo>
                <a:lnTo>
                  <a:pt x="4239" y="21579"/>
                </a:lnTo>
                <a:lnTo>
                  <a:pt x="4074" y="21520"/>
                </a:lnTo>
                <a:lnTo>
                  <a:pt x="3928" y="21430"/>
                </a:lnTo>
                <a:lnTo>
                  <a:pt x="3800" y="21303"/>
                </a:lnTo>
                <a:lnTo>
                  <a:pt x="3692" y="21165"/>
                </a:lnTo>
                <a:lnTo>
                  <a:pt x="3607" y="20995"/>
                </a:lnTo>
                <a:lnTo>
                  <a:pt x="3555" y="20809"/>
                </a:lnTo>
                <a:lnTo>
                  <a:pt x="3541" y="20618"/>
                </a:lnTo>
                <a:lnTo>
                  <a:pt x="3541" y="10766"/>
                </a:lnTo>
                <a:lnTo>
                  <a:pt x="542" y="10766"/>
                </a:lnTo>
                <a:lnTo>
                  <a:pt x="382" y="10750"/>
                </a:lnTo>
                <a:lnTo>
                  <a:pt x="240" y="10723"/>
                </a:lnTo>
                <a:lnTo>
                  <a:pt x="137" y="10675"/>
                </a:lnTo>
                <a:lnTo>
                  <a:pt x="61" y="10612"/>
                </a:lnTo>
                <a:lnTo>
                  <a:pt x="14" y="10532"/>
                </a:lnTo>
                <a:lnTo>
                  <a:pt x="0" y="10437"/>
                </a:lnTo>
                <a:lnTo>
                  <a:pt x="19" y="10325"/>
                </a:lnTo>
                <a:lnTo>
                  <a:pt x="71" y="10214"/>
                </a:lnTo>
                <a:lnTo>
                  <a:pt x="156" y="10086"/>
                </a:lnTo>
                <a:lnTo>
                  <a:pt x="273" y="9954"/>
                </a:lnTo>
                <a:lnTo>
                  <a:pt x="9982" y="329"/>
                </a:lnTo>
                <a:lnTo>
                  <a:pt x="10147" y="196"/>
                </a:lnTo>
                <a:lnTo>
                  <a:pt x="10317" y="101"/>
                </a:lnTo>
                <a:lnTo>
                  <a:pt x="10505" y="37"/>
                </a:lnTo>
                <a:lnTo>
                  <a:pt x="10703" y="0"/>
                </a:lnTo>
                <a:lnTo>
                  <a:pt x="10897" y="0"/>
                </a:lnTo>
                <a:close/>
              </a:path>
            </a:pathLst>
          </a:custGeom>
          <a:ln w="12700">
            <a:solidFill>
              <a:srgbClr val="00A9E8"/>
            </a:solidFill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762" name="image2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148838" y="1984248"/>
            <a:ext cx="4846324" cy="1207012"/>
          </a:xfrm>
          <a:prstGeom prst="rect">
            <a:avLst/>
          </a:prstGeom>
          <a:ln w="12700">
            <a:miter lim="400000"/>
          </a:ln>
        </p:spPr>
      </p:pic>
      <p:sp>
        <p:nvSpPr>
          <p:cNvPr id="763" name="Shape 76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.)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Shape 770"/>
          <p:cNvSpPr/>
          <p:nvPr/>
        </p:nvSpPr>
        <p:spPr>
          <a:xfrm>
            <a:off x="1" y="6385307"/>
            <a:ext cx="9144001" cy="472697"/>
          </a:xfrm>
          <a:prstGeom prst="rect">
            <a:avLst/>
          </a:prstGeom>
          <a:solidFill>
            <a:srgbClr val="00A9E8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300">
                <a:solidFill>
                  <a:srgbClr val="00A9E8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771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73336" y="6515454"/>
            <a:ext cx="911526" cy="224066"/>
          </a:xfrm>
          <a:prstGeom prst="rect">
            <a:avLst/>
          </a:prstGeom>
          <a:ln w="12700">
            <a:miter lim="400000"/>
          </a:ln>
        </p:spPr>
      </p:pic>
      <p:sp>
        <p:nvSpPr>
          <p:cNvPr id="772" name="Shape 772"/>
          <p:cNvSpPr/>
          <p:nvPr/>
        </p:nvSpPr>
        <p:spPr>
          <a:xfrm>
            <a:off x="457203" y="6504374"/>
            <a:ext cx="3283886" cy="241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iPad Lithoplasty Overview | SPL-61178 | Rev. B</a:t>
            </a:r>
          </a:p>
          <a:p>
            <a:pPr>
              <a:defRPr sz="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© Shockwave Medical, Inc.  All Rights Reserved.</a:t>
            </a:r>
          </a:p>
        </p:txBody>
      </p:sp>
      <p:pic>
        <p:nvPicPr>
          <p:cNvPr id="773" name="image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64" y="0"/>
            <a:ext cx="9130473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774" name="Shape 774"/>
          <p:cNvSpPr/>
          <p:nvPr/>
        </p:nvSpPr>
        <p:spPr>
          <a:xfrm>
            <a:off x="0" y="6382510"/>
            <a:ext cx="9144000" cy="475488"/>
          </a:xfrm>
          <a:prstGeom prst="rect">
            <a:avLst/>
          </a:prstGeom>
          <a:solidFill>
            <a:srgbClr val="00A9E8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775" name="Shape 775"/>
          <p:cNvSpPr/>
          <p:nvPr/>
        </p:nvSpPr>
        <p:spPr>
          <a:xfrm>
            <a:off x="3747246" y="6527923"/>
            <a:ext cx="1649506" cy="1651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©2016 SHOCKWAVE</a:t>
            </a:r>
          </a:p>
        </p:txBody>
      </p:sp>
      <p:pic>
        <p:nvPicPr>
          <p:cNvPr id="776" name="image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48838" y="1984248"/>
            <a:ext cx="4846324" cy="1207012"/>
          </a:xfrm>
          <a:prstGeom prst="rect">
            <a:avLst/>
          </a:prstGeom>
          <a:ln w="12700">
            <a:miter lim="400000"/>
          </a:ln>
        </p:spPr>
      </p:pic>
      <p:sp>
        <p:nvSpPr>
          <p:cNvPr id="777" name="Shape 777"/>
          <p:cNvSpPr>
            <a:spLocks noGrp="1"/>
          </p:cNvSpPr>
          <p:nvPr>
            <p:ph type="sldNum" sz="quarter" idx="2"/>
          </p:nvPr>
        </p:nvSpPr>
        <p:spPr>
          <a:xfrm>
            <a:off x="4460728" y="6525422"/>
            <a:ext cx="222544" cy="204126"/>
          </a:xfrm>
          <a:prstGeom prst="rect">
            <a:avLst/>
          </a:prstGeom>
        </p:spPr>
        <p:txBody>
          <a:bodyPr lIns="34290" tIns="34290" rIns="34290" bIns="34290"/>
          <a:lstStyle>
            <a:lvl1pPr algn="ctr">
              <a:defRPr sz="10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.)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Shape 784"/>
          <p:cNvSpPr/>
          <p:nvPr/>
        </p:nvSpPr>
        <p:spPr>
          <a:xfrm>
            <a:off x="1" y="6385307"/>
            <a:ext cx="9144001" cy="472697"/>
          </a:xfrm>
          <a:prstGeom prst="rect">
            <a:avLst/>
          </a:prstGeom>
          <a:solidFill>
            <a:srgbClr val="00A9E8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300">
                <a:solidFill>
                  <a:srgbClr val="00A9E8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785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73336" y="6515454"/>
            <a:ext cx="911526" cy="224066"/>
          </a:xfrm>
          <a:prstGeom prst="rect">
            <a:avLst/>
          </a:prstGeom>
          <a:ln w="12700">
            <a:miter lim="400000"/>
          </a:ln>
        </p:spPr>
      </p:pic>
      <p:sp>
        <p:nvSpPr>
          <p:cNvPr id="786" name="Shape 786"/>
          <p:cNvSpPr/>
          <p:nvPr/>
        </p:nvSpPr>
        <p:spPr>
          <a:xfrm>
            <a:off x="457203" y="6504374"/>
            <a:ext cx="3283886" cy="241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iPad Lithoplasty Overview | SPL-61178 | Rev. B</a:t>
            </a:r>
          </a:p>
          <a:p>
            <a:pPr>
              <a:defRPr sz="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© Shockwave Medical, Inc.  All Rights Reserved.</a:t>
            </a:r>
          </a:p>
        </p:txBody>
      </p:sp>
      <p:pic>
        <p:nvPicPr>
          <p:cNvPr id="787" name="image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64" y="0"/>
            <a:ext cx="9130473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788" name="Shape 788"/>
          <p:cNvSpPr/>
          <p:nvPr/>
        </p:nvSpPr>
        <p:spPr>
          <a:xfrm>
            <a:off x="1" y="6385307"/>
            <a:ext cx="9144001" cy="472697"/>
          </a:xfrm>
          <a:prstGeom prst="rect">
            <a:avLst/>
          </a:prstGeom>
          <a:solidFill>
            <a:srgbClr val="00A9E8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789" name="Shape 789"/>
          <p:cNvSpPr>
            <a:spLocks noGrp="1"/>
          </p:cNvSpPr>
          <p:nvPr>
            <p:ph type="body" sz="quarter" idx="1"/>
          </p:nvPr>
        </p:nvSpPr>
        <p:spPr>
          <a:xfrm>
            <a:off x="1654175" y="2103353"/>
            <a:ext cx="5835650" cy="1325648"/>
          </a:xfrm>
          <a:prstGeom prst="rect">
            <a:avLst/>
          </a:prstGeom>
        </p:spPr>
        <p:txBody>
          <a:bodyPr anchor="ctr"/>
          <a:lstStyle>
            <a:lvl1pPr marL="0" indent="0" algn="ctr">
              <a:buClrTx/>
              <a:buSzTx/>
              <a:buFontTx/>
              <a:buNone/>
              <a:tabLst>
                <a:tab pos="101600" algn="l"/>
              </a:tabLst>
              <a:defRPr sz="5600" b="1">
                <a:solidFill>
                  <a:srgbClr val="FFFFFF"/>
                </a:solidFill>
              </a:defRPr>
            </a:lvl1pPr>
            <a:lvl2pPr marL="648863" indent="-519092" algn="ctr">
              <a:buClrTx/>
              <a:buFontTx/>
              <a:tabLst>
                <a:tab pos="101600" algn="l"/>
              </a:tabLst>
              <a:defRPr sz="5600" b="1">
                <a:solidFill>
                  <a:srgbClr val="FFFFFF"/>
                </a:solidFill>
              </a:defRPr>
            </a:lvl2pPr>
            <a:lvl3pPr marL="859591" indent="-600048" algn="ctr">
              <a:buClrTx/>
              <a:buFontTx/>
              <a:tabLst>
                <a:tab pos="101600" algn="l"/>
              </a:tabLst>
              <a:defRPr sz="5600" b="1">
                <a:solidFill>
                  <a:srgbClr val="FFFFFF"/>
                </a:solidFill>
              </a:defRPr>
            </a:lvl3pPr>
            <a:lvl4pPr marL="993730" indent="-605606" algn="ctr">
              <a:buClrTx/>
              <a:buFontTx/>
              <a:tabLst>
                <a:tab pos="101600" algn="l"/>
              </a:tabLst>
              <a:defRPr sz="5600" b="1">
                <a:solidFill>
                  <a:srgbClr val="FFFFFF"/>
                </a:solidFill>
              </a:defRPr>
            </a:lvl4pPr>
            <a:lvl5pPr marL="1204616" indent="-686721" algn="ctr">
              <a:buClrTx/>
              <a:buFontTx/>
              <a:tabLst>
                <a:tab pos="101600" algn="l"/>
              </a:tabLst>
              <a:defRPr sz="5600"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790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73336" y="6515454"/>
            <a:ext cx="911526" cy="224066"/>
          </a:xfrm>
          <a:prstGeom prst="rect">
            <a:avLst/>
          </a:prstGeom>
          <a:ln w="12700">
            <a:miter lim="400000"/>
          </a:ln>
        </p:spPr>
      </p:pic>
      <p:sp>
        <p:nvSpPr>
          <p:cNvPr id="791" name="Shape 791"/>
          <p:cNvSpPr/>
          <p:nvPr/>
        </p:nvSpPr>
        <p:spPr>
          <a:xfrm>
            <a:off x="457203" y="6504374"/>
            <a:ext cx="3283886" cy="241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iPad Lithoplasty Overview | SPL-61178 | Rev. B</a:t>
            </a:r>
          </a:p>
          <a:p>
            <a:pPr>
              <a:defRPr sz="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© Shockwave Medical, Inc.  All Rights Reserved.</a:t>
            </a:r>
          </a:p>
        </p:txBody>
      </p:sp>
      <p:sp>
        <p:nvSpPr>
          <p:cNvPr id="792" name="Shape 792"/>
          <p:cNvSpPr>
            <a:spLocks noGrp="1"/>
          </p:cNvSpPr>
          <p:nvPr>
            <p:ph type="sldNum" sz="quarter" idx="2"/>
          </p:nvPr>
        </p:nvSpPr>
        <p:spPr>
          <a:xfrm>
            <a:off x="4460728" y="6525422"/>
            <a:ext cx="222544" cy="204126"/>
          </a:xfrm>
          <a:prstGeom prst="rect">
            <a:avLst/>
          </a:prstGeom>
        </p:spPr>
        <p:txBody>
          <a:bodyPr lIns="34290" tIns="34290" rIns="34290" bIns="34290"/>
          <a:lstStyle>
            <a:lvl1pPr algn="ctr">
              <a:defRPr sz="10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.) Title Slide Altern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Shape 799"/>
          <p:cNvSpPr/>
          <p:nvPr/>
        </p:nvSpPr>
        <p:spPr>
          <a:xfrm>
            <a:off x="1" y="6385307"/>
            <a:ext cx="9144001" cy="472697"/>
          </a:xfrm>
          <a:prstGeom prst="rect">
            <a:avLst/>
          </a:prstGeom>
          <a:solidFill>
            <a:srgbClr val="00A9E8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300">
                <a:solidFill>
                  <a:srgbClr val="00A9E8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800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73336" y="6515454"/>
            <a:ext cx="911526" cy="224066"/>
          </a:xfrm>
          <a:prstGeom prst="rect">
            <a:avLst/>
          </a:prstGeom>
          <a:ln w="12700">
            <a:miter lim="400000"/>
          </a:ln>
        </p:spPr>
      </p:pic>
      <p:sp>
        <p:nvSpPr>
          <p:cNvPr id="801" name="Shape 801"/>
          <p:cNvSpPr/>
          <p:nvPr/>
        </p:nvSpPr>
        <p:spPr>
          <a:xfrm>
            <a:off x="457203" y="6504374"/>
            <a:ext cx="3283886" cy="241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iPad Lithoplasty Overview | SPL-61178 | Rev. B</a:t>
            </a:r>
          </a:p>
          <a:p>
            <a:pPr>
              <a:defRPr sz="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© Shockwave Medical, Inc.  All Rights Reserved.</a:t>
            </a:r>
          </a:p>
        </p:txBody>
      </p:sp>
      <p:pic>
        <p:nvPicPr>
          <p:cNvPr id="802" name="image2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64" y="0"/>
            <a:ext cx="9130473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803" name="Shape 803"/>
          <p:cNvSpPr/>
          <p:nvPr/>
        </p:nvSpPr>
        <p:spPr>
          <a:xfrm>
            <a:off x="1" y="6385307"/>
            <a:ext cx="9144001" cy="47269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804" name="Shape 804"/>
          <p:cNvSpPr/>
          <p:nvPr/>
        </p:nvSpPr>
        <p:spPr>
          <a:xfrm>
            <a:off x="457203" y="6536797"/>
            <a:ext cx="3283886" cy="1532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PRESENTATION NAME | CLIENT | VERSION 01 | 01 APRIL 16</a:t>
            </a:r>
          </a:p>
        </p:txBody>
      </p:sp>
      <p:sp>
        <p:nvSpPr>
          <p:cNvPr id="805" name="Shape 805"/>
          <p:cNvSpPr>
            <a:spLocks noGrp="1"/>
          </p:cNvSpPr>
          <p:nvPr>
            <p:ph type="body" sz="quarter" idx="1"/>
          </p:nvPr>
        </p:nvSpPr>
        <p:spPr>
          <a:xfrm>
            <a:off x="1654175" y="2103353"/>
            <a:ext cx="5835650" cy="1325648"/>
          </a:xfrm>
          <a:prstGeom prst="rect">
            <a:avLst/>
          </a:prstGeom>
        </p:spPr>
        <p:txBody>
          <a:bodyPr anchor="ctr"/>
          <a:lstStyle>
            <a:lvl1pPr marL="0" indent="0" algn="ctr">
              <a:buClrTx/>
              <a:buSzTx/>
              <a:buFontTx/>
              <a:buNone/>
              <a:tabLst>
                <a:tab pos="101600" algn="l"/>
              </a:tabLst>
              <a:defRPr sz="5600" b="1">
                <a:solidFill>
                  <a:srgbClr val="FFFFFF"/>
                </a:solidFill>
              </a:defRPr>
            </a:lvl1pPr>
            <a:lvl2pPr marL="648863" indent="-519092" algn="ctr">
              <a:buClrTx/>
              <a:buFontTx/>
              <a:tabLst>
                <a:tab pos="101600" algn="l"/>
              </a:tabLst>
              <a:defRPr sz="5600" b="1">
                <a:solidFill>
                  <a:srgbClr val="FFFFFF"/>
                </a:solidFill>
              </a:defRPr>
            </a:lvl2pPr>
            <a:lvl3pPr marL="859591" indent="-600048" algn="ctr">
              <a:buClrTx/>
              <a:buFontTx/>
              <a:tabLst>
                <a:tab pos="101600" algn="l"/>
              </a:tabLst>
              <a:defRPr sz="5600" b="1">
                <a:solidFill>
                  <a:srgbClr val="FFFFFF"/>
                </a:solidFill>
              </a:defRPr>
            </a:lvl3pPr>
            <a:lvl4pPr marL="993730" indent="-605606" algn="ctr">
              <a:buClrTx/>
              <a:buFontTx/>
              <a:tabLst>
                <a:tab pos="101600" algn="l"/>
              </a:tabLst>
              <a:defRPr sz="5600" b="1">
                <a:solidFill>
                  <a:srgbClr val="FFFFFF"/>
                </a:solidFill>
              </a:defRPr>
            </a:lvl4pPr>
            <a:lvl5pPr marL="1204616" indent="-686721" algn="ctr">
              <a:buClrTx/>
              <a:buFontTx/>
              <a:tabLst>
                <a:tab pos="101600" algn="l"/>
              </a:tabLst>
              <a:defRPr sz="5600"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806" name="image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574260" y="6490868"/>
            <a:ext cx="1036344" cy="254746"/>
          </a:xfrm>
          <a:prstGeom prst="rect">
            <a:avLst/>
          </a:prstGeom>
          <a:ln w="12700">
            <a:miter lim="400000"/>
          </a:ln>
        </p:spPr>
      </p:pic>
      <p:sp>
        <p:nvSpPr>
          <p:cNvPr id="807" name="Shape 807"/>
          <p:cNvSpPr>
            <a:spLocks noGrp="1"/>
          </p:cNvSpPr>
          <p:nvPr>
            <p:ph type="sldNum" sz="quarter" idx="2"/>
          </p:nvPr>
        </p:nvSpPr>
        <p:spPr>
          <a:xfrm>
            <a:off x="4460728" y="6525422"/>
            <a:ext cx="222544" cy="204126"/>
          </a:xfrm>
          <a:prstGeom prst="rect">
            <a:avLst/>
          </a:prstGeom>
        </p:spPr>
        <p:txBody>
          <a:bodyPr lIns="34290" tIns="34290" rIns="34290" bIns="34290"/>
          <a:lstStyle>
            <a:lvl1pPr algn="ctr">
              <a:defRPr sz="10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.) Divider Sli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Shape 814"/>
          <p:cNvSpPr/>
          <p:nvPr/>
        </p:nvSpPr>
        <p:spPr>
          <a:xfrm>
            <a:off x="1" y="6385307"/>
            <a:ext cx="9144001" cy="472697"/>
          </a:xfrm>
          <a:prstGeom prst="rect">
            <a:avLst/>
          </a:prstGeom>
          <a:solidFill>
            <a:srgbClr val="00A9E8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300">
                <a:solidFill>
                  <a:srgbClr val="00A9E8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815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73336" y="6515454"/>
            <a:ext cx="911526" cy="224066"/>
          </a:xfrm>
          <a:prstGeom prst="rect">
            <a:avLst/>
          </a:prstGeom>
          <a:ln w="12700">
            <a:miter lim="400000"/>
          </a:ln>
        </p:spPr>
      </p:pic>
      <p:sp>
        <p:nvSpPr>
          <p:cNvPr id="816" name="Shape 816"/>
          <p:cNvSpPr/>
          <p:nvPr/>
        </p:nvSpPr>
        <p:spPr>
          <a:xfrm>
            <a:off x="457203" y="6504374"/>
            <a:ext cx="3283886" cy="241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iPad Lithoplasty Overview | SPL-61178 | Rev. B</a:t>
            </a:r>
          </a:p>
          <a:p>
            <a:pPr>
              <a:defRPr sz="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© Shockwave Medical, Inc.  All Rights Reserved.</a:t>
            </a:r>
          </a:p>
        </p:txBody>
      </p:sp>
      <p:pic>
        <p:nvPicPr>
          <p:cNvPr id="817" name="image3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818" name="Shape 818"/>
          <p:cNvSpPr/>
          <p:nvPr/>
        </p:nvSpPr>
        <p:spPr>
          <a:xfrm>
            <a:off x="1" y="6385307"/>
            <a:ext cx="9144001" cy="47269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819" name="image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574260" y="6490868"/>
            <a:ext cx="1036344" cy="254746"/>
          </a:xfrm>
          <a:prstGeom prst="rect">
            <a:avLst/>
          </a:prstGeom>
          <a:ln w="12700">
            <a:miter lim="400000"/>
          </a:ln>
        </p:spPr>
      </p:pic>
      <p:sp>
        <p:nvSpPr>
          <p:cNvPr id="820" name="Shape 820"/>
          <p:cNvSpPr>
            <a:spLocks noGrp="1"/>
          </p:cNvSpPr>
          <p:nvPr>
            <p:ph type="body" sz="quarter" idx="1"/>
          </p:nvPr>
        </p:nvSpPr>
        <p:spPr>
          <a:xfrm>
            <a:off x="1654175" y="2516564"/>
            <a:ext cx="5835650" cy="912436"/>
          </a:xfrm>
          <a:prstGeom prst="rect">
            <a:avLst/>
          </a:prstGeom>
        </p:spPr>
        <p:txBody>
          <a:bodyPr anchor="ctr"/>
          <a:lstStyle>
            <a:lvl1pPr marL="0" indent="0" algn="ctr">
              <a:buClrTx/>
              <a:buSzTx/>
              <a:buFontTx/>
              <a:buNone/>
              <a:defRPr sz="3600" b="1">
                <a:solidFill>
                  <a:srgbClr val="FFFFFF"/>
                </a:solidFill>
              </a:defRPr>
            </a:lvl1pPr>
            <a:lvl2pPr marL="463472" indent="-333700" algn="ctr">
              <a:buClrTx/>
              <a:buFontTx/>
              <a:defRPr sz="3600" b="1">
                <a:solidFill>
                  <a:srgbClr val="FFFFFF"/>
                </a:solidFill>
              </a:defRPr>
            </a:lvl2pPr>
            <a:lvl3pPr marL="645287" indent="-385746" algn="ctr">
              <a:buClrTx/>
              <a:buFontTx/>
              <a:defRPr sz="3600" b="1">
                <a:solidFill>
                  <a:srgbClr val="FFFFFF"/>
                </a:solidFill>
              </a:defRPr>
            </a:lvl3pPr>
            <a:lvl4pPr marL="777441" indent="-389318" algn="ctr">
              <a:buClrTx/>
              <a:buFontTx/>
              <a:defRPr sz="3600" b="1">
                <a:solidFill>
                  <a:srgbClr val="FFFFFF"/>
                </a:solidFill>
              </a:defRPr>
            </a:lvl4pPr>
            <a:lvl5pPr marL="959358" indent="-441462" algn="ctr">
              <a:buClrTx/>
              <a:buFontTx/>
              <a:defRPr sz="3600"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21" name="Shape 821"/>
          <p:cNvSpPr>
            <a:spLocks noGrp="1"/>
          </p:cNvSpPr>
          <p:nvPr>
            <p:ph type="sldNum" sz="quarter" idx="2"/>
          </p:nvPr>
        </p:nvSpPr>
        <p:spPr>
          <a:xfrm>
            <a:off x="4460728" y="6525422"/>
            <a:ext cx="222544" cy="204126"/>
          </a:xfrm>
          <a:prstGeom prst="rect">
            <a:avLst/>
          </a:prstGeom>
        </p:spPr>
        <p:txBody>
          <a:bodyPr lIns="34290" tIns="34290" rIns="34290" bIns="34290"/>
          <a:lstStyle>
            <a:lvl1pPr algn="ctr">
              <a:defRPr sz="10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.) Divider Sli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Shape 828"/>
          <p:cNvSpPr/>
          <p:nvPr/>
        </p:nvSpPr>
        <p:spPr>
          <a:xfrm>
            <a:off x="1" y="6385307"/>
            <a:ext cx="9144001" cy="472697"/>
          </a:xfrm>
          <a:prstGeom prst="rect">
            <a:avLst/>
          </a:prstGeom>
          <a:solidFill>
            <a:srgbClr val="00A9E8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300">
                <a:solidFill>
                  <a:srgbClr val="00A9E8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829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73336" y="6515454"/>
            <a:ext cx="911526" cy="224066"/>
          </a:xfrm>
          <a:prstGeom prst="rect">
            <a:avLst/>
          </a:prstGeom>
          <a:ln w="12700">
            <a:miter lim="400000"/>
          </a:ln>
        </p:spPr>
      </p:pic>
      <p:sp>
        <p:nvSpPr>
          <p:cNvPr id="830" name="Shape 830"/>
          <p:cNvSpPr/>
          <p:nvPr/>
        </p:nvSpPr>
        <p:spPr>
          <a:xfrm>
            <a:off x="457203" y="6504374"/>
            <a:ext cx="3283886" cy="241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iPad Lithoplasty Overview | SPL-61178 | Rev. B</a:t>
            </a:r>
          </a:p>
          <a:p>
            <a:pPr>
              <a:defRPr sz="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© Shockwave Medical, Inc.  All Rights Reserved.</a:t>
            </a:r>
          </a:p>
        </p:txBody>
      </p:sp>
      <p:pic>
        <p:nvPicPr>
          <p:cNvPr id="831" name="image4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832" name="Shape 832"/>
          <p:cNvSpPr/>
          <p:nvPr/>
        </p:nvSpPr>
        <p:spPr>
          <a:xfrm>
            <a:off x="1" y="6385307"/>
            <a:ext cx="9144001" cy="47269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833" name="image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574260" y="6490868"/>
            <a:ext cx="1036344" cy="254746"/>
          </a:xfrm>
          <a:prstGeom prst="rect">
            <a:avLst/>
          </a:prstGeom>
          <a:ln w="12700">
            <a:miter lim="400000"/>
          </a:ln>
        </p:spPr>
      </p:pic>
      <p:sp>
        <p:nvSpPr>
          <p:cNvPr id="834" name="Shape 834"/>
          <p:cNvSpPr/>
          <p:nvPr/>
        </p:nvSpPr>
        <p:spPr>
          <a:xfrm>
            <a:off x="457202" y="6536797"/>
            <a:ext cx="3283886" cy="1651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PRESENTATION NAME | CLIENT | VERSION 01 | 01 APRIL 16</a:t>
            </a:r>
          </a:p>
        </p:txBody>
      </p:sp>
      <p:sp>
        <p:nvSpPr>
          <p:cNvPr id="835" name="Shape 835"/>
          <p:cNvSpPr>
            <a:spLocks noGrp="1"/>
          </p:cNvSpPr>
          <p:nvPr>
            <p:ph type="body" sz="quarter" idx="1"/>
          </p:nvPr>
        </p:nvSpPr>
        <p:spPr>
          <a:xfrm>
            <a:off x="1654175" y="2516564"/>
            <a:ext cx="5835650" cy="912436"/>
          </a:xfrm>
          <a:prstGeom prst="rect">
            <a:avLst/>
          </a:prstGeom>
        </p:spPr>
        <p:txBody>
          <a:bodyPr anchor="ctr"/>
          <a:lstStyle>
            <a:lvl1pPr marL="0" indent="0" algn="ctr">
              <a:buClrTx/>
              <a:buSzTx/>
              <a:buFontTx/>
              <a:buNone/>
              <a:defRPr sz="3600" b="1">
                <a:solidFill>
                  <a:srgbClr val="FFFFFF"/>
                </a:solidFill>
              </a:defRPr>
            </a:lvl1pPr>
            <a:lvl2pPr marL="463472" indent="-333700" algn="ctr">
              <a:buClrTx/>
              <a:buFontTx/>
              <a:defRPr sz="3600" b="1">
                <a:solidFill>
                  <a:srgbClr val="FFFFFF"/>
                </a:solidFill>
              </a:defRPr>
            </a:lvl2pPr>
            <a:lvl3pPr marL="645287" indent="-385746" algn="ctr">
              <a:buClrTx/>
              <a:buFontTx/>
              <a:defRPr sz="3600" b="1">
                <a:solidFill>
                  <a:srgbClr val="FFFFFF"/>
                </a:solidFill>
              </a:defRPr>
            </a:lvl3pPr>
            <a:lvl4pPr marL="777441" indent="-389318" algn="ctr">
              <a:buClrTx/>
              <a:buFontTx/>
              <a:defRPr sz="3600" b="1">
                <a:solidFill>
                  <a:srgbClr val="FFFFFF"/>
                </a:solidFill>
              </a:defRPr>
            </a:lvl4pPr>
            <a:lvl5pPr marL="959358" indent="-441462" algn="ctr">
              <a:buClrTx/>
              <a:buFontTx/>
              <a:defRPr sz="3600"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36" name="Shape 836"/>
          <p:cNvSpPr>
            <a:spLocks noGrp="1"/>
          </p:cNvSpPr>
          <p:nvPr>
            <p:ph type="sldNum" sz="quarter" idx="2"/>
          </p:nvPr>
        </p:nvSpPr>
        <p:spPr>
          <a:xfrm>
            <a:off x="4460728" y="6525422"/>
            <a:ext cx="222544" cy="204126"/>
          </a:xfrm>
          <a:prstGeom prst="rect">
            <a:avLst/>
          </a:prstGeom>
        </p:spPr>
        <p:txBody>
          <a:bodyPr lIns="34290" tIns="34290" rIns="34290" bIns="34290"/>
          <a:lstStyle>
            <a:lvl1pPr algn="ctr">
              <a:defRPr sz="10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1.) Divider Slid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Shape 843"/>
          <p:cNvSpPr/>
          <p:nvPr/>
        </p:nvSpPr>
        <p:spPr>
          <a:xfrm>
            <a:off x="1" y="6385307"/>
            <a:ext cx="9144001" cy="472697"/>
          </a:xfrm>
          <a:prstGeom prst="rect">
            <a:avLst/>
          </a:prstGeom>
          <a:solidFill>
            <a:srgbClr val="00A9E8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300">
                <a:solidFill>
                  <a:srgbClr val="00A9E8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844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73336" y="6515454"/>
            <a:ext cx="911526" cy="224066"/>
          </a:xfrm>
          <a:prstGeom prst="rect">
            <a:avLst/>
          </a:prstGeom>
          <a:ln w="12700">
            <a:miter lim="400000"/>
          </a:ln>
        </p:spPr>
      </p:pic>
      <p:sp>
        <p:nvSpPr>
          <p:cNvPr id="845" name="Shape 845"/>
          <p:cNvSpPr/>
          <p:nvPr/>
        </p:nvSpPr>
        <p:spPr>
          <a:xfrm>
            <a:off x="457203" y="6504374"/>
            <a:ext cx="3283886" cy="241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iPad Lithoplasty Overview | SPL-61178 | Rev. B</a:t>
            </a:r>
          </a:p>
          <a:p>
            <a:pPr>
              <a:defRPr sz="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© Shockwave Medical, Inc.  All Rights Reserved.</a:t>
            </a:r>
          </a:p>
        </p:txBody>
      </p:sp>
      <p:pic>
        <p:nvPicPr>
          <p:cNvPr id="846" name="image5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847" name="Shape 847"/>
          <p:cNvSpPr/>
          <p:nvPr/>
        </p:nvSpPr>
        <p:spPr>
          <a:xfrm>
            <a:off x="1" y="6385307"/>
            <a:ext cx="9144001" cy="47269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848" name="image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574260" y="6490868"/>
            <a:ext cx="1036344" cy="254746"/>
          </a:xfrm>
          <a:prstGeom prst="rect">
            <a:avLst/>
          </a:prstGeom>
          <a:ln w="12700">
            <a:miter lim="400000"/>
          </a:ln>
        </p:spPr>
      </p:pic>
      <p:sp>
        <p:nvSpPr>
          <p:cNvPr id="849" name="Shape 849"/>
          <p:cNvSpPr/>
          <p:nvPr/>
        </p:nvSpPr>
        <p:spPr>
          <a:xfrm>
            <a:off x="457202" y="6536797"/>
            <a:ext cx="3283886" cy="1651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PRESENTATION NAME | CLIENT | VERSION 01 | 01 APRIL 16</a:t>
            </a:r>
          </a:p>
        </p:txBody>
      </p:sp>
      <p:sp>
        <p:nvSpPr>
          <p:cNvPr id="850" name="Shape 850"/>
          <p:cNvSpPr>
            <a:spLocks noGrp="1"/>
          </p:cNvSpPr>
          <p:nvPr>
            <p:ph type="body" sz="quarter" idx="1"/>
          </p:nvPr>
        </p:nvSpPr>
        <p:spPr>
          <a:xfrm>
            <a:off x="1654175" y="2516564"/>
            <a:ext cx="5835650" cy="912436"/>
          </a:xfrm>
          <a:prstGeom prst="rect">
            <a:avLst/>
          </a:prstGeom>
        </p:spPr>
        <p:txBody>
          <a:bodyPr anchor="ctr"/>
          <a:lstStyle>
            <a:lvl1pPr marL="0" indent="0" algn="ctr">
              <a:buClrTx/>
              <a:buSzTx/>
              <a:buFontTx/>
              <a:buNone/>
              <a:defRPr sz="3600" b="1">
                <a:solidFill>
                  <a:srgbClr val="FFFFFF"/>
                </a:solidFill>
              </a:defRPr>
            </a:lvl1pPr>
            <a:lvl2pPr marL="463472" indent="-333700" algn="ctr">
              <a:buClrTx/>
              <a:buFontTx/>
              <a:defRPr sz="3600" b="1">
                <a:solidFill>
                  <a:srgbClr val="FFFFFF"/>
                </a:solidFill>
              </a:defRPr>
            </a:lvl2pPr>
            <a:lvl3pPr marL="645287" indent="-385746" algn="ctr">
              <a:buClrTx/>
              <a:buFontTx/>
              <a:defRPr sz="3600" b="1">
                <a:solidFill>
                  <a:srgbClr val="FFFFFF"/>
                </a:solidFill>
              </a:defRPr>
            </a:lvl3pPr>
            <a:lvl4pPr marL="777441" indent="-389318" algn="ctr">
              <a:buClrTx/>
              <a:buFontTx/>
              <a:defRPr sz="3600" b="1">
                <a:solidFill>
                  <a:srgbClr val="FFFFFF"/>
                </a:solidFill>
              </a:defRPr>
            </a:lvl4pPr>
            <a:lvl5pPr marL="959358" indent="-441462" algn="ctr">
              <a:buClrTx/>
              <a:buFontTx/>
              <a:defRPr sz="3600"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1" name="Shape 851"/>
          <p:cNvSpPr>
            <a:spLocks noGrp="1"/>
          </p:cNvSpPr>
          <p:nvPr>
            <p:ph type="sldNum" sz="quarter" idx="2"/>
          </p:nvPr>
        </p:nvSpPr>
        <p:spPr>
          <a:xfrm>
            <a:off x="4460728" y="6525422"/>
            <a:ext cx="222544" cy="204126"/>
          </a:xfrm>
          <a:prstGeom prst="rect">
            <a:avLst/>
          </a:prstGeom>
        </p:spPr>
        <p:txBody>
          <a:bodyPr lIns="34290" tIns="34290" rIns="34290" bIns="34290"/>
          <a:lstStyle>
            <a:lvl1pPr algn="ctr">
              <a:defRPr sz="10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2.) Salutation (Final) 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Shape 858"/>
          <p:cNvSpPr/>
          <p:nvPr/>
        </p:nvSpPr>
        <p:spPr>
          <a:xfrm>
            <a:off x="1" y="6385307"/>
            <a:ext cx="9144001" cy="472697"/>
          </a:xfrm>
          <a:prstGeom prst="rect">
            <a:avLst/>
          </a:prstGeom>
          <a:solidFill>
            <a:srgbClr val="00A9E8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300">
                <a:solidFill>
                  <a:srgbClr val="00A9E8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859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73336" y="6515454"/>
            <a:ext cx="911526" cy="224066"/>
          </a:xfrm>
          <a:prstGeom prst="rect">
            <a:avLst/>
          </a:prstGeom>
          <a:ln w="12700">
            <a:miter lim="400000"/>
          </a:ln>
        </p:spPr>
      </p:pic>
      <p:sp>
        <p:nvSpPr>
          <p:cNvPr id="860" name="Shape 860"/>
          <p:cNvSpPr/>
          <p:nvPr/>
        </p:nvSpPr>
        <p:spPr>
          <a:xfrm>
            <a:off x="457203" y="6504374"/>
            <a:ext cx="3283886" cy="241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iPad Lithoplasty Overview | SPL-61178 | Rev. B</a:t>
            </a:r>
          </a:p>
          <a:p>
            <a:pPr>
              <a:defRPr sz="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© Shockwave Medical, Inc.  All Rights Reserved.</a:t>
            </a:r>
          </a:p>
        </p:txBody>
      </p:sp>
      <p:pic>
        <p:nvPicPr>
          <p:cNvPr id="861" name="image6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862" name="Shape 862"/>
          <p:cNvSpPr/>
          <p:nvPr/>
        </p:nvSpPr>
        <p:spPr>
          <a:xfrm>
            <a:off x="1" y="6385307"/>
            <a:ext cx="9144001" cy="47269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863" name="image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574260" y="6490868"/>
            <a:ext cx="1036344" cy="254746"/>
          </a:xfrm>
          <a:prstGeom prst="rect">
            <a:avLst/>
          </a:prstGeom>
          <a:ln w="12700">
            <a:miter lim="400000"/>
          </a:ln>
        </p:spPr>
      </p:pic>
      <p:sp>
        <p:nvSpPr>
          <p:cNvPr id="864" name="Shape 864"/>
          <p:cNvSpPr/>
          <p:nvPr/>
        </p:nvSpPr>
        <p:spPr>
          <a:xfrm>
            <a:off x="457202" y="6536797"/>
            <a:ext cx="3283886" cy="1651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PRESENTATION NAME | CLIENT | VERSION 01 | 01 APRIL 16</a:t>
            </a:r>
          </a:p>
        </p:txBody>
      </p:sp>
      <p:sp>
        <p:nvSpPr>
          <p:cNvPr id="865" name="Shape 865"/>
          <p:cNvSpPr>
            <a:spLocks noGrp="1"/>
          </p:cNvSpPr>
          <p:nvPr>
            <p:ph type="body" sz="quarter" idx="1"/>
          </p:nvPr>
        </p:nvSpPr>
        <p:spPr>
          <a:xfrm>
            <a:off x="1654175" y="2516564"/>
            <a:ext cx="5835650" cy="912436"/>
          </a:xfrm>
          <a:prstGeom prst="rect">
            <a:avLst/>
          </a:prstGeom>
        </p:spPr>
        <p:txBody>
          <a:bodyPr anchor="ctr"/>
          <a:lstStyle>
            <a:lvl1pPr marL="0" indent="0" algn="ctr">
              <a:buClrTx/>
              <a:buSzTx/>
              <a:buFontTx/>
              <a:buNone/>
              <a:defRPr sz="3600" b="1">
                <a:solidFill>
                  <a:srgbClr val="FFFFFF"/>
                </a:solidFill>
              </a:defRPr>
            </a:lvl1pPr>
            <a:lvl2pPr marL="463472" indent="-333700" algn="ctr">
              <a:buClrTx/>
              <a:buFontTx/>
              <a:defRPr sz="3600" b="1">
                <a:solidFill>
                  <a:srgbClr val="FFFFFF"/>
                </a:solidFill>
              </a:defRPr>
            </a:lvl2pPr>
            <a:lvl3pPr marL="645287" indent="-385746" algn="ctr">
              <a:buClrTx/>
              <a:buFontTx/>
              <a:defRPr sz="3600" b="1">
                <a:solidFill>
                  <a:srgbClr val="FFFFFF"/>
                </a:solidFill>
              </a:defRPr>
            </a:lvl3pPr>
            <a:lvl4pPr marL="777441" indent="-389318" algn="ctr">
              <a:buClrTx/>
              <a:buFontTx/>
              <a:defRPr sz="3600" b="1">
                <a:solidFill>
                  <a:srgbClr val="FFFFFF"/>
                </a:solidFill>
              </a:defRPr>
            </a:lvl4pPr>
            <a:lvl5pPr marL="959358" indent="-441462" algn="ctr">
              <a:buClrTx/>
              <a:buFontTx/>
              <a:defRPr sz="3600"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6" name="Shape 866"/>
          <p:cNvSpPr/>
          <p:nvPr/>
        </p:nvSpPr>
        <p:spPr>
          <a:xfrm>
            <a:off x="3747246" y="6527923"/>
            <a:ext cx="1649506" cy="1651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600">
                <a:solidFill>
                  <a:srgbClr val="52525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©2016 SHOCKWAVE</a:t>
            </a:r>
          </a:p>
        </p:txBody>
      </p:sp>
      <p:sp>
        <p:nvSpPr>
          <p:cNvPr id="867" name="Shape 867"/>
          <p:cNvSpPr/>
          <p:nvPr/>
        </p:nvSpPr>
        <p:spPr>
          <a:xfrm>
            <a:off x="451042" y="6525906"/>
            <a:ext cx="1945341" cy="1651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600" b="1"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SHOCKWAVEMEDICAL.COM</a:t>
            </a:r>
          </a:p>
        </p:txBody>
      </p:sp>
      <p:sp>
        <p:nvSpPr>
          <p:cNvPr id="868" name="Shape 868"/>
          <p:cNvSpPr>
            <a:spLocks noGrp="1"/>
          </p:cNvSpPr>
          <p:nvPr>
            <p:ph type="sldNum" sz="quarter" idx="2"/>
          </p:nvPr>
        </p:nvSpPr>
        <p:spPr>
          <a:xfrm>
            <a:off x="4460728" y="6525422"/>
            <a:ext cx="222544" cy="204126"/>
          </a:xfrm>
          <a:prstGeom prst="rect">
            <a:avLst/>
          </a:prstGeom>
        </p:spPr>
        <p:txBody>
          <a:bodyPr lIns="34290" tIns="34290" rIns="34290" bIns="34290"/>
          <a:lstStyle>
            <a:lvl1pPr algn="ctr">
              <a:defRPr sz="10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5" name="image2.jpeg"/>
          <p:cNvPicPr>
            <a:picLocks noChangeAspect="1"/>
          </p:cNvPicPr>
          <p:nvPr/>
        </p:nvPicPr>
        <p:blipFill>
          <a:blip r:embed="rId2">
            <a:extLst/>
          </a:blip>
          <a:srcRect b="13462"/>
          <a:stretch>
            <a:fillRect/>
          </a:stretch>
        </p:blipFill>
        <p:spPr>
          <a:xfrm>
            <a:off x="0" y="914399"/>
            <a:ext cx="9144000" cy="5943602"/>
          </a:xfrm>
          <a:prstGeom prst="rect">
            <a:avLst/>
          </a:prstGeom>
          <a:ln w="12700">
            <a:miter lim="400000"/>
          </a:ln>
        </p:spPr>
      </p:pic>
      <p:sp>
        <p:nvSpPr>
          <p:cNvPr id="876" name="Shape 876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5B5C5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877" name="Shape 877"/>
          <p:cNvSpPr/>
          <p:nvPr/>
        </p:nvSpPr>
        <p:spPr>
          <a:xfrm>
            <a:off x="5522464" y="2765098"/>
            <a:ext cx="2428088" cy="3752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 anchor="ctr">
            <a:spAutoFit/>
          </a:bodyPr>
          <a:lstStyle>
            <a:lvl1pPr>
              <a:defRPr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DISRUPT CALCIUM</a:t>
            </a:r>
          </a:p>
        </p:txBody>
      </p:sp>
      <p:sp>
        <p:nvSpPr>
          <p:cNvPr id="878" name="Shape 878"/>
          <p:cNvSpPr/>
          <p:nvPr/>
        </p:nvSpPr>
        <p:spPr>
          <a:xfrm>
            <a:off x="5522464" y="3216092"/>
            <a:ext cx="2131672" cy="3752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 anchor="ctr">
            <a:spAutoFit/>
          </a:bodyPr>
          <a:lstStyle>
            <a:lvl1pPr>
              <a:defRPr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RESTORE FLOW</a:t>
            </a:r>
          </a:p>
        </p:txBody>
      </p:sp>
      <p:sp>
        <p:nvSpPr>
          <p:cNvPr id="879" name="Shape 879"/>
          <p:cNvSpPr/>
          <p:nvPr/>
        </p:nvSpPr>
        <p:spPr>
          <a:xfrm>
            <a:off x="5522464" y="3667091"/>
            <a:ext cx="2993139" cy="3752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 anchor="ctr">
            <a:spAutoFit/>
          </a:bodyPr>
          <a:lstStyle>
            <a:lvl1pPr>
              <a:defRPr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EXPAND POSSIBILITIES</a:t>
            </a:r>
          </a:p>
        </p:txBody>
      </p:sp>
      <p:sp>
        <p:nvSpPr>
          <p:cNvPr id="880" name="Shape 880"/>
          <p:cNvSpPr/>
          <p:nvPr/>
        </p:nvSpPr>
        <p:spPr>
          <a:xfrm>
            <a:off x="653706" y="1262280"/>
            <a:ext cx="7939962" cy="350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Reshape interventional therapy with the power of Lithoplast</a:t>
            </a:r>
            <a:r>
              <a:rPr spc="100"/>
              <a:t>y</a:t>
            </a:r>
            <a:r>
              <a:rPr baseline="30000"/>
              <a:t>®</a:t>
            </a:r>
            <a:r>
              <a:t> Technology.</a:t>
            </a:r>
          </a:p>
        </p:txBody>
      </p:sp>
      <p:grpSp>
        <p:nvGrpSpPr>
          <p:cNvPr id="883" name="Group 883"/>
          <p:cNvGrpSpPr/>
          <p:nvPr/>
        </p:nvGrpSpPr>
        <p:grpSpPr>
          <a:xfrm>
            <a:off x="5124247" y="2769831"/>
            <a:ext cx="365770" cy="365770"/>
            <a:chOff x="-1" y="-1"/>
            <a:chExt cx="365769" cy="365769"/>
          </a:xfrm>
        </p:grpSpPr>
        <p:sp>
          <p:nvSpPr>
            <p:cNvPr id="881" name="Shape 881"/>
            <p:cNvSpPr/>
            <p:nvPr/>
          </p:nvSpPr>
          <p:spPr>
            <a:xfrm>
              <a:off x="-2" y="-2"/>
              <a:ext cx="365770" cy="3657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11463" y="18"/>
                  </a:lnTo>
                  <a:lnTo>
                    <a:pt x="12101" y="78"/>
                  </a:lnTo>
                  <a:lnTo>
                    <a:pt x="12746" y="179"/>
                  </a:lnTo>
                  <a:lnTo>
                    <a:pt x="13367" y="310"/>
                  </a:lnTo>
                  <a:lnTo>
                    <a:pt x="13976" y="472"/>
                  </a:lnTo>
                  <a:lnTo>
                    <a:pt x="14573" y="675"/>
                  </a:lnTo>
                  <a:lnTo>
                    <a:pt x="15146" y="907"/>
                  </a:lnTo>
                  <a:lnTo>
                    <a:pt x="15707" y="1176"/>
                  </a:lnTo>
                  <a:lnTo>
                    <a:pt x="16251" y="1475"/>
                  </a:lnTo>
                  <a:lnTo>
                    <a:pt x="16776" y="1803"/>
                  </a:lnTo>
                  <a:lnTo>
                    <a:pt x="17278" y="2161"/>
                  </a:lnTo>
                  <a:lnTo>
                    <a:pt x="17755" y="2537"/>
                  </a:lnTo>
                  <a:lnTo>
                    <a:pt x="18215" y="2949"/>
                  </a:lnTo>
                  <a:lnTo>
                    <a:pt x="18651" y="3385"/>
                  </a:lnTo>
                  <a:lnTo>
                    <a:pt x="19063" y="3845"/>
                  </a:lnTo>
                  <a:lnTo>
                    <a:pt x="19439" y="4322"/>
                  </a:lnTo>
                  <a:lnTo>
                    <a:pt x="19803" y="4824"/>
                  </a:lnTo>
                  <a:lnTo>
                    <a:pt x="20125" y="5349"/>
                  </a:lnTo>
                  <a:lnTo>
                    <a:pt x="20424" y="5893"/>
                  </a:lnTo>
                  <a:lnTo>
                    <a:pt x="20693" y="6454"/>
                  </a:lnTo>
                  <a:lnTo>
                    <a:pt x="20925" y="7027"/>
                  </a:lnTo>
                  <a:lnTo>
                    <a:pt x="21128" y="7624"/>
                  </a:lnTo>
                  <a:lnTo>
                    <a:pt x="21290" y="8233"/>
                  </a:lnTo>
                  <a:lnTo>
                    <a:pt x="21421" y="8854"/>
                  </a:lnTo>
                  <a:lnTo>
                    <a:pt x="21522" y="9499"/>
                  </a:lnTo>
                  <a:lnTo>
                    <a:pt x="21582" y="10137"/>
                  </a:lnTo>
                  <a:lnTo>
                    <a:pt x="21600" y="10800"/>
                  </a:lnTo>
                  <a:lnTo>
                    <a:pt x="21582" y="11463"/>
                  </a:lnTo>
                  <a:lnTo>
                    <a:pt x="21522" y="12101"/>
                  </a:lnTo>
                  <a:lnTo>
                    <a:pt x="21421" y="12746"/>
                  </a:lnTo>
                  <a:lnTo>
                    <a:pt x="21290" y="13367"/>
                  </a:lnTo>
                  <a:lnTo>
                    <a:pt x="21128" y="13976"/>
                  </a:lnTo>
                  <a:lnTo>
                    <a:pt x="20925" y="14573"/>
                  </a:lnTo>
                  <a:lnTo>
                    <a:pt x="20693" y="15146"/>
                  </a:lnTo>
                  <a:lnTo>
                    <a:pt x="20424" y="15707"/>
                  </a:lnTo>
                  <a:lnTo>
                    <a:pt x="20125" y="16251"/>
                  </a:lnTo>
                  <a:lnTo>
                    <a:pt x="19803" y="16776"/>
                  </a:lnTo>
                  <a:lnTo>
                    <a:pt x="19439" y="17278"/>
                  </a:lnTo>
                  <a:lnTo>
                    <a:pt x="19063" y="17755"/>
                  </a:lnTo>
                  <a:lnTo>
                    <a:pt x="18651" y="18215"/>
                  </a:lnTo>
                  <a:lnTo>
                    <a:pt x="18215" y="18651"/>
                  </a:lnTo>
                  <a:lnTo>
                    <a:pt x="17755" y="19063"/>
                  </a:lnTo>
                  <a:lnTo>
                    <a:pt x="17278" y="19439"/>
                  </a:lnTo>
                  <a:lnTo>
                    <a:pt x="16776" y="19803"/>
                  </a:lnTo>
                  <a:lnTo>
                    <a:pt x="16251" y="20125"/>
                  </a:lnTo>
                  <a:lnTo>
                    <a:pt x="15707" y="20424"/>
                  </a:lnTo>
                  <a:lnTo>
                    <a:pt x="15146" y="20693"/>
                  </a:lnTo>
                  <a:lnTo>
                    <a:pt x="14573" y="20925"/>
                  </a:lnTo>
                  <a:lnTo>
                    <a:pt x="13976" y="21128"/>
                  </a:lnTo>
                  <a:lnTo>
                    <a:pt x="13367" y="21290"/>
                  </a:lnTo>
                  <a:lnTo>
                    <a:pt x="12746" y="21421"/>
                  </a:lnTo>
                  <a:lnTo>
                    <a:pt x="12101" y="21522"/>
                  </a:lnTo>
                  <a:lnTo>
                    <a:pt x="11463" y="21582"/>
                  </a:lnTo>
                  <a:lnTo>
                    <a:pt x="10800" y="21600"/>
                  </a:lnTo>
                  <a:lnTo>
                    <a:pt x="10137" y="21582"/>
                  </a:lnTo>
                  <a:lnTo>
                    <a:pt x="9499" y="21522"/>
                  </a:lnTo>
                  <a:lnTo>
                    <a:pt x="8854" y="21421"/>
                  </a:lnTo>
                  <a:lnTo>
                    <a:pt x="8233" y="21290"/>
                  </a:lnTo>
                  <a:lnTo>
                    <a:pt x="7624" y="21128"/>
                  </a:lnTo>
                  <a:lnTo>
                    <a:pt x="7027" y="20925"/>
                  </a:lnTo>
                  <a:lnTo>
                    <a:pt x="6454" y="20693"/>
                  </a:lnTo>
                  <a:lnTo>
                    <a:pt x="5893" y="20424"/>
                  </a:lnTo>
                  <a:lnTo>
                    <a:pt x="5349" y="20125"/>
                  </a:lnTo>
                  <a:lnTo>
                    <a:pt x="4824" y="19803"/>
                  </a:lnTo>
                  <a:lnTo>
                    <a:pt x="4322" y="19439"/>
                  </a:lnTo>
                  <a:lnTo>
                    <a:pt x="3845" y="19063"/>
                  </a:lnTo>
                  <a:lnTo>
                    <a:pt x="3385" y="18651"/>
                  </a:lnTo>
                  <a:lnTo>
                    <a:pt x="2949" y="18215"/>
                  </a:lnTo>
                  <a:lnTo>
                    <a:pt x="2537" y="17755"/>
                  </a:lnTo>
                  <a:lnTo>
                    <a:pt x="2161" y="17278"/>
                  </a:lnTo>
                  <a:lnTo>
                    <a:pt x="1803" y="16776"/>
                  </a:lnTo>
                  <a:lnTo>
                    <a:pt x="1475" y="16251"/>
                  </a:lnTo>
                  <a:lnTo>
                    <a:pt x="1176" y="15707"/>
                  </a:lnTo>
                  <a:lnTo>
                    <a:pt x="907" y="15146"/>
                  </a:lnTo>
                  <a:lnTo>
                    <a:pt x="675" y="14573"/>
                  </a:lnTo>
                  <a:lnTo>
                    <a:pt x="472" y="13976"/>
                  </a:lnTo>
                  <a:lnTo>
                    <a:pt x="310" y="13367"/>
                  </a:lnTo>
                  <a:lnTo>
                    <a:pt x="179" y="12746"/>
                  </a:lnTo>
                  <a:lnTo>
                    <a:pt x="78" y="12101"/>
                  </a:lnTo>
                  <a:lnTo>
                    <a:pt x="18" y="11463"/>
                  </a:lnTo>
                  <a:lnTo>
                    <a:pt x="0" y="10800"/>
                  </a:lnTo>
                  <a:lnTo>
                    <a:pt x="18" y="10137"/>
                  </a:lnTo>
                  <a:lnTo>
                    <a:pt x="78" y="9499"/>
                  </a:lnTo>
                  <a:lnTo>
                    <a:pt x="179" y="8854"/>
                  </a:lnTo>
                  <a:lnTo>
                    <a:pt x="310" y="8233"/>
                  </a:lnTo>
                  <a:lnTo>
                    <a:pt x="472" y="7624"/>
                  </a:lnTo>
                  <a:lnTo>
                    <a:pt x="675" y="7027"/>
                  </a:lnTo>
                  <a:lnTo>
                    <a:pt x="907" y="6454"/>
                  </a:lnTo>
                  <a:lnTo>
                    <a:pt x="1176" y="5893"/>
                  </a:lnTo>
                  <a:lnTo>
                    <a:pt x="1475" y="5349"/>
                  </a:lnTo>
                  <a:lnTo>
                    <a:pt x="1803" y="4824"/>
                  </a:lnTo>
                  <a:lnTo>
                    <a:pt x="2161" y="4322"/>
                  </a:lnTo>
                  <a:lnTo>
                    <a:pt x="2537" y="3845"/>
                  </a:lnTo>
                  <a:lnTo>
                    <a:pt x="2949" y="3385"/>
                  </a:lnTo>
                  <a:lnTo>
                    <a:pt x="3385" y="2949"/>
                  </a:lnTo>
                  <a:lnTo>
                    <a:pt x="3845" y="2537"/>
                  </a:lnTo>
                  <a:lnTo>
                    <a:pt x="4322" y="2161"/>
                  </a:lnTo>
                  <a:lnTo>
                    <a:pt x="4824" y="1803"/>
                  </a:lnTo>
                  <a:lnTo>
                    <a:pt x="5349" y="1475"/>
                  </a:lnTo>
                  <a:lnTo>
                    <a:pt x="5893" y="1176"/>
                  </a:lnTo>
                  <a:lnTo>
                    <a:pt x="6454" y="907"/>
                  </a:lnTo>
                  <a:lnTo>
                    <a:pt x="7027" y="675"/>
                  </a:lnTo>
                  <a:lnTo>
                    <a:pt x="7624" y="472"/>
                  </a:lnTo>
                  <a:lnTo>
                    <a:pt x="8233" y="310"/>
                  </a:lnTo>
                  <a:lnTo>
                    <a:pt x="8854" y="179"/>
                  </a:lnTo>
                  <a:lnTo>
                    <a:pt x="9499" y="78"/>
                  </a:lnTo>
                  <a:lnTo>
                    <a:pt x="10137" y="18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0383C9"/>
            </a:solidFill>
            <a:ln w="1905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5B5C56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82" name="Shape 882"/>
            <p:cNvSpPr/>
            <p:nvPr/>
          </p:nvSpPr>
          <p:spPr>
            <a:xfrm>
              <a:off x="51861" y="51861"/>
              <a:ext cx="262043" cy="2620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075" y="17917"/>
                  </a:moveTo>
                  <a:lnTo>
                    <a:pt x="6617" y="18250"/>
                  </a:lnTo>
                  <a:lnTo>
                    <a:pt x="7175" y="18542"/>
                  </a:lnTo>
                  <a:lnTo>
                    <a:pt x="7742" y="18775"/>
                  </a:lnTo>
                  <a:lnTo>
                    <a:pt x="8333" y="18975"/>
                  </a:lnTo>
                  <a:lnTo>
                    <a:pt x="8933" y="19133"/>
                  </a:lnTo>
                  <a:lnTo>
                    <a:pt x="9550" y="19250"/>
                  </a:lnTo>
                  <a:lnTo>
                    <a:pt x="10167" y="19317"/>
                  </a:lnTo>
                  <a:lnTo>
                    <a:pt x="10800" y="19342"/>
                  </a:lnTo>
                  <a:lnTo>
                    <a:pt x="10825" y="21600"/>
                  </a:lnTo>
                  <a:lnTo>
                    <a:pt x="10800" y="21600"/>
                  </a:lnTo>
                  <a:lnTo>
                    <a:pt x="10083" y="21575"/>
                  </a:lnTo>
                  <a:lnTo>
                    <a:pt x="9392" y="21508"/>
                  </a:lnTo>
                  <a:lnTo>
                    <a:pt x="8700" y="21392"/>
                  </a:lnTo>
                  <a:lnTo>
                    <a:pt x="8017" y="21233"/>
                  </a:lnTo>
                  <a:lnTo>
                    <a:pt x="7350" y="21033"/>
                  </a:lnTo>
                  <a:lnTo>
                    <a:pt x="6692" y="20783"/>
                  </a:lnTo>
                  <a:lnTo>
                    <a:pt x="6050" y="20500"/>
                  </a:lnTo>
                  <a:lnTo>
                    <a:pt x="5433" y="20175"/>
                  </a:lnTo>
                  <a:lnTo>
                    <a:pt x="4833" y="19800"/>
                  </a:lnTo>
                  <a:lnTo>
                    <a:pt x="6075" y="17917"/>
                  </a:lnTo>
                  <a:close/>
                  <a:moveTo>
                    <a:pt x="16858" y="16825"/>
                  </a:moveTo>
                  <a:lnTo>
                    <a:pt x="18458" y="18408"/>
                  </a:lnTo>
                  <a:lnTo>
                    <a:pt x="17933" y="18900"/>
                  </a:lnTo>
                  <a:lnTo>
                    <a:pt x="17383" y="19350"/>
                  </a:lnTo>
                  <a:lnTo>
                    <a:pt x="16808" y="19775"/>
                  </a:lnTo>
                  <a:lnTo>
                    <a:pt x="16217" y="20133"/>
                  </a:lnTo>
                  <a:lnTo>
                    <a:pt x="15600" y="20475"/>
                  </a:lnTo>
                  <a:lnTo>
                    <a:pt x="14967" y="20767"/>
                  </a:lnTo>
                  <a:lnTo>
                    <a:pt x="14300" y="21017"/>
                  </a:lnTo>
                  <a:lnTo>
                    <a:pt x="13633" y="21225"/>
                  </a:lnTo>
                  <a:lnTo>
                    <a:pt x="12942" y="21392"/>
                  </a:lnTo>
                  <a:lnTo>
                    <a:pt x="12492" y="19175"/>
                  </a:lnTo>
                  <a:lnTo>
                    <a:pt x="13100" y="19025"/>
                  </a:lnTo>
                  <a:lnTo>
                    <a:pt x="13708" y="18842"/>
                  </a:lnTo>
                  <a:lnTo>
                    <a:pt x="14283" y="18600"/>
                  </a:lnTo>
                  <a:lnTo>
                    <a:pt x="14850" y="18325"/>
                  </a:lnTo>
                  <a:lnTo>
                    <a:pt x="15383" y="18008"/>
                  </a:lnTo>
                  <a:lnTo>
                    <a:pt x="15900" y="17650"/>
                  </a:lnTo>
                  <a:lnTo>
                    <a:pt x="16392" y="17258"/>
                  </a:lnTo>
                  <a:lnTo>
                    <a:pt x="16858" y="16825"/>
                  </a:lnTo>
                  <a:close/>
                  <a:moveTo>
                    <a:pt x="2433" y="12500"/>
                  </a:moveTo>
                  <a:lnTo>
                    <a:pt x="2575" y="13108"/>
                  </a:lnTo>
                  <a:lnTo>
                    <a:pt x="2767" y="13717"/>
                  </a:lnTo>
                  <a:lnTo>
                    <a:pt x="3000" y="14292"/>
                  </a:lnTo>
                  <a:lnTo>
                    <a:pt x="3283" y="14858"/>
                  </a:lnTo>
                  <a:lnTo>
                    <a:pt x="3592" y="15392"/>
                  </a:lnTo>
                  <a:lnTo>
                    <a:pt x="3958" y="15908"/>
                  </a:lnTo>
                  <a:lnTo>
                    <a:pt x="4350" y="16400"/>
                  </a:lnTo>
                  <a:lnTo>
                    <a:pt x="4775" y="16858"/>
                  </a:lnTo>
                  <a:lnTo>
                    <a:pt x="3192" y="18467"/>
                  </a:lnTo>
                  <a:lnTo>
                    <a:pt x="2708" y="17942"/>
                  </a:lnTo>
                  <a:lnTo>
                    <a:pt x="2250" y="17400"/>
                  </a:lnTo>
                  <a:lnTo>
                    <a:pt x="1833" y="16825"/>
                  </a:lnTo>
                  <a:lnTo>
                    <a:pt x="1467" y="16225"/>
                  </a:lnTo>
                  <a:lnTo>
                    <a:pt x="1133" y="15617"/>
                  </a:lnTo>
                  <a:lnTo>
                    <a:pt x="842" y="14975"/>
                  </a:lnTo>
                  <a:lnTo>
                    <a:pt x="583" y="14317"/>
                  </a:lnTo>
                  <a:lnTo>
                    <a:pt x="383" y="13642"/>
                  </a:lnTo>
                  <a:lnTo>
                    <a:pt x="217" y="12950"/>
                  </a:lnTo>
                  <a:lnTo>
                    <a:pt x="2433" y="12500"/>
                  </a:lnTo>
                  <a:close/>
                  <a:moveTo>
                    <a:pt x="21600" y="10783"/>
                  </a:moveTo>
                  <a:lnTo>
                    <a:pt x="21600" y="10800"/>
                  </a:lnTo>
                  <a:lnTo>
                    <a:pt x="21575" y="11517"/>
                  </a:lnTo>
                  <a:lnTo>
                    <a:pt x="21508" y="12217"/>
                  </a:lnTo>
                  <a:lnTo>
                    <a:pt x="21392" y="12908"/>
                  </a:lnTo>
                  <a:lnTo>
                    <a:pt x="21233" y="13583"/>
                  </a:lnTo>
                  <a:lnTo>
                    <a:pt x="21033" y="14267"/>
                  </a:lnTo>
                  <a:lnTo>
                    <a:pt x="20783" y="14908"/>
                  </a:lnTo>
                  <a:lnTo>
                    <a:pt x="20492" y="15550"/>
                  </a:lnTo>
                  <a:lnTo>
                    <a:pt x="20167" y="16175"/>
                  </a:lnTo>
                  <a:lnTo>
                    <a:pt x="19792" y="16775"/>
                  </a:lnTo>
                  <a:lnTo>
                    <a:pt x="17917" y="15525"/>
                  </a:lnTo>
                  <a:lnTo>
                    <a:pt x="18250" y="14992"/>
                  </a:lnTo>
                  <a:lnTo>
                    <a:pt x="18533" y="14433"/>
                  </a:lnTo>
                  <a:lnTo>
                    <a:pt x="18775" y="13858"/>
                  </a:lnTo>
                  <a:lnTo>
                    <a:pt x="18975" y="13275"/>
                  </a:lnTo>
                  <a:lnTo>
                    <a:pt x="19133" y="12675"/>
                  </a:lnTo>
                  <a:lnTo>
                    <a:pt x="19250" y="12050"/>
                  </a:lnTo>
                  <a:lnTo>
                    <a:pt x="19317" y="11433"/>
                  </a:lnTo>
                  <a:lnTo>
                    <a:pt x="19342" y="10800"/>
                  </a:lnTo>
                  <a:lnTo>
                    <a:pt x="21600" y="10783"/>
                  </a:lnTo>
                  <a:close/>
                  <a:moveTo>
                    <a:pt x="1817" y="4808"/>
                  </a:moveTo>
                  <a:lnTo>
                    <a:pt x="3692" y="6058"/>
                  </a:lnTo>
                  <a:lnTo>
                    <a:pt x="3367" y="6600"/>
                  </a:lnTo>
                  <a:lnTo>
                    <a:pt x="3067" y="7158"/>
                  </a:lnTo>
                  <a:lnTo>
                    <a:pt x="2825" y="7733"/>
                  </a:lnTo>
                  <a:lnTo>
                    <a:pt x="2625" y="8317"/>
                  </a:lnTo>
                  <a:lnTo>
                    <a:pt x="2467" y="8925"/>
                  </a:lnTo>
                  <a:lnTo>
                    <a:pt x="2350" y="9542"/>
                  </a:lnTo>
                  <a:lnTo>
                    <a:pt x="2283" y="10167"/>
                  </a:lnTo>
                  <a:lnTo>
                    <a:pt x="2258" y="10800"/>
                  </a:lnTo>
                  <a:lnTo>
                    <a:pt x="0" y="10833"/>
                  </a:lnTo>
                  <a:lnTo>
                    <a:pt x="0" y="10800"/>
                  </a:lnTo>
                  <a:lnTo>
                    <a:pt x="25" y="10083"/>
                  </a:lnTo>
                  <a:lnTo>
                    <a:pt x="92" y="9383"/>
                  </a:lnTo>
                  <a:lnTo>
                    <a:pt x="208" y="8692"/>
                  </a:lnTo>
                  <a:lnTo>
                    <a:pt x="367" y="8008"/>
                  </a:lnTo>
                  <a:lnTo>
                    <a:pt x="575" y="7325"/>
                  </a:lnTo>
                  <a:lnTo>
                    <a:pt x="825" y="6667"/>
                  </a:lnTo>
                  <a:lnTo>
                    <a:pt x="1117" y="6033"/>
                  </a:lnTo>
                  <a:lnTo>
                    <a:pt x="1442" y="5408"/>
                  </a:lnTo>
                  <a:lnTo>
                    <a:pt x="1817" y="4808"/>
                  </a:lnTo>
                  <a:close/>
                  <a:moveTo>
                    <a:pt x="18417" y="3150"/>
                  </a:moveTo>
                  <a:lnTo>
                    <a:pt x="18917" y="3675"/>
                  </a:lnTo>
                  <a:lnTo>
                    <a:pt x="19358" y="4225"/>
                  </a:lnTo>
                  <a:lnTo>
                    <a:pt x="19775" y="4792"/>
                  </a:lnTo>
                  <a:lnTo>
                    <a:pt x="20150" y="5392"/>
                  </a:lnTo>
                  <a:lnTo>
                    <a:pt x="20475" y="6017"/>
                  </a:lnTo>
                  <a:lnTo>
                    <a:pt x="20767" y="6650"/>
                  </a:lnTo>
                  <a:lnTo>
                    <a:pt x="21025" y="7308"/>
                  </a:lnTo>
                  <a:lnTo>
                    <a:pt x="21225" y="7983"/>
                  </a:lnTo>
                  <a:lnTo>
                    <a:pt x="21392" y="8675"/>
                  </a:lnTo>
                  <a:lnTo>
                    <a:pt x="19175" y="9117"/>
                  </a:lnTo>
                  <a:lnTo>
                    <a:pt x="19033" y="8500"/>
                  </a:lnTo>
                  <a:lnTo>
                    <a:pt x="18842" y="7900"/>
                  </a:lnTo>
                  <a:lnTo>
                    <a:pt x="18600" y="7317"/>
                  </a:lnTo>
                  <a:lnTo>
                    <a:pt x="18325" y="6758"/>
                  </a:lnTo>
                  <a:lnTo>
                    <a:pt x="18017" y="6225"/>
                  </a:lnTo>
                  <a:lnTo>
                    <a:pt x="17658" y="5700"/>
                  </a:lnTo>
                  <a:lnTo>
                    <a:pt x="17258" y="5217"/>
                  </a:lnTo>
                  <a:lnTo>
                    <a:pt x="16833" y="4750"/>
                  </a:lnTo>
                  <a:lnTo>
                    <a:pt x="18417" y="3150"/>
                  </a:lnTo>
                  <a:close/>
                  <a:moveTo>
                    <a:pt x="8692" y="208"/>
                  </a:moveTo>
                  <a:lnTo>
                    <a:pt x="9125" y="2425"/>
                  </a:lnTo>
                  <a:lnTo>
                    <a:pt x="8508" y="2567"/>
                  </a:lnTo>
                  <a:lnTo>
                    <a:pt x="7917" y="2758"/>
                  </a:lnTo>
                  <a:lnTo>
                    <a:pt x="7325" y="2992"/>
                  </a:lnTo>
                  <a:lnTo>
                    <a:pt x="6775" y="3267"/>
                  </a:lnTo>
                  <a:lnTo>
                    <a:pt x="6233" y="3583"/>
                  </a:lnTo>
                  <a:lnTo>
                    <a:pt x="5708" y="3942"/>
                  </a:lnTo>
                  <a:lnTo>
                    <a:pt x="5217" y="4333"/>
                  </a:lnTo>
                  <a:lnTo>
                    <a:pt x="4758" y="4758"/>
                  </a:lnTo>
                  <a:lnTo>
                    <a:pt x="3158" y="3175"/>
                  </a:lnTo>
                  <a:lnTo>
                    <a:pt x="3683" y="2675"/>
                  </a:lnTo>
                  <a:lnTo>
                    <a:pt x="4233" y="2233"/>
                  </a:lnTo>
                  <a:lnTo>
                    <a:pt x="4808" y="1817"/>
                  </a:lnTo>
                  <a:lnTo>
                    <a:pt x="5400" y="1442"/>
                  </a:lnTo>
                  <a:lnTo>
                    <a:pt x="6025" y="1117"/>
                  </a:lnTo>
                  <a:lnTo>
                    <a:pt x="6658" y="825"/>
                  </a:lnTo>
                  <a:lnTo>
                    <a:pt x="7317" y="575"/>
                  </a:lnTo>
                  <a:lnTo>
                    <a:pt x="7992" y="375"/>
                  </a:lnTo>
                  <a:lnTo>
                    <a:pt x="8692" y="208"/>
                  </a:lnTo>
                  <a:close/>
                  <a:moveTo>
                    <a:pt x="10792" y="0"/>
                  </a:moveTo>
                  <a:lnTo>
                    <a:pt x="10800" y="0"/>
                  </a:lnTo>
                  <a:lnTo>
                    <a:pt x="11517" y="25"/>
                  </a:lnTo>
                  <a:lnTo>
                    <a:pt x="12217" y="92"/>
                  </a:lnTo>
                  <a:lnTo>
                    <a:pt x="12908" y="208"/>
                  </a:lnTo>
                  <a:lnTo>
                    <a:pt x="13592" y="367"/>
                  </a:lnTo>
                  <a:lnTo>
                    <a:pt x="14267" y="567"/>
                  </a:lnTo>
                  <a:lnTo>
                    <a:pt x="14917" y="817"/>
                  </a:lnTo>
                  <a:lnTo>
                    <a:pt x="15558" y="1108"/>
                  </a:lnTo>
                  <a:lnTo>
                    <a:pt x="16183" y="1433"/>
                  </a:lnTo>
                  <a:lnTo>
                    <a:pt x="16783" y="1808"/>
                  </a:lnTo>
                  <a:lnTo>
                    <a:pt x="15533" y="3692"/>
                  </a:lnTo>
                  <a:lnTo>
                    <a:pt x="14992" y="3367"/>
                  </a:lnTo>
                  <a:lnTo>
                    <a:pt x="14442" y="3067"/>
                  </a:lnTo>
                  <a:lnTo>
                    <a:pt x="13867" y="2825"/>
                  </a:lnTo>
                  <a:lnTo>
                    <a:pt x="13275" y="2625"/>
                  </a:lnTo>
                  <a:lnTo>
                    <a:pt x="12675" y="2467"/>
                  </a:lnTo>
                  <a:lnTo>
                    <a:pt x="12058" y="2350"/>
                  </a:lnTo>
                  <a:lnTo>
                    <a:pt x="11433" y="2283"/>
                  </a:lnTo>
                  <a:lnTo>
                    <a:pt x="10800" y="2258"/>
                  </a:lnTo>
                  <a:lnTo>
                    <a:pt x="10792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5B5C56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grpSp>
        <p:nvGrpSpPr>
          <p:cNvPr id="893" name="Group 893"/>
          <p:cNvGrpSpPr/>
          <p:nvPr/>
        </p:nvGrpSpPr>
        <p:grpSpPr>
          <a:xfrm>
            <a:off x="5124247" y="3671822"/>
            <a:ext cx="365770" cy="365770"/>
            <a:chOff x="-1" y="-1"/>
            <a:chExt cx="365769" cy="365769"/>
          </a:xfrm>
        </p:grpSpPr>
        <p:sp>
          <p:nvSpPr>
            <p:cNvPr id="884" name="Shape 884"/>
            <p:cNvSpPr/>
            <p:nvPr/>
          </p:nvSpPr>
          <p:spPr>
            <a:xfrm>
              <a:off x="-2" y="-2"/>
              <a:ext cx="365770" cy="3657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11463" y="18"/>
                  </a:lnTo>
                  <a:lnTo>
                    <a:pt x="12101" y="78"/>
                  </a:lnTo>
                  <a:lnTo>
                    <a:pt x="12746" y="179"/>
                  </a:lnTo>
                  <a:lnTo>
                    <a:pt x="13367" y="310"/>
                  </a:lnTo>
                  <a:lnTo>
                    <a:pt x="13976" y="472"/>
                  </a:lnTo>
                  <a:lnTo>
                    <a:pt x="14573" y="675"/>
                  </a:lnTo>
                  <a:lnTo>
                    <a:pt x="15146" y="907"/>
                  </a:lnTo>
                  <a:lnTo>
                    <a:pt x="15707" y="1176"/>
                  </a:lnTo>
                  <a:lnTo>
                    <a:pt x="16251" y="1475"/>
                  </a:lnTo>
                  <a:lnTo>
                    <a:pt x="16776" y="1803"/>
                  </a:lnTo>
                  <a:lnTo>
                    <a:pt x="17278" y="2161"/>
                  </a:lnTo>
                  <a:lnTo>
                    <a:pt x="17755" y="2537"/>
                  </a:lnTo>
                  <a:lnTo>
                    <a:pt x="18215" y="2949"/>
                  </a:lnTo>
                  <a:lnTo>
                    <a:pt x="18651" y="3385"/>
                  </a:lnTo>
                  <a:lnTo>
                    <a:pt x="19063" y="3845"/>
                  </a:lnTo>
                  <a:lnTo>
                    <a:pt x="19439" y="4322"/>
                  </a:lnTo>
                  <a:lnTo>
                    <a:pt x="19803" y="4824"/>
                  </a:lnTo>
                  <a:lnTo>
                    <a:pt x="20125" y="5349"/>
                  </a:lnTo>
                  <a:lnTo>
                    <a:pt x="20424" y="5893"/>
                  </a:lnTo>
                  <a:lnTo>
                    <a:pt x="20693" y="6454"/>
                  </a:lnTo>
                  <a:lnTo>
                    <a:pt x="20925" y="7027"/>
                  </a:lnTo>
                  <a:lnTo>
                    <a:pt x="21128" y="7624"/>
                  </a:lnTo>
                  <a:lnTo>
                    <a:pt x="21290" y="8233"/>
                  </a:lnTo>
                  <a:lnTo>
                    <a:pt x="21421" y="8854"/>
                  </a:lnTo>
                  <a:lnTo>
                    <a:pt x="21522" y="9499"/>
                  </a:lnTo>
                  <a:lnTo>
                    <a:pt x="21582" y="10137"/>
                  </a:lnTo>
                  <a:lnTo>
                    <a:pt x="21600" y="10800"/>
                  </a:lnTo>
                  <a:lnTo>
                    <a:pt x="21582" y="11463"/>
                  </a:lnTo>
                  <a:lnTo>
                    <a:pt x="21522" y="12101"/>
                  </a:lnTo>
                  <a:lnTo>
                    <a:pt x="21421" y="12746"/>
                  </a:lnTo>
                  <a:lnTo>
                    <a:pt x="21290" y="13367"/>
                  </a:lnTo>
                  <a:lnTo>
                    <a:pt x="21128" y="13976"/>
                  </a:lnTo>
                  <a:lnTo>
                    <a:pt x="20925" y="14573"/>
                  </a:lnTo>
                  <a:lnTo>
                    <a:pt x="20693" y="15146"/>
                  </a:lnTo>
                  <a:lnTo>
                    <a:pt x="20424" y="15707"/>
                  </a:lnTo>
                  <a:lnTo>
                    <a:pt x="20125" y="16251"/>
                  </a:lnTo>
                  <a:lnTo>
                    <a:pt x="19803" y="16776"/>
                  </a:lnTo>
                  <a:lnTo>
                    <a:pt x="19439" y="17278"/>
                  </a:lnTo>
                  <a:lnTo>
                    <a:pt x="19063" y="17755"/>
                  </a:lnTo>
                  <a:lnTo>
                    <a:pt x="18651" y="18215"/>
                  </a:lnTo>
                  <a:lnTo>
                    <a:pt x="18215" y="18651"/>
                  </a:lnTo>
                  <a:lnTo>
                    <a:pt x="17755" y="19063"/>
                  </a:lnTo>
                  <a:lnTo>
                    <a:pt x="17278" y="19439"/>
                  </a:lnTo>
                  <a:lnTo>
                    <a:pt x="16776" y="19803"/>
                  </a:lnTo>
                  <a:lnTo>
                    <a:pt x="16251" y="20125"/>
                  </a:lnTo>
                  <a:lnTo>
                    <a:pt x="15707" y="20424"/>
                  </a:lnTo>
                  <a:lnTo>
                    <a:pt x="15146" y="20693"/>
                  </a:lnTo>
                  <a:lnTo>
                    <a:pt x="14573" y="20925"/>
                  </a:lnTo>
                  <a:lnTo>
                    <a:pt x="13976" y="21128"/>
                  </a:lnTo>
                  <a:lnTo>
                    <a:pt x="13367" y="21290"/>
                  </a:lnTo>
                  <a:lnTo>
                    <a:pt x="12746" y="21421"/>
                  </a:lnTo>
                  <a:lnTo>
                    <a:pt x="12101" y="21522"/>
                  </a:lnTo>
                  <a:lnTo>
                    <a:pt x="11463" y="21582"/>
                  </a:lnTo>
                  <a:lnTo>
                    <a:pt x="10800" y="21600"/>
                  </a:lnTo>
                  <a:lnTo>
                    <a:pt x="10137" y="21582"/>
                  </a:lnTo>
                  <a:lnTo>
                    <a:pt x="9499" y="21522"/>
                  </a:lnTo>
                  <a:lnTo>
                    <a:pt x="8854" y="21421"/>
                  </a:lnTo>
                  <a:lnTo>
                    <a:pt x="8233" y="21290"/>
                  </a:lnTo>
                  <a:lnTo>
                    <a:pt x="7624" y="21128"/>
                  </a:lnTo>
                  <a:lnTo>
                    <a:pt x="7027" y="20925"/>
                  </a:lnTo>
                  <a:lnTo>
                    <a:pt x="6454" y="20693"/>
                  </a:lnTo>
                  <a:lnTo>
                    <a:pt x="5893" y="20424"/>
                  </a:lnTo>
                  <a:lnTo>
                    <a:pt x="5349" y="20125"/>
                  </a:lnTo>
                  <a:lnTo>
                    <a:pt x="4824" y="19803"/>
                  </a:lnTo>
                  <a:lnTo>
                    <a:pt x="4322" y="19439"/>
                  </a:lnTo>
                  <a:lnTo>
                    <a:pt x="3845" y="19063"/>
                  </a:lnTo>
                  <a:lnTo>
                    <a:pt x="3385" y="18651"/>
                  </a:lnTo>
                  <a:lnTo>
                    <a:pt x="2949" y="18215"/>
                  </a:lnTo>
                  <a:lnTo>
                    <a:pt x="2537" y="17755"/>
                  </a:lnTo>
                  <a:lnTo>
                    <a:pt x="2161" y="17278"/>
                  </a:lnTo>
                  <a:lnTo>
                    <a:pt x="1803" y="16776"/>
                  </a:lnTo>
                  <a:lnTo>
                    <a:pt x="1475" y="16251"/>
                  </a:lnTo>
                  <a:lnTo>
                    <a:pt x="1176" y="15707"/>
                  </a:lnTo>
                  <a:lnTo>
                    <a:pt x="907" y="15146"/>
                  </a:lnTo>
                  <a:lnTo>
                    <a:pt x="675" y="14573"/>
                  </a:lnTo>
                  <a:lnTo>
                    <a:pt x="472" y="13976"/>
                  </a:lnTo>
                  <a:lnTo>
                    <a:pt x="310" y="13367"/>
                  </a:lnTo>
                  <a:lnTo>
                    <a:pt x="179" y="12746"/>
                  </a:lnTo>
                  <a:lnTo>
                    <a:pt x="78" y="12101"/>
                  </a:lnTo>
                  <a:lnTo>
                    <a:pt x="18" y="11463"/>
                  </a:lnTo>
                  <a:lnTo>
                    <a:pt x="0" y="10800"/>
                  </a:lnTo>
                  <a:lnTo>
                    <a:pt x="18" y="10137"/>
                  </a:lnTo>
                  <a:lnTo>
                    <a:pt x="78" y="9499"/>
                  </a:lnTo>
                  <a:lnTo>
                    <a:pt x="179" y="8854"/>
                  </a:lnTo>
                  <a:lnTo>
                    <a:pt x="310" y="8233"/>
                  </a:lnTo>
                  <a:lnTo>
                    <a:pt x="472" y="7624"/>
                  </a:lnTo>
                  <a:lnTo>
                    <a:pt x="675" y="7027"/>
                  </a:lnTo>
                  <a:lnTo>
                    <a:pt x="907" y="6454"/>
                  </a:lnTo>
                  <a:lnTo>
                    <a:pt x="1176" y="5893"/>
                  </a:lnTo>
                  <a:lnTo>
                    <a:pt x="1475" y="5349"/>
                  </a:lnTo>
                  <a:lnTo>
                    <a:pt x="1803" y="4824"/>
                  </a:lnTo>
                  <a:lnTo>
                    <a:pt x="2161" y="4322"/>
                  </a:lnTo>
                  <a:lnTo>
                    <a:pt x="2537" y="3845"/>
                  </a:lnTo>
                  <a:lnTo>
                    <a:pt x="2949" y="3385"/>
                  </a:lnTo>
                  <a:lnTo>
                    <a:pt x="3385" y="2949"/>
                  </a:lnTo>
                  <a:lnTo>
                    <a:pt x="3845" y="2537"/>
                  </a:lnTo>
                  <a:lnTo>
                    <a:pt x="4322" y="2161"/>
                  </a:lnTo>
                  <a:lnTo>
                    <a:pt x="4824" y="1803"/>
                  </a:lnTo>
                  <a:lnTo>
                    <a:pt x="5349" y="1475"/>
                  </a:lnTo>
                  <a:lnTo>
                    <a:pt x="5893" y="1176"/>
                  </a:lnTo>
                  <a:lnTo>
                    <a:pt x="6454" y="907"/>
                  </a:lnTo>
                  <a:lnTo>
                    <a:pt x="7027" y="675"/>
                  </a:lnTo>
                  <a:lnTo>
                    <a:pt x="7624" y="472"/>
                  </a:lnTo>
                  <a:lnTo>
                    <a:pt x="8233" y="310"/>
                  </a:lnTo>
                  <a:lnTo>
                    <a:pt x="8854" y="179"/>
                  </a:lnTo>
                  <a:lnTo>
                    <a:pt x="9499" y="78"/>
                  </a:lnTo>
                  <a:lnTo>
                    <a:pt x="10137" y="18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0383C9"/>
            </a:solidFill>
            <a:ln w="1905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5B5C56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85" name="Shape 885"/>
            <p:cNvSpPr/>
            <p:nvPr/>
          </p:nvSpPr>
          <p:spPr>
            <a:xfrm>
              <a:off x="215636" y="155584"/>
              <a:ext cx="99178" cy="545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530" y="0"/>
                  </a:moveTo>
                  <a:lnTo>
                    <a:pt x="15884" y="39"/>
                  </a:lnTo>
                  <a:lnTo>
                    <a:pt x="16194" y="315"/>
                  </a:lnTo>
                  <a:lnTo>
                    <a:pt x="16482" y="670"/>
                  </a:lnTo>
                  <a:lnTo>
                    <a:pt x="21223" y="9105"/>
                  </a:lnTo>
                  <a:lnTo>
                    <a:pt x="21445" y="9578"/>
                  </a:lnTo>
                  <a:lnTo>
                    <a:pt x="21556" y="10169"/>
                  </a:lnTo>
                  <a:lnTo>
                    <a:pt x="21600" y="10761"/>
                  </a:lnTo>
                  <a:lnTo>
                    <a:pt x="21556" y="11391"/>
                  </a:lnTo>
                  <a:lnTo>
                    <a:pt x="21445" y="11982"/>
                  </a:lnTo>
                  <a:lnTo>
                    <a:pt x="21223" y="12455"/>
                  </a:lnTo>
                  <a:lnTo>
                    <a:pt x="16482" y="20930"/>
                  </a:lnTo>
                  <a:lnTo>
                    <a:pt x="16194" y="21285"/>
                  </a:lnTo>
                  <a:lnTo>
                    <a:pt x="15884" y="21521"/>
                  </a:lnTo>
                  <a:lnTo>
                    <a:pt x="15530" y="21600"/>
                  </a:lnTo>
                  <a:lnTo>
                    <a:pt x="15198" y="21521"/>
                  </a:lnTo>
                  <a:lnTo>
                    <a:pt x="14887" y="21285"/>
                  </a:lnTo>
                  <a:lnTo>
                    <a:pt x="14599" y="20930"/>
                  </a:lnTo>
                  <a:lnTo>
                    <a:pt x="14378" y="20378"/>
                  </a:lnTo>
                  <a:lnTo>
                    <a:pt x="14245" y="19826"/>
                  </a:lnTo>
                  <a:lnTo>
                    <a:pt x="14201" y="19235"/>
                  </a:lnTo>
                  <a:lnTo>
                    <a:pt x="14245" y="18604"/>
                  </a:lnTo>
                  <a:lnTo>
                    <a:pt x="14378" y="18053"/>
                  </a:lnTo>
                  <a:lnTo>
                    <a:pt x="14599" y="17540"/>
                  </a:lnTo>
                  <a:lnTo>
                    <a:pt x="17058" y="13126"/>
                  </a:lnTo>
                  <a:lnTo>
                    <a:pt x="1329" y="13126"/>
                  </a:lnTo>
                  <a:lnTo>
                    <a:pt x="886" y="13007"/>
                  </a:lnTo>
                  <a:lnTo>
                    <a:pt x="532" y="12692"/>
                  </a:lnTo>
                  <a:lnTo>
                    <a:pt x="266" y="12180"/>
                  </a:lnTo>
                  <a:lnTo>
                    <a:pt x="66" y="11549"/>
                  </a:lnTo>
                  <a:lnTo>
                    <a:pt x="0" y="10761"/>
                  </a:lnTo>
                  <a:lnTo>
                    <a:pt x="66" y="10012"/>
                  </a:lnTo>
                  <a:lnTo>
                    <a:pt x="266" y="9381"/>
                  </a:lnTo>
                  <a:lnTo>
                    <a:pt x="532" y="8908"/>
                  </a:lnTo>
                  <a:lnTo>
                    <a:pt x="886" y="8553"/>
                  </a:lnTo>
                  <a:lnTo>
                    <a:pt x="1329" y="8435"/>
                  </a:lnTo>
                  <a:lnTo>
                    <a:pt x="17058" y="8435"/>
                  </a:lnTo>
                  <a:lnTo>
                    <a:pt x="14599" y="4020"/>
                  </a:lnTo>
                  <a:lnTo>
                    <a:pt x="14378" y="3508"/>
                  </a:lnTo>
                  <a:lnTo>
                    <a:pt x="14245" y="2917"/>
                  </a:lnTo>
                  <a:lnTo>
                    <a:pt x="14201" y="2326"/>
                  </a:lnTo>
                  <a:lnTo>
                    <a:pt x="14245" y="1734"/>
                  </a:lnTo>
                  <a:lnTo>
                    <a:pt x="14378" y="1182"/>
                  </a:lnTo>
                  <a:lnTo>
                    <a:pt x="14599" y="670"/>
                  </a:lnTo>
                  <a:lnTo>
                    <a:pt x="14887" y="315"/>
                  </a:lnTo>
                  <a:lnTo>
                    <a:pt x="15198" y="39"/>
                  </a:lnTo>
                  <a:lnTo>
                    <a:pt x="1553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5B5C56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86" name="Shape 886"/>
            <p:cNvSpPr/>
            <p:nvPr/>
          </p:nvSpPr>
          <p:spPr>
            <a:xfrm>
              <a:off x="50951" y="155584"/>
              <a:ext cx="99178" cy="55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070" y="0"/>
                  </a:moveTo>
                  <a:lnTo>
                    <a:pt x="6402" y="39"/>
                  </a:lnTo>
                  <a:lnTo>
                    <a:pt x="6713" y="315"/>
                  </a:lnTo>
                  <a:lnTo>
                    <a:pt x="7001" y="709"/>
                  </a:lnTo>
                  <a:lnTo>
                    <a:pt x="7222" y="1182"/>
                  </a:lnTo>
                  <a:lnTo>
                    <a:pt x="7355" y="1734"/>
                  </a:lnTo>
                  <a:lnTo>
                    <a:pt x="7399" y="2326"/>
                  </a:lnTo>
                  <a:lnTo>
                    <a:pt x="7355" y="2956"/>
                  </a:lnTo>
                  <a:lnTo>
                    <a:pt x="7222" y="3508"/>
                  </a:lnTo>
                  <a:lnTo>
                    <a:pt x="7001" y="4020"/>
                  </a:lnTo>
                  <a:lnTo>
                    <a:pt x="4542" y="8435"/>
                  </a:lnTo>
                  <a:lnTo>
                    <a:pt x="20271" y="8435"/>
                  </a:lnTo>
                  <a:lnTo>
                    <a:pt x="20714" y="8553"/>
                  </a:lnTo>
                  <a:lnTo>
                    <a:pt x="21068" y="8908"/>
                  </a:lnTo>
                  <a:lnTo>
                    <a:pt x="21334" y="9381"/>
                  </a:lnTo>
                  <a:lnTo>
                    <a:pt x="21534" y="10051"/>
                  </a:lnTo>
                  <a:lnTo>
                    <a:pt x="21600" y="10800"/>
                  </a:lnTo>
                  <a:lnTo>
                    <a:pt x="21534" y="11549"/>
                  </a:lnTo>
                  <a:lnTo>
                    <a:pt x="21334" y="12180"/>
                  </a:lnTo>
                  <a:lnTo>
                    <a:pt x="21068" y="12731"/>
                  </a:lnTo>
                  <a:lnTo>
                    <a:pt x="20714" y="13047"/>
                  </a:lnTo>
                  <a:lnTo>
                    <a:pt x="20271" y="13126"/>
                  </a:lnTo>
                  <a:lnTo>
                    <a:pt x="4542" y="13126"/>
                  </a:lnTo>
                  <a:lnTo>
                    <a:pt x="7001" y="17540"/>
                  </a:lnTo>
                  <a:lnTo>
                    <a:pt x="7222" y="18053"/>
                  </a:lnTo>
                  <a:lnTo>
                    <a:pt x="7355" y="18644"/>
                  </a:lnTo>
                  <a:lnTo>
                    <a:pt x="7399" y="19235"/>
                  </a:lnTo>
                  <a:lnTo>
                    <a:pt x="7355" y="19826"/>
                  </a:lnTo>
                  <a:lnTo>
                    <a:pt x="7222" y="20418"/>
                  </a:lnTo>
                  <a:lnTo>
                    <a:pt x="7001" y="20930"/>
                  </a:lnTo>
                  <a:lnTo>
                    <a:pt x="6713" y="21324"/>
                  </a:lnTo>
                  <a:lnTo>
                    <a:pt x="6402" y="21521"/>
                  </a:lnTo>
                  <a:lnTo>
                    <a:pt x="6070" y="21600"/>
                  </a:lnTo>
                  <a:lnTo>
                    <a:pt x="5716" y="21521"/>
                  </a:lnTo>
                  <a:lnTo>
                    <a:pt x="5406" y="21324"/>
                  </a:lnTo>
                  <a:lnTo>
                    <a:pt x="5118" y="20930"/>
                  </a:lnTo>
                  <a:lnTo>
                    <a:pt x="377" y="12455"/>
                  </a:lnTo>
                  <a:lnTo>
                    <a:pt x="155" y="11982"/>
                  </a:lnTo>
                  <a:lnTo>
                    <a:pt x="44" y="11431"/>
                  </a:lnTo>
                  <a:lnTo>
                    <a:pt x="0" y="10800"/>
                  </a:lnTo>
                  <a:lnTo>
                    <a:pt x="44" y="10209"/>
                  </a:lnTo>
                  <a:lnTo>
                    <a:pt x="155" y="9618"/>
                  </a:lnTo>
                  <a:lnTo>
                    <a:pt x="377" y="9145"/>
                  </a:lnTo>
                  <a:lnTo>
                    <a:pt x="5118" y="709"/>
                  </a:lnTo>
                  <a:lnTo>
                    <a:pt x="5406" y="315"/>
                  </a:lnTo>
                  <a:lnTo>
                    <a:pt x="5716" y="39"/>
                  </a:lnTo>
                  <a:lnTo>
                    <a:pt x="607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5B5C56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87" name="Shape 887"/>
            <p:cNvSpPr/>
            <p:nvPr/>
          </p:nvSpPr>
          <p:spPr>
            <a:xfrm>
              <a:off x="155584" y="50951"/>
              <a:ext cx="55507" cy="99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11431" y="44"/>
                  </a:lnTo>
                  <a:lnTo>
                    <a:pt x="11982" y="155"/>
                  </a:lnTo>
                  <a:lnTo>
                    <a:pt x="12455" y="377"/>
                  </a:lnTo>
                  <a:lnTo>
                    <a:pt x="20930" y="5118"/>
                  </a:lnTo>
                  <a:lnTo>
                    <a:pt x="21324" y="5406"/>
                  </a:lnTo>
                  <a:lnTo>
                    <a:pt x="21521" y="5716"/>
                  </a:lnTo>
                  <a:lnTo>
                    <a:pt x="21600" y="6070"/>
                  </a:lnTo>
                  <a:lnTo>
                    <a:pt x="21521" y="6402"/>
                  </a:lnTo>
                  <a:lnTo>
                    <a:pt x="21324" y="6713"/>
                  </a:lnTo>
                  <a:lnTo>
                    <a:pt x="20930" y="7001"/>
                  </a:lnTo>
                  <a:lnTo>
                    <a:pt x="20418" y="7222"/>
                  </a:lnTo>
                  <a:lnTo>
                    <a:pt x="19826" y="7355"/>
                  </a:lnTo>
                  <a:lnTo>
                    <a:pt x="19235" y="7399"/>
                  </a:lnTo>
                  <a:lnTo>
                    <a:pt x="18644" y="7355"/>
                  </a:lnTo>
                  <a:lnTo>
                    <a:pt x="18053" y="7222"/>
                  </a:lnTo>
                  <a:lnTo>
                    <a:pt x="17540" y="7001"/>
                  </a:lnTo>
                  <a:lnTo>
                    <a:pt x="13126" y="4542"/>
                  </a:lnTo>
                  <a:lnTo>
                    <a:pt x="13126" y="20271"/>
                  </a:lnTo>
                  <a:lnTo>
                    <a:pt x="13047" y="20714"/>
                  </a:lnTo>
                  <a:lnTo>
                    <a:pt x="12731" y="21068"/>
                  </a:lnTo>
                  <a:lnTo>
                    <a:pt x="12180" y="21334"/>
                  </a:lnTo>
                  <a:lnTo>
                    <a:pt x="11549" y="21534"/>
                  </a:lnTo>
                  <a:lnTo>
                    <a:pt x="10800" y="21600"/>
                  </a:lnTo>
                  <a:lnTo>
                    <a:pt x="10051" y="21534"/>
                  </a:lnTo>
                  <a:lnTo>
                    <a:pt x="9381" y="21334"/>
                  </a:lnTo>
                  <a:lnTo>
                    <a:pt x="8908" y="21068"/>
                  </a:lnTo>
                  <a:lnTo>
                    <a:pt x="8553" y="20714"/>
                  </a:lnTo>
                  <a:lnTo>
                    <a:pt x="8435" y="20271"/>
                  </a:lnTo>
                  <a:lnTo>
                    <a:pt x="8435" y="4542"/>
                  </a:lnTo>
                  <a:lnTo>
                    <a:pt x="4020" y="7001"/>
                  </a:lnTo>
                  <a:lnTo>
                    <a:pt x="3508" y="7222"/>
                  </a:lnTo>
                  <a:lnTo>
                    <a:pt x="2956" y="7355"/>
                  </a:lnTo>
                  <a:lnTo>
                    <a:pt x="2326" y="7399"/>
                  </a:lnTo>
                  <a:lnTo>
                    <a:pt x="1734" y="7355"/>
                  </a:lnTo>
                  <a:lnTo>
                    <a:pt x="1182" y="7222"/>
                  </a:lnTo>
                  <a:lnTo>
                    <a:pt x="709" y="7001"/>
                  </a:lnTo>
                  <a:lnTo>
                    <a:pt x="315" y="6713"/>
                  </a:lnTo>
                  <a:lnTo>
                    <a:pt x="39" y="6402"/>
                  </a:lnTo>
                  <a:lnTo>
                    <a:pt x="0" y="6070"/>
                  </a:lnTo>
                  <a:lnTo>
                    <a:pt x="39" y="5716"/>
                  </a:lnTo>
                  <a:lnTo>
                    <a:pt x="315" y="5406"/>
                  </a:lnTo>
                  <a:lnTo>
                    <a:pt x="709" y="5118"/>
                  </a:lnTo>
                  <a:lnTo>
                    <a:pt x="9145" y="377"/>
                  </a:lnTo>
                  <a:lnTo>
                    <a:pt x="9618" y="155"/>
                  </a:lnTo>
                  <a:lnTo>
                    <a:pt x="10209" y="44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5B5C56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88" name="Shape 888"/>
            <p:cNvSpPr/>
            <p:nvPr/>
          </p:nvSpPr>
          <p:spPr>
            <a:xfrm>
              <a:off x="154674" y="215636"/>
              <a:ext cx="55507" cy="99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11588" y="66"/>
                  </a:lnTo>
                  <a:lnTo>
                    <a:pt x="12219" y="266"/>
                  </a:lnTo>
                  <a:lnTo>
                    <a:pt x="12731" y="553"/>
                  </a:lnTo>
                  <a:lnTo>
                    <a:pt x="13047" y="907"/>
                  </a:lnTo>
                  <a:lnTo>
                    <a:pt x="13165" y="1328"/>
                  </a:lnTo>
                  <a:lnTo>
                    <a:pt x="13165" y="17085"/>
                  </a:lnTo>
                  <a:lnTo>
                    <a:pt x="17580" y="14607"/>
                  </a:lnTo>
                  <a:lnTo>
                    <a:pt x="18092" y="14385"/>
                  </a:lnTo>
                  <a:lnTo>
                    <a:pt x="18644" y="14230"/>
                  </a:lnTo>
                  <a:lnTo>
                    <a:pt x="19274" y="14208"/>
                  </a:lnTo>
                  <a:lnTo>
                    <a:pt x="19866" y="14230"/>
                  </a:lnTo>
                  <a:lnTo>
                    <a:pt x="20418" y="14385"/>
                  </a:lnTo>
                  <a:lnTo>
                    <a:pt x="20891" y="14607"/>
                  </a:lnTo>
                  <a:lnTo>
                    <a:pt x="21285" y="14872"/>
                  </a:lnTo>
                  <a:lnTo>
                    <a:pt x="21561" y="15182"/>
                  </a:lnTo>
                  <a:lnTo>
                    <a:pt x="21600" y="15514"/>
                  </a:lnTo>
                  <a:lnTo>
                    <a:pt x="21561" y="15868"/>
                  </a:lnTo>
                  <a:lnTo>
                    <a:pt x="21285" y="16178"/>
                  </a:lnTo>
                  <a:lnTo>
                    <a:pt x="20891" y="16466"/>
                  </a:lnTo>
                  <a:lnTo>
                    <a:pt x="12495" y="21202"/>
                  </a:lnTo>
                  <a:lnTo>
                    <a:pt x="12022" y="21423"/>
                  </a:lnTo>
                  <a:lnTo>
                    <a:pt x="11431" y="21534"/>
                  </a:lnTo>
                  <a:lnTo>
                    <a:pt x="10800" y="21600"/>
                  </a:lnTo>
                  <a:lnTo>
                    <a:pt x="10169" y="21534"/>
                  </a:lnTo>
                  <a:lnTo>
                    <a:pt x="9618" y="21423"/>
                  </a:lnTo>
                  <a:lnTo>
                    <a:pt x="9145" y="21202"/>
                  </a:lnTo>
                  <a:lnTo>
                    <a:pt x="670" y="16466"/>
                  </a:lnTo>
                  <a:lnTo>
                    <a:pt x="315" y="16178"/>
                  </a:lnTo>
                  <a:lnTo>
                    <a:pt x="79" y="15868"/>
                  </a:lnTo>
                  <a:lnTo>
                    <a:pt x="0" y="15514"/>
                  </a:lnTo>
                  <a:lnTo>
                    <a:pt x="79" y="15182"/>
                  </a:lnTo>
                  <a:lnTo>
                    <a:pt x="315" y="14872"/>
                  </a:lnTo>
                  <a:lnTo>
                    <a:pt x="670" y="14607"/>
                  </a:lnTo>
                  <a:lnTo>
                    <a:pt x="1182" y="14385"/>
                  </a:lnTo>
                  <a:lnTo>
                    <a:pt x="1774" y="14230"/>
                  </a:lnTo>
                  <a:lnTo>
                    <a:pt x="2365" y="14208"/>
                  </a:lnTo>
                  <a:lnTo>
                    <a:pt x="2956" y="14230"/>
                  </a:lnTo>
                  <a:lnTo>
                    <a:pt x="3547" y="14385"/>
                  </a:lnTo>
                  <a:lnTo>
                    <a:pt x="4060" y="14607"/>
                  </a:lnTo>
                  <a:lnTo>
                    <a:pt x="8474" y="17085"/>
                  </a:lnTo>
                  <a:lnTo>
                    <a:pt x="8474" y="1328"/>
                  </a:lnTo>
                  <a:lnTo>
                    <a:pt x="8593" y="907"/>
                  </a:lnTo>
                  <a:lnTo>
                    <a:pt x="8908" y="553"/>
                  </a:lnTo>
                  <a:lnTo>
                    <a:pt x="9420" y="266"/>
                  </a:lnTo>
                  <a:lnTo>
                    <a:pt x="10051" y="66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5B5C56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89" name="Shape 889"/>
            <p:cNvSpPr/>
            <p:nvPr/>
          </p:nvSpPr>
          <p:spPr>
            <a:xfrm>
              <a:off x="204718" y="88255"/>
              <a:ext cx="72792" cy="727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840" y="0"/>
                  </a:moveTo>
                  <a:lnTo>
                    <a:pt x="20317" y="60"/>
                  </a:lnTo>
                  <a:lnTo>
                    <a:pt x="20735" y="209"/>
                  </a:lnTo>
                  <a:lnTo>
                    <a:pt x="21093" y="507"/>
                  </a:lnTo>
                  <a:lnTo>
                    <a:pt x="21391" y="865"/>
                  </a:lnTo>
                  <a:lnTo>
                    <a:pt x="21540" y="1283"/>
                  </a:lnTo>
                  <a:lnTo>
                    <a:pt x="21600" y="1760"/>
                  </a:lnTo>
                  <a:lnTo>
                    <a:pt x="21600" y="10800"/>
                  </a:lnTo>
                  <a:lnTo>
                    <a:pt x="21540" y="11367"/>
                  </a:lnTo>
                  <a:lnTo>
                    <a:pt x="21272" y="11844"/>
                  </a:lnTo>
                  <a:lnTo>
                    <a:pt x="20884" y="12262"/>
                  </a:lnTo>
                  <a:lnTo>
                    <a:pt x="20407" y="12501"/>
                  </a:lnTo>
                  <a:lnTo>
                    <a:pt x="19840" y="12590"/>
                  </a:lnTo>
                  <a:lnTo>
                    <a:pt x="19243" y="12501"/>
                  </a:lnTo>
                  <a:lnTo>
                    <a:pt x="18766" y="12262"/>
                  </a:lnTo>
                  <a:lnTo>
                    <a:pt x="18408" y="11844"/>
                  </a:lnTo>
                  <a:lnTo>
                    <a:pt x="18139" y="11367"/>
                  </a:lnTo>
                  <a:lnTo>
                    <a:pt x="18050" y="10800"/>
                  </a:lnTo>
                  <a:lnTo>
                    <a:pt x="18050" y="6056"/>
                  </a:lnTo>
                  <a:lnTo>
                    <a:pt x="3043" y="21093"/>
                  </a:lnTo>
                  <a:lnTo>
                    <a:pt x="2685" y="21391"/>
                  </a:lnTo>
                  <a:lnTo>
                    <a:pt x="2238" y="21540"/>
                  </a:lnTo>
                  <a:lnTo>
                    <a:pt x="1790" y="21600"/>
                  </a:lnTo>
                  <a:lnTo>
                    <a:pt x="1343" y="21540"/>
                  </a:lnTo>
                  <a:lnTo>
                    <a:pt x="895" y="21391"/>
                  </a:lnTo>
                  <a:lnTo>
                    <a:pt x="507" y="21093"/>
                  </a:lnTo>
                  <a:lnTo>
                    <a:pt x="209" y="20705"/>
                  </a:lnTo>
                  <a:lnTo>
                    <a:pt x="60" y="20257"/>
                  </a:lnTo>
                  <a:lnTo>
                    <a:pt x="0" y="19810"/>
                  </a:lnTo>
                  <a:lnTo>
                    <a:pt x="60" y="19392"/>
                  </a:lnTo>
                  <a:lnTo>
                    <a:pt x="209" y="18945"/>
                  </a:lnTo>
                  <a:lnTo>
                    <a:pt x="507" y="18557"/>
                  </a:lnTo>
                  <a:lnTo>
                    <a:pt x="15514" y="3550"/>
                  </a:lnTo>
                  <a:lnTo>
                    <a:pt x="10770" y="3550"/>
                  </a:lnTo>
                  <a:lnTo>
                    <a:pt x="10233" y="3461"/>
                  </a:lnTo>
                  <a:lnTo>
                    <a:pt x="9726" y="3222"/>
                  </a:lnTo>
                  <a:lnTo>
                    <a:pt x="9338" y="2834"/>
                  </a:lnTo>
                  <a:lnTo>
                    <a:pt x="9129" y="2327"/>
                  </a:lnTo>
                  <a:lnTo>
                    <a:pt x="9010" y="1760"/>
                  </a:lnTo>
                  <a:lnTo>
                    <a:pt x="9129" y="1193"/>
                  </a:lnTo>
                  <a:lnTo>
                    <a:pt x="9338" y="716"/>
                  </a:lnTo>
                  <a:lnTo>
                    <a:pt x="9726" y="298"/>
                  </a:lnTo>
                  <a:lnTo>
                    <a:pt x="10233" y="90"/>
                  </a:lnTo>
                  <a:lnTo>
                    <a:pt x="10770" y="0"/>
                  </a:lnTo>
                  <a:lnTo>
                    <a:pt x="1984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5B5C56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90" name="Shape 890"/>
            <p:cNvSpPr/>
            <p:nvPr/>
          </p:nvSpPr>
          <p:spPr>
            <a:xfrm>
              <a:off x="88255" y="204718"/>
              <a:ext cx="72792" cy="73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812" y="0"/>
                  </a:moveTo>
                  <a:lnTo>
                    <a:pt x="20259" y="60"/>
                  </a:lnTo>
                  <a:lnTo>
                    <a:pt x="20706" y="238"/>
                  </a:lnTo>
                  <a:lnTo>
                    <a:pt x="21094" y="536"/>
                  </a:lnTo>
                  <a:lnTo>
                    <a:pt x="21391" y="894"/>
                  </a:lnTo>
                  <a:lnTo>
                    <a:pt x="21540" y="1341"/>
                  </a:lnTo>
                  <a:lnTo>
                    <a:pt x="21600" y="1758"/>
                  </a:lnTo>
                  <a:lnTo>
                    <a:pt x="21540" y="2234"/>
                  </a:lnTo>
                  <a:lnTo>
                    <a:pt x="21391" y="2652"/>
                  </a:lnTo>
                  <a:lnTo>
                    <a:pt x="21094" y="3039"/>
                  </a:lnTo>
                  <a:lnTo>
                    <a:pt x="6108" y="18025"/>
                  </a:lnTo>
                  <a:lnTo>
                    <a:pt x="10815" y="18025"/>
                  </a:lnTo>
                  <a:lnTo>
                    <a:pt x="11381" y="18114"/>
                  </a:lnTo>
                  <a:lnTo>
                    <a:pt x="11887" y="18353"/>
                  </a:lnTo>
                  <a:lnTo>
                    <a:pt x="12245" y="18740"/>
                  </a:lnTo>
                  <a:lnTo>
                    <a:pt x="12513" y="19246"/>
                  </a:lnTo>
                  <a:lnTo>
                    <a:pt x="12602" y="19783"/>
                  </a:lnTo>
                  <a:lnTo>
                    <a:pt x="12513" y="20378"/>
                  </a:lnTo>
                  <a:lnTo>
                    <a:pt x="12245" y="20885"/>
                  </a:lnTo>
                  <a:lnTo>
                    <a:pt x="11887" y="21272"/>
                  </a:lnTo>
                  <a:lnTo>
                    <a:pt x="11381" y="21481"/>
                  </a:lnTo>
                  <a:lnTo>
                    <a:pt x="10815" y="21600"/>
                  </a:lnTo>
                  <a:lnTo>
                    <a:pt x="1788" y="21600"/>
                  </a:lnTo>
                  <a:lnTo>
                    <a:pt x="1341" y="21511"/>
                  </a:lnTo>
                  <a:lnTo>
                    <a:pt x="894" y="21362"/>
                  </a:lnTo>
                  <a:lnTo>
                    <a:pt x="506" y="21064"/>
                  </a:lnTo>
                  <a:lnTo>
                    <a:pt x="238" y="20706"/>
                  </a:lnTo>
                  <a:lnTo>
                    <a:pt x="60" y="20289"/>
                  </a:lnTo>
                  <a:lnTo>
                    <a:pt x="0" y="19783"/>
                  </a:lnTo>
                  <a:lnTo>
                    <a:pt x="0" y="10785"/>
                  </a:lnTo>
                  <a:lnTo>
                    <a:pt x="89" y="10219"/>
                  </a:lnTo>
                  <a:lnTo>
                    <a:pt x="358" y="9742"/>
                  </a:lnTo>
                  <a:lnTo>
                    <a:pt x="745" y="9355"/>
                  </a:lnTo>
                  <a:lnTo>
                    <a:pt x="1222" y="9087"/>
                  </a:lnTo>
                  <a:lnTo>
                    <a:pt x="1788" y="9027"/>
                  </a:lnTo>
                  <a:lnTo>
                    <a:pt x="2354" y="9087"/>
                  </a:lnTo>
                  <a:lnTo>
                    <a:pt x="2830" y="9355"/>
                  </a:lnTo>
                  <a:lnTo>
                    <a:pt x="3218" y="9742"/>
                  </a:lnTo>
                  <a:lnTo>
                    <a:pt x="3486" y="10219"/>
                  </a:lnTo>
                  <a:lnTo>
                    <a:pt x="3575" y="10785"/>
                  </a:lnTo>
                  <a:lnTo>
                    <a:pt x="3575" y="15522"/>
                  </a:lnTo>
                  <a:lnTo>
                    <a:pt x="18531" y="536"/>
                  </a:lnTo>
                  <a:lnTo>
                    <a:pt x="18948" y="238"/>
                  </a:lnTo>
                  <a:lnTo>
                    <a:pt x="19366" y="60"/>
                  </a:lnTo>
                  <a:lnTo>
                    <a:pt x="19812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5B5C56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91" name="Shape 891"/>
            <p:cNvSpPr/>
            <p:nvPr/>
          </p:nvSpPr>
          <p:spPr>
            <a:xfrm>
              <a:off x="88255" y="87345"/>
              <a:ext cx="72792" cy="73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88" y="0"/>
                  </a:moveTo>
                  <a:lnTo>
                    <a:pt x="10815" y="0"/>
                  </a:lnTo>
                  <a:lnTo>
                    <a:pt x="11381" y="119"/>
                  </a:lnTo>
                  <a:lnTo>
                    <a:pt x="11887" y="358"/>
                  </a:lnTo>
                  <a:lnTo>
                    <a:pt x="12245" y="775"/>
                  </a:lnTo>
                  <a:lnTo>
                    <a:pt x="12513" y="1251"/>
                  </a:lnTo>
                  <a:lnTo>
                    <a:pt x="12602" y="1817"/>
                  </a:lnTo>
                  <a:lnTo>
                    <a:pt x="12513" y="2354"/>
                  </a:lnTo>
                  <a:lnTo>
                    <a:pt x="12245" y="2860"/>
                  </a:lnTo>
                  <a:lnTo>
                    <a:pt x="11887" y="3247"/>
                  </a:lnTo>
                  <a:lnTo>
                    <a:pt x="11381" y="3516"/>
                  </a:lnTo>
                  <a:lnTo>
                    <a:pt x="10815" y="3575"/>
                  </a:lnTo>
                  <a:lnTo>
                    <a:pt x="6108" y="3575"/>
                  </a:lnTo>
                  <a:lnTo>
                    <a:pt x="21094" y="18561"/>
                  </a:lnTo>
                  <a:lnTo>
                    <a:pt x="21391" y="18948"/>
                  </a:lnTo>
                  <a:lnTo>
                    <a:pt x="21540" y="19366"/>
                  </a:lnTo>
                  <a:lnTo>
                    <a:pt x="21600" y="19842"/>
                  </a:lnTo>
                  <a:lnTo>
                    <a:pt x="21540" y="20289"/>
                  </a:lnTo>
                  <a:lnTo>
                    <a:pt x="21391" y="20706"/>
                  </a:lnTo>
                  <a:lnTo>
                    <a:pt x="21094" y="21064"/>
                  </a:lnTo>
                  <a:lnTo>
                    <a:pt x="20706" y="21362"/>
                  </a:lnTo>
                  <a:lnTo>
                    <a:pt x="20259" y="21570"/>
                  </a:lnTo>
                  <a:lnTo>
                    <a:pt x="19812" y="21600"/>
                  </a:lnTo>
                  <a:lnTo>
                    <a:pt x="19366" y="21570"/>
                  </a:lnTo>
                  <a:lnTo>
                    <a:pt x="18948" y="21362"/>
                  </a:lnTo>
                  <a:lnTo>
                    <a:pt x="18531" y="21064"/>
                  </a:lnTo>
                  <a:lnTo>
                    <a:pt x="3575" y="6108"/>
                  </a:lnTo>
                  <a:lnTo>
                    <a:pt x="3575" y="10815"/>
                  </a:lnTo>
                  <a:lnTo>
                    <a:pt x="3486" y="11381"/>
                  </a:lnTo>
                  <a:lnTo>
                    <a:pt x="3218" y="11858"/>
                  </a:lnTo>
                  <a:lnTo>
                    <a:pt x="2830" y="12245"/>
                  </a:lnTo>
                  <a:lnTo>
                    <a:pt x="2354" y="12513"/>
                  </a:lnTo>
                  <a:lnTo>
                    <a:pt x="1788" y="12632"/>
                  </a:lnTo>
                  <a:lnTo>
                    <a:pt x="1222" y="12513"/>
                  </a:lnTo>
                  <a:lnTo>
                    <a:pt x="745" y="12245"/>
                  </a:lnTo>
                  <a:lnTo>
                    <a:pt x="358" y="11858"/>
                  </a:lnTo>
                  <a:lnTo>
                    <a:pt x="89" y="11381"/>
                  </a:lnTo>
                  <a:lnTo>
                    <a:pt x="0" y="10815"/>
                  </a:lnTo>
                  <a:lnTo>
                    <a:pt x="0" y="1817"/>
                  </a:lnTo>
                  <a:lnTo>
                    <a:pt x="60" y="1341"/>
                  </a:lnTo>
                  <a:lnTo>
                    <a:pt x="238" y="924"/>
                  </a:lnTo>
                  <a:lnTo>
                    <a:pt x="506" y="536"/>
                  </a:lnTo>
                  <a:lnTo>
                    <a:pt x="894" y="268"/>
                  </a:lnTo>
                  <a:lnTo>
                    <a:pt x="1341" y="89"/>
                  </a:lnTo>
                  <a:lnTo>
                    <a:pt x="178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5B5C56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92" name="Shape 892"/>
            <p:cNvSpPr/>
            <p:nvPr/>
          </p:nvSpPr>
          <p:spPr>
            <a:xfrm>
              <a:off x="204718" y="204718"/>
              <a:ext cx="72792" cy="73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90" y="0"/>
                  </a:moveTo>
                  <a:lnTo>
                    <a:pt x="2238" y="60"/>
                  </a:lnTo>
                  <a:lnTo>
                    <a:pt x="2685" y="238"/>
                  </a:lnTo>
                  <a:lnTo>
                    <a:pt x="3043" y="536"/>
                  </a:lnTo>
                  <a:lnTo>
                    <a:pt x="18050" y="15522"/>
                  </a:lnTo>
                  <a:lnTo>
                    <a:pt x="18050" y="10785"/>
                  </a:lnTo>
                  <a:lnTo>
                    <a:pt x="18139" y="10219"/>
                  </a:lnTo>
                  <a:lnTo>
                    <a:pt x="18408" y="9742"/>
                  </a:lnTo>
                  <a:lnTo>
                    <a:pt x="18766" y="9355"/>
                  </a:lnTo>
                  <a:lnTo>
                    <a:pt x="19243" y="9087"/>
                  </a:lnTo>
                  <a:lnTo>
                    <a:pt x="19840" y="9027"/>
                  </a:lnTo>
                  <a:lnTo>
                    <a:pt x="20407" y="9087"/>
                  </a:lnTo>
                  <a:lnTo>
                    <a:pt x="20884" y="9355"/>
                  </a:lnTo>
                  <a:lnTo>
                    <a:pt x="21272" y="9742"/>
                  </a:lnTo>
                  <a:lnTo>
                    <a:pt x="21540" y="10219"/>
                  </a:lnTo>
                  <a:lnTo>
                    <a:pt x="21600" y="10785"/>
                  </a:lnTo>
                  <a:lnTo>
                    <a:pt x="21600" y="19783"/>
                  </a:lnTo>
                  <a:lnTo>
                    <a:pt x="21540" y="20289"/>
                  </a:lnTo>
                  <a:lnTo>
                    <a:pt x="21391" y="20706"/>
                  </a:lnTo>
                  <a:lnTo>
                    <a:pt x="21093" y="21064"/>
                  </a:lnTo>
                  <a:lnTo>
                    <a:pt x="20735" y="21362"/>
                  </a:lnTo>
                  <a:lnTo>
                    <a:pt x="20317" y="21511"/>
                  </a:lnTo>
                  <a:lnTo>
                    <a:pt x="19840" y="21600"/>
                  </a:lnTo>
                  <a:lnTo>
                    <a:pt x="10770" y="21600"/>
                  </a:lnTo>
                  <a:lnTo>
                    <a:pt x="10233" y="21481"/>
                  </a:lnTo>
                  <a:lnTo>
                    <a:pt x="9726" y="21272"/>
                  </a:lnTo>
                  <a:lnTo>
                    <a:pt x="9338" y="20885"/>
                  </a:lnTo>
                  <a:lnTo>
                    <a:pt x="9129" y="20378"/>
                  </a:lnTo>
                  <a:lnTo>
                    <a:pt x="9010" y="19783"/>
                  </a:lnTo>
                  <a:lnTo>
                    <a:pt x="9129" y="19246"/>
                  </a:lnTo>
                  <a:lnTo>
                    <a:pt x="9338" y="18740"/>
                  </a:lnTo>
                  <a:lnTo>
                    <a:pt x="9726" y="18353"/>
                  </a:lnTo>
                  <a:lnTo>
                    <a:pt x="10233" y="18114"/>
                  </a:lnTo>
                  <a:lnTo>
                    <a:pt x="10770" y="18025"/>
                  </a:lnTo>
                  <a:lnTo>
                    <a:pt x="15514" y="18025"/>
                  </a:lnTo>
                  <a:lnTo>
                    <a:pt x="507" y="3039"/>
                  </a:lnTo>
                  <a:lnTo>
                    <a:pt x="209" y="2652"/>
                  </a:lnTo>
                  <a:lnTo>
                    <a:pt x="60" y="2234"/>
                  </a:lnTo>
                  <a:lnTo>
                    <a:pt x="0" y="1758"/>
                  </a:lnTo>
                  <a:lnTo>
                    <a:pt x="60" y="1341"/>
                  </a:lnTo>
                  <a:lnTo>
                    <a:pt x="209" y="894"/>
                  </a:lnTo>
                  <a:lnTo>
                    <a:pt x="507" y="536"/>
                  </a:lnTo>
                  <a:lnTo>
                    <a:pt x="895" y="238"/>
                  </a:lnTo>
                  <a:lnTo>
                    <a:pt x="1343" y="60"/>
                  </a:lnTo>
                  <a:lnTo>
                    <a:pt x="179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5B5C56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grpSp>
        <p:nvGrpSpPr>
          <p:cNvPr id="899" name="Group 899"/>
          <p:cNvGrpSpPr/>
          <p:nvPr/>
        </p:nvGrpSpPr>
        <p:grpSpPr>
          <a:xfrm>
            <a:off x="5124247" y="3220826"/>
            <a:ext cx="365770" cy="365770"/>
            <a:chOff x="-1" y="-1"/>
            <a:chExt cx="365769" cy="365769"/>
          </a:xfrm>
        </p:grpSpPr>
        <p:sp>
          <p:nvSpPr>
            <p:cNvPr id="894" name="Shape 894"/>
            <p:cNvSpPr/>
            <p:nvPr/>
          </p:nvSpPr>
          <p:spPr>
            <a:xfrm>
              <a:off x="-2" y="-2"/>
              <a:ext cx="365770" cy="3657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11463" y="18"/>
                  </a:lnTo>
                  <a:lnTo>
                    <a:pt x="12101" y="78"/>
                  </a:lnTo>
                  <a:lnTo>
                    <a:pt x="12746" y="179"/>
                  </a:lnTo>
                  <a:lnTo>
                    <a:pt x="13367" y="310"/>
                  </a:lnTo>
                  <a:lnTo>
                    <a:pt x="13976" y="472"/>
                  </a:lnTo>
                  <a:lnTo>
                    <a:pt x="14573" y="675"/>
                  </a:lnTo>
                  <a:lnTo>
                    <a:pt x="15146" y="907"/>
                  </a:lnTo>
                  <a:lnTo>
                    <a:pt x="15707" y="1176"/>
                  </a:lnTo>
                  <a:lnTo>
                    <a:pt x="16251" y="1475"/>
                  </a:lnTo>
                  <a:lnTo>
                    <a:pt x="16776" y="1803"/>
                  </a:lnTo>
                  <a:lnTo>
                    <a:pt x="17278" y="2161"/>
                  </a:lnTo>
                  <a:lnTo>
                    <a:pt x="17755" y="2537"/>
                  </a:lnTo>
                  <a:lnTo>
                    <a:pt x="18215" y="2949"/>
                  </a:lnTo>
                  <a:lnTo>
                    <a:pt x="18651" y="3385"/>
                  </a:lnTo>
                  <a:lnTo>
                    <a:pt x="19063" y="3845"/>
                  </a:lnTo>
                  <a:lnTo>
                    <a:pt x="19439" y="4322"/>
                  </a:lnTo>
                  <a:lnTo>
                    <a:pt x="19803" y="4824"/>
                  </a:lnTo>
                  <a:lnTo>
                    <a:pt x="20125" y="5349"/>
                  </a:lnTo>
                  <a:lnTo>
                    <a:pt x="20424" y="5893"/>
                  </a:lnTo>
                  <a:lnTo>
                    <a:pt x="20693" y="6454"/>
                  </a:lnTo>
                  <a:lnTo>
                    <a:pt x="20925" y="7027"/>
                  </a:lnTo>
                  <a:lnTo>
                    <a:pt x="21128" y="7624"/>
                  </a:lnTo>
                  <a:lnTo>
                    <a:pt x="21290" y="8233"/>
                  </a:lnTo>
                  <a:lnTo>
                    <a:pt x="21421" y="8854"/>
                  </a:lnTo>
                  <a:lnTo>
                    <a:pt x="21522" y="9499"/>
                  </a:lnTo>
                  <a:lnTo>
                    <a:pt x="21582" y="10137"/>
                  </a:lnTo>
                  <a:lnTo>
                    <a:pt x="21600" y="10800"/>
                  </a:lnTo>
                  <a:lnTo>
                    <a:pt x="21582" y="11463"/>
                  </a:lnTo>
                  <a:lnTo>
                    <a:pt x="21522" y="12101"/>
                  </a:lnTo>
                  <a:lnTo>
                    <a:pt x="21421" y="12746"/>
                  </a:lnTo>
                  <a:lnTo>
                    <a:pt x="21290" y="13367"/>
                  </a:lnTo>
                  <a:lnTo>
                    <a:pt x="21128" y="13976"/>
                  </a:lnTo>
                  <a:lnTo>
                    <a:pt x="20925" y="14573"/>
                  </a:lnTo>
                  <a:lnTo>
                    <a:pt x="20693" y="15146"/>
                  </a:lnTo>
                  <a:lnTo>
                    <a:pt x="20424" y="15707"/>
                  </a:lnTo>
                  <a:lnTo>
                    <a:pt x="20125" y="16251"/>
                  </a:lnTo>
                  <a:lnTo>
                    <a:pt x="19803" y="16776"/>
                  </a:lnTo>
                  <a:lnTo>
                    <a:pt x="19439" y="17278"/>
                  </a:lnTo>
                  <a:lnTo>
                    <a:pt x="19063" y="17755"/>
                  </a:lnTo>
                  <a:lnTo>
                    <a:pt x="18651" y="18215"/>
                  </a:lnTo>
                  <a:lnTo>
                    <a:pt x="18215" y="18651"/>
                  </a:lnTo>
                  <a:lnTo>
                    <a:pt x="17755" y="19063"/>
                  </a:lnTo>
                  <a:lnTo>
                    <a:pt x="17278" y="19439"/>
                  </a:lnTo>
                  <a:lnTo>
                    <a:pt x="16776" y="19803"/>
                  </a:lnTo>
                  <a:lnTo>
                    <a:pt x="16251" y="20125"/>
                  </a:lnTo>
                  <a:lnTo>
                    <a:pt x="15707" y="20424"/>
                  </a:lnTo>
                  <a:lnTo>
                    <a:pt x="15146" y="20693"/>
                  </a:lnTo>
                  <a:lnTo>
                    <a:pt x="14573" y="20925"/>
                  </a:lnTo>
                  <a:lnTo>
                    <a:pt x="13976" y="21128"/>
                  </a:lnTo>
                  <a:lnTo>
                    <a:pt x="13367" y="21290"/>
                  </a:lnTo>
                  <a:lnTo>
                    <a:pt x="12746" y="21421"/>
                  </a:lnTo>
                  <a:lnTo>
                    <a:pt x="12101" y="21522"/>
                  </a:lnTo>
                  <a:lnTo>
                    <a:pt x="11463" y="21582"/>
                  </a:lnTo>
                  <a:lnTo>
                    <a:pt x="10800" y="21600"/>
                  </a:lnTo>
                  <a:lnTo>
                    <a:pt x="10137" y="21582"/>
                  </a:lnTo>
                  <a:lnTo>
                    <a:pt x="9499" y="21522"/>
                  </a:lnTo>
                  <a:lnTo>
                    <a:pt x="8854" y="21421"/>
                  </a:lnTo>
                  <a:lnTo>
                    <a:pt x="8233" y="21290"/>
                  </a:lnTo>
                  <a:lnTo>
                    <a:pt x="7624" y="21128"/>
                  </a:lnTo>
                  <a:lnTo>
                    <a:pt x="7027" y="20925"/>
                  </a:lnTo>
                  <a:lnTo>
                    <a:pt x="6454" y="20693"/>
                  </a:lnTo>
                  <a:lnTo>
                    <a:pt x="5893" y="20424"/>
                  </a:lnTo>
                  <a:lnTo>
                    <a:pt x="5349" y="20125"/>
                  </a:lnTo>
                  <a:lnTo>
                    <a:pt x="4824" y="19803"/>
                  </a:lnTo>
                  <a:lnTo>
                    <a:pt x="4322" y="19439"/>
                  </a:lnTo>
                  <a:lnTo>
                    <a:pt x="3845" y="19063"/>
                  </a:lnTo>
                  <a:lnTo>
                    <a:pt x="3385" y="18651"/>
                  </a:lnTo>
                  <a:lnTo>
                    <a:pt x="2949" y="18215"/>
                  </a:lnTo>
                  <a:lnTo>
                    <a:pt x="2537" y="17755"/>
                  </a:lnTo>
                  <a:lnTo>
                    <a:pt x="2161" y="17278"/>
                  </a:lnTo>
                  <a:lnTo>
                    <a:pt x="1803" y="16776"/>
                  </a:lnTo>
                  <a:lnTo>
                    <a:pt x="1475" y="16251"/>
                  </a:lnTo>
                  <a:lnTo>
                    <a:pt x="1176" y="15707"/>
                  </a:lnTo>
                  <a:lnTo>
                    <a:pt x="907" y="15146"/>
                  </a:lnTo>
                  <a:lnTo>
                    <a:pt x="675" y="14573"/>
                  </a:lnTo>
                  <a:lnTo>
                    <a:pt x="472" y="13976"/>
                  </a:lnTo>
                  <a:lnTo>
                    <a:pt x="310" y="13367"/>
                  </a:lnTo>
                  <a:lnTo>
                    <a:pt x="179" y="12746"/>
                  </a:lnTo>
                  <a:lnTo>
                    <a:pt x="78" y="12101"/>
                  </a:lnTo>
                  <a:lnTo>
                    <a:pt x="18" y="11463"/>
                  </a:lnTo>
                  <a:lnTo>
                    <a:pt x="0" y="10800"/>
                  </a:lnTo>
                  <a:lnTo>
                    <a:pt x="18" y="10137"/>
                  </a:lnTo>
                  <a:lnTo>
                    <a:pt x="78" y="9499"/>
                  </a:lnTo>
                  <a:lnTo>
                    <a:pt x="179" y="8854"/>
                  </a:lnTo>
                  <a:lnTo>
                    <a:pt x="310" y="8233"/>
                  </a:lnTo>
                  <a:lnTo>
                    <a:pt x="472" y="7624"/>
                  </a:lnTo>
                  <a:lnTo>
                    <a:pt x="675" y="7027"/>
                  </a:lnTo>
                  <a:lnTo>
                    <a:pt x="907" y="6454"/>
                  </a:lnTo>
                  <a:lnTo>
                    <a:pt x="1176" y="5893"/>
                  </a:lnTo>
                  <a:lnTo>
                    <a:pt x="1475" y="5349"/>
                  </a:lnTo>
                  <a:lnTo>
                    <a:pt x="1803" y="4824"/>
                  </a:lnTo>
                  <a:lnTo>
                    <a:pt x="2161" y="4322"/>
                  </a:lnTo>
                  <a:lnTo>
                    <a:pt x="2537" y="3845"/>
                  </a:lnTo>
                  <a:lnTo>
                    <a:pt x="2949" y="3385"/>
                  </a:lnTo>
                  <a:lnTo>
                    <a:pt x="3385" y="2949"/>
                  </a:lnTo>
                  <a:lnTo>
                    <a:pt x="3845" y="2537"/>
                  </a:lnTo>
                  <a:lnTo>
                    <a:pt x="4322" y="2161"/>
                  </a:lnTo>
                  <a:lnTo>
                    <a:pt x="4824" y="1803"/>
                  </a:lnTo>
                  <a:lnTo>
                    <a:pt x="5349" y="1475"/>
                  </a:lnTo>
                  <a:lnTo>
                    <a:pt x="5893" y="1176"/>
                  </a:lnTo>
                  <a:lnTo>
                    <a:pt x="6454" y="907"/>
                  </a:lnTo>
                  <a:lnTo>
                    <a:pt x="7027" y="675"/>
                  </a:lnTo>
                  <a:lnTo>
                    <a:pt x="7624" y="472"/>
                  </a:lnTo>
                  <a:lnTo>
                    <a:pt x="8233" y="310"/>
                  </a:lnTo>
                  <a:lnTo>
                    <a:pt x="8854" y="179"/>
                  </a:lnTo>
                  <a:lnTo>
                    <a:pt x="9499" y="78"/>
                  </a:lnTo>
                  <a:lnTo>
                    <a:pt x="10137" y="18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0383C9"/>
            </a:solidFill>
            <a:ln w="1905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5B5C56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95" name="Shape 895"/>
            <p:cNvSpPr/>
            <p:nvPr/>
          </p:nvSpPr>
          <p:spPr>
            <a:xfrm>
              <a:off x="81431" y="65509"/>
              <a:ext cx="202903" cy="509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900" y="0"/>
                  </a:moveTo>
                  <a:lnTo>
                    <a:pt x="19072" y="86"/>
                  </a:lnTo>
                  <a:lnTo>
                    <a:pt x="19255" y="387"/>
                  </a:lnTo>
                  <a:lnTo>
                    <a:pt x="19406" y="861"/>
                  </a:lnTo>
                  <a:lnTo>
                    <a:pt x="21385" y="8821"/>
                  </a:lnTo>
                  <a:lnTo>
                    <a:pt x="21503" y="9466"/>
                  </a:lnTo>
                  <a:lnTo>
                    <a:pt x="21578" y="10112"/>
                  </a:lnTo>
                  <a:lnTo>
                    <a:pt x="21600" y="10800"/>
                  </a:lnTo>
                  <a:lnTo>
                    <a:pt x="21578" y="11575"/>
                  </a:lnTo>
                  <a:lnTo>
                    <a:pt x="21503" y="12220"/>
                  </a:lnTo>
                  <a:lnTo>
                    <a:pt x="21385" y="12822"/>
                  </a:lnTo>
                  <a:lnTo>
                    <a:pt x="19406" y="20825"/>
                  </a:lnTo>
                  <a:lnTo>
                    <a:pt x="19255" y="21256"/>
                  </a:lnTo>
                  <a:lnTo>
                    <a:pt x="19072" y="21514"/>
                  </a:lnTo>
                  <a:lnTo>
                    <a:pt x="18900" y="21600"/>
                  </a:lnTo>
                  <a:lnTo>
                    <a:pt x="18728" y="21514"/>
                  </a:lnTo>
                  <a:lnTo>
                    <a:pt x="18545" y="21256"/>
                  </a:lnTo>
                  <a:lnTo>
                    <a:pt x="18405" y="20825"/>
                  </a:lnTo>
                  <a:lnTo>
                    <a:pt x="18287" y="20180"/>
                  </a:lnTo>
                  <a:lnTo>
                    <a:pt x="18212" y="19492"/>
                  </a:lnTo>
                  <a:lnTo>
                    <a:pt x="18190" y="18803"/>
                  </a:lnTo>
                  <a:lnTo>
                    <a:pt x="18212" y="18072"/>
                  </a:lnTo>
                  <a:lnTo>
                    <a:pt x="18287" y="17383"/>
                  </a:lnTo>
                  <a:lnTo>
                    <a:pt x="18405" y="16824"/>
                  </a:lnTo>
                  <a:lnTo>
                    <a:pt x="19040" y="14199"/>
                  </a:lnTo>
                  <a:lnTo>
                    <a:pt x="839" y="14199"/>
                  </a:lnTo>
                  <a:lnTo>
                    <a:pt x="624" y="14113"/>
                  </a:lnTo>
                  <a:lnTo>
                    <a:pt x="420" y="13769"/>
                  </a:lnTo>
                  <a:lnTo>
                    <a:pt x="247" y="13210"/>
                  </a:lnTo>
                  <a:lnTo>
                    <a:pt x="118" y="12564"/>
                  </a:lnTo>
                  <a:lnTo>
                    <a:pt x="22" y="11704"/>
                  </a:lnTo>
                  <a:lnTo>
                    <a:pt x="0" y="10800"/>
                  </a:lnTo>
                  <a:lnTo>
                    <a:pt x="22" y="9896"/>
                  </a:lnTo>
                  <a:lnTo>
                    <a:pt x="118" y="9122"/>
                  </a:lnTo>
                  <a:lnTo>
                    <a:pt x="247" y="8390"/>
                  </a:lnTo>
                  <a:lnTo>
                    <a:pt x="420" y="7874"/>
                  </a:lnTo>
                  <a:lnTo>
                    <a:pt x="624" y="7573"/>
                  </a:lnTo>
                  <a:lnTo>
                    <a:pt x="839" y="7401"/>
                  </a:lnTo>
                  <a:lnTo>
                    <a:pt x="19040" y="7401"/>
                  </a:lnTo>
                  <a:lnTo>
                    <a:pt x="18405" y="4862"/>
                  </a:lnTo>
                  <a:lnTo>
                    <a:pt x="18287" y="4260"/>
                  </a:lnTo>
                  <a:lnTo>
                    <a:pt x="18212" y="3614"/>
                  </a:lnTo>
                  <a:lnTo>
                    <a:pt x="18190" y="2840"/>
                  </a:lnTo>
                  <a:lnTo>
                    <a:pt x="18212" y="2151"/>
                  </a:lnTo>
                  <a:lnTo>
                    <a:pt x="18287" y="1463"/>
                  </a:lnTo>
                  <a:lnTo>
                    <a:pt x="18405" y="861"/>
                  </a:lnTo>
                  <a:lnTo>
                    <a:pt x="18545" y="387"/>
                  </a:lnTo>
                  <a:lnTo>
                    <a:pt x="18728" y="86"/>
                  </a:lnTo>
                  <a:lnTo>
                    <a:pt x="189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5B5C56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96" name="Shape 896"/>
            <p:cNvSpPr/>
            <p:nvPr/>
          </p:nvSpPr>
          <p:spPr>
            <a:xfrm>
              <a:off x="49586" y="125559"/>
              <a:ext cx="266592" cy="50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549" y="0"/>
                  </a:moveTo>
                  <a:lnTo>
                    <a:pt x="19680" y="86"/>
                  </a:lnTo>
                  <a:lnTo>
                    <a:pt x="19819" y="387"/>
                  </a:lnTo>
                  <a:lnTo>
                    <a:pt x="19933" y="818"/>
                  </a:lnTo>
                  <a:lnTo>
                    <a:pt x="21437" y="8778"/>
                  </a:lnTo>
                  <a:lnTo>
                    <a:pt x="21526" y="9380"/>
                  </a:lnTo>
                  <a:lnTo>
                    <a:pt x="21584" y="10112"/>
                  </a:lnTo>
                  <a:lnTo>
                    <a:pt x="21600" y="10800"/>
                  </a:lnTo>
                  <a:lnTo>
                    <a:pt x="21584" y="11531"/>
                  </a:lnTo>
                  <a:lnTo>
                    <a:pt x="21526" y="12220"/>
                  </a:lnTo>
                  <a:lnTo>
                    <a:pt x="21437" y="12779"/>
                  </a:lnTo>
                  <a:lnTo>
                    <a:pt x="19933" y="20739"/>
                  </a:lnTo>
                  <a:lnTo>
                    <a:pt x="19819" y="21213"/>
                  </a:lnTo>
                  <a:lnTo>
                    <a:pt x="19680" y="21514"/>
                  </a:lnTo>
                  <a:lnTo>
                    <a:pt x="19549" y="21600"/>
                  </a:lnTo>
                  <a:lnTo>
                    <a:pt x="19419" y="21514"/>
                  </a:lnTo>
                  <a:lnTo>
                    <a:pt x="19280" y="21213"/>
                  </a:lnTo>
                  <a:lnTo>
                    <a:pt x="19174" y="20739"/>
                  </a:lnTo>
                  <a:lnTo>
                    <a:pt x="19084" y="20137"/>
                  </a:lnTo>
                  <a:lnTo>
                    <a:pt x="19027" y="19492"/>
                  </a:lnTo>
                  <a:lnTo>
                    <a:pt x="19010" y="18760"/>
                  </a:lnTo>
                  <a:lnTo>
                    <a:pt x="19027" y="18029"/>
                  </a:lnTo>
                  <a:lnTo>
                    <a:pt x="19084" y="17383"/>
                  </a:lnTo>
                  <a:lnTo>
                    <a:pt x="19174" y="16738"/>
                  </a:lnTo>
                  <a:lnTo>
                    <a:pt x="19656" y="14199"/>
                  </a:lnTo>
                  <a:lnTo>
                    <a:pt x="645" y="14199"/>
                  </a:lnTo>
                  <a:lnTo>
                    <a:pt x="474" y="14113"/>
                  </a:lnTo>
                  <a:lnTo>
                    <a:pt x="310" y="13726"/>
                  </a:lnTo>
                  <a:lnTo>
                    <a:pt x="188" y="13210"/>
                  </a:lnTo>
                  <a:lnTo>
                    <a:pt x="74" y="12521"/>
                  </a:lnTo>
                  <a:lnTo>
                    <a:pt x="16" y="11704"/>
                  </a:lnTo>
                  <a:lnTo>
                    <a:pt x="0" y="10800"/>
                  </a:lnTo>
                  <a:lnTo>
                    <a:pt x="16" y="9896"/>
                  </a:lnTo>
                  <a:lnTo>
                    <a:pt x="74" y="9079"/>
                  </a:lnTo>
                  <a:lnTo>
                    <a:pt x="188" y="8390"/>
                  </a:lnTo>
                  <a:lnTo>
                    <a:pt x="310" y="7874"/>
                  </a:lnTo>
                  <a:lnTo>
                    <a:pt x="474" y="7487"/>
                  </a:lnTo>
                  <a:lnTo>
                    <a:pt x="645" y="7401"/>
                  </a:lnTo>
                  <a:lnTo>
                    <a:pt x="19656" y="7401"/>
                  </a:lnTo>
                  <a:lnTo>
                    <a:pt x="19174" y="4862"/>
                  </a:lnTo>
                  <a:lnTo>
                    <a:pt x="19084" y="4260"/>
                  </a:lnTo>
                  <a:lnTo>
                    <a:pt x="19027" y="3528"/>
                  </a:lnTo>
                  <a:lnTo>
                    <a:pt x="19010" y="2840"/>
                  </a:lnTo>
                  <a:lnTo>
                    <a:pt x="19027" y="2108"/>
                  </a:lnTo>
                  <a:lnTo>
                    <a:pt x="19084" y="1420"/>
                  </a:lnTo>
                  <a:lnTo>
                    <a:pt x="19174" y="818"/>
                  </a:lnTo>
                  <a:lnTo>
                    <a:pt x="19280" y="387"/>
                  </a:lnTo>
                  <a:lnTo>
                    <a:pt x="19419" y="86"/>
                  </a:lnTo>
                  <a:lnTo>
                    <a:pt x="19549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5B5C56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97" name="Shape 897"/>
            <p:cNvSpPr/>
            <p:nvPr/>
          </p:nvSpPr>
          <p:spPr>
            <a:xfrm>
              <a:off x="49586" y="192890"/>
              <a:ext cx="266592" cy="509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549" y="0"/>
                  </a:moveTo>
                  <a:lnTo>
                    <a:pt x="19680" y="86"/>
                  </a:lnTo>
                  <a:lnTo>
                    <a:pt x="19819" y="344"/>
                  </a:lnTo>
                  <a:lnTo>
                    <a:pt x="19933" y="818"/>
                  </a:lnTo>
                  <a:lnTo>
                    <a:pt x="21437" y="8778"/>
                  </a:lnTo>
                  <a:lnTo>
                    <a:pt x="21526" y="9380"/>
                  </a:lnTo>
                  <a:lnTo>
                    <a:pt x="21584" y="10069"/>
                  </a:lnTo>
                  <a:lnTo>
                    <a:pt x="21600" y="10800"/>
                  </a:lnTo>
                  <a:lnTo>
                    <a:pt x="21584" y="11531"/>
                  </a:lnTo>
                  <a:lnTo>
                    <a:pt x="21526" y="12177"/>
                  </a:lnTo>
                  <a:lnTo>
                    <a:pt x="21437" y="12779"/>
                  </a:lnTo>
                  <a:lnTo>
                    <a:pt x="19933" y="20739"/>
                  </a:lnTo>
                  <a:lnTo>
                    <a:pt x="19819" y="21213"/>
                  </a:lnTo>
                  <a:lnTo>
                    <a:pt x="19680" y="21514"/>
                  </a:lnTo>
                  <a:lnTo>
                    <a:pt x="19549" y="21600"/>
                  </a:lnTo>
                  <a:lnTo>
                    <a:pt x="19419" y="21514"/>
                  </a:lnTo>
                  <a:lnTo>
                    <a:pt x="19280" y="21213"/>
                  </a:lnTo>
                  <a:lnTo>
                    <a:pt x="19174" y="20739"/>
                  </a:lnTo>
                  <a:lnTo>
                    <a:pt x="19084" y="20137"/>
                  </a:lnTo>
                  <a:lnTo>
                    <a:pt x="19027" y="19492"/>
                  </a:lnTo>
                  <a:lnTo>
                    <a:pt x="19010" y="18717"/>
                  </a:lnTo>
                  <a:lnTo>
                    <a:pt x="19027" y="18029"/>
                  </a:lnTo>
                  <a:lnTo>
                    <a:pt x="19084" y="17383"/>
                  </a:lnTo>
                  <a:lnTo>
                    <a:pt x="19174" y="16738"/>
                  </a:lnTo>
                  <a:lnTo>
                    <a:pt x="19656" y="14199"/>
                  </a:lnTo>
                  <a:lnTo>
                    <a:pt x="645" y="14199"/>
                  </a:lnTo>
                  <a:lnTo>
                    <a:pt x="474" y="14070"/>
                  </a:lnTo>
                  <a:lnTo>
                    <a:pt x="310" y="13726"/>
                  </a:lnTo>
                  <a:lnTo>
                    <a:pt x="188" y="13210"/>
                  </a:lnTo>
                  <a:lnTo>
                    <a:pt x="74" y="12521"/>
                  </a:lnTo>
                  <a:lnTo>
                    <a:pt x="16" y="11704"/>
                  </a:lnTo>
                  <a:lnTo>
                    <a:pt x="0" y="10800"/>
                  </a:lnTo>
                  <a:lnTo>
                    <a:pt x="16" y="9853"/>
                  </a:lnTo>
                  <a:lnTo>
                    <a:pt x="74" y="9079"/>
                  </a:lnTo>
                  <a:lnTo>
                    <a:pt x="188" y="8390"/>
                  </a:lnTo>
                  <a:lnTo>
                    <a:pt x="310" y="7831"/>
                  </a:lnTo>
                  <a:lnTo>
                    <a:pt x="474" y="7487"/>
                  </a:lnTo>
                  <a:lnTo>
                    <a:pt x="645" y="7358"/>
                  </a:lnTo>
                  <a:lnTo>
                    <a:pt x="19656" y="7358"/>
                  </a:lnTo>
                  <a:lnTo>
                    <a:pt x="19174" y="4819"/>
                  </a:lnTo>
                  <a:lnTo>
                    <a:pt x="19084" y="4260"/>
                  </a:lnTo>
                  <a:lnTo>
                    <a:pt x="19027" y="3528"/>
                  </a:lnTo>
                  <a:lnTo>
                    <a:pt x="19010" y="2840"/>
                  </a:lnTo>
                  <a:lnTo>
                    <a:pt x="19027" y="2108"/>
                  </a:lnTo>
                  <a:lnTo>
                    <a:pt x="19084" y="1420"/>
                  </a:lnTo>
                  <a:lnTo>
                    <a:pt x="19174" y="818"/>
                  </a:lnTo>
                  <a:lnTo>
                    <a:pt x="19280" y="344"/>
                  </a:lnTo>
                  <a:lnTo>
                    <a:pt x="19419" y="86"/>
                  </a:lnTo>
                  <a:lnTo>
                    <a:pt x="19549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5B5C56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98" name="Shape 898"/>
            <p:cNvSpPr/>
            <p:nvPr/>
          </p:nvSpPr>
          <p:spPr>
            <a:xfrm>
              <a:off x="85070" y="256579"/>
              <a:ext cx="195625" cy="50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800" y="0"/>
                  </a:moveTo>
                  <a:lnTo>
                    <a:pt x="18978" y="129"/>
                  </a:lnTo>
                  <a:lnTo>
                    <a:pt x="19168" y="386"/>
                  </a:lnTo>
                  <a:lnTo>
                    <a:pt x="19324" y="859"/>
                  </a:lnTo>
                  <a:lnTo>
                    <a:pt x="21377" y="8803"/>
                  </a:lnTo>
                  <a:lnTo>
                    <a:pt x="21500" y="9447"/>
                  </a:lnTo>
                  <a:lnTo>
                    <a:pt x="21578" y="10091"/>
                  </a:lnTo>
                  <a:lnTo>
                    <a:pt x="21600" y="10779"/>
                  </a:lnTo>
                  <a:lnTo>
                    <a:pt x="21578" y="11551"/>
                  </a:lnTo>
                  <a:lnTo>
                    <a:pt x="21500" y="12196"/>
                  </a:lnTo>
                  <a:lnTo>
                    <a:pt x="21377" y="12840"/>
                  </a:lnTo>
                  <a:lnTo>
                    <a:pt x="19324" y="20784"/>
                  </a:lnTo>
                  <a:lnTo>
                    <a:pt x="19168" y="21256"/>
                  </a:lnTo>
                  <a:lnTo>
                    <a:pt x="18978" y="21471"/>
                  </a:lnTo>
                  <a:lnTo>
                    <a:pt x="18800" y="21600"/>
                  </a:lnTo>
                  <a:lnTo>
                    <a:pt x="18621" y="21471"/>
                  </a:lnTo>
                  <a:lnTo>
                    <a:pt x="18431" y="21256"/>
                  </a:lnTo>
                  <a:lnTo>
                    <a:pt x="18286" y="20784"/>
                  </a:lnTo>
                  <a:lnTo>
                    <a:pt x="18164" y="20183"/>
                  </a:lnTo>
                  <a:lnTo>
                    <a:pt x="18086" y="19453"/>
                  </a:lnTo>
                  <a:lnTo>
                    <a:pt x="18063" y="18766"/>
                  </a:lnTo>
                  <a:lnTo>
                    <a:pt x="18086" y="18036"/>
                  </a:lnTo>
                  <a:lnTo>
                    <a:pt x="18164" y="17349"/>
                  </a:lnTo>
                  <a:lnTo>
                    <a:pt x="18286" y="16790"/>
                  </a:lnTo>
                  <a:lnTo>
                    <a:pt x="18945" y="14214"/>
                  </a:lnTo>
                  <a:lnTo>
                    <a:pt x="881" y="14214"/>
                  </a:lnTo>
                  <a:lnTo>
                    <a:pt x="647" y="14085"/>
                  </a:lnTo>
                  <a:lnTo>
                    <a:pt x="435" y="13784"/>
                  </a:lnTo>
                  <a:lnTo>
                    <a:pt x="257" y="13183"/>
                  </a:lnTo>
                  <a:lnTo>
                    <a:pt x="123" y="12539"/>
                  </a:lnTo>
                  <a:lnTo>
                    <a:pt x="22" y="11723"/>
                  </a:lnTo>
                  <a:lnTo>
                    <a:pt x="0" y="10779"/>
                  </a:lnTo>
                  <a:lnTo>
                    <a:pt x="22" y="9920"/>
                  </a:lnTo>
                  <a:lnTo>
                    <a:pt x="123" y="9104"/>
                  </a:lnTo>
                  <a:lnTo>
                    <a:pt x="257" y="8417"/>
                  </a:lnTo>
                  <a:lnTo>
                    <a:pt x="435" y="7858"/>
                  </a:lnTo>
                  <a:lnTo>
                    <a:pt x="647" y="7558"/>
                  </a:lnTo>
                  <a:lnTo>
                    <a:pt x="881" y="7429"/>
                  </a:lnTo>
                  <a:lnTo>
                    <a:pt x="18945" y="7429"/>
                  </a:lnTo>
                  <a:lnTo>
                    <a:pt x="18286" y="4852"/>
                  </a:lnTo>
                  <a:lnTo>
                    <a:pt x="18164" y="4251"/>
                  </a:lnTo>
                  <a:lnTo>
                    <a:pt x="18086" y="3607"/>
                  </a:lnTo>
                  <a:lnTo>
                    <a:pt x="18063" y="2877"/>
                  </a:lnTo>
                  <a:lnTo>
                    <a:pt x="18086" y="2147"/>
                  </a:lnTo>
                  <a:lnTo>
                    <a:pt x="18164" y="1460"/>
                  </a:lnTo>
                  <a:lnTo>
                    <a:pt x="18286" y="859"/>
                  </a:lnTo>
                  <a:lnTo>
                    <a:pt x="18431" y="386"/>
                  </a:lnTo>
                  <a:lnTo>
                    <a:pt x="18621" y="129"/>
                  </a:lnTo>
                  <a:lnTo>
                    <a:pt x="188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5B5C56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sp>
        <p:nvSpPr>
          <p:cNvPr id="900" name="Shape 900"/>
          <p:cNvSpPr/>
          <p:nvPr/>
        </p:nvSpPr>
        <p:spPr>
          <a:xfrm>
            <a:off x="483407" y="5662817"/>
            <a:ext cx="4602727" cy="2392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defRPr sz="11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Explore our Peripheral Lithoplasty System</a:t>
            </a:r>
          </a:p>
        </p:txBody>
      </p:sp>
      <p:pic>
        <p:nvPicPr>
          <p:cNvPr id="901" name="image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50862" y="274320"/>
            <a:ext cx="1468585" cy="365760"/>
          </a:xfrm>
          <a:prstGeom prst="rect">
            <a:avLst/>
          </a:prstGeom>
          <a:ln w="12700">
            <a:miter lim="400000"/>
          </a:ln>
        </p:spPr>
      </p:pic>
      <p:sp>
        <p:nvSpPr>
          <p:cNvPr id="902" name="Shape 902"/>
          <p:cNvSpPr/>
          <p:nvPr/>
        </p:nvSpPr>
        <p:spPr>
          <a:xfrm>
            <a:off x="457203" y="6504374"/>
            <a:ext cx="3283886" cy="241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iPad Lithoplasty Overview | SPL-61178 | Rev. B</a:t>
            </a:r>
          </a:p>
          <a:p>
            <a:pPr>
              <a:defRPr sz="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© Shockwave Medical, Inc.  All Rights Reserved.</a:t>
            </a:r>
          </a:p>
        </p:txBody>
      </p:sp>
      <p:sp>
        <p:nvSpPr>
          <p:cNvPr id="903" name="Shape 903"/>
          <p:cNvSpPr/>
          <p:nvPr/>
        </p:nvSpPr>
        <p:spPr>
          <a:xfrm>
            <a:off x="3706317" y="6613586"/>
            <a:ext cx="1731369" cy="177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b">
            <a:spAutoFit/>
          </a:bodyPr>
          <a:lstStyle>
            <a:lvl1pPr algn="ctr">
              <a:defRPr sz="7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SAFETY INFORMATION</a:t>
            </a:r>
          </a:p>
        </p:txBody>
      </p:sp>
      <p:sp>
        <p:nvSpPr>
          <p:cNvPr id="904" name="Shape 904"/>
          <p:cNvSpPr/>
          <p:nvPr/>
        </p:nvSpPr>
        <p:spPr>
          <a:xfrm>
            <a:off x="550862" y="5973826"/>
            <a:ext cx="411846" cy="4114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597" y="0"/>
                </a:moveTo>
                <a:lnTo>
                  <a:pt x="21600" y="0"/>
                </a:lnTo>
                <a:lnTo>
                  <a:pt x="21600" y="18000"/>
                </a:lnTo>
                <a:cubicBezTo>
                  <a:pt x="21600" y="19988"/>
                  <a:pt x="19990" y="21600"/>
                  <a:pt x="18003" y="21600"/>
                </a:cubicBezTo>
                <a:lnTo>
                  <a:pt x="0" y="21600"/>
                </a:lnTo>
                <a:lnTo>
                  <a:pt x="0" y="3600"/>
                </a:lnTo>
                <a:cubicBezTo>
                  <a:pt x="0" y="1612"/>
                  <a:pt x="1610" y="0"/>
                  <a:pt x="3597" y="0"/>
                </a:cubicBezTo>
                <a:close/>
              </a:path>
            </a:pathLst>
          </a:custGeom>
          <a:solidFill>
            <a:srgbClr val="5B5C5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907" name="Group 907">
            <a:hlinkClick r:id="rId4" action="ppaction://hlinksldjump"/>
          </p:cNvPr>
          <p:cNvGrpSpPr/>
          <p:nvPr/>
        </p:nvGrpSpPr>
        <p:grpSpPr>
          <a:xfrm>
            <a:off x="1005678" y="5973821"/>
            <a:ext cx="1058238" cy="411490"/>
            <a:chOff x="0" y="-1"/>
            <a:chExt cx="1058236" cy="411489"/>
          </a:xfrm>
        </p:grpSpPr>
        <p:sp>
          <p:nvSpPr>
            <p:cNvPr id="905" name="Shape 905"/>
            <p:cNvSpPr/>
            <p:nvPr/>
          </p:nvSpPr>
          <p:spPr>
            <a:xfrm>
              <a:off x="-1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solidFill>
              <a:srgbClr val="5B5C5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06" name="Shape 906"/>
            <p:cNvSpPr/>
            <p:nvPr/>
          </p:nvSpPr>
          <p:spPr>
            <a:xfrm>
              <a:off x="20086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7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TECHNOLOGY OVERVIEW</a:t>
              </a:r>
            </a:p>
          </p:txBody>
        </p:sp>
      </p:grpSp>
      <p:grpSp>
        <p:nvGrpSpPr>
          <p:cNvPr id="910" name="Group 910">
            <a:hlinkClick r:id="rId4" action="ppaction://hlinksldjump"/>
          </p:cNvPr>
          <p:cNvGrpSpPr/>
          <p:nvPr/>
        </p:nvGrpSpPr>
        <p:grpSpPr>
          <a:xfrm>
            <a:off x="2106884" y="5973821"/>
            <a:ext cx="1058236" cy="411490"/>
            <a:chOff x="-1" y="-1"/>
            <a:chExt cx="1058235" cy="411489"/>
          </a:xfrm>
        </p:grpSpPr>
        <p:sp>
          <p:nvSpPr>
            <p:cNvPr id="908" name="Shape 908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solidFill>
              <a:srgbClr val="5B5C5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7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09" name="Shape 909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ANIMATIONS</a:t>
              </a:r>
            </a:p>
            <a:p>
              <a:pPr algn="ctr">
                <a:defRPr sz="7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AND VIDEOS</a:t>
              </a:r>
            </a:p>
          </p:txBody>
        </p:sp>
      </p:grpSp>
      <p:grpSp>
        <p:nvGrpSpPr>
          <p:cNvPr id="913" name="Group 913">
            <a:hlinkClick r:id="rId4" action="ppaction://hlinksldjump"/>
          </p:cNvPr>
          <p:cNvGrpSpPr/>
          <p:nvPr/>
        </p:nvGrpSpPr>
        <p:grpSpPr>
          <a:xfrm>
            <a:off x="3208087" y="5973821"/>
            <a:ext cx="1058237" cy="411490"/>
            <a:chOff x="0" y="-1"/>
            <a:chExt cx="1058236" cy="411489"/>
          </a:xfrm>
        </p:grpSpPr>
        <p:sp>
          <p:nvSpPr>
            <p:cNvPr id="911" name="Shape 911"/>
            <p:cNvSpPr/>
            <p:nvPr/>
          </p:nvSpPr>
          <p:spPr>
            <a:xfrm>
              <a:off x="-1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solidFill>
              <a:srgbClr val="5B5C5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12" name="Shape 912"/>
            <p:cNvSpPr/>
            <p:nvPr/>
          </p:nvSpPr>
          <p:spPr>
            <a:xfrm>
              <a:off x="20086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DISRUPT </a:t>
              </a:r>
              <a:br/>
              <a:r>
                <a:t>PAD DATA</a:t>
              </a:r>
            </a:p>
          </p:txBody>
        </p:sp>
      </p:grpSp>
      <p:grpSp>
        <p:nvGrpSpPr>
          <p:cNvPr id="916" name="Group 916">
            <a:hlinkClick r:id="rId4" action="ppaction://hlinksldjump"/>
          </p:cNvPr>
          <p:cNvGrpSpPr/>
          <p:nvPr/>
        </p:nvGrpSpPr>
        <p:grpSpPr>
          <a:xfrm>
            <a:off x="4309290" y="5973821"/>
            <a:ext cx="1058237" cy="411490"/>
            <a:chOff x="-1" y="-1"/>
            <a:chExt cx="1058235" cy="411489"/>
          </a:xfrm>
        </p:grpSpPr>
        <p:sp>
          <p:nvSpPr>
            <p:cNvPr id="914" name="Shape 914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solidFill>
              <a:srgbClr val="5B5C5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15" name="Shape 915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USER</a:t>
              </a:r>
            </a:p>
            <a:p>
              <a:pPr algn="ctr">
                <a:defRPr sz="7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GUIDE</a:t>
              </a:r>
            </a:p>
          </p:txBody>
        </p:sp>
      </p:grpSp>
      <p:grpSp>
        <p:nvGrpSpPr>
          <p:cNvPr id="919" name="Group 919"/>
          <p:cNvGrpSpPr/>
          <p:nvPr/>
        </p:nvGrpSpPr>
        <p:grpSpPr>
          <a:xfrm>
            <a:off x="5410493" y="5973821"/>
            <a:ext cx="1058236" cy="411490"/>
            <a:chOff x="-1" y="-1"/>
            <a:chExt cx="1058235" cy="411489"/>
          </a:xfrm>
        </p:grpSpPr>
        <p:sp>
          <p:nvSpPr>
            <p:cNvPr id="917" name="Shape 917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solidFill>
              <a:srgbClr val="5B5C5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18" name="Shape 918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CASE</a:t>
              </a:r>
            </a:p>
            <a:p>
              <a:pPr algn="ctr">
                <a:defRPr sz="7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STUDIES</a:t>
              </a:r>
            </a:p>
          </p:txBody>
        </p:sp>
      </p:grpSp>
      <p:grpSp>
        <p:nvGrpSpPr>
          <p:cNvPr id="922" name="Group 922">
            <a:hlinkClick r:id="rId4" action="ppaction://hlinksldjump"/>
          </p:cNvPr>
          <p:cNvGrpSpPr/>
          <p:nvPr/>
        </p:nvGrpSpPr>
        <p:grpSpPr>
          <a:xfrm>
            <a:off x="6511697" y="5973821"/>
            <a:ext cx="1058236" cy="411490"/>
            <a:chOff x="-1" y="-1"/>
            <a:chExt cx="1058235" cy="411489"/>
          </a:xfrm>
        </p:grpSpPr>
        <p:sp>
          <p:nvSpPr>
            <p:cNvPr id="920" name="Shape 920"/>
            <p:cNvSpPr/>
            <p:nvPr/>
          </p:nvSpPr>
          <p:spPr>
            <a:xfrm>
              <a:off x="-2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solidFill>
              <a:srgbClr val="5B5C5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21" name="Shape 921"/>
            <p:cNvSpPr/>
            <p:nvPr/>
          </p:nvSpPr>
          <p:spPr>
            <a:xfrm>
              <a:off x="20087" y="72575"/>
              <a:ext cx="1018060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KEY</a:t>
              </a:r>
              <a:br/>
              <a:r>
                <a:t>BENEFITS</a:t>
              </a:r>
            </a:p>
          </p:txBody>
        </p:sp>
      </p:grpSp>
      <p:grpSp>
        <p:nvGrpSpPr>
          <p:cNvPr id="925" name="Group 925"/>
          <p:cNvGrpSpPr/>
          <p:nvPr/>
        </p:nvGrpSpPr>
        <p:grpSpPr>
          <a:xfrm>
            <a:off x="7611548" y="5973821"/>
            <a:ext cx="1058236" cy="411490"/>
            <a:chOff x="-1" y="-1"/>
            <a:chExt cx="1058235" cy="411489"/>
          </a:xfrm>
        </p:grpSpPr>
        <p:sp>
          <p:nvSpPr>
            <p:cNvPr id="923" name="Shape 923"/>
            <p:cNvSpPr/>
            <p:nvPr/>
          </p:nvSpPr>
          <p:spPr>
            <a:xfrm>
              <a:off x="-2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solidFill>
              <a:srgbClr val="5B5C5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24" name="Shape 924"/>
            <p:cNvSpPr/>
            <p:nvPr/>
          </p:nvSpPr>
          <p:spPr>
            <a:xfrm>
              <a:off x="20087" y="72575"/>
              <a:ext cx="1018060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CORPORATE</a:t>
              </a:r>
            </a:p>
            <a:p>
              <a:pPr algn="ctr">
                <a:defRPr sz="7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OVERVIEW</a:t>
              </a:r>
            </a:p>
          </p:txBody>
        </p:sp>
      </p:grpSp>
      <p:sp>
        <p:nvSpPr>
          <p:cNvPr id="926" name="Shape 926">
            <a:hlinkClick r:id="rId5" action="ppaction://hlinksldjump"/>
          </p:cNvPr>
          <p:cNvSpPr/>
          <p:nvPr/>
        </p:nvSpPr>
        <p:spPr>
          <a:xfrm>
            <a:off x="653705" y="6088126"/>
            <a:ext cx="205795" cy="182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97" y="0"/>
                </a:moveTo>
                <a:lnTo>
                  <a:pt x="11095" y="37"/>
                </a:lnTo>
                <a:lnTo>
                  <a:pt x="11279" y="101"/>
                </a:lnTo>
                <a:lnTo>
                  <a:pt x="11458" y="196"/>
                </a:lnTo>
                <a:lnTo>
                  <a:pt x="11618" y="329"/>
                </a:lnTo>
                <a:lnTo>
                  <a:pt x="21331" y="9954"/>
                </a:lnTo>
                <a:lnTo>
                  <a:pt x="21449" y="10086"/>
                </a:lnTo>
                <a:lnTo>
                  <a:pt x="21529" y="10214"/>
                </a:lnTo>
                <a:lnTo>
                  <a:pt x="21581" y="10325"/>
                </a:lnTo>
                <a:lnTo>
                  <a:pt x="21600" y="10437"/>
                </a:lnTo>
                <a:lnTo>
                  <a:pt x="21586" y="10521"/>
                </a:lnTo>
                <a:lnTo>
                  <a:pt x="21543" y="10606"/>
                </a:lnTo>
                <a:lnTo>
                  <a:pt x="21468" y="10670"/>
                </a:lnTo>
                <a:lnTo>
                  <a:pt x="21360" y="10723"/>
                </a:lnTo>
                <a:lnTo>
                  <a:pt x="21228" y="10750"/>
                </a:lnTo>
                <a:lnTo>
                  <a:pt x="21062" y="10760"/>
                </a:lnTo>
                <a:lnTo>
                  <a:pt x="18064" y="10760"/>
                </a:lnTo>
                <a:lnTo>
                  <a:pt x="18064" y="20618"/>
                </a:lnTo>
                <a:lnTo>
                  <a:pt x="18050" y="20809"/>
                </a:lnTo>
                <a:lnTo>
                  <a:pt x="17998" y="20995"/>
                </a:lnTo>
                <a:lnTo>
                  <a:pt x="17922" y="21165"/>
                </a:lnTo>
                <a:lnTo>
                  <a:pt x="17809" y="21313"/>
                </a:lnTo>
                <a:lnTo>
                  <a:pt x="17686" y="21430"/>
                </a:lnTo>
                <a:lnTo>
                  <a:pt x="17536" y="21520"/>
                </a:lnTo>
                <a:lnTo>
                  <a:pt x="17371" y="21579"/>
                </a:lnTo>
                <a:lnTo>
                  <a:pt x="17191" y="21600"/>
                </a:lnTo>
                <a:lnTo>
                  <a:pt x="13523" y="21600"/>
                </a:lnTo>
                <a:lnTo>
                  <a:pt x="13523" y="15116"/>
                </a:lnTo>
                <a:lnTo>
                  <a:pt x="13514" y="14920"/>
                </a:lnTo>
                <a:lnTo>
                  <a:pt x="13462" y="14734"/>
                </a:lnTo>
                <a:lnTo>
                  <a:pt x="13382" y="14564"/>
                </a:lnTo>
                <a:lnTo>
                  <a:pt x="13268" y="14427"/>
                </a:lnTo>
                <a:lnTo>
                  <a:pt x="13146" y="14304"/>
                </a:lnTo>
                <a:lnTo>
                  <a:pt x="12995" y="14209"/>
                </a:lnTo>
                <a:lnTo>
                  <a:pt x="12830" y="14161"/>
                </a:lnTo>
                <a:lnTo>
                  <a:pt x="12655" y="14135"/>
                </a:lnTo>
                <a:lnTo>
                  <a:pt x="8954" y="14135"/>
                </a:lnTo>
                <a:lnTo>
                  <a:pt x="8775" y="14161"/>
                </a:lnTo>
                <a:lnTo>
                  <a:pt x="8615" y="14220"/>
                </a:lnTo>
                <a:lnTo>
                  <a:pt x="8468" y="14304"/>
                </a:lnTo>
                <a:lnTo>
                  <a:pt x="8336" y="14427"/>
                </a:lnTo>
                <a:lnTo>
                  <a:pt x="8233" y="14570"/>
                </a:lnTo>
                <a:lnTo>
                  <a:pt x="8148" y="14740"/>
                </a:lnTo>
                <a:lnTo>
                  <a:pt x="8096" y="14920"/>
                </a:lnTo>
                <a:lnTo>
                  <a:pt x="8082" y="15116"/>
                </a:lnTo>
                <a:lnTo>
                  <a:pt x="8082" y="21600"/>
                </a:lnTo>
                <a:lnTo>
                  <a:pt x="4413" y="21600"/>
                </a:lnTo>
                <a:lnTo>
                  <a:pt x="4239" y="21579"/>
                </a:lnTo>
                <a:lnTo>
                  <a:pt x="4074" y="21520"/>
                </a:lnTo>
                <a:lnTo>
                  <a:pt x="3928" y="21430"/>
                </a:lnTo>
                <a:lnTo>
                  <a:pt x="3800" y="21303"/>
                </a:lnTo>
                <a:lnTo>
                  <a:pt x="3692" y="21165"/>
                </a:lnTo>
                <a:lnTo>
                  <a:pt x="3607" y="20995"/>
                </a:lnTo>
                <a:lnTo>
                  <a:pt x="3555" y="20809"/>
                </a:lnTo>
                <a:lnTo>
                  <a:pt x="3541" y="20618"/>
                </a:lnTo>
                <a:lnTo>
                  <a:pt x="3541" y="10766"/>
                </a:lnTo>
                <a:lnTo>
                  <a:pt x="542" y="10766"/>
                </a:lnTo>
                <a:lnTo>
                  <a:pt x="382" y="10750"/>
                </a:lnTo>
                <a:lnTo>
                  <a:pt x="240" y="10723"/>
                </a:lnTo>
                <a:lnTo>
                  <a:pt x="137" y="10675"/>
                </a:lnTo>
                <a:lnTo>
                  <a:pt x="61" y="10612"/>
                </a:lnTo>
                <a:lnTo>
                  <a:pt x="14" y="10532"/>
                </a:lnTo>
                <a:lnTo>
                  <a:pt x="0" y="10437"/>
                </a:lnTo>
                <a:lnTo>
                  <a:pt x="19" y="10325"/>
                </a:lnTo>
                <a:lnTo>
                  <a:pt x="71" y="10214"/>
                </a:lnTo>
                <a:lnTo>
                  <a:pt x="156" y="10086"/>
                </a:lnTo>
                <a:lnTo>
                  <a:pt x="273" y="9954"/>
                </a:lnTo>
                <a:lnTo>
                  <a:pt x="9982" y="329"/>
                </a:lnTo>
                <a:lnTo>
                  <a:pt x="10147" y="196"/>
                </a:lnTo>
                <a:lnTo>
                  <a:pt x="10317" y="101"/>
                </a:lnTo>
                <a:lnTo>
                  <a:pt x="10505" y="37"/>
                </a:lnTo>
                <a:lnTo>
                  <a:pt x="10703" y="0"/>
                </a:lnTo>
                <a:lnTo>
                  <a:pt x="10897" y="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927" name="image4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20815" y="2159966"/>
            <a:ext cx="4372212" cy="2738587"/>
          </a:xfrm>
          <a:prstGeom prst="rect">
            <a:avLst/>
          </a:prstGeom>
          <a:ln w="12700">
            <a:miter lim="400000"/>
          </a:ln>
        </p:spPr>
      </p:pic>
      <p:sp>
        <p:nvSpPr>
          <p:cNvPr id="928" name="Shape 92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 line interior slide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/>
          </p:cNvSpPr>
          <p:nvPr>
            <p:ph type="body" sz="quarter" idx="1"/>
          </p:nvPr>
        </p:nvSpPr>
        <p:spPr>
          <a:xfrm>
            <a:off x="520049" y="86060"/>
            <a:ext cx="5845177" cy="418765"/>
          </a:xfrm>
          <a:prstGeom prst="rect">
            <a:avLst/>
          </a:prstGeom>
        </p:spPr>
        <p:txBody>
          <a:bodyPr anchor="ctr"/>
          <a:lstStyle>
            <a:lvl1pPr marL="0" indent="0">
              <a:buClrTx/>
              <a:buSzTx/>
              <a:buFontTx/>
              <a:buNone/>
              <a:defRPr sz="2400" b="1">
                <a:solidFill>
                  <a:srgbClr val="FFFFFF"/>
                </a:solidFill>
              </a:defRPr>
            </a:lvl1pPr>
            <a:lvl2pPr marL="460827" indent="-283028">
              <a:buClrTx/>
              <a:buFontTx/>
              <a:defRPr sz="2400" b="1">
                <a:solidFill>
                  <a:srgbClr val="FFFFFF"/>
                </a:solidFill>
              </a:defRPr>
            </a:lvl2pPr>
            <a:lvl3pPr marL="581025" indent="-238125">
              <a:buClrTx/>
              <a:buFontTx/>
              <a:defRPr sz="2400" b="1">
                <a:solidFill>
                  <a:srgbClr val="FFFFFF"/>
                </a:solidFill>
              </a:defRPr>
            </a:lvl3pPr>
            <a:lvl4pPr marL="795337" indent="-333375">
              <a:buClrTx/>
              <a:buFontTx/>
              <a:defRPr sz="2400" b="1">
                <a:solidFill>
                  <a:srgbClr val="FFFFFF"/>
                </a:solidFill>
              </a:defRPr>
            </a:lvl4pPr>
            <a:lvl5pPr marL="914400" indent="-285750">
              <a:buClrTx/>
              <a:buFontTx/>
              <a:defRPr sz="2400"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3"/>
          </p:nvPr>
        </p:nvSpPr>
        <p:spPr>
          <a:xfrm>
            <a:off x="520700" y="465245"/>
            <a:ext cx="5468938" cy="40851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1" name="Shape 41"/>
          <p:cNvSpPr>
            <a:spLocks noGrp="1"/>
          </p:cNvSpPr>
          <p:nvPr>
            <p:ph type="body" idx="14"/>
          </p:nvPr>
        </p:nvSpPr>
        <p:spPr>
          <a:xfrm>
            <a:off x="521208" y="1078991"/>
            <a:ext cx="7891272" cy="435254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2" name="Shape 4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chnology Overview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Shape 935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5B5C5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936" name="Shape 936"/>
          <p:cNvSpPr>
            <a:spLocks noGrp="1"/>
          </p:cNvSpPr>
          <p:nvPr>
            <p:ph type="body" idx="1"/>
          </p:nvPr>
        </p:nvSpPr>
        <p:spPr>
          <a:xfrm>
            <a:off x="439910" y="1182687"/>
            <a:ext cx="8321042" cy="4572002"/>
          </a:xfrm>
          <a:prstGeom prst="rect">
            <a:avLst/>
          </a:prstGeom>
        </p:spPr>
        <p:txBody>
          <a:bodyPr/>
          <a:lstStyle>
            <a:lvl1pPr marL="129773" indent="-129773">
              <a:buClr>
                <a:srgbClr val="38342C"/>
              </a:buClr>
              <a:defRPr>
                <a:solidFill>
                  <a:srgbClr val="5B5C56"/>
                </a:solidFill>
              </a:defRPr>
            </a:lvl1pPr>
            <a:lvl2pPr marL="276847" indent="-147076">
              <a:buClr>
                <a:srgbClr val="38342C"/>
              </a:buClr>
              <a:defRPr>
                <a:solidFill>
                  <a:srgbClr val="5B5C56"/>
                </a:solidFill>
              </a:defRPr>
            </a:lvl2pPr>
            <a:lvl3pPr marL="427686" indent="-168145">
              <a:buClr>
                <a:srgbClr val="38342C"/>
              </a:buClr>
              <a:defRPr>
                <a:solidFill>
                  <a:srgbClr val="5B5C56"/>
                </a:solidFill>
              </a:defRPr>
            </a:lvl3pPr>
            <a:lvl4pPr marL="571966" indent="-183845">
              <a:buClr>
                <a:srgbClr val="38342C"/>
              </a:buClr>
              <a:buChar char="•"/>
              <a:defRPr>
                <a:solidFill>
                  <a:srgbClr val="5B5C56"/>
                </a:solidFill>
              </a:defRPr>
            </a:lvl4pPr>
            <a:lvl5pPr marL="691618" indent="-173722">
              <a:buClr>
                <a:srgbClr val="38342C"/>
              </a:buClr>
              <a:buChar char="•"/>
              <a:defRPr>
                <a:solidFill>
                  <a:srgbClr val="5B5C56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37" name="Shape 937"/>
          <p:cNvSpPr>
            <a:spLocks noGrp="1"/>
          </p:cNvSpPr>
          <p:nvPr>
            <p:ph type="body" sz="quarter" idx="13"/>
          </p:nvPr>
        </p:nvSpPr>
        <p:spPr>
          <a:xfrm>
            <a:off x="439911" y="107155"/>
            <a:ext cx="8321041" cy="700093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938" name="Shape 938"/>
          <p:cNvSpPr/>
          <p:nvPr/>
        </p:nvSpPr>
        <p:spPr>
          <a:xfrm>
            <a:off x="457203" y="6504374"/>
            <a:ext cx="3283886" cy="241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600"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iPad Lithoplasty Overview | SPL-61178 | Rev. B</a:t>
            </a:r>
          </a:p>
          <a:p>
            <a:pPr>
              <a:defRPr sz="600"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© Shockwave Medical, Inc.  All Rights Reserved.</a:t>
            </a:r>
          </a:p>
        </p:txBody>
      </p:sp>
      <p:pic>
        <p:nvPicPr>
          <p:cNvPr id="939" name="image3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70458" y="6514748"/>
            <a:ext cx="914404" cy="224772"/>
          </a:xfrm>
          <a:prstGeom prst="rect">
            <a:avLst/>
          </a:prstGeom>
          <a:ln w="12700">
            <a:miter lim="400000"/>
          </a:ln>
        </p:spPr>
      </p:pic>
      <p:sp>
        <p:nvSpPr>
          <p:cNvPr id="940" name="Shape 940"/>
          <p:cNvSpPr/>
          <p:nvPr/>
        </p:nvSpPr>
        <p:spPr>
          <a:xfrm>
            <a:off x="3706317" y="6603154"/>
            <a:ext cx="1731369" cy="177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b">
            <a:spAutoFit/>
          </a:bodyPr>
          <a:lstStyle>
            <a:lvl1pPr algn="ctr">
              <a:defRPr sz="700">
                <a:solidFill>
                  <a:srgbClr val="00A9E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SAFETY INFORMATION</a:t>
            </a:r>
          </a:p>
        </p:txBody>
      </p:sp>
      <p:sp>
        <p:nvSpPr>
          <p:cNvPr id="941" name="Shape 941"/>
          <p:cNvSpPr/>
          <p:nvPr/>
        </p:nvSpPr>
        <p:spPr>
          <a:xfrm>
            <a:off x="550862" y="5973826"/>
            <a:ext cx="411846" cy="4114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597" y="0"/>
                </a:moveTo>
                <a:lnTo>
                  <a:pt x="21600" y="0"/>
                </a:lnTo>
                <a:lnTo>
                  <a:pt x="21600" y="18000"/>
                </a:lnTo>
                <a:cubicBezTo>
                  <a:pt x="21600" y="19988"/>
                  <a:pt x="19990" y="21600"/>
                  <a:pt x="18003" y="21600"/>
                </a:cubicBezTo>
                <a:lnTo>
                  <a:pt x="0" y="21600"/>
                </a:lnTo>
                <a:lnTo>
                  <a:pt x="0" y="3600"/>
                </a:lnTo>
                <a:cubicBezTo>
                  <a:pt x="0" y="1612"/>
                  <a:pt x="1610" y="0"/>
                  <a:pt x="3597" y="0"/>
                </a:cubicBezTo>
                <a:close/>
              </a:path>
            </a:pathLst>
          </a:custGeom>
          <a:ln w="12700">
            <a:solidFill>
              <a:srgbClr val="00A9E8"/>
            </a:solidFill>
          </a:ln>
        </p:spPr>
        <p:txBody>
          <a:bodyPr lIns="45718" tIns="45718" rIns="45718" bIns="45718" anchor="ctr"/>
          <a:lstStyle/>
          <a:p>
            <a:pPr algn="ctr">
              <a:defRPr sz="800" b="1">
                <a:solidFill>
                  <a:srgbClr val="00A9E8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944" name="Group 944">
            <a:hlinkClick r:id="rId4" action="ppaction://hlinksldjump"/>
          </p:cNvPr>
          <p:cNvGrpSpPr/>
          <p:nvPr/>
        </p:nvGrpSpPr>
        <p:grpSpPr>
          <a:xfrm>
            <a:off x="1005678" y="5973821"/>
            <a:ext cx="1058238" cy="411490"/>
            <a:chOff x="0" y="-1"/>
            <a:chExt cx="1058236" cy="411489"/>
          </a:xfrm>
        </p:grpSpPr>
        <p:sp>
          <p:nvSpPr>
            <p:cNvPr id="942" name="Shape 942"/>
            <p:cNvSpPr/>
            <p:nvPr/>
          </p:nvSpPr>
          <p:spPr>
            <a:xfrm>
              <a:off x="-1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solidFill>
              <a:srgbClr val="5B5C5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43" name="Shape 943"/>
            <p:cNvSpPr/>
            <p:nvPr/>
          </p:nvSpPr>
          <p:spPr>
            <a:xfrm>
              <a:off x="20086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7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TECHNOLOGY OVERVIEW</a:t>
              </a:r>
            </a:p>
          </p:txBody>
        </p:sp>
      </p:grpSp>
      <p:grpSp>
        <p:nvGrpSpPr>
          <p:cNvPr id="947" name="Group 947">
            <a:hlinkClick r:id="rId4" action="ppaction://hlinksldjump"/>
          </p:cNvPr>
          <p:cNvGrpSpPr/>
          <p:nvPr/>
        </p:nvGrpSpPr>
        <p:grpSpPr>
          <a:xfrm>
            <a:off x="2106884" y="5973821"/>
            <a:ext cx="1058236" cy="411490"/>
            <a:chOff x="-1" y="-1"/>
            <a:chExt cx="1058235" cy="411489"/>
          </a:xfrm>
        </p:grpSpPr>
        <p:sp>
          <p:nvSpPr>
            <p:cNvPr id="945" name="Shape 945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46" name="Shape 946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ANIMATIONS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AND VIDEOS</a:t>
              </a:r>
            </a:p>
          </p:txBody>
        </p:sp>
      </p:grpSp>
      <p:grpSp>
        <p:nvGrpSpPr>
          <p:cNvPr id="950" name="Group 950">
            <a:hlinkClick r:id="rId4" action="ppaction://hlinksldjump"/>
          </p:cNvPr>
          <p:cNvGrpSpPr/>
          <p:nvPr/>
        </p:nvGrpSpPr>
        <p:grpSpPr>
          <a:xfrm>
            <a:off x="3208087" y="5973821"/>
            <a:ext cx="1058237" cy="411490"/>
            <a:chOff x="0" y="-1"/>
            <a:chExt cx="1058236" cy="411489"/>
          </a:xfrm>
        </p:grpSpPr>
        <p:sp>
          <p:nvSpPr>
            <p:cNvPr id="948" name="Shape 948"/>
            <p:cNvSpPr/>
            <p:nvPr/>
          </p:nvSpPr>
          <p:spPr>
            <a:xfrm>
              <a:off x="-1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49" name="Shape 949"/>
            <p:cNvSpPr/>
            <p:nvPr/>
          </p:nvSpPr>
          <p:spPr>
            <a:xfrm>
              <a:off x="20086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DISRUPT </a:t>
              </a:r>
              <a:br/>
              <a:r>
                <a:t>PAD DATA</a:t>
              </a:r>
            </a:p>
          </p:txBody>
        </p:sp>
      </p:grpSp>
      <p:grpSp>
        <p:nvGrpSpPr>
          <p:cNvPr id="953" name="Group 953">
            <a:hlinkClick r:id="rId4" action="ppaction://hlinksldjump"/>
          </p:cNvPr>
          <p:cNvGrpSpPr/>
          <p:nvPr/>
        </p:nvGrpSpPr>
        <p:grpSpPr>
          <a:xfrm>
            <a:off x="4309290" y="5973821"/>
            <a:ext cx="1058237" cy="411490"/>
            <a:chOff x="-1" y="-1"/>
            <a:chExt cx="1058235" cy="411489"/>
          </a:xfrm>
        </p:grpSpPr>
        <p:sp>
          <p:nvSpPr>
            <p:cNvPr id="951" name="Shape 951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52" name="Shape 952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USER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GUIDE</a:t>
              </a:r>
            </a:p>
          </p:txBody>
        </p:sp>
      </p:grpSp>
      <p:grpSp>
        <p:nvGrpSpPr>
          <p:cNvPr id="956" name="Group 956"/>
          <p:cNvGrpSpPr/>
          <p:nvPr/>
        </p:nvGrpSpPr>
        <p:grpSpPr>
          <a:xfrm>
            <a:off x="5410493" y="5973821"/>
            <a:ext cx="1058236" cy="411490"/>
            <a:chOff x="-1" y="-1"/>
            <a:chExt cx="1058235" cy="411489"/>
          </a:xfrm>
        </p:grpSpPr>
        <p:sp>
          <p:nvSpPr>
            <p:cNvPr id="954" name="Shape 954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55" name="Shape 955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CASE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STUDIES</a:t>
              </a:r>
            </a:p>
          </p:txBody>
        </p:sp>
      </p:grpSp>
      <p:grpSp>
        <p:nvGrpSpPr>
          <p:cNvPr id="959" name="Group 959">
            <a:hlinkClick r:id="rId4" action="ppaction://hlinksldjump"/>
          </p:cNvPr>
          <p:cNvGrpSpPr/>
          <p:nvPr/>
        </p:nvGrpSpPr>
        <p:grpSpPr>
          <a:xfrm>
            <a:off x="6511697" y="5973821"/>
            <a:ext cx="1058236" cy="411490"/>
            <a:chOff x="-1" y="-1"/>
            <a:chExt cx="1058235" cy="411489"/>
          </a:xfrm>
        </p:grpSpPr>
        <p:sp>
          <p:nvSpPr>
            <p:cNvPr id="957" name="Shape 957"/>
            <p:cNvSpPr/>
            <p:nvPr/>
          </p:nvSpPr>
          <p:spPr>
            <a:xfrm>
              <a:off x="-2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58" name="Shape 958"/>
            <p:cNvSpPr/>
            <p:nvPr/>
          </p:nvSpPr>
          <p:spPr>
            <a:xfrm>
              <a:off x="20087" y="72575"/>
              <a:ext cx="1018060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KEY</a:t>
              </a:r>
              <a:br/>
              <a:r>
                <a:t>BENEFITS</a:t>
              </a:r>
            </a:p>
          </p:txBody>
        </p:sp>
      </p:grpSp>
      <p:grpSp>
        <p:nvGrpSpPr>
          <p:cNvPr id="962" name="Group 962"/>
          <p:cNvGrpSpPr/>
          <p:nvPr/>
        </p:nvGrpSpPr>
        <p:grpSpPr>
          <a:xfrm>
            <a:off x="7611548" y="5973821"/>
            <a:ext cx="1058236" cy="411490"/>
            <a:chOff x="-1" y="-1"/>
            <a:chExt cx="1058235" cy="411489"/>
          </a:xfrm>
        </p:grpSpPr>
        <p:sp>
          <p:nvSpPr>
            <p:cNvPr id="960" name="Shape 960"/>
            <p:cNvSpPr/>
            <p:nvPr/>
          </p:nvSpPr>
          <p:spPr>
            <a:xfrm>
              <a:off x="-2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61" name="Shape 961"/>
            <p:cNvSpPr/>
            <p:nvPr/>
          </p:nvSpPr>
          <p:spPr>
            <a:xfrm>
              <a:off x="20087" y="72575"/>
              <a:ext cx="1018060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CORPORATE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OVERVIEW</a:t>
              </a:r>
            </a:p>
          </p:txBody>
        </p:sp>
      </p:grpSp>
      <p:sp>
        <p:nvSpPr>
          <p:cNvPr id="963" name="Shape 963">
            <a:hlinkClick r:id="rId2" action="ppaction://hlinksldjump"/>
          </p:cNvPr>
          <p:cNvSpPr/>
          <p:nvPr/>
        </p:nvSpPr>
        <p:spPr>
          <a:xfrm>
            <a:off x="653705" y="6088126"/>
            <a:ext cx="205795" cy="182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97" y="0"/>
                </a:moveTo>
                <a:lnTo>
                  <a:pt x="11095" y="37"/>
                </a:lnTo>
                <a:lnTo>
                  <a:pt x="11279" y="101"/>
                </a:lnTo>
                <a:lnTo>
                  <a:pt x="11458" y="196"/>
                </a:lnTo>
                <a:lnTo>
                  <a:pt x="11618" y="329"/>
                </a:lnTo>
                <a:lnTo>
                  <a:pt x="21331" y="9954"/>
                </a:lnTo>
                <a:lnTo>
                  <a:pt x="21449" y="10086"/>
                </a:lnTo>
                <a:lnTo>
                  <a:pt x="21529" y="10214"/>
                </a:lnTo>
                <a:lnTo>
                  <a:pt x="21581" y="10325"/>
                </a:lnTo>
                <a:lnTo>
                  <a:pt x="21600" y="10437"/>
                </a:lnTo>
                <a:lnTo>
                  <a:pt x="21586" y="10521"/>
                </a:lnTo>
                <a:lnTo>
                  <a:pt x="21543" y="10606"/>
                </a:lnTo>
                <a:lnTo>
                  <a:pt x="21468" y="10670"/>
                </a:lnTo>
                <a:lnTo>
                  <a:pt x="21360" y="10723"/>
                </a:lnTo>
                <a:lnTo>
                  <a:pt x="21228" y="10750"/>
                </a:lnTo>
                <a:lnTo>
                  <a:pt x="21062" y="10760"/>
                </a:lnTo>
                <a:lnTo>
                  <a:pt x="18064" y="10760"/>
                </a:lnTo>
                <a:lnTo>
                  <a:pt x="18064" y="20618"/>
                </a:lnTo>
                <a:lnTo>
                  <a:pt x="18050" y="20809"/>
                </a:lnTo>
                <a:lnTo>
                  <a:pt x="17998" y="20995"/>
                </a:lnTo>
                <a:lnTo>
                  <a:pt x="17922" y="21165"/>
                </a:lnTo>
                <a:lnTo>
                  <a:pt x="17809" y="21313"/>
                </a:lnTo>
                <a:lnTo>
                  <a:pt x="17686" y="21430"/>
                </a:lnTo>
                <a:lnTo>
                  <a:pt x="17536" y="21520"/>
                </a:lnTo>
                <a:lnTo>
                  <a:pt x="17371" y="21579"/>
                </a:lnTo>
                <a:lnTo>
                  <a:pt x="17191" y="21600"/>
                </a:lnTo>
                <a:lnTo>
                  <a:pt x="13523" y="21600"/>
                </a:lnTo>
                <a:lnTo>
                  <a:pt x="13523" y="15116"/>
                </a:lnTo>
                <a:lnTo>
                  <a:pt x="13514" y="14920"/>
                </a:lnTo>
                <a:lnTo>
                  <a:pt x="13462" y="14734"/>
                </a:lnTo>
                <a:lnTo>
                  <a:pt x="13382" y="14564"/>
                </a:lnTo>
                <a:lnTo>
                  <a:pt x="13268" y="14427"/>
                </a:lnTo>
                <a:lnTo>
                  <a:pt x="13146" y="14304"/>
                </a:lnTo>
                <a:lnTo>
                  <a:pt x="12995" y="14209"/>
                </a:lnTo>
                <a:lnTo>
                  <a:pt x="12830" y="14161"/>
                </a:lnTo>
                <a:lnTo>
                  <a:pt x="12655" y="14135"/>
                </a:lnTo>
                <a:lnTo>
                  <a:pt x="8954" y="14135"/>
                </a:lnTo>
                <a:lnTo>
                  <a:pt x="8775" y="14161"/>
                </a:lnTo>
                <a:lnTo>
                  <a:pt x="8615" y="14220"/>
                </a:lnTo>
                <a:lnTo>
                  <a:pt x="8468" y="14304"/>
                </a:lnTo>
                <a:lnTo>
                  <a:pt x="8336" y="14427"/>
                </a:lnTo>
                <a:lnTo>
                  <a:pt x="8233" y="14570"/>
                </a:lnTo>
                <a:lnTo>
                  <a:pt x="8148" y="14740"/>
                </a:lnTo>
                <a:lnTo>
                  <a:pt x="8096" y="14920"/>
                </a:lnTo>
                <a:lnTo>
                  <a:pt x="8082" y="15116"/>
                </a:lnTo>
                <a:lnTo>
                  <a:pt x="8082" y="21600"/>
                </a:lnTo>
                <a:lnTo>
                  <a:pt x="4413" y="21600"/>
                </a:lnTo>
                <a:lnTo>
                  <a:pt x="4239" y="21579"/>
                </a:lnTo>
                <a:lnTo>
                  <a:pt x="4074" y="21520"/>
                </a:lnTo>
                <a:lnTo>
                  <a:pt x="3928" y="21430"/>
                </a:lnTo>
                <a:lnTo>
                  <a:pt x="3800" y="21303"/>
                </a:lnTo>
                <a:lnTo>
                  <a:pt x="3692" y="21165"/>
                </a:lnTo>
                <a:lnTo>
                  <a:pt x="3607" y="20995"/>
                </a:lnTo>
                <a:lnTo>
                  <a:pt x="3555" y="20809"/>
                </a:lnTo>
                <a:lnTo>
                  <a:pt x="3541" y="20618"/>
                </a:lnTo>
                <a:lnTo>
                  <a:pt x="3541" y="10766"/>
                </a:lnTo>
                <a:lnTo>
                  <a:pt x="542" y="10766"/>
                </a:lnTo>
                <a:lnTo>
                  <a:pt x="382" y="10750"/>
                </a:lnTo>
                <a:lnTo>
                  <a:pt x="240" y="10723"/>
                </a:lnTo>
                <a:lnTo>
                  <a:pt x="137" y="10675"/>
                </a:lnTo>
                <a:lnTo>
                  <a:pt x="61" y="10612"/>
                </a:lnTo>
                <a:lnTo>
                  <a:pt x="14" y="10532"/>
                </a:lnTo>
                <a:lnTo>
                  <a:pt x="0" y="10437"/>
                </a:lnTo>
                <a:lnTo>
                  <a:pt x="19" y="10325"/>
                </a:lnTo>
                <a:lnTo>
                  <a:pt x="71" y="10214"/>
                </a:lnTo>
                <a:lnTo>
                  <a:pt x="156" y="10086"/>
                </a:lnTo>
                <a:lnTo>
                  <a:pt x="273" y="9954"/>
                </a:lnTo>
                <a:lnTo>
                  <a:pt x="9982" y="329"/>
                </a:lnTo>
                <a:lnTo>
                  <a:pt x="10147" y="196"/>
                </a:lnTo>
                <a:lnTo>
                  <a:pt x="10317" y="101"/>
                </a:lnTo>
                <a:lnTo>
                  <a:pt x="10505" y="37"/>
                </a:lnTo>
                <a:lnTo>
                  <a:pt x="10703" y="0"/>
                </a:lnTo>
                <a:lnTo>
                  <a:pt x="10897" y="0"/>
                </a:lnTo>
                <a:close/>
              </a:path>
            </a:pathLst>
          </a:custGeom>
          <a:ln w="12700">
            <a:solidFill>
              <a:srgbClr val="00A9E8"/>
            </a:solidFill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964" name="Shape 96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chnology Overview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Shape 971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5B5C5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972" name="Shape 972"/>
          <p:cNvSpPr>
            <a:spLocks noGrp="1"/>
          </p:cNvSpPr>
          <p:nvPr>
            <p:ph type="body" sz="quarter" idx="1"/>
          </p:nvPr>
        </p:nvSpPr>
        <p:spPr>
          <a:xfrm>
            <a:off x="439912" y="107157"/>
            <a:ext cx="8321041" cy="700091"/>
          </a:xfrm>
          <a:prstGeom prst="rect">
            <a:avLst/>
          </a:prstGeom>
        </p:spPr>
        <p:txBody>
          <a:bodyPr anchor="ctr"/>
          <a:lstStyle>
            <a:lvl1pPr marL="0" indent="0">
              <a:buClrTx/>
              <a:buSzTx/>
              <a:buFontTx/>
              <a:buNone/>
              <a:defRPr sz="2600">
                <a:solidFill>
                  <a:srgbClr val="FFFFFF"/>
                </a:solidFill>
              </a:defRPr>
            </a:lvl1pPr>
            <a:lvl2pPr marL="370777" indent="-241006">
              <a:buClrTx/>
              <a:buFontTx/>
              <a:defRPr sz="2600">
                <a:solidFill>
                  <a:srgbClr val="FFFFFF"/>
                </a:solidFill>
              </a:defRPr>
            </a:lvl2pPr>
            <a:lvl3pPr marL="538134" indent="-278592">
              <a:buClrTx/>
              <a:buFontTx/>
              <a:defRPr sz="2600">
                <a:solidFill>
                  <a:srgbClr val="FFFFFF"/>
                </a:solidFill>
              </a:defRPr>
            </a:lvl3pPr>
            <a:lvl4pPr marL="669296" indent="-281173">
              <a:buClrTx/>
              <a:buFontTx/>
              <a:defRPr sz="2600">
                <a:solidFill>
                  <a:srgbClr val="FFFFFF"/>
                </a:solidFill>
              </a:defRPr>
            </a:lvl4pPr>
            <a:lvl5pPr marL="836730" indent="-318834">
              <a:buClrTx/>
              <a:buFontTx/>
              <a:defRPr sz="26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73" name="Shape 973"/>
          <p:cNvSpPr/>
          <p:nvPr/>
        </p:nvSpPr>
        <p:spPr>
          <a:xfrm>
            <a:off x="457203" y="6504374"/>
            <a:ext cx="3283886" cy="241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600"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iPad Lithoplasty Overview | SPL-61178 | Rev. B</a:t>
            </a:r>
          </a:p>
          <a:p>
            <a:pPr>
              <a:defRPr sz="600"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© Shockwave Medical, Inc.  All Rights Reserved.</a:t>
            </a:r>
          </a:p>
        </p:txBody>
      </p:sp>
      <p:pic>
        <p:nvPicPr>
          <p:cNvPr id="974" name="image3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70458" y="6514748"/>
            <a:ext cx="914404" cy="224772"/>
          </a:xfrm>
          <a:prstGeom prst="rect">
            <a:avLst/>
          </a:prstGeom>
          <a:ln w="12700">
            <a:miter lim="400000"/>
          </a:ln>
        </p:spPr>
      </p:pic>
      <p:sp>
        <p:nvSpPr>
          <p:cNvPr id="975" name="Shape 975"/>
          <p:cNvSpPr/>
          <p:nvPr/>
        </p:nvSpPr>
        <p:spPr>
          <a:xfrm>
            <a:off x="3706317" y="6603154"/>
            <a:ext cx="1731369" cy="177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b">
            <a:spAutoFit/>
          </a:bodyPr>
          <a:lstStyle>
            <a:lvl1pPr algn="ctr">
              <a:defRPr sz="700">
                <a:solidFill>
                  <a:srgbClr val="00A9E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SAFETY INFORMATION</a:t>
            </a:r>
          </a:p>
        </p:txBody>
      </p:sp>
      <p:sp>
        <p:nvSpPr>
          <p:cNvPr id="976" name="Shape 976"/>
          <p:cNvSpPr/>
          <p:nvPr/>
        </p:nvSpPr>
        <p:spPr>
          <a:xfrm>
            <a:off x="550862" y="5973826"/>
            <a:ext cx="411846" cy="4114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597" y="0"/>
                </a:moveTo>
                <a:lnTo>
                  <a:pt x="21600" y="0"/>
                </a:lnTo>
                <a:lnTo>
                  <a:pt x="21600" y="18000"/>
                </a:lnTo>
                <a:cubicBezTo>
                  <a:pt x="21600" y="19988"/>
                  <a:pt x="19990" y="21600"/>
                  <a:pt x="18003" y="21600"/>
                </a:cubicBezTo>
                <a:lnTo>
                  <a:pt x="0" y="21600"/>
                </a:lnTo>
                <a:lnTo>
                  <a:pt x="0" y="3600"/>
                </a:lnTo>
                <a:cubicBezTo>
                  <a:pt x="0" y="1612"/>
                  <a:pt x="1610" y="0"/>
                  <a:pt x="3597" y="0"/>
                </a:cubicBezTo>
                <a:close/>
              </a:path>
            </a:pathLst>
          </a:custGeom>
          <a:ln w="12700">
            <a:solidFill>
              <a:srgbClr val="00A9E8"/>
            </a:solidFill>
          </a:ln>
        </p:spPr>
        <p:txBody>
          <a:bodyPr lIns="45718" tIns="45718" rIns="45718" bIns="45718" anchor="ctr"/>
          <a:lstStyle/>
          <a:p>
            <a:pPr algn="ctr">
              <a:defRPr sz="800" b="1">
                <a:solidFill>
                  <a:srgbClr val="00A9E8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979" name="Group 979">
            <a:hlinkClick r:id="rId4" action="ppaction://hlinksldjump"/>
          </p:cNvPr>
          <p:cNvGrpSpPr/>
          <p:nvPr/>
        </p:nvGrpSpPr>
        <p:grpSpPr>
          <a:xfrm>
            <a:off x="1005678" y="5973821"/>
            <a:ext cx="1058238" cy="411490"/>
            <a:chOff x="0" y="-1"/>
            <a:chExt cx="1058236" cy="411489"/>
          </a:xfrm>
        </p:grpSpPr>
        <p:sp>
          <p:nvSpPr>
            <p:cNvPr id="977" name="Shape 977"/>
            <p:cNvSpPr/>
            <p:nvPr/>
          </p:nvSpPr>
          <p:spPr>
            <a:xfrm>
              <a:off x="-1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solidFill>
              <a:srgbClr val="5B5C5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78" name="Shape 978"/>
            <p:cNvSpPr/>
            <p:nvPr/>
          </p:nvSpPr>
          <p:spPr>
            <a:xfrm>
              <a:off x="20086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7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TECHNOLOGY OVERVIEW</a:t>
              </a:r>
            </a:p>
          </p:txBody>
        </p:sp>
      </p:grpSp>
      <p:grpSp>
        <p:nvGrpSpPr>
          <p:cNvPr id="982" name="Group 982">
            <a:hlinkClick r:id="rId4" action="ppaction://hlinksldjump"/>
          </p:cNvPr>
          <p:cNvGrpSpPr/>
          <p:nvPr/>
        </p:nvGrpSpPr>
        <p:grpSpPr>
          <a:xfrm>
            <a:off x="2106884" y="5973821"/>
            <a:ext cx="1058236" cy="411490"/>
            <a:chOff x="-1" y="-1"/>
            <a:chExt cx="1058235" cy="411489"/>
          </a:xfrm>
        </p:grpSpPr>
        <p:sp>
          <p:nvSpPr>
            <p:cNvPr id="980" name="Shape 980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81" name="Shape 981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ANIMATIONS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AND VIDEOS</a:t>
              </a:r>
            </a:p>
          </p:txBody>
        </p:sp>
      </p:grpSp>
      <p:grpSp>
        <p:nvGrpSpPr>
          <p:cNvPr id="985" name="Group 985">
            <a:hlinkClick r:id="rId4" action="ppaction://hlinksldjump"/>
          </p:cNvPr>
          <p:cNvGrpSpPr/>
          <p:nvPr/>
        </p:nvGrpSpPr>
        <p:grpSpPr>
          <a:xfrm>
            <a:off x="3208087" y="5973821"/>
            <a:ext cx="1058237" cy="411490"/>
            <a:chOff x="0" y="-1"/>
            <a:chExt cx="1058236" cy="411489"/>
          </a:xfrm>
        </p:grpSpPr>
        <p:sp>
          <p:nvSpPr>
            <p:cNvPr id="983" name="Shape 983"/>
            <p:cNvSpPr/>
            <p:nvPr/>
          </p:nvSpPr>
          <p:spPr>
            <a:xfrm>
              <a:off x="-1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84" name="Shape 984"/>
            <p:cNvSpPr/>
            <p:nvPr/>
          </p:nvSpPr>
          <p:spPr>
            <a:xfrm>
              <a:off x="20086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DISRUPT </a:t>
              </a:r>
              <a:br/>
              <a:r>
                <a:t>PAD DATA</a:t>
              </a:r>
            </a:p>
          </p:txBody>
        </p:sp>
      </p:grpSp>
      <p:grpSp>
        <p:nvGrpSpPr>
          <p:cNvPr id="988" name="Group 988">
            <a:hlinkClick r:id="rId4" action="ppaction://hlinksldjump"/>
          </p:cNvPr>
          <p:cNvGrpSpPr/>
          <p:nvPr/>
        </p:nvGrpSpPr>
        <p:grpSpPr>
          <a:xfrm>
            <a:off x="4309290" y="5973821"/>
            <a:ext cx="1058237" cy="411490"/>
            <a:chOff x="-1" y="-1"/>
            <a:chExt cx="1058235" cy="411489"/>
          </a:xfrm>
        </p:grpSpPr>
        <p:sp>
          <p:nvSpPr>
            <p:cNvPr id="986" name="Shape 986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87" name="Shape 987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USER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GUIDE</a:t>
              </a:r>
            </a:p>
          </p:txBody>
        </p:sp>
      </p:grpSp>
      <p:grpSp>
        <p:nvGrpSpPr>
          <p:cNvPr id="991" name="Group 991"/>
          <p:cNvGrpSpPr/>
          <p:nvPr/>
        </p:nvGrpSpPr>
        <p:grpSpPr>
          <a:xfrm>
            <a:off x="5410493" y="5973821"/>
            <a:ext cx="1058236" cy="411490"/>
            <a:chOff x="-1" y="-1"/>
            <a:chExt cx="1058235" cy="411489"/>
          </a:xfrm>
        </p:grpSpPr>
        <p:sp>
          <p:nvSpPr>
            <p:cNvPr id="989" name="Shape 989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90" name="Shape 990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CASE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STUDIES</a:t>
              </a:r>
            </a:p>
          </p:txBody>
        </p:sp>
      </p:grpSp>
      <p:grpSp>
        <p:nvGrpSpPr>
          <p:cNvPr id="994" name="Group 994">
            <a:hlinkClick r:id="rId4" action="ppaction://hlinksldjump"/>
          </p:cNvPr>
          <p:cNvGrpSpPr/>
          <p:nvPr/>
        </p:nvGrpSpPr>
        <p:grpSpPr>
          <a:xfrm>
            <a:off x="6511697" y="5973821"/>
            <a:ext cx="1058236" cy="411490"/>
            <a:chOff x="-1" y="-1"/>
            <a:chExt cx="1058235" cy="411489"/>
          </a:xfrm>
        </p:grpSpPr>
        <p:sp>
          <p:nvSpPr>
            <p:cNvPr id="992" name="Shape 992"/>
            <p:cNvSpPr/>
            <p:nvPr/>
          </p:nvSpPr>
          <p:spPr>
            <a:xfrm>
              <a:off x="-2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93" name="Shape 993"/>
            <p:cNvSpPr/>
            <p:nvPr/>
          </p:nvSpPr>
          <p:spPr>
            <a:xfrm>
              <a:off x="20087" y="72575"/>
              <a:ext cx="1018060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KEY</a:t>
              </a:r>
              <a:br/>
              <a:r>
                <a:t>BENEFITS</a:t>
              </a:r>
            </a:p>
          </p:txBody>
        </p:sp>
      </p:grpSp>
      <p:sp>
        <p:nvSpPr>
          <p:cNvPr id="995" name="Shape 995">
            <a:hlinkClick r:id="rId2" action="ppaction://hlinksldjump"/>
          </p:cNvPr>
          <p:cNvSpPr/>
          <p:nvPr/>
        </p:nvSpPr>
        <p:spPr>
          <a:xfrm>
            <a:off x="653705" y="6088126"/>
            <a:ext cx="205795" cy="182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97" y="0"/>
                </a:moveTo>
                <a:lnTo>
                  <a:pt x="11095" y="37"/>
                </a:lnTo>
                <a:lnTo>
                  <a:pt x="11279" y="101"/>
                </a:lnTo>
                <a:lnTo>
                  <a:pt x="11458" y="196"/>
                </a:lnTo>
                <a:lnTo>
                  <a:pt x="11618" y="329"/>
                </a:lnTo>
                <a:lnTo>
                  <a:pt x="21331" y="9954"/>
                </a:lnTo>
                <a:lnTo>
                  <a:pt x="21449" y="10086"/>
                </a:lnTo>
                <a:lnTo>
                  <a:pt x="21529" y="10214"/>
                </a:lnTo>
                <a:lnTo>
                  <a:pt x="21581" y="10325"/>
                </a:lnTo>
                <a:lnTo>
                  <a:pt x="21600" y="10437"/>
                </a:lnTo>
                <a:lnTo>
                  <a:pt x="21586" y="10521"/>
                </a:lnTo>
                <a:lnTo>
                  <a:pt x="21543" y="10606"/>
                </a:lnTo>
                <a:lnTo>
                  <a:pt x="21468" y="10670"/>
                </a:lnTo>
                <a:lnTo>
                  <a:pt x="21360" y="10723"/>
                </a:lnTo>
                <a:lnTo>
                  <a:pt x="21228" y="10750"/>
                </a:lnTo>
                <a:lnTo>
                  <a:pt x="21062" y="10760"/>
                </a:lnTo>
                <a:lnTo>
                  <a:pt x="18064" y="10760"/>
                </a:lnTo>
                <a:lnTo>
                  <a:pt x="18064" y="20618"/>
                </a:lnTo>
                <a:lnTo>
                  <a:pt x="18050" y="20809"/>
                </a:lnTo>
                <a:lnTo>
                  <a:pt x="17998" y="20995"/>
                </a:lnTo>
                <a:lnTo>
                  <a:pt x="17922" y="21165"/>
                </a:lnTo>
                <a:lnTo>
                  <a:pt x="17809" y="21313"/>
                </a:lnTo>
                <a:lnTo>
                  <a:pt x="17686" y="21430"/>
                </a:lnTo>
                <a:lnTo>
                  <a:pt x="17536" y="21520"/>
                </a:lnTo>
                <a:lnTo>
                  <a:pt x="17371" y="21579"/>
                </a:lnTo>
                <a:lnTo>
                  <a:pt x="17191" y="21600"/>
                </a:lnTo>
                <a:lnTo>
                  <a:pt x="13523" y="21600"/>
                </a:lnTo>
                <a:lnTo>
                  <a:pt x="13523" y="15116"/>
                </a:lnTo>
                <a:lnTo>
                  <a:pt x="13514" y="14920"/>
                </a:lnTo>
                <a:lnTo>
                  <a:pt x="13462" y="14734"/>
                </a:lnTo>
                <a:lnTo>
                  <a:pt x="13382" y="14564"/>
                </a:lnTo>
                <a:lnTo>
                  <a:pt x="13268" y="14427"/>
                </a:lnTo>
                <a:lnTo>
                  <a:pt x="13146" y="14304"/>
                </a:lnTo>
                <a:lnTo>
                  <a:pt x="12995" y="14209"/>
                </a:lnTo>
                <a:lnTo>
                  <a:pt x="12830" y="14161"/>
                </a:lnTo>
                <a:lnTo>
                  <a:pt x="12655" y="14135"/>
                </a:lnTo>
                <a:lnTo>
                  <a:pt x="8954" y="14135"/>
                </a:lnTo>
                <a:lnTo>
                  <a:pt x="8775" y="14161"/>
                </a:lnTo>
                <a:lnTo>
                  <a:pt x="8615" y="14220"/>
                </a:lnTo>
                <a:lnTo>
                  <a:pt x="8468" y="14304"/>
                </a:lnTo>
                <a:lnTo>
                  <a:pt x="8336" y="14427"/>
                </a:lnTo>
                <a:lnTo>
                  <a:pt x="8233" y="14570"/>
                </a:lnTo>
                <a:lnTo>
                  <a:pt x="8148" y="14740"/>
                </a:lnTo>
                <a:lnTo>
                  <a:pt x="8096" y="14920"/>
                </a:lnTo>
                <a:lnTo>
                  <a:pt x="8082" y="15116"/>
                </a:lnTo>
                <a:lnTo>
                  <a:pt x="8082" y="21600"/>
                </a:lnTo>
                <a:lnTo>
                  <a:pt x="4413" y="21600"/>
                </a:lnTo>
                <a:lnTo>
                  <a:pt x="4239" y="21579"/>
                </a:lnTo>
                <a:lnTo>
                  <a:pt x="4074" y="21520"/>
                </a:lnTo>
                <a:lnTo>
                  <a:pt x="3928" y="21430"/>
                </a:lnTo>
                <a:lnTo>
                  <a:pt x="3800" y="21303"/>
                </a:lnTo>
                <a:lnTo>
                  <a:pt x="3692" y="21165"/>
                </a:lnTo>
                <a:lnTo>
                  <a:pt x="3607" y="20995"/>
                </a:lnTo>
                <a:lnTo>
                  <a:pt x="3555" y="20809"/>
                </a:lnTo>
                <a:lnTo>
                  <a:pt x="3541" y="20618"/>
                </a:lnTo>
                <a:lnTo>
                  <a:pt x="3541" y="10766"/>
                </a:lnTo>
                <a:lnTo>
                  <a:pt x="542" y="10766"/>
                </a:lnTo>
                <a:lnTo>
                  <a:pt x="382" y="10750"/>
                </a:lnTo>
                <a:lnTo>
                  <a:pt x="240" y="10723"/>
                </a:lnTo>
                <a:lnTo>
                  <a:pt x="137" y="10675"/>
                </a:lnTo>
                <a:lnTo>
                  <a:pt x="61" y="10612"/>
                </a:lnTo>
                <a:lnTo>
                  <a:pt x="14" y="10532"/>
                </a:lnTo>
                <a:lnTo>
                  <a:pt x="0" y="10437"/>
                </a:lnTo>
                <a:lnTo>
                  <a:pt x="19" y="10325"/>
                </a:lnTo>
                <a:lnTo>
                  <a:pt x="71" y="10214"/>
                </a:lnTo>
                <a:lnTo>
                  <a:pt x="156" y="10086"/>
                </a:lnTo>
                <a:lnTo>
                  <a:pt x="273" y="9954"/>
                </a:lnTo>
                <a:lnTo>
                  <a:pt x="9982" y="329"/>
                </a:lnTo>
                <a:lnTo>
                  <a:pt x="10147" y="196"/>
                </a:lnTo>
                <a:lnTo>
                  <a:pt x="10317" y="101"/>
                </a:lnTo>
                <a:lnTo>
                  <a:pt x="10505" y="37"/>
                </a:lnTo>
                <a:lnTo>
                  <a:pt x="10703" y="0"/>
                </a:lnTo>
                <a:lnTo>
                  <a:pt x="10897" y="0"/>
                </a:lnTo>
                <a:close/>
              </a:path>
            </a:pathLst>
          </a:custGeom>
          <a:ln w="12700">
            <a:solidFill>
              <a:srgbClr val="00A9E8"/>
            </a:solidFill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998" name="Group 998"/>
          <p:cNvGrpSpPr/>
          <p:nvPr/>
        </p:nvGrpSpPr>
        <p:grpSpPr>
          <a:xfrm>
            <a:off x="7611548" y="5973821"/>
            <a:ext cx="1058236" cy="411490"/>
            <a:chOff x="-1" y="-1"/>
            <a:chExt cx="1058235" cy="411489"/>
          </a:xfrm>
        </p:grpSpPr>
        <p:sp>
          <p:nvSpPr>
            <p:cNvPr id="996" name="Shape 996"/>
            <p:cNvSpPr/>
            <p:nvPr/>
          </p:nvSpPr>
          <p:spPr>
            <a:xfrm>
              <a:off x="-2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97" name="Shape 997"/>
            <p:cNvSpPr/>
            <p:nvPr/>
          </p:nvSpPr>
          <p:spPr>
            <a:xfrm>
              <a:off x="20087" y="72575"/>
              <a:ext cx="1018060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CORPORATE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OVERVIEW</a:t>
              </a:r>
            </a:p>
          </p:txBody>
        </p:sp>
      </p:grpSp>
      <p:sp>
        <p:nvSpPr>
          <p:cNvPr id="999" name="Shape 99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echnology Overview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Shape 1006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5B5C5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007" name="Shape 1007"/>
          <p:cNvSpPr>
            <a:spLocks noGrp="1"/>
          </p:cNvSpPr>
          <p:nvPr>
            <p:ph type="body" sz="quarter" idx="1"/>
          </p:nvPr>
        </p:nvSpPr>
        <p:spPr>
          <a:xfrm>
            <a:off x="439912" y="107157"/>
            <a:ext cx="8321041" cy="417187"/>
          </a:xfrm>
          <a:prstGeom prst="rect">
            <a:avLst/>
          </a:prstGeom>
        </p:spPr>
        <p:txBody>
          <a:bodyPr anchor="ctr"/>
          <a:lstStyle>
            <a:lvl1pPr marL="0" indent="0">
              <a:buClrTx/>
              <a:buSzTx/>
              <a:buFontTx/>
              <a:buNone/>
              <a:defRPr sz="2600">
                <a:solidFill>
                  <a:srgbClr val="FFFFFF"/>
                </a:solidFill>
              </a:defRPr>
            </a:lvl1pPr>
            <a:lvl2pPr marL="370777" indent="-241006">
              <a:buClrTx/>
              <a:buFontTx/>
              <a:defRPr sz="2600">
                <a:solidFill>
                  <a:srgbClr val="FFFFFF"/>
                </a:solidFill>
              </a:defRPr>
            </a:lvl2pPr>
            <a:lvl3pPr marL="538134" indent="-278592">
              <a:buClrTx/>
              <a:buFontTx/>
              <a:defRPr sz="2600">
                <a:solidFill>
                  <a:srgbClr val="FFFFFF"/>
                </a:solidFill>
              </a:defRPr>
            </a:lvl3pPr>
            <a:lvl4pPr marL="669296" indent="-281173">
              <a:buClrTx/>
              <a:buFontTx/>
              <a:defRPr sz="2600">
                <a:solidFill>
                  <a:srgbClr val="FFFFFF"/>
                </a:solidFill>
              </a:defRPr>
            </a:lvl4pPr>
            <a:lvl5pPr marL="836730" indent="-318834">
              <a:buClrTx/>
              <a:buFontTx/>
              <a:defRPr sz="26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08" name="Shape 1008"/>
          <p:cNvSpPr/>
          <p:nvPr/>
        </p:nvSpPr>
        <p:spPr>
          <a:xfrm>
            <a:off x="457203" y="6504374"/>
            <a:ext cx="3283886" cy="241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600"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iPad Lithoplasty Overview | SPL-61178 | Rev. B</a:t>
            </a:r>
          </a:p>
          <a:p>
            <a:pPr>
              <a:defRPr sz="600"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© Shockwave Medical, Inc.  All Rights Reserved.</a:t>
            </a:r>
          </a:p>
        </p:txBody>
      </p:sp>
      <p:pic>
        <p:nvPicPr>
          <p:cNvPr id="1009" name="image3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70458" y="6514748"/>
            <a:ext cx="914404" cy="224772"/>
          </a:xfrm>
          <a:prstGeom prst="rect">
            <a:avLst/>
          </a:prstGeom>
          <a:ln w="12700">
            <a:miter lim="400000"/>
          </a:ln>
        </p:spPr>
      </p:pic>
      <p:sp>
        <p:nvSpPr>
          <p:cNvPr id="1010" name="Shape 1010"/>
          <p:cNvSpPr/>
          <p:nvPr/>
        </p:nvSpPr>
        <p:spPr>
          <a:xfrm>
            <a:off x="3706317" y="6603154"/>
            <a:ext cx="1731369" cy="177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b">
            <a:spAutoFit/>
          </a:bodyPr>
          <a:lstStyle>
            <a:lvl1pPr algn="ctr">
              <a:defRPr sz="700">
                <a:solidFill>
                  <a:srgbClr val="00A9E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SAFETY INFORMATION</a:t>
            </a:r>
          </a:p>
        </p:txBody>
      </p:sp>
      <p:sp>
        <p:nvSpPr>
          <p:cNvPr id="1011" name="Shape 1011"/>
          <p:cNvSpPr/>
          <p:nvPr/>
        </p:nvSpPr>
        <p:spPr>
          <a:xfrm>
            <a:off x="550862" y="5973826"/>
            <a:ext cx="411846" cy="4114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597" y="0"/>
                </a:moveTo>
                <a:lnTo>
                  <a:pt x="21600" y="0"/>
                </a:lnTo>
                <a:lnTo>
                  <a:pt x="21600" y="18000"/>
                </a:lnTo>
                <a:cubicBezTo>
                  <a:pt x="21600" y="19988"/>
                  <a:pt x="19990" y="21600"/>
                  <a:pt x="18003" y="21600"/>
                </a:cubicBezTo>
                <a:lnTo>
                  <a:pt x="0" y="21600"/>
                </a:lnTo>
                <a:lnTo>
                  <a:pt x="0" y="3600"/>
                </a:lnTo>
                <a:cubicBezTo>
                  <a:pt x="0" y="1612"/>
                  <a:pt x="1610" y="0"/>
                  <a:pt x="3597" y="0"/>
                </a:cubicBezTo>
                <a:close/>
              </a:path>
            </a:pathLst>
          </a:custGeom>
          <a:ln w="12700">
            <a:solidFill>
              <a:srgbClr val="00A9E8"/>
            </a:solidFill>
          </a:ln>
        </p:spPr>
        <p:txBody>
          <a:bodyPr lIns="45718" tIns="45718" rIns="45718" bIns="45718" anchor="ctr"/>
          <a:lstStyle/>
          <a:p>
            <a:pPr algn="ctr">
              <a:defRPr sz="800" b="1">
                <a:solidFill>
                  <a:srgbClr val="00A9E8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1014" name="Group 1014">
            <a:hlinkClick r:id="rId4" action="ppaction://hlinksldjump"/>
          </p:cNvPr>
          <p:cNvGrpSpPr/>
          <p:nvPr/>
        </p:nvGrpSpPr>
        <p:grpSpPr>
          <a:xfrm>
            <a:off x="1005678" y="5973821"/>
            <a:ext cx="1058238" cy="411490"/>
            <a:chOff x="0" y="-1"/>
            <a:chExt cx="1058236" cy="411489"/>
          </a:xfrm>
        </p:grpSpPr>
        <p:sp>
          <p:nvSpPr>
            <p:cNvPr id="1012" name="Shape 1012"/>
            <p:cNvSpPr/>
            <p:nvPr/>
          </p:nvSpPr>
          <p:spPr>
            <a:xfrm>
              <a:off x="-1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solidFill>
              <a:srgbClr val="5B5C5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13" name="Shape 1013"/>
            <p:cNvSpPr/>
            <p:nvPr/>
          </p:nvSpPr>
          <p:spPr>
            <a:xfrm>
              <a:off x="20086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7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TECHNOLOGY OVERVIEW</a:t>
              </a:r>
            </a:p>
          </p:txBody>
        </p:sp>
      </p:grpSp>
      <p:grpSp>
        <p:nvGrpSpPr>
          <p:cNvPr id="1017" name="Group 1017">
            <a:hlinkClick r:id="rId4" action="ppaction://hlinksldjump"/>
          </p:cNvPr>
          <p:cNvGrpSpPr/>
          <p:nvPr/>
        </p:nvGrpSpPr>
        <p:grpSpPr>
          <a:xfrm>
            <a:off x="2106884" y="5973821"/>
            <a:ext cx="1058236" cy="411490"/>
            <a:chOff x="-1" y="-1"/>
            <a:chExt cx="1058235" cy="411489"/>
          </a:xfrm>
        </p:grpSpPr>
        <p:sp>
          <p:nvSpPr>
            <p:cNvPr id="1015" name="Shape 1015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16" name="Shape 1016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ANIMATIONS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AND VIDEOS</a:t>
              </a:r>
            </a:p>
          </p:txBody>
        </p:sp>
      </p:grpSp>
      <p:grpSp>
        <p:nvGrpSpPr>
          <p:cNvPr id="1020" name="Group 1020">
            <a:hlinkClick r:id="rId4" action="ppaction://hlinksldjump"/>
          </p:cNvPr>
          <p:cNvGrpSpPr/>
          <p:nvPr/>
        </p:nvGrpSpPr>
        <p:grpSpPr>
          <a:xfrm>
            <a:off x="3208087" y="5973821"/>
            <a:ext cx="1058237" cy="411490"/>
            <a:chOff x="0" y="-1"/>
            <a:chExt cx="1058236" cy="411489"/>
          </a:xfrm>
        </p:grpSpPr>
        <p:sp>
          <p:nvSpPr>
            <p:cNvPr id="1018" name="Shape 1018"/>
            <p:cNvSpPr/>
            <p:nvPr/>
          </p:nvSpPr>
          <p:spPr>
            <a:xfrm>
              <a:off x="-1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19" name="Shape 1019"/>
            <p:cNvSpPr/>
            <p:nvPr/>
          </p:nvSpPr>
          <p:spPr>
            <a:xfrm>
              <a:off x="20086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DISRUPT </a:t>
              </a:r>
              <a:br/>
              <a:r>
                <a:t>PAD DATA</a:t>
              </a:r>
            </a:p>
          </p:txBody>
        </p:sp>
      </p:grpSp>
      <p:grpSp>
        <p:nvGrpSpPr>
          <p:cNvPr id="1023" name="Group 1023">
            <a:hlinkClick r:id="rId4" action="ppaction://hlinksldjump"/>
          </p:cNvPr>
          <p:cNvGrpSpPr/>
          <p:nvPr/>
        </p:nvGrpSpPr>
        <p:grpSpPr>
          <a:xfrm>
            <a:off x="4309290" y="5973821"/>
            <a:ext cx="1058237" cy="411490"/>
            <a:chOff x="-1" y="-1"/>
            <a:chExt cx="1058235" cy="411489"/>
          </a:xfrm>
        </p:grpSpPr>
        <p:sp>
          <p:nvSpPr>
            <p:cNvPr id="1021" name="Shape 1021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22" name="Shape 1022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USER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GUIDE</a:t>
              </a:r>
            </a:p>
          </p:txBody>
        </p:sp>
      </p:grpSp>
      <p:grpSp>
        <p:nvGrpSpPr>
          <p:cNvPr id="1026" name="Group 1026"/>
          <p:cNvGrpSpPr/>
          <p:nvPr/>
        </p:nvGrpSpPr>
        <p:grpSpPr>
          <a:xfrm>
            <a:off x="5410493" y="5973821"/>
            <a:ext cx="1058236" cy="411490"/>
            <a:chOff x="-1" y="-1"/>
            <a:chExt cx="1058235" cy="411489"/>
          </a:xfrm>
        </p:grpSpPr>
        <p:sp>
          <p:nvSpPr>
            <p:cNvPr id="1024" name="Shape 1024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25" name="Shape 1025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CASE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STUDIES</a:t>
              </a:r>
            </a:p>
          </p:txBody>
        </p:sp>
      </p:grpSp>
      <p:grpSp>
        <p:nvGrpSpPr>
          <p:cNvPr id="1029" name="Group 1029">
            <a:hlinkClick r:id="rId4" action="ppaction://hlinksldjump"/>
          </p:cNvPr>
          <p:cNvGrpSpPr/>
          <p:nvPr/>
        </p:nvGrpSpPr>
        <p:grpSpPr>
          <a:xfrm>
            <a:off x="6511697" y="5973821"/>
            <a:ext cx="1058236" cy="411490"/>
            <a:chOff x="-1" y="-1"/>
            <a:chExt cx="1058235" cy="411489"/>
          </a:xfrm>
        </p:grpSpPr>
        <p:sp>
          <p:nvSpPr>
            <p:cNvPr id="1027" name="Shape 1027"/>
            <p:cNvSpPr/>
            <p:nvPr/>
          </p:nvSpPr>
          <p:spPr>
            <a:xfrm>
              <a:off x="-2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28" name="Shape 1028"/>
            <p:cNvSpPr/>
            <p:nvPr/>
          </p:nvSpPr>
          <p:spPr>
            <a:xfrm>
              <a:off x="20087" y="72575"/>
              <a:ext cx="1018060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KEY</a:t>
              </a:r>
              <a:br/>
              <a:r>
                <a:t>BENEFITS</a:t>
              </a:r>
            </a:p>
          </p:txBody>
        </p:sp>
      </p:grpSp>
      <p:sp>
        <p:nvSpPr>
          <p:cNvPr id="1030" name="Shape 1030">
            <a:hlinkClick r:id="rId2" action="ppaction://hlinksldjump"/>
          </p:cNvPr>
          <p:cNvSpPr/>
          <p:nvPr/>
        </p:nvSpPr>
        <p:spPr>
          <a:xfrm>
            <a:off x="653705" y="6088126"/>
            <a:ext cx="205795" cy="182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97" y="0"/>
                </a:moveTo>
                <a:lnTo>
                  <a:pt x="11095" y="37"/>
                </a:lnTo>
                <a:lnTo>
                  <a:pt x="11279" y="101"/>
                </a:lnTo>
                <a:lnTo>
                  <a:pt x="11458" y="196"/>
                </a:lnTo>
                <a:lnTo>
                  <a:pt x="11618" y="329"/>
                </a:lnTo>
                <a:lnTo>
                  <a:pt x="21331" y="9954"/>
                </a:lnTo>
                <a:lnTo>
                  <a:pt x="21449" y="10086"/>
                </a:lnTo>
                <a:lnTo>
                  <a:pt x="21529" y="10214"/>
                </a:lnTo>
                <a:lnTo>
                  <a:pt x="21581" y="10325"/>
                </a:lnTo>
                <a:lnTo>
                  <a:pt x="21600" y="10437"/>
                </a:lnTo>
                <a:lnTo>
                  <a:pt x="21586" y="10521"/>
                </a:lnTo>
                <a:lnTo>
                  <a:pt x="21543" y="10606"/>
                </a:lnTo>
                <a:lnTo>
                  <a:pt x="21468" y="10670"/>
                </a:lnTo>
                <a:lnTo>
                  <a:pt x="21360" y="10723"/>
                </a:lnTo>
                <a:lnTo>
                  <a:pt x="21228" y="10750"/>
                </a:lnTo>
                <a:lnTo>
                  <a:pt x="21062" y="10760"/>
                </a:lnTo>
                <a:lnTo>
                  <a:pt x="18064" y="10760"/>
                </a:lnTo>
                <a:lnTo>
                  <a:pt x="18064" y="20618"/>
                </a:lnTo>
                <a:lnTo>
                  <a:pt x="18050" y="20809"/>
                </a:lnTo>
                <a:lnTo>
                  <a:pt x="17998" y="20995"/>
                </a:lnTo>
                <a:lnTo>
                  <a:pt x="17922" y="21165"/>
                </a:lnTo>
                <a:lnTo>
                  <a:pt x="17809" y="21313"/>
                </a:lnTo>
                <a:lnTo>
                  <a:pt x="17686" y="21430"/>
                </a:lnTo>
                <a:lnTo>
                  <a:pt x="17536" y="21520"/>
                </a:lnTo>
                <a:lnTo>
                  <a:pt x="17371" y="21579"/>
                </a:lnTo>
                <a:lnTo>
                  <a:pt x="17191" y="21600"/>
                </a:lnTo>
                <a:lnTo>
                  <a:pt x="13523" y="21600"/>
                </a:lnTo>
                <a:lnTo>
                  <a:pt x="13523" y="15116"/>
                </a:lnTo>
                <a:lnTo>
                  <a:pt x="13514" y="14920"/>
                </a:lnTo>
                <a:lnTo>
                  <a:pt x="13462" y="14734"/>
                </a:lnTo>
                <a:lnTo>
                  <a:pt x="13382" y="14564"/>
                </a:lnTo>
                <a:lnTo>
                  <a:pt x="13268" y="14427"/>
                </a:lnTo>
                <a:lnTo>
                  <a:pt x="13146" y="14304"/>
                </a:lnTo>
                <a:lnTo>
                  <a:pt x="12995" y="14209"/>
                </a:lnTo>
                <a:lnTo>
                  <a:pt x="12830" y="14161"/>
                </a:lnTo>
                <a:lnTo>
                  <a:pt x="12655" y="14135"/>
                </a:lnTo>
                <a:lnTo>
                  <a:pt x="8954" y="14135"/>
                </a:lnTo>
                <a:lnTo>
                  <a:pt x="8775" y="14161"/>
                </a:lnTo>
                <a:lnTo>
                  <a:pt x="8615" y="14220"/>
                </a:lnTo>
                <a:lnTo>
                  <a:pt x="8468" y="14304"/>
                </a:lnTo>
                <a:lnTo>
                  <a:pt x="8336" y="14427"/>
                </a:lnTo>
                <a:lnTo>
                  <a:pt x="8233" y="14570"/>
                </a:lnTo>
                <a:lnTo>
                  <a:pt x="8148" y="14740"/>
                </a:lnTo>
                <a:lnTo>
                  <a:pt x="8096" y="14920"/>
                </a:lnTo>
                <a:lnTo>
                  <a:pt x="8082" y="15116"/>
                </a:lnTo>
                <a:lnTo>
                  <a:pt x="8082" y="21600"/>
                </a:lnTo>
                <a:lnTo>
                  <a:pt x="4413" y="21600"/>
                </a:lnTo>
                <a:lnTo>
                  <a:pt x="4239" y="21579"/>
                </a:lnTo>
                <a:lnTo>
                  <a:pt x="4074" y="21520"/>
                </a:lnTo>
                <a:lnTo>
                  <a:pt x="3928" y="21430"/>
                </a:lnTo>
                <a:lnTo>
                  <a:pt x="3800" y="21303"/>
                </a:lnTo>
                <a:lnTo>
                  <a:pt x="3692" y="21165"/>
                </a:lnTo>
                <a:lnTo>
                  <a:pt x="3607" y="20995"/>
                </a:lnTo>
                <a:lnTo>
                  <a:pt x="3555" y="20809"/>
                </a:lnTo>
                <a:lnTo>
                  <a:pt x="3541" y="20618"/>
                </a:lnTo>
                <a:lnTo>
                  <a:pt x="3541" y="10766"/>
                </a:lnTo>
                <a:lnTo>
                  <a:pt x="542" y="10766"/>
                </a:lnTo>
                <a:lnTo>
                  <a:pt x="382" y="10750"/>
                </a:lnTo>
                <a:lnTo>
                  <a:pt x="240" y="10723"/>
                </a:lnTo>
                <a:lnTo>
                  <a:pt x="137" y="10675"/>
                </a:lnTo>
                <a:lnTo>
                  <a:pt x="61" y="10612"/>
                </a:lnTo>
                <a:lnTo>
                  <a:pt x="14" y="10532"/>
                </a:lnTo>
                <a:lnTo>
                  <a:pt x="0" y="10437"/>
                </a:lnTo>
                <a:lnTo>
                  <a:pt x="19" y="10325"/>
                </a:lnTo>
                <a:lnTo>
                  <a:pt x="71" y="10214"/>
                </a:lnTo>
                <a:lnTo>
                  <a:pt x="156" y="10086"/>
                </a:lnTo>
                <a:lnTo>
                  <a:pt x="273" y="9954"/>
                </a:lnTo>
                <a:lnTo>
                  <a:pt x="9982" y="329"/>
                </a:lnTo>
                <a:lnTo>
                  <a:pt x="10147" y="196"/>
                </a:lnTo>
                <a:lnTo>
                  <a:pt x="10317" y="101"/>
                </a:lnTo>
                <a:lnTo>
                  <a:pt x="10505" y="37"/>
                </a:lnTo>
                <a:lnTo>
                  <a:pt x="10703" y="0"/>
                </a:lnTo>
                <a:lnTo>
                  <a:pt x="10897" y="0"/>
                </a:lnTo>
                <a:close/>
              </a:path>
            </a:pathLst>
          </a:custGeom>
          <a:ln w="12700">
            <a:solidFill>
              <a:srgbClr val="00A9E8"/>
            </a:solidFill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1033" name="Group 1033"/>
          <p:cNvGrpSpPr/>
          <p:nvPr/>
        </p:nvGrpSpPr>
        <p:grpSpPr>
          <a:xfrm>
            <a:off x="7611548" y="5973821"/>
            <a:ext cx="1058236" cy="411490"/>
            <a:chOff x="-1" y="-1"/>
            <a:chExt cx="1058235" cy="411489"/>
          </a:xfrm>
        </p:grpSpPr>
        <p:sp>
          <p:nvSpPr>
            <p:cNvPr id="1031" name="Shape 1031"/>
            <p:cNvSpPr/>
            <p:nvPr/>
          </p:nvSpPr>
          <p:spPr>
            <a:xfrm>
              <a:off x="-2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32" name="Shape 1032"/>
            <p:cNvSpPr/>
            <p:nvPr/>
          </p:nvSpPr>
          <p:spPr>
            <a:xfrm>
              <a:off x="20087" y="72575"/>
              <a:ext cx="1018060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CORPORATE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OVERVIEW</a:t>
              </a:r>
            </a:p>
          </p:txBody>
        </p:sp>
      </p:grpSp>
      <p:sp>
        <p:nvSpPr>
          <p:cNvPr id="1034" name="Shape 1034"/>
          <p:cNvSpPr>
            <a:spLocks noGrp="1"/>
          </p:cNvSpPr>
          <p:nvPr>
            <p:ph type="body" sz="quarter" idx="13"/>
          </p:nvPr>
        </p:nvSpPr>
        <p:spPr>
          <a:xfrm>
            <a:off x="439911" y="539530"/>
            <a:ext cx="8321041" cy="342901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35" name="Shape 103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Lithoplasty Ani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Shape 1042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5B5C5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043" name="Shape 1043"/>
          <p:cNvSpPr>
            <a:spLocks noGrp="1"/>
          </p:cNvSpPr>
          <p:nvPr>
            <p:ph type="body" sz="quarter" idx="1"/>
          </p:nvPr>
        </p:nvSpPr>
        <p:spPr>
          <a:xfrm>
            <a:off x="439912" y="107157"/>
            <a:ext cx="8321041" cy="700091"/>
          </a:xfrm>
          <a:prstGeom prst="rect">
            <a:avLst/>
          </a:prstGeom>
        </p:spPr>
        <p:txBody>
          <a:bodyPr anchor="ctr"/>
          <a:lstStyle>
            <a:lvl1pPr marL="0" indent="0">
              <a:buClrTx/>
              <a:buSzTx/>
              <a:buFontTx/>
              <a:buNone/>
              <a:defRPr sz="2600">
                <a:solidFill>
                  <a:srgbClr val="FFFFFF"/>
                </a:solidFill>
              </a:defRPr>
            </a:lvl1pPr>
            <a:lvl2pPr marL="370777" indent="-241006">
              <a:buClrTx/>
              <a:buFontTx/>
              <a:defRPr sz="2600">
                <a:solidFill>
                  <a:srgbClr val="FFFFFF"/>
                </a:solidFill>
              </a:defRPr>
            </a:lvl2pPr>
            <a:lvl3pPr marL="538134" indent="-278592">
              <a:buClrTx/>
              <a:buFontTx/>
              <a:defRPr sz="2600">
                <a:solidFill>
                  <a:srgbClr val="FFFFFF"/>
                </a:solidFill>
              </a:defRPr>
            </a:lvl3pPr>
            <a:lvl4pPr marL="669296" indent="-281173">
              <a:buClrTx/>
              <a:buFontTx/>
              <a:defRPr sz="2600">
                <a:solidFill>
                  <a:srgbClr val="FFFFFF"/>
                </a:solidFill>
              </a:defRPr>
            </a:lvl4pPr>
            <a:lvl5pPr marL="836730" indent="-318834">
              <a:buClrTx/>
              <a:buFontTx/>
              <a:defRPr sz="26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4" name="Shape 1044"/>
          <p:cNvSpPr/>
          <p:nvPr/>
        </p:nvSpPr>
        <p:spPr>
          <a:xfrm>
            <a:off x="457203" y="6504374"/>
            <a:ext cx="3283886" cy="241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600"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iPad Lithoplasty Overview | SPL-61178 | Rev. B</a:t>
            </a:r>
          </a:p>
          <a:p>
            <a:pPr>
              <a:defRPr sz="600"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© Shockwave Medical, Inc.  All Rights Reserved.</a:t>
            </a:r>
          </a:p>
        </p:txBody>
      </p:sp>
      <p:pic>
        <p:nvPicPr>
          <p:cNvPr id="1045" name="image3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70458" y="6514748"/>
            <a:ext cx="914404" cy="224772"/>
          </a:xfrm>
          <a:prstGeom prst="rect">
            <a:avLst/>
          </a:prstGeom>
          <a:ln w="12700">
            <a:miter lim="400000"/>
          </a:ln>
        </p:spPr>
      </p:pic>
      <p:sp>
        <p:nvSpPr>
          <p:cNvPr id="1046" name="Shape 1046"/>
          <p:cNvSpPr/>
          <p:nvPr/>
        </p:nvSpPr>
        <p:spPr>
          <a:xfrm>
            <a:off x="3706317" y="6603154"/>
            <a:ext cx="1731369" cy="177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b">
            <a:spAutoFit/>
          </a:bodyPr>
          <a:lstStyle>
            <a:lvl1pPr algn="ctr">
              <a:defRPr sz="700">
                <a:solidFill>
                  <a:srgbClr val="00A9E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SAFETY INFORMATION</a:t>
            </a:r>
          </a:p>
        </p:txBody>
      </p:sp>
      <p:sp>
        <p:nvSpPr>
          <p:cNvPr id="1047" name="Shape 1047"/>
          <p:cNvSpPr/>
          <p:nvPr/>
        </p:nvSpPr>
        <p:spPr>
          <a:xfrm>
            <a:off x="550862" y="5973826"/>
            <a:ext cx="411846" cy="4114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597" y="0"/>
                </a:moveTo>
                <a:lnTo>
                  <a:pt x="21600" y="0"/>
                </a:lnTo>
                <a:lnTo>
                  <a:pt x="21600" y="18000"/>
                </a:lnTo>
                <a:cubicBezTo>
                  <a:pt x="21600" y="19988"/>
                  <a:pt x="19990" y="21600"/>
                  <a:pt x="18003" y="21600"/>
                </a:cubicBezTo>
                <a:lnTo>
                  <a:pt x="0" y="21600"/>
                </a:lnTo>
                <a:lnTo>
                  <a:pt x="0" y="3600"/>
                </a:lnTo>
                <a:cubicBezTo>
                  <a:pt x="0" y="1612"/>
                  <a:pt x="1610" y="0"/>
                  <a:pt x="3597" y="0"/>
                </a:cubicBezTo>
                <a:close/>
              </a:path>
            </a:pathLst>
          </a:custGeom>
          <a:ln w="12700">
            <a:solidFill>
              <a:srgbClr val="00A9E8"/>
            </a:solidFill>
          </a:ln>
        </p:spPr>
        <p:txBody>
          <a:bodyPr lIns="45718" tIns="45718" rIns="45718" bIns="45718" anchor="ctr"/>
          <a:lstStyle/>
          <a:p>
            <a:pPr algn="ctr">
              <a:defRPr sz="800" b="1">
                <a:solidFill>
                  <a:srgbClr val="00A9E8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1050" name="Group 1050">
            <a:hlinkClick r:id="rId4" action="ppaction://hlinksldjump"/>
          </p:cNvPr>
          <p:cNvGrpSpPr/>
          <p:nvPr/>
        </p:nvGrpSpPr>
        <p:grpSpPr>
          <a:xfrm>
            <a:off x="1005678" y="5973821"/>
            <a:ext cx="1058238" cy="411490"/>
            <a:chOff x="0" y="-1"/>
            <a:chExt cx="1058236" cy="411489"/>
          </a:xfrm>
        </p:grpSpPr>
        <p:sp>
          <p:nvSpPr>
            <p:cNvPr id="1048" name="Shape 1048"/>
            <p:cNvSpPr/>
            <p:nvPr/>
          </p:nvSpPr>
          <p:spPr>
            <a:xfrm>
              <a:off x="-1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49" name="Shape 1049"/>
            <p:cNvSpPr/>
            <p:nvPr/>
          </p:nvSpPr>
          <p:spPr>
            <a:xfrm>
              <a:off x="20086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TECHNOLOGY OVERVIEW</a:t>
              </a:r>
            </a:p>
          </p:txBody>
        </p:sp>
      </p:grpSp>
      <p:grpSp>
        <p:nvGrpSpPr>
          <p:cNvPr id="1053" name="Group 1053">
            <a:hlinkClick r:id="rId4" action="ppaction://hlinksldjump"/>
          </p:cNvPr>
          <p:cNvGrpSpPr/>
          <p:nvPr/>
        </p:nvGrpSpPr>
        <p:grpSpPr>
          <a:xfrm>
            <a:off x="2106884" y="5973821"/>
            <a:ext cx="1058236" cy="411490"/>
            <a:chOff x="-1" y="-1"/>
            <a:chExt cx="1058235" cy="411489"/>
          </a:xfrm>
        </p:grpSpPr>
        <p:sp>
          <p:nvSpPr>
            <p:cNvPr id="1051" name="Shape 1051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solidFill>
              <a:srgbClr val="5B5C5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7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52" name="Shape 1052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ANIMATIONS</a:t>
              </a:r>
            </a:p>
            <a:p>
              <a:pPr algn="ctr">
                <a:defRPr sz="7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AND VIDEOS</a:t>
              </a:r>
            </a:p>
          </p:txBody>
        </p:sp>
      </p:grpSp>
      <p:grpSp>
        <p:nvGrpSpPr>
          <p:cNvPr id="1056" name="Group 1056">
            <a:hlinkClick r:id="rId4" action="ppaction://hlinksldjump"/>
          </p:cNvPr>
          <p:cNvGrpSpPr/>
          <p:nvPr/>
        </p:nvGrpSpPr>
        <p:grpSpPr>
          <a:xfrm>
            <a:off x="3208087" y="5973821"/>
            <a:ext cx="1058237" cy="411490"/>
            <a:chOff x="0" y="-1"/>
            <a:chExt cx="1058236" cy="411489"/>
          </a:xfrm>
        </p:grpSpPr>
        <p:sp>
          <p:nvSpPr>
            <p:cNvPr id="1054" name="Shape 1054"/>
            <p:cNvSpPr/>
            <p:nvPr/>
          </p:nvSpPr>
          <p:spPr>
            <a:xfrm>
              <a:off x="-1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55" name="Shape 1055"/>
            <p:cNvSpPr/>
            <p:nvPr/>
          </p:nvSpPr>
          <p:spPr>
            <a:xfrm>
              <a:off x="20086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DISRUPT </a:t>
              </a:r>
              <a:br/>
              <a:r>
                <a:t>PAD DATA</a:t>
              </a:r>
            </a:p>
          </p:txBody>
        </p:sp>
      </p:grpSp>
      <p:grpSp>
        <p:nvGrpSpPr>
          <p:cNvPr id="1059" name="Group 1059">
            <a:hlinkClick r:id="rId4" action="ppaction://hlinksldjump"/>
          </p:cNvPr>
          <p:cNvGrpSpPr/>
          <p:nvPr/>
        </p:nvGrpSpPr>
        <p:grpSpPr>
          <a:xfrm>
            <a:off x="4309290" y="5973821"/>
            <a:ext cx="1058237" cy="411490"/>
            <a:chOff x="-1" y="-1"/>
            <a:chExt cx="1058235" cy="411489"/>
          </a:xfrm>
        </p:grpSpPr>
        <p:sp>
          <p:nvSpPr>
            <p:cNvPr id="1057" name="Shape 1057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58" name="Shape 1058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USER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GUIDE</a:t>
              </a:r>
            </a:p>
          </p:txBody>
        </p:sp>
      </p:grpSp>
      <p:grpSp>
        <p:nvGrpSpPr>
          <p:cNvPr id="1062" name="Group 1062"/>
          <p:cNvGrpSpPr/>
          <p:nvPr/>
        </p:nvGrpSpPr>
        <p:grpSpPr>
          <a:xfrm>
            <a:off x="5410493" y="5973821"/>
            <a:ext cx="1058236" cy="411490"/>
            <a:chOff x="-1" y="-1"/>
            <a:chExt cx="1058235" cy="411489"/>
          </a:xfrm>
        </p:grpSpPr>
        <p:sp>
          <p:nvSpPr>
            <p:cNvPr id="1060" name="Shape 1060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61" name="Shape 1061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CASE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STUDIES</a:t>
              </a:r>
            </a:p>
          </p:txBody>
        </p:sp>
      </p:grpSp>
      <p:grpSp>
        <p:nvGrpSpPr>
          <p:cNvPr id="1065" name="Group 1065">
            <a:hlinkClick r:id="rId4" action="ppaction://hlinksldjump"/>
          </p:cNvPr>
          <p:cNvGrpSpPr/>
          <p:nvPr/>
        </p:nvGrpSpPr>
        <p:grpSpPr>
          <a:xfrm>
            <a:off x="6511697" y="5973821"/>
            <a:ext cx="1058236" cy="411490"/>
            <a:chOff x="-1" y="-1"/>
            <a:chExt cx="1058235" cy="411489"/>
          </a:xfrm>
        </p:grpSpPr>
        <p:sp>
          <p:nvSpPr>
            <p:cNvPr id="1063" name="Shape 1063"/>
            <p:cNvSpPr/>
            <p:nvPr/>
          </p:nvSpPr>
          <p:spPr>
            <a:xfrm>
              <a:off x="-2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64" name="Shape 1064"/>
            <p:cNvSpPr/>
            <p:nvPr/>
          </p:nvSpPr>
          <p:spPr>
            <a:xfrm>
              <a:off x="20087" y="72575"/>
              <a:ext cx="1018060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KEY</a:t>
              </a:r>
              <a:br/>
              <a:r>
                <a:t>BENEFITS</a:t>
              </a:r>
            </a:p>
          </p:txBody>
        </p:sp>
      </p:grpSp>
      <p:sp>
        <p:nvSpPr>
          <p:cNvPr id="1066" name="Shape 1066">
            <a:hlinkClick r:id="rId2" action="ppaction://hlinksldjump"/>
          </p:cNvPr>
          <p:cNvSpPr/>
          <p:nvPr/>
        </p:nvSpPr>
        <p:spPr>
          <a:xfrm>
            <a:off x="653705" y="6088126"/>
            <a:ext cx="205795" cy="182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97" y="0"/>
                </a:moveTo>
                <a:lnTo>
                  <a:pt x="11095" y="37"/>
                </a:lnTo>
                <a:lnTo>
                  <a:pt x="11279" y="101"/>
                </a:lnTo>
                <a:lnTo>
                  <a:pt x="11458" y="196"/>
                </a:lnTo>
                <a:lnTo>
                  <a:pt x="11618" y="329"/>
                </a:lnTo>
                <a:lnTo>
                  <a:pt x="21331" y="9954"/>
                </a:lnTo>
                <a:lnTo>
                  <a:pt x="21449" y="10086"/>
                </a:lnTo>
                <a:lnTo>
                  <a:pt x="21529" y="10214"/>
                </a:lnTo>
                <a:lnTo>
                  <a:pt x="21581" y="10325"/>
                </a:lnTo>
                <a:lnTo>
                  <a:pt x="21600" y="10437"/>
                </a:lnTo>
                <a:lnTo>
                  <a:pt x="21586" y="10521"/>
                </a:lnTo>
                <a:lnTo>
                  <a:pt x="21543" y="10606"/>
                </a:lnTo>
                <a:lnTo>
                  <a:pt x="21468" y="10670"/>
                </a:lnTo>
                <a:lnTo>
                  <a:pt x="21360" y="10723"/>
                </a:lnTo>
                <a:lnTo>
                  <a:pt x="21228" y="10750"/>
                </a:lnTo>
                <a:lnTo>
                  <a:pt x="21062" y="10760"/>
                </a:lnTo>
                <a:lnTo>
                  <a:pt x="18064" y="10760"/>
                </a:lnTo>
                <a:lnTo>
                  <a:pt x="18064" y="20618"/>
                </a:lnTo>
                <a:lnTo>
                  <a:pt x="18050" y="20809"/>
                </a:lnTo>
                <a:lnTo>
                  <a:pt x="17998" y="20995"/>
                </a:lnTo>
                <a:lnTo>
                  <a:pt x="17922" y="21165"/>
                </a:lnTo>
                <a:lnTo>
                  <a:pt x="17809" y="21313"/>
                </a:lnTo>
                <a:lnTo>
                  <a:pt x="17686" y="21430"/>
                </a:lnTo>
                <a:lnTo>
                  <a:pt x="17536" y="21520"/>
                </a:lnTo>
                <a:lnTo>
                  <a:pt x="17371" y="21579"/>
                </a:lnTo>
                <a:lnTo>
                  <a:pt x="17191" y="21600"/>
                </a:lnTo>
                <a:lnTo>
                  <a:pt x="13523" y="21600"/>
                </a:lnTo>
                <a:lnTo>
                  <a:pt x="13523" y="15116"/>
                </a:lnTo>
                <a:lnTo>
                  <a:pt x="13514" y="14920"/>
                </a:lnTo>
                <a:lnTo>
                  <a:pt x="13462" y="14734"/>
                </a:lnTo>
                <a:lnTo>
                  <a:pt x="13382" y="14564"/>
                </a:lnTo>
                <a:lnTo>
                  <a:pt x="13268" y="14427"/>
                </a:lnTo>
                <a:lnTo>
                  <a:pt x="13146" y="14304"/>
                </a:lnTo>
                <a:lnTo>
                  <a:pt x="12995" y="14209"/>
                </a:lnTo>
                <a:lnTo>
                  <a:pt x="12830" y="14161"/>
                </a:lnTo>
                <a:lnTo>
                  <a:pt x="12655" y="14135"/>
                </a:lnTo>
                <a:lnTo>
                  <a:pt x="8954" y="14135"/>
                </a:lnTo>
                <a:lnTo>
                  <a:pt x="8775" y="14161"/>
                </a:lnTo>
                <a:lnTo>
                  <a:pt x="8615" y="14220"/>
                </a:lnTo>
                <a:lnTo>
                  <a:pt x="8468" y="14304"/>
                </a:lnTo>
                <a:lnTo>
                  <a:pt x="8336" y="14427"/>
                </a:lnTo>
                <a:lnTo>
                  <a:pt x="8233" y="14570"/>
                </a:lnTo>
                <a:lnTo>
                  <a:pt x="8148" y="14740"/>
                </a:lnTo>
                <a:lnTo>
                  <a:pt x="8096" y="14920"/>
                </a:lnTo>
                <a:lnTo>
                  <a:pt x="8082" y="15116"/>
                </a:lnTo>
                <a:lnTo>
                  <a:pt x="8082" y="21600"/>
                </a:lnTo>
                <a:lnTo>
                  <a:pt x="4413" y="21600"/>
                </a:lnTo>
                <a:lnTo>
                  <a:pt x="4239" y="21579"/>
                </a:lnTo>
                <a:lnTo>
                  <a:pt x="4074" y="21520"/>
                </a:lnTo>
                <a:lnTo>
                  <a:pt x="3928" y="21430"/>
                </a:lnTo>
                <a:lnTo>
                  <a:pt x="3800" y="21303"/>
                </a:lnTo>
                <a:lnTo>
                  <a:pt x="3692" y="21165"/>
                </a:lnTo>
                <a:lnTo>
                  <a:pt x="3607" y="20995"/>
                </a:lnTo>
                <a:lnTo>
                  <a:pt x="3555" y="20809"/>
                </a:lnTo>
                <a:lnTo>
                  <a:pt x="3541" y="20618"/>
                </a:lnTo>
                <a:lnTo>
                  <a:pt x="3541" y="10766"/>
                </a:lnTo>
                <a:lnTo>
                  <a:pt x="542" y="10766"/>
                </a:lnTo>
                <a:lnTo>
                  <a:pt x="382" y="10750"/>
                </a:lnTo>
                <a:lnTo>
                  <a:pt x="240" y="10723"/>
                </a:lnTo>
                <a:lnTo>
                  <a:pt x="137" y="10675"/>
                </a:lnTo>
                <a:lnTo>
                  <a:pt x="61" y="10612"/>
                </a:lnTo>
                <a:lnTo>
                  <a:pt x="14" y="10532"/>
                </a:lnTo>
                <a:lnTo>
                  <a:pt x="0" y="10437"/>
                </a:lnTo>
                <a:lnTo>
                  <a:pt x="19" y="10325"/>
                </a:lnTo>
                <a:lnTo>
                  <a:pt x="71" y="10214"/>
                </a:lnTo>
                <a:lnTo>
                  <a:pt x="156" y="10086"/>
                </a:lnTo>
                <a:lnTo>
                  <a:pt x="273" y="9954"/>
                </a:lnTo>
                <a:lnTo>
                  <a:pt x="9982" y="329"/>
                </a:lnTo>
                <a:lnTo>
                  <a:pt x="10147" y="196"/>
                </a:lnTo>
                <a:lnTo>
                  <a:pt x="10317" y="101"/>
                </a:lnTo>
                <a:lnTo>
                  <a:pt x="10505" y="37"/>
                </a:lnTo>
                <a:lnTo>
                  <a:pt x="10703" y="0"/>
                </a:lnTo>
                <a:lnTo>
                  <a:pt x="10897" y="0"/>
                </a:lnTo>
                <a:close/>
              </a:path>
            </a:pathLst>
          </a:custGeom>
          <a:ln w="12700">
            <a:solidFill>
              <a:srgbClr val="00A9E8"/>
            </a:solidFill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1069" name="Group 1069"/>
          <p:cNvGrpSpPr/>
          <p:nvPr/>
        </p:nvGrpSpPr>
        <p:grpSpPr>
          <a:xfrm>
            <a:off x="7611548" y="5973821"/>
            <a:ext cx="1058236" cy="411490"/>
            <a:chOff x="-1" y="-1"/>
            <a:chExt cx="1058235" cy="411489"/>
          </a:xfrm>
        </p:grpSpPr>
        <p:sp>
          <p:nvSpPr>
            <p:cNvPr id="1067" name="Shape 1067"/>
            <p:cNvSpPr/>
            <p:nvPr/>
          </p:nvSpPr>
          <p:spPr>
            <a:xfrm>
              <a:off x="-2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68" name="Shape 1068"/>
            <p:cNvSpPr/>
            <p:nvPr/>
          </p:nvSpPr>
          <p:spPr>
            <a:xfrm>
              <a:off x="20087" y="72575"/>
              <a:ext cx="1018060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CORPORATE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OVERVIEW</a:t>
              </a:r>
            </a:p>
          </p:txBody>
        </p:sp>
      </p:grpSp>
      <p:sp>
        <p:nvSpPr>
          <p:cNvPr id="1070" name="Shape 1070"/>
          <p:cNvSpPr>
            <a:spLocks noGrp="1"/>
          </p:cNvSpPr>
          <p:nvPr>
            <p:ph type="body" idx="13"/>
          </p:nvPr>
        </p:nvSpPr>
        <p:spPr>
          <a:xfrm>
            <a:off x="439910" y="1182684"/>
            <a:ext cx="8321041" cy="457200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71" name="Shape 107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Lithoplasty Ani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Shape 1078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5B5C5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079" name="Shape 1079"/>
          <p:cNvSpPr/>
          <p:nvPr/>
        </p:nvSpPr>
        <p:spPr>
          <a:xfrm>
            <a:off x="457203" y="6504374"/>
            <a:ext cx="3283886" cy="241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600"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iPad Lithoplasty Overview | SPL-61178 | Rev. B</a:t>
            </a:r>
          </a:p>
          <a:p>
            <a:pPr>
              <a:defRPr sz="600"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© Shockwave Medical, Inc.  All Rights Reserved.</a:t>
            </a:r>
          </a:p>
        </p:txBody>
      </p:sp>
      <p:pic>
        <p:nvPicPr>
          <p:cNvPr id="1080" name="image3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70458" y="6514748"/>
            <a:ext cx="914404" cy="224772"/>
          </a:xfrm>
          <a:prstGeom prst="rect">
            <a:avLst/>
          </a:prstGeom>
          <a:ln w="12700">
            <a:miter lim="400000"/>
          </a:ln>
        </p:spPr>
      </p:pic>
      <p:sp>
        <p:nvSpPr>
          <p:cNvPr id="1081" name="Shape 1081"/>
          <p:cNvSpPr/>
          <p:nvPr/>
        </p:nvSpPr>
        <p:spPr>
          <a:xfrm>
            <a:off x="3706317" y="6603154"/>
            <a:ext cx="1731369" cy="177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b">
            <a:spAutoFit/>
          </a:bodyPr>
          <a:lstStyle>
            <a:lvl1pPr algn="ctr">
              <a:defRPr sz="700">
                <a:solidFill>
                  <a:srgbClr val="00A9E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SAFETY INFORMATION</a:t>
            </a:r>
          </a:p>
        </p:txBody>
      </p:sp>
      <p:sp>
        <p:nvSpPr>
          <p:cNvPr id="1082" name="Shape 1082"/>
          <p:cNvSpPr/>
          <p:nvPr/>
        </p:nvSpPr>
        <p:spPr>
          <a:xfrm>
            <a:off x="550862" y="5973826"/>
            <a:ext cx="411846" cy="4114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597" y="0"/>
                </a:moveTo>
                <a:lnTo>
                  <a:pt x="21600" y="0"/>
                </a:lnTo>
                <a:lnTo>
                  <a:pt x="21600" y="18000"/>
                </a:lnTo>
                <a:cubicBezTo>
                  <a:pt x="21600" y="19988"/>
                  <a:pt x="19990" y="21600"/>
                  <a:pt x="18003" y="21600"/>
                </a:cubicBezTo>
                <a:lnTo>
                  <a:pt x="0" y="21600"/>
                </a:lnTo>
                <a:lnTo>
                  <a:pt x="0" y="3600"/>
                </a:lnTo>
                <a:cubicBezTo>
                  <a:pt x="0" y="1612"/>
                  <a:pt x="1610" y="0"/>
                  <a:pt x="3597" y="0"/>
                </a:cubicBezTo>
                <a:close/>
              </a:path>
            </a:pathLst>
          </a:custGeom>
          <a:ln w="12700">
            <a:solidFill>
              <a:srgbClr val="00A9E8"/>
            </a:solidFill>
          </a:ln>
        </p:spPr>
        <p:txBody>
          <a:bodyPr lIns="45718" tIns="45718" rIns="45718" bIns="45718" anchor="ctr"/>
          <a:lstStyle/>
          <a:p>
            <a:pPr algn="ctr">
              <a:defRPr sz="800" b="1">
                <a:solidFill>
                  <a:srgbClr val="00A9E8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1085" name="Group 1085">
            <a:hlinkClick r:id="rId4" action="ppaction://hlinksldjump"/>
          </p:cNvPr>
          <p:cNvGrpSpPr/>
          <p:nvPr/>
        </p:nvGrpSpPr>
        <p:grpSpPr>
          <a:xfrm>
            <a:off x="1005678" y="5973821"/>
            <a:ext cx="1058238" cy="411490"/>
            <a:chOff x="0" y="-1"/>
            <a:chExt cx="1058236" cy="411489"/>
          </a:xfrm>
        </p:grpSpPr>
        <p:sp>
          <p:nvSpPr>
            <p:cNvPr id="1083" name="Shape 1083"/>
            <p:cNvSpPr/>
            <p:nvPr/>
          </p:nvSpPr>
          <p:spPr>
            <a:xfrm>
              <a:off x="-1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84" name="Shape 1084"/>
            <p:cNvSpPr/>
            <p:nvPr/>
          </p:nvSpPr>
          <p:spPr>
            <a:xfrm>
              <a:off x="20086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TECHNOLOGY OVERVIEW</a:t>
              </a:r>
            </a:p>
          </p:txBody>
        </p:sp>
      </p:grpSp>
      <p:grpSp>
        <p:nvGrpSpPr>
          <p:cNvPr id="1088" name="Group 1088">
            <a:hlinkClick r:id="rId4" action="ppaction://hlinksldjump"/>
          </p:cNvPr>
          <p:cNvGrpSpPr/>
          <p:nvPr/>
        </p:nvGrpSpPr>
        <p:grpSpPr>
          <a:xfrm>
            <a:off x="2106884" y="5973821"/>
            <a:ext cx="1058236" cy="411490"/>
            <a:chOff x="-1" y="-1"/>
            <a:chExt cx="1058235" cy="411489"/>
          </a:xfrm>
        </p:grpSpPr>
        <p:sp>
          <p:nvSpPr>
            <p:cNvPr id="1086" name="Shape 1086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solidFill>
              <a:srgbClr val="5B5C5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7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87" name="Shape 1087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ANIMATIONS</a:t>
              </a:r>
            </a:p>
            <a:p>
              <a:pPr algn="ctr">
                <a:defRPr sz="7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AND VIDEOS</a:t>
              </a:r>
            </a:p>
          </p:txBody>
        </p:sp>
      </p:grpSp>
      <p:grpSp>
        <p:nvGrpSpPr>
          <p:cNvPr id="1091" name="Group 1091">
            <a:hlinkClick r:id="rId4" action="ppaction://hlinksldjump"/>
          </p:cNvPr>
          <p:cNvGrpSpPr/>
          <p:nvPr/>
        </p:nvGrpSpPr>
        <p:grpSpPr>
          <a:xfrm>
            <a:off x="3208087" y="5973821"/>
            <a:ext cx="1058237" cy="411490"/>
            <a:chOff x="0" y="-1"/>
            <a:chExt cx="1058236" cy="411489"/>
          </a:xfrm>
        </p:grpSpPr>
        <p:sp>
          <p:nvSpPr>
            <p:cNvPr id="1089" name="Shape 1089"/>
            <p:cNvSpPr/>
            <p:nvPr/>
          </p:nvSpPr>
          <p:spPr>
            <a:xfrm>
              <a:off x="-1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90" name="Shape 1090"/>
            <p:cNvSpPr/>
            <p:nvPr/>
          </p:nvSpPr>
          <p:spPr>
            <a:xfrm>
              <a:off x="20086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DISRUPT </a:t>
              </a:r>
              <a:br/>
              <a:r>
                <a:t>PAD DATA</a:t>
              </a:r>
            </a:p>
          </p:txBody>
        </p:sp>
      </p:grpSp>
      <p:grpSp>
        <p:nvGrpSpPr>
          <p:cNvPr id="1094" name="Group 1094">
            <a:hlinkClick r:id="rId4" action="ppaction://hlinksldjump"/>
          </p:cNvPr>
          <p:cNvGrpSpPr/>
          <p:nvPr/>
        </p:nvGrpSpPr>
        <p:grpSpPr>
          <a:xfrm>
            <a:off x="4309290" y="5973821"/>
            <a:ext cx="1058237" cy="411490"/>
            <a:chOff x="-1" y="-1"/>
            <a:chExt cx="1058235" cy="411489"/>
          </a:xfrm>
        </p:grpSpPr>
        <p:sp>
          <p:nvSpPr>
            <p:cNvPr id="1092" name="Shape 1092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93" name="Shape 1093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USER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GUIDE</a:t>
              </a:r>
            </a:p>
          </p:txBody>
        </p:sp>
      </p:grpSp>
      <p:grpSp>
        <p:nvGrpSpPr>
          <p:cNvPr id="1097" name="Group 1097"/>
          <p:cNvGrpSpPr/>
          <p:nvPr/>
        </p:nvGrpSpPr>
        <p:grpSpPr>
          <a:xfrm>
            <a:off x="5410493" y="5973821"/>
            <a:ext cx="1058236" cy="411490"/>
            <a:chOff x="-1" y="-1"/>
            <a:chExt cx="1058235" cy="411489"/>
          </a:xfrm>
        </p:grpSpPr>
        <p:sp>
          <p:nvSpPr>
            <p:cNvPr id="1095" name="Shape 1095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96" name="Shape 1096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CASE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STUDIES</a:t>
              </a:r>
            </a:p>
          </p:txBody>
        </p:sp>
      </p:grpSp>
      <p:grpSp>
        <p:nvGrpSpPr>
          <p:cNvPr id="1100" name="Group 1100">
            <a:hlinkClick r:id="rId4" action="ppaction://hlinksldjump"/>
          </p:cNvPr>
          <p:cNvGrpSpPr/>
          <p:nvPr/>
        </p:nvGrpSpPr>
        <p:grpSpPr>
          <a:xfrm>
            <a:off x="6511697" y="5973821"/>
            <a:ext cx="1058236" cy="411490"/>
            <a:chOff x="-1" y="-1"/>
            <a:chExt cx="1058235" cy="411489"/>
          </a:xfrm>
        </p:grpSpPr>
        <p:sp>
          <p:nvSpPr>
            <p:cNvPr id="1098" name="Shape 1098"/>
            <p:cNvSpPr/>
            <p:nvPr/>
          </p:nvSpPr>
          <p:spPr>
            <a:xfrm>
              <a:off x="-2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99" name="Shape 1099"/>
            <p:cNvSpPr/>
            <p:nvPr/>
          </p:nvSpPr>
          <p:spPr>
            <a:xfrm>
              <a:off x="20087" y="72575"/>
              <a:ext cx="1018060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KEY</a:t>
              </a:r>
              <a:br/>
              <a:r>
                <a:t>BENEFITS</a:t>
              </a:r>
            </a:p>
          </p:txBody>
        </p:sp>
      </p:grpSp>
      <p:sp>
        <p:nvSpPr>
          <p:cNvPr id="1101" name="Shape 1101">
            <a:hlinkClick r:id="rId2" action="ppaction://hlinksldjump"/>
          </p:cNvPr>
          <p:cNvSpPr/>
          <p:nvPr/>
        </p:nvSpPr>
        <p:spPr>
          <a:xfrm>
            <a:off x="653705" y="6088126"/>
            <a:ext cx="205795" cy="182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97" y="0"/>
                </a:moveTo>
                <a:lnTo>
                  <a:pt x="11095" y="37"/>
                </a:lnTo>
                <a:lnTo>
                  <a:pt x="11279" y="101"/>
                </a:lnTo>
                <a:lnTo>
                  <a:pt x="11458" y="196"/>
                </a:lnTo>
                <a:lnTo>
                  <a:pt x="11618" y="329"/>
                </a:lnTo>
                <a:lnTo>
                  <a:pt x="21331" y="9954"/>
                </a:lnTo>
                <a:lnTo>
                  <a:pt x="21449" y="10086"/>
                </a:lnTo>
                <a:lnTo>
                  <a:pt x="21529" y="10214"/>
                </a:lnTo>
                <a:lnTo>
                  <a:pt x="21581" y="10325"/>
                </a:lnTo>
                <a:lnTo>
                  <a:pt x="21600" y="10437"/>
                </a:lnTo>
                <a:lnTo>
                  <a:pt x="21586" y="10521"/>
                </a:lnTo>
                <a:lnTo>
                  <a:pt x="21543" y="10606"/>
                </a:lnTo>
                <a:lnTo>
                  <a:pt x="21468" y="10670"/>
                </a:lnTo>
                <a:lnTo>
                  <a:pt x="21360" y="10723"/>
                </a:lnTo>
                <a:lnTo>
                  <a:pt x="21228" y="10750"/>
                </a:lnTo>
                <a:lnTo>
                  <a:pt x="21062" y="10760"/>
                </a:lnTo>
                <a:lnTo>
                  <a:pt x="18064" y="10760"/>
                </a:lnTo>
                <a:lnTo>
                  <a:pt x="18064" y="20618"/>
                </a:lnTo>
                <a:lnTo>
                  <a:pt x="18050" y="20809"/>
                </a:lnTo>
                <a:lnTo>
                  <a:pt x="17998" y="20995"/>
                </a:lnTo>
                <a:lnTo>
                  <a:pt x="17922" y="21165"/>
                </a:lnTo>
                <a:lnTo>
                  <a:pt x="17809" y="21313"/>
                </a:lnTo>
                <a:lnTo>
                  <a:pt x="17686" y="21430"/>
                </a:lnTo>
                <a:lnTo>
                  <a:pt x="17536" y="21520"/>
                </a:lnTo>
                <a:lnTo>
                  <a:pt x="17371" y="21579"/>
                </a:lnTo>
                <a:lnTo>
                  <a:pt x="17191" y="21600"/>
                </a:lnTo>
                <a:lnTo>
                  <a:pt x="13523" y="21600"/>
                </a:lnTo>
                <a:lnTo>
                  <a:pt x="13523" y="15116"/>
                </a:lnTo>
                <a:lnTo>
                  <a:pt x="13514" y="14920"/>
                </a:lnTo>
                <a:lnTo>
                  <a:pt x="13462" y="14734"/>
                </a:lnTo>
                <a:lnTo>
                  <a:pt x="13382" y="14564"/>
                </a:lnTo>
                <a:lnTo>
                  <a:pt x="13268" y="14427"/>
                </a:lnTo>
                <a:lnTo>
                  <a:pt x="13146" y="14304"/>
                </a:lnTo>
                <a:lnTo>
                  <a:pt x="12995" y="14209"/>
                </a:lnTo>
                <a:lnTo>
                  <a:pt x="12830" y="14161"/>
                </a:lnTo>
                <a:lnTo>
                  <a:pt x="12655" y="14135"/>
                </a:lnTo>
                <a:lnTo>
                  <a:pt x="8954" y="14135"/>
                </a:lnTo>
                <a:lnTo>
                  <a:pt x="8775" y="14161"/>
                </a:lnTo>
                <a:lnTo>
                  <a:pt x="8615" y="14220"/>
                </a:lnTo>
                <a:lnTo>
                  <a:pt x="8468" y="14304"/>
                </a:lnTo>
                <a:lnTo>
                  <a:pt x="8336" y="14427"/>
                </a:lnTo>
                <a:lnTo>
                  <a:pt x="8233" y="14570"/>
                </a:lnTo>
                <a:lnTo>
                  <a:pt x="8148" y="14740"/>
                </a:lnTo>
                <a:lnTo>
                  <a:pt x="8096" y="14920"/>
                </a:lnTo>
                <a:lnTo>
                  <a:pt x="8082" y="15116"/>
                </a:lnTo>
                <a:lnTo>
                  <a:pt x="8082" y="21600"/>
                </a:lnTo>
                <a:lnTo>
                  <a:pt x="4413" y="21600"/>
                </a:lnTo>
                <a:lnTo>
                  <a:pt x="4239" y="21579"/>
                </a:lnTo>
                <a:lnTo>
                  <a:pt x="4074" y="21520"/>
                </a:lnTo>
                <a:lnTo>
                  <a:pt x="3928" y="21430"/>
                </a:lnTo>
                <a:lnTo>
                  <a:pt x="3800" y="21303"/>
                </a:lnTo>
                <a:lnTo>
                  <a:pt x="3692" y="21165"/>
                </a:lnTo>
                <a:lnTo>
                  <a:pt x="3607" y="20995"/>
                </a:lnTo>
                <a:lnTo>
                  <a:pt x="3555" y="20809"/>
                </a:lnTo>
                <a:lnTo>
                  <a:pt x="3541" y="20618"/>
                </a:lnTo>
                <a:lnTo>
                  <a:pt x="3541" y="10766"/>
                </a:lnTo>
                <a:lnTo>
                  <a:pt x="542" y="10766"/>
                </a:lnTo>
                <a:lnTo>
                  <a:pt x="382" y="10750"/>
                </a:lnTo>
                <a:lnTo>
                  <a:pt x="240" y="10723"/>
                </a:lnTo>
                <a:lnTo>
                  <a:pt x="137" y="10675"/>
                </a:lnTo>
                <a:lnTo>
                  <a:pt x="61" y="10612"/>
                </a:lnTo>
                <a:lnTo>
                  <a:pt x="14" y="10532"/>
                </a:lnTo>
                <a:lnTo>
                  <a:pt x="0" y="10437"/>
                </a:lnTo>
                <a:lnTo>
                  <a:pt x="19" y="10325"/>
                </a:lnTo>
                <a:lnTo>
                  <a:pt x="71" y="10214"/>
                </a:lnTo>
                <a:lnTo>
                  <a:pt x="156" y="10086"/>
                </a:lnTo>
                <a:lnTo>
                  <a:pt x="273" y="9954"/>
                </a:lnTo>
                <a:lnTo>
                  <a:pt x="9982" y="329"/>
                </a:lnTo>
                <a:lnTo>
                  <a:pt x="10147" y="196"/>
                </a:lnTo>
                <a:lnTo>
                  <a:pt x="10317" y="101"/>
                </a:lnTo>
                <a:lnTo>
                  <a:pt x="10505" y="37"/>
                </a:lnTo>
                <a:lnTo>
                  <a:pt x="10703" y="0"/>
                </a:lnTo>
                <a:lnTo>
                  <a:pt x="10897" y="0"/>
                </a:lnTo>
                <a:close/>
              </a:path>
            </a:pathLst>
          </a:custGeom>
          <a:ln w="12700">
            <a:solidFill>
              <a:srgbClr val="00A9E8"/>
            </a:solidFill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1104" name="Group 1104"/>
          <p:cNvGrpSpPr/>
          <p:nvPr/>
        </p:nvGrpSpPr>
        <p:grpSpPr>
          <a:xfrm>
            <a:off x="7611548" y="5973821"/>
            <a:ext cx="1058236" cy="411490"/>
            <a:chOff x="-1" y="-1"/>
            <a:chExt cx="1058235" cy="411489"/>
          </a:xfrm>
        </p:grpSpPr>
        <p:sp>
          <p:nvSpPr>
            <p:cNvPr id="1102" name="Shape 1102"/>
            <p:cNvSpPr/>
            <p:nvPr/>
          </p:nvSpPr>
          <p:spPr>
            <a:xfrm>
              <a:off x="-2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103" name="Shape 1103"/>
            <p:cNvSpPr/>
            <p:nvPr/>
          </p:nvSpPr>
          <p:spPr>
            <a:xfrm>
              <a:off x="20087" y="72575"/>
              <a:ext cx="1018060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CORPORATE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OVERVIEW</a:t>
              </a:r>
            </a:p>
          </p:txBody>
        </p:sp>
      </p:grpSp>
      <p:sp>
        <p:nvSpPr>
          <p:cNvPr id="1105" name="Shape 1105"/>
          <p:cNvSpPr>
            <a:spLocks noGrp="1"/>
          </p:cNvSpPr>
          <p:nvPr>
            <p:ph type="body" idx="1"/>
          </p:nvPr>
        </p:nvSpPr>
        <p:spPr>
          <a:xfrm>
            <a:off x="439910" y="1182687"/>
            <a:ext cx="8321042" cy="4572002"/>
          </a:xfrm>
          <a:prstGeom prst="rect">
            <a:avLst/>
          </a:prstGeom>
        </p:spPr>
        <p:txBody>
          <a:bodyPr/>
          <a:lstStyle>
            <a:lvl1pPr marL="129773" indent="-129773">
              <a:buClr>
                <a:srgbClr val="38342C"/>
              </a:buClr>
              <a:defRPr>
                <a:solidFill>
                  <a:srgbClr val="5B5C56"/>
                </a:solidFill>
              </a:defRPr>
            </a:lvl1pPr>
            <a:lvl2pPr marL="276847" indent="-147076">
              <a:buClr>
                <a:srgbClr val="38342C"/>
              </a:buClr>
              <a:defRPr>
                <a:solidFill>
                  <a:srgbClr val="5B5C56"/>
                </a:solidFill>
              </a:defRPr>
            </a:lvl2pPr>
            <a:lvl3pPr marL="427686" indent="-168145">
              <a:buClr>
                <a:srgbClr val="38342C"/>
              </a:buClr>
              <a:defRPr>
                <a:solidFill>
                  <a:srgbClr val="5B5C56"/>
                </a:solidFill>
              </a:defRPr>
            </a:lvl3pPr>
            <a:lvl4pPr marL="571966" indent="-183845">
              <a:buClr>
                <a:srgbClr val="38342C"/>
              </a:buClr>
              <a:buChar char="•"/>
              <a:defRPr>
                <a:solidFill>
                  <a:srgbClr val="5B5C56"/>
                </a:solidFill>
              </a:defRPr>
            </a:lvl4pPr>
            <a:lvl5pPr marL="691618" indent="-173722">
              <a:buClr>
                <a:srgbClr val="38342C"/>
              </a:buClr>
              <a:buChar char="•"/>
              <a:defRPr>
                <a:solidFill>
                  <a:srgbClr val="5B5C56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06" name="Shape 1106"/>
          <p:cNvSpPr>
            <a:spLocks noGrp="1"/>
          </p:cNvSpPr>
          <p:nvPr>
            <p:ph type="body" sz="quarter" idx="13"/>
          </p:nvPr>
        </p:nvSpPr>
        <p:spPr>
          <a:xfrm>
            <a:off x="439911" y="107155"/>
            <a:ext cx="8321041" cy="417186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1107" name="Shape 1107"/>
          <p:cNvSpPr>
            <a:spLocks noGrp="1"/>
          </p:cNvSpPr>
          <p:nvPr>
            <p:ph type="body" sz="quarter" idx="14"/>
          </p:nvPr>
        </p:nvSpPr>
        <p:spPr>
          <a:xfrm>
            <a:off x="439911" y="539530"/>
            <a:ext cx="8321041" cy="342901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08" name="Shape 110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isrupt Pad Data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Shape 1115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5B5C5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116" name="Shape 1116"/>
          <p:cNvSpPr>
            <a:spLocks noGrp="1"/>
          </p:cNvSpPr>
          <p:nvPr>
            <p:ph type="body" idx="1"/>
          </p:nvPr>
        </p:nvSpPr>
        <p:spPr>
          <a:xfrm>
            <a:off x="439910" y="1182687"/>
            <a:ext cx="8321042" cy="4572002"/>
          </a:xfrm>
          <a:prstGeom prst="rect">
            <a:avLst/>
          </a:prstGeom>
        </p:spPr>
        <p:txBody>
          <a:bodyPr/>
          <a:lstStyle>
            <a:lvl1pPr marL="129773" indent="-129773">
              <a:buClr>
                <a:srgbClr val="38342C"/>
              </a:buClr>
              <a:defRPr>
                <a:solidFill>
                  <a:srgbClr val="5B5C56"/>
                </a:solidFill>
              </a:defRPr>
            </a:lvl1pPr>
            <a:lvl2pPr marL="276847" indent="-147076">
              <a:buClr>
                <a:srgbClr val="38342C"/>
              </a:buClr>
              <a:defRPr>
                <a:solidFill>
                  <a:srgbClr val="5B5C56"/>
                </a:solidFill>
              </a:defRPr>
            </a:lvl2pPr>
            <a:lvl3pPr marL="427686" indent="-168145">
              <a:buClr>
                <a:srgbClr val="38342C"/>
              </a:buClr>
              <a:defRPr>
                <a:solidFill>
                  <a:srgbClr val="5B5C56"/>
                </a:solidFill>
              </a:defRPr>
            </a:lvl3pPr>
            <a:lvl4pPr marL="571966" indent="-183845">
              <a:buClr>
                <a:srgbClr val="38342C"/>
              </a:buClr>
              <a:buChar char="•"/>
              <a:defRPr>
                <a:solidFill>
                  <a:srgbClr val="5B5C56"/>
                </a:solidFill>
              </a:defRPr>
            </a:lvl4pPr>
            <a:lvl5pPr marL="691618" indent="-173722">
              <a:buClr>
                <a:srgbClr val="38342C"/>
              </a:buClr>
              <a:buChar char="•"/>
              <a:defRPr>
                <a:solidFill>
                  <a:srgbClr val="5B5C56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17" name="Shape 1117"/>
          <p:cNvSpPr>
            <a:spLocks noGrp="1"/>
          </p:cNvSpPr>
          <p:nvPr>
            <p:ph type="body" sz="quarter" idx="13"/>
          </p:nvPr>
        </p:nvSpPr>
        <p:spPr>
          <a:xfrm>
            <a:off x="439911" y="107155"/>
            <a:ext cx="8321041" cy="700093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1118" name="Shape 111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isrupt Pad Data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" name="Shape 1125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5B5C5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126" name="Shape 1126"/>
          <p:cNvSpPr>
            <a:spLocks noGrp="1"/>
          </p:cNvSpPr>
          <p:nvPr>
            <p:ph type="body" sz="quarter" idx="1"/>
          </p:nvPr>
        </p:nvSpPr>
        <p:spPr>
          <a:xfrm>
            <a:off x="439912" y="107157"/>
            <a:ext cx="8321041" cy="700091"/>
          </a:xfrm>
          <a:prstGeom prst="rect">
            <a:avLst/>
          </a:prstGeom>
        </p:spPr>
        <p:txBody>
          <a:bodyPr anchor="ctr"/>
          <a:lstStyle>
            <a:lvl1pPr marL="0" indent="0">
              <a:buClrTx/>
              <a:buSzTx/>
              <a:buFontTx/>
              <a:buNone/>
              <a:defRPr sz="2600">
                <a:solidFill>
                  <a:srgbClr val="FFFFFF"/>
                </a:solidFill>
              </a:defRPr>
            </a:lvl1pPr>
            <a:lvl2pPr marL="370777" indent="-241006">
              <a:buClrTx/>
              <a:buFontTx/>
              <a:defRPr sz="2600">
                <a:solidFill>
                  <a:srgbClr val="FFFFFF"/>
                </a:solidFill>
              </a:defRPr>
            </a:lvl2pPr>
            <a:lvl3pPr marL="538134" indent="-278592">
              <a:buClrTx/>
              <a:buFontTx/>
              <a:defRPr sz="2600">
                <a:solidFill>
                  <a:srgbClr val="FFFFFF"/>
                </a:solidFill>
              </a:defRPr>
            </a:lvl3pPr>
            <a:lvl4pPr marL="669296" indent="-281173">
              <a:buClrTx/>
              <a:buFontTx/>
              <a:defRPr sz="2600">
                <a:solidFill>
                  <a:srgbClr val="FFFFFF"/>
                </a:solidFill>
              </a:defRPr>
            </a:lvl4pPr>
            <a:lvl5pPr marL="836730" indent="-318834">
              <a:buClrTx/>
              <a:buFontTx/>
              <a:defRPr sz="26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27" name="Shape 1127"/>
          <p:cNvSpPr/>
          <p:nvPr/>
        </p:nvSpPr>
        <p:spPr>
          <a:xfrm>
            <a:off x="457203" y="6504374"/>
            <a:ext cx="3283886" cy="241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600"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iPad Lithoplasty Overview | SPL-61178 | Rev. B</a:t>
            </a:r>
          </a:p>
          <a:p>
            <a:pPr>
              <a:defRPr sz="600"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© Shockwave Medical, Inc.  All Rights Reserved.</a:t>
            </a:r>
          </a:p>
        </p:txBody>
      </p:sp>
      <p:pic>
        <p:nvPicPr>
          <p:cNvPr id="1128" name="image3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70458" y="6514748"/>
            <a:ext cx="914404" cy="224772"/>
          </a:xfrm>
          <a:prstGeom prst="rect">
            <a:avLst/>
          </a:prstGeom>
          <a:ln w="12700">
            <a:miter lim="400000"/>
          </a:ln>
        </p:spPr>
      </p:pic>
      <p:sp>
        <p:nvSpPr>
          <p:cNvPr id="1129" name="Shape 1129"/>
          <p:cNvSpPr/>
          <p:nvPr/>
        </p:nvSpPr>
        <p:spPr>
          <a:xfrm>
            <a:off x="3706317" y="6603154"/>
            <a:ext cx="1731369" cy="177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b">
            <a:spAutoFit/>
          </a:bodyPr>
          <a:lstStyle>
            <a:lvl1pPr algn="ctr">
              <a:defRPr sz="700">
                <a:solidFill>
                  <a:srgbClr val="00A9E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SAFETY INFORMATION</a:t>
            </a:r>
          </a:p>
        </p:txBody>
      </p:sp>
      <p:sp>
        <p:nvSpPr>
          <p:cNvPr id="1130" name="Shape 1130"/>
          <p:cNvSpPr/>
          <p:nvPr/>
        </p:nvSpPr>
        <p:spPr>
          <a:xfrm>
            <a:off x="550862" y="5973826"/>
            <a:ext cx="411846" cy="4114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597" y="0"/>
                </a:moveTo>
                <a:lnTo>
                  <a:pt x="21600" y="0"/>
                </a:lnTo>
                <a:lnTo>
                  <a:pt x="21600" y="18000"/>
                </a:lnTo>
                <a:cubicBezTo>
                  <a:pt x="21600" y="19988"/>
                  <a:pt x="19990" y="21600"/>
                  <a:pt x="18003" y="21600"/>
                </a:cubicBezTo>
                <a:lnTo>
                  <a:pt x="0" y="21600"/>
                </a:lnTo>
                <a:lnTo>
                  <a:pt x="0" y="3600"/>
                </a:lnTo>
                <a:cubicBezTo>
                  <a:pt x="0" y="1612"/>
                  <a:pt x="1610" y="0"/>
                  <a:pt x="3597" y="0"/>
                </a:cubicBezTo>
                <a:close/>
              </a:path>
            </a:pathLst>
          </a:custGeom>
          <a:ln w="12700">
            <a:solidFill>
              <a:srgbClr val="00A9E8"/>
            </a:solidFill>
          </a:ln>
        </p:spPr>
        <p:txBody>
          <a:bodyPr lIns="45718" tIns="45718" rIns="45718" bIns="45718" anchor="ctr"/>
          <a:lstStyle/>
          <a:p>
            <a:pPr algn="ctr">
              <a:defRPr sz="800" b="1">
                <a:solidFill>
                  <a:srgbClr val="00A9E8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1133" name="Group 1133">
            <a:hlinkClick r:id="rId4" action="ppaction://hlinksldjump"/>
          </p:cNvPr>
          <p:cNvGrpSpPr/>
          <p:nvPr/>
        </p:nvGrpSpPr>
        <p:grpSpPr>
          <a:xfrm>
            <a:off x="1005678" y="5973821"/>
            <a:ext cx="1058238" cy="411490"/>
            <a:chOff x="0" y="-1"/>
            <a:chExt cx="1058236" cy="411489"/>
          </a:xfrm>
        </p:grpSpPr>
        <p:sp>
          <p:nvSpPr>
            <p:cNvPr id="1131" name="Shape 1131"/>
            <p:cNvSpPr/>
            <p:nvPr/>
          </p:nvSpPr>
          <p:spPr>
            <a:xfrm>
              <a:off x="-1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132" name="Shape 1132"/>
            <p:cNvSpPr/>
            <p:nvPr/>
          </p:nvSpPr>
          <p:spPr>
            <a:xfrm>
              <a:off x="20086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TECHNOLOGY OVERVIEW</a:t>
              </a:r>
            </a:p>
          </p:txBody>
        </p:sp>
      </p:grpSp>
      <p:grpSp>
        <p:nvGrpSpPr>
          <p:cNvPr id="1136" name="Group 1136">
            <a:hlinkClick r:id="rId4" action="ppaction://hlinksldjump"/>
          </p:cNvPr>
          <p:cNvGrpSpPr/>
          <p:nvPr/>
        </p:nvGrpSpPr>
        <p:grpSpPr>
          <a:xfrm>
            <a:off x="2106884" y="5973821"/>
            <a:ext cx="1058236" cy="411490"/>
            <a:chOff x="-1" y="-1"/>
            <a:chExt cx="1058235" cy="411489"/>
          </a:xfrm>
        </p:grpSpPr>
        <p:sp>
          <p:nvSpPr>
            <p:cNvPr id="1134" name="Shape 1134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135" name="Shape 1135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ANIMATIONS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AND VIDEOS</a:t>
              </a:r>
            </a:p>
          </p:txBody>
        </p:sp>
      </p:grpSp>
      <p:grpSp>
        <p:nvGrpSpPr>
          <p:cNvPr id="1139" name="Group 1139">
            <a:hlinkClick r:id="rId4" action="ppaction://hlinksldjump"/>
          </p:cNvPr>
          <p:cNvGrpSpPr/>
          <p:nvPr/>
        </p:nvGrpSpPr>
        <p:grpSpPr>
          <a:xfrm>
            <a:off x="3208087" y="5973821"/>
            <a:ext cx="1058237" cy="411490"/>
            <a:chOff x="0" y="-1"/>
            <a:chExt cx="1058236" cy="411489"/>
          </a:xfrm>
        </p:grpSpPr>
        <p:sp>
          <p:nvSpPr>
            <p:cNvPr id="1137" name="Shape 1137"/>
            <p:cNvSpPr/>
            <p:nvPr/>
          </p:nvSpPr>
          <p:spPr>
            <a:xfrm>
              <a:off x="-1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solidFill>
              <a:srgbClr val="5B5C5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138" name="Shape 1138"/>
            <p:cNvSpPr/>
            <p:nvPr/>
          </p:nvSpPr>
          <p:spPr>
            <a:xfrm>
              <a:off x="20086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DISRUPT </a:t>
              </a:r>
              <a:br/>
              <a:r>
                <a:t>PAD DATA</a:t>
              </a:r>
            </a:p>
          </p:txBody>
        </p:sp>
      </p:grpSp>
      <p:grpSp>
        <p:nvGrpSpPr>
          <p:cNvPr id="1142" name="Group 1142">
            <a:hlinkClick r:id="rId4" action="ppaction://hlinksldjump"/>
          </p:cNvPr>
          <p:cNvGrpSpPr/>
          <p:nvPr/>
        </p:nvGrpSpPr>
        <p:grpSpPr>
          <a:xfrm>
            <a:off x="4309290" y="5973821"/>
            <a:ext cx="1058237" cy="411490"/>
            <a:chOff x="-1" y="-1"/>
            <a:chExt cx="1058235" cy="411489"/>
          </a:xfrm>
        </p:grpSpPr>
        <p:sp>
          <p:nvSpPr>
            <p:cNvPr id="1140" name="Shape 1140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141" name="Shape 1141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USER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GUIDE</a:t>
              </a:r>
            </a:p>
          </p:txBody>
        </p:sp>
      </p:grpSp>
      <p:grpSp>
        <p:nvGrpSpPr>
          <p:cNvPr id="1145" name="Group 1145"/>
          <p:cNvGrpSpPr/>
          <p:nvPr/>
        </p:nvGrpSpPr>
        <p:grpSpPr>
          <a:xfrm>
            <a:off x="5410493" y="5973821"/>
            <a:ext cx="1058236" cy="411490"/>
            <a:chOff x="-1" y="-1"/>
            <a:chExt cx="1058235" cy="411489"/>
          </a:xfrm>
        </p:grpSpPr>
        <p:sp>
          <p:nvSpPr>
            <p:cNvPr id="1143" name="Shape 1143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144" name="Shape 1144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CASE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STUDIES</a:t>
              </a:r>
            </a:p>
          </p:txBody>
        </p:sp>
      </p:grpSp>
      <p:grpSp>
        <p:nvGrpSpPr>
          <p:cNvPr id="1148" name="Group 1148">
            <a:hlinkClick r:id="rId4" action="ppaction://hlinksldjump"/>
          </p:cNvPr>
          <p:cNvGrpSpPr/>
          <p:nvPr/>
        </p:nvGrpSpPr>
        <p:grpSpPr>
          <a:xfrm>
            <a:off x="6511697" y="5973821"/>
            <a:ext cx="1058236" cy="411490"/>
            <a:chOff x="-1" y="-1"/>
            <a:chExt cx="1058235" cy="411489"/>
          </a:xfrm>
        </p:grpSpPr>
        <p:sp>
          <p:nvSpPr>
            <p:cNvPr id="1146" name="Shape 1146"/>
            <p:cNvSpPr/>
            <p:nvPr/>
          </p:nvSpPr>
          <p:spPr>
            <a:xfrm>
              <a:off x="-2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147" name="Shape 1147"/>
            <p:cNvSpPr/>
            <p:nvPr/>
          </p:nvSpPr>
          <p:spPr>
            <a:xfrm>
              <a:off x="20087" y="72575"/>
              <a:ext cx="1018060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KEY</a:t>
              </a:r>
              <a:br/>
              <a:r>
                <a:t>BENEFITS</a:t>
              </a:r>
            </a:p>
          </p:txBody>
        </p:sp>
      </p:grpSp>
      <p:sp>
        <p:nvSpPr>
          <p:cNvPr id="1149" name="Shape 1149">
            <a:hlinkClick r:id="rId2" action="ppaction://hlinksldjump"/>
          </p:cNvPr>
          <p:cNvSpPr/>
          <p:nvPr/>
        </p:nvSpPr>
        <p:spPr>
          <a:xfrm>
            <a:off x="653705" y="6088126"/>
            <a:ext cx="205795" cy="182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97" y="0"/>
                </a:moveTo>
                <a:lnTo>
                  <a:pt x="11095" y="37"/>
                </a:lnTo>
                <a:lnTo>
                  <a:pt x="11279" y="101"/>
                </a:lnTo>
                <a:lnTo>
                  <a:pt x="11458" y="196"/>
                </a:lnTo>
                <a:lnTo>
                  <a:pt x="11618" y="329"/>
                </a:lnTo>
                <a:lnTo>
                  <a:pt x="21331" y="9954"/>
                </a:lnTo>
                <a:lnTo>
                  <a:pt x="21449" y="10086"/>
                </a:lnTo>
                <a:lnTo>
                  <a:pt x="21529" y="10214"/>
                </a:lnTo>
                <a:lnTo>
                  <a:pt x="21581" y="10325"/>
                </a:lnTo>
                <a:lnTo>
                  <a:pt x="21600" y="10437"/>
                </a:lnTo>
                <a:lnTo>
                  <a:pt x="21586" y="10521"/>
                </a:lnTo>
                <a:lnTo>
                  <a:pt x="21543" y="10606"/>
                </a:lnTo>
                <a:lnTo>
                  <a:pt x="21468" y="10670"/>
                </a:lnTo>
                <a:lnTo>
                  <a:pt x="21360" y="10723"/>
                </a:lnTo>
                <a:lnTo>
                  <a:pt x="21228" y="10750"/>
                </a:lnTo>
                <a:lnTo>
                  <a:pt x="21062" y="10760"/>
                </a:lnTo>
                <a:lnTo>
                  <a:pt x="18064" y="10760"/>
                </a:lnTo>
                <a:lnTo>
                  <a:pt x="18064" y="20618"/>
                </a:lnTo>
                <a:lnTo>
                  <a:pt x="18050" y="20809"/>
                </a:lnTo>
                <a:lnTo>
                  <a:pt x="17998" y="20995"/>
                </a:lnTo>
                <a:lnTo>
                  <a:pt x="17922" y="21165"/>
                </a:lnTo>
                <a:lnTo>
                  <a:pt x="17809" y="21313"/>
                </a:lnTo>
                <a:lnTo>
                  <a:pt x="17686" y="21430"/>
                </a:lnTo>
                <a:lnTo>
                  <a:pt x="17536" y="21520"/>
                </a:lnTo>
                <a:lnTo>
                  <a:pt x="17371" y="21579"/>
                </a:lnTo>
                <a:lnTo>
                  <a:pt x="17191" y="21600"/>
                </a:lnTo>
                <a:lnTo>
                  <a:pt x="13523" y="21600"/>
                </a:lnTo>
                <a:lnTo>
                  <a:pt x="13523" y="15116"/>
                </a:lnTo>
                <a:lnTo>
                  <a:pt x="13514" y="14920"/>
                </a:lnTo>
                <a:lnTo>
                  <a:pt x="13462" y="14734"/>
                </a:lnTo>
                <a:lnTo>
                  <a:pt x="13382" y="14564"/>
                </a:lnTo>
                <a:lnTo>
                  <a:pt x="13268" y="14427"/>
                </a:lnTo>
                <a:lnTo>
                  <a:pt x="13146" y="14304"/>
                </a:lnTo>
                <a:lnTo>
                  <a:pt x="12995" y="14209"/>
                </a:lnTo>
                <a:lnTo>
                  <a:pt x="12830" y="14161"/>
                </a:lnTo>
                <a:lnTo>
                  <a:pt x="12655" y="14135"/>
                </a:lnTo>
                <a:lnTo>
                  <a:pt x="8954" y="14135"/>
                </a:lnTo>
                <a:lnTo>
                  <a:pt x="8775" y="14161"/>
                </a:lnTo>
                <a:lnTo>
                  <a:pt x="8615" y="14220"/>
                </a:lnTo>
                <a:lnTo>
                  <a:pt x="8468" y="14304"/>
                </a:lnTo>
                <a:lnTo>
                  <a:pt x="8336" y="14427"/>
                </a:lnTo>
                <a:lnTo>
                  <a:pt x="8233" y="14570"/>
                </a:lnTo>
                <a:lnTo>
                  <a:pt x="8148" y="14740"/>
                </a:lnTo>
                <a:lnTo>
                  <a:pt x="8096" y="14920"/>
                </a:lnTo>
                <a:lnTo>
                  <a:pt x="8082" y="15116"/>
                </a:lnTo>
                <a:lnTo>
                  <a:pt x="8082" y="21600"/>
                </a:lnTo>
                <a:lnTo>
                  <a:pt x="4413" y="21600"/>
                </a:lnTo>
                <a:lnTo>
                  <a:pt x="4239" y="21579"/>
                </a:lnTo>
                <a:lnTo>
                  <a:pt x="4074" y="21520"/>
                </a:lnTo>
                <a:lnTo>
                  <a:pt x="3928" y="21430"/>
                </a:lnTo>
                <a:lnTo>
                  <a:pt x="3800" y="21303"/>
                </a:lnTo>
                <a:lnTo>
                  <a:pt x="3692" y="21165"/>
                </a:lnTo>
                <a:lnTo>
                  <a:pt x="3607" y="20995"/>
                </a:lnTo>
                <a:lnTo>
                  <a:pt x="3555" y="20809"/>
                </a:lnTo>
                <a:lnTo>
                  <a:pt x="3541" y="20618"/>
                </a:lnTo>
                <a:lnTo>
                  <a:pt x="3541" y="10766"/>
                </a:lnTo>
                <a:lnTo>
                  <a:pt x="542" y="10766"/>
                </a:lnTo>
                <a:lnTo>
                  <a:pt x="382" y="10750"/>
                </a:lnTo>
                <a:lnTo>
                  <a:pt x="240" y="10723"/>
                </a:lnTo>
                <a:lnTo>
                  <a:pt x="137" y="10675"/>
                </a:lnTo>
                <a:lnTo>
                  <a:pt x="61" y="10612"/>
                </a:lnTo>
                <a:lnTo>
                  <a:pt x="14" y="10532"/>
                </a:lnTo>
                <a:lnTo>
                  <a:pt x="0" y="10437"/>
                </a:lnTo>
                <a:lnTo>
                  <a:pt x="19" y="10325"/>
                </a:lnTo>
                <a:lnTo>
                  <a:pt x="71" y="10214"/>
                </a:lnTo>
                <a:lnTo>
                  <a:pt x="156" y="10086"/>
                </a:lnTo>
                <a:lnTo>
                  <a:pt x="273" y="9954"/>
                </a:lnTo>
                <a:lnTo>
                  <a:pt x="9982" y="329"/>
                </a:lnTo>
                <a:lnTo>
                  <a:pt x="10147" y="196"/>
                </a:lnTo>
                <a:lnTo>
                  <a:pt x="10317" y="101"/>
                </a:lnTo>
                <a:lnTo>
                  <a:pt x="10505" y="37"/>
                </a:lnTo>
                <a:lnTo>
                  <a:pt x="10703" y="0"/>
                </a:lnTo>
                <a:lnTo>
                  <a:pt x="10897" y="0"/>
                </a:lnTo>
                <a:close/>
              </a:path>
            </a:pathLst>
          </a:custGeom>
          <a:ln w="12700">
            <a:solidFill>
              <a:srgbClr val="00A9E8"/>
            </a:solidFill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1152" name="Group 1152"/>
          <p:cNvGrpSpPr/>
          <p:nvPr/>
        </p:nvGrpSpPr>
        <p:grpSpPr>
          <a:xfrm>
            <a:off x="7611548" y="5973821"/>
            <a:ext cx="1058236" cy="411490"/>
            <a:chOff x="-1" y="-1"/>
            <a:chExt cx="1058235" cy="411489"/>
          </a:xfrm>
        </p:grpSpPr>
        <p:sp>
          <p:nvSpPr>
            <p:cNvPr id="1150" name="Shape 1150"/>
            <p:cNvSpPr/>
            <p:nvPr/>
          </p:nvSpPr>
          <p:spPr>
            <a:xfrm>
              <a:off x="-2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151" name="Shape 1151"/>
            <p:cNvSpPr/>
            <p:nvPr/>
          </p:nvSpPr>
          <p:spPr>
            <a:xfrm>
              <a:off x="20087" y="72575"/>
              <a:ext cx="1018060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CORPORATE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OVERVIEW</a:t>
              </a:r>
            </a:p>
          </p:txBody>
        </p:sp>
      </p:grpSp>
      <p:sp>
        <p:nvSpPr>
          <p:cNvPr id="1153" name="Shape 1153"/>
          <p:cNvSpPr>
            <a:spLocks noGrp="1"/>
          </p:cNvSpPr>
          <p:nvPr>
            <p:ph type="body" idx="13"/>
          </p:nvPr>
        </p:nvSpPr>
        <p:spPr>
          <a:xfrm>
            <a:off x="439910" y="1182684"/>
            <a:ext cx="8321041" cy="457200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54" name="Shape 115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User Gu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1" name="Shape 1161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5B5C5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162" name="Shape 1162"/>
          <p:cNvSpPr>
            <a:spLocks noGrp="1"/>
          </p:cNvSpPr>
          <p:nvPr>
            <p:ph type="body" sz="quarter" idx="1"/>
          </p:nvPr>
        </p:nvSpPr>
        <p:spPr>
          <a:xfrm>
            <a:off x="439912" y="107157"/>
            <a:ext cx="8321041" cy="700091"/>
          </a:xfrm>
          <a:prstGeom prst="rect">
            <a:avLst/>
          </a:prstGeom>
        </p:spPr>
        <p:txBody>
          <a:bodyPr anchor="ctr"/>
          <a:lstStyle>
            <a:lvl1pPr marL="0" indent="0">
              <a:buClrTx/>
              <a:buSzTx/>
              <a:buFontTx/>
              <a:buNone/>
              <a:defRPr sz="2600">
                <a:solidFill>
                  <a:srgbClr val="FFFFFF"/>
                </a:solidFill>
              </a:defRPr>
            </a:lvl1pPr>
            <a:lvl2pPr marL="370777" indent="-241006">
              <a:buClrTx/>
              <a:buFontTx/>
              <a:defRPr sz="2600">
                <a:solidFill>
                  <a:srgbClr val="FFFFFF"/>
                </a:solidFill>
              </a:defRPr>
            </a:lvl2pPr>
            <a:lvl3pPr marL="538134" indent="-278592">
              <a:buClrTx/>
              <a:buFontTx/>
              <a:defRPr sz="2600">
                <a:solidFill>
                  <a:srgbClr val="FFFFFF"/>
                </a:solidFill>
              </a:defRPr>
            </a:lvl3pPr>
            <a:lvl4pPr marL="669296" indent="-281173">
              <a:buClrTx/>
              <a:buFontTx/>
              <a:defRPr sz="2600">
                <a:solidFill>
                  <a:srgbClr val="FFFFFF"/>
                </a:solidFill>
              </a:defRPr>
            </a:lvl4pPr>
            <a:lvl5pPr marL="836730" indent="-318834">
              <a:buClrTx/>
              <a:buFontTx/>
              <a:defRPr sz="26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63" name="Shape 1163"/>
          <p:cNvSpPr/>
          <p:nvPr/>
        </p:nvSpPr>
        <p:spPr>
          <a:xfrm>
            <a:off x="457203" y="6504374"/>
            <a:ext cx="3283886" cy="241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600"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iPad Lithoplasty Overview | SPL-61178 | Rev. B</a:t>
            </a:r>
          </a:p>
          <a:p>
            <a:pPr>
              <a:defRPr sz="600"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© Shockwave Medical, Inc.  All Rights Reserved.</a:t>
            </a:r>
          </a:p>
        </p:txBody>
      </p:sp>
      <p:pic>
        <p:nvPicPr>
          <p:cNvPr id="1164" name="image3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70458" y="6514748"/>
            <a:ext cx="914404" cy="224772"/>
          </a:xfrm>
          <a:prstGeom prst="rect">
            <a:avLst/>
          </a:prstGeom>
          <a:ln w="12700">
            <a:miter lim="400000"/>
          </a:ln>
        </p:spPr>
      </p:pic>
      <p:sp>
        <p:nvSpPr>
          <p:cNvPr id="1165" name="Shape 1165"/>
          <p:cNvSpPr/>
          <p:nvPr/>
        </p:nvSpPr>
        <p:spPr>
          <a:xfrm>
            <a:off x="3706317" y="6603154"/>
            <a:ext cx="1731369" cy="177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b">
            <a:spAutoFit/>
          </a:bodyPr>
          <a:lstStyle>
            <a:lvl1pPr algn="ctr">
              <a:defRPr sz="700">
                <a:solidFill>
                  <a:srgbClr val="00A9E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SAFETY INFORMATION</a:t>
            </a:r>
          </a:p>
        </p:txBody>
      </p:sp>
      <p:sp>
        <p:nvSpPr>
          <p:cNvPr id="1166" name="Shape 1166"/>
          <p:cNvSpPr/>
          <p:nvPr/>
        </p:nvSpPr>
        <p:spPr>
          <a:xfrm>
            <a:off x="550862" y="5973826"/>
            <a:ext cx="411846" cy="4114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597" y="0"/>
                </a:moveTo>
                <a:lnTo>
                  <a:pt x="21600" y="0"/>
                </a:lnTo>
                <a:lnTo>
                  <a:pt x="21600" y="18000"/>
                </a:lnTo>
                <a:cubicBezTo>
                  <a:pt x="21600" y="19988"/>
                  <a:pt x="19990" y="21600"/>
                  <a:pt x="18003" y="21600"/>
                </a:cubicBezTo>
                <a:lnTo>
                  <a:pt x="0" y="21600"/>
                </a:lnTo>
                <a:lnTo>
                  <a:pt x="0" y="3600"/>
                </a:lnTo>
                <a:cubicBezTo>
                  <a:pt x="0" y="1612"/>
                  <a:pt x="1610" y="0"/>
                  <a:pt x="3597" y="0"/>
                </a:cubicBezTo>
                <a:close/>
              </a:path>
            </a:pathLst>
          </a:custGeom>
          <a:ln w="12700">
            <a:solidFill>
              <a:srgbClr val="00A9E8"/>
            </a:solidFill>
          </a:ln>
        </p:spPr>
        <p:txBody>
          <a:bodyPr lIns="45718" tIns="45718" rIns="45718" bIns="45718" anchor="ctr"/>
          <a:lstStyle/>
          <a:p>
            <a:pPr algn="ctr">
              <a:defRPr sz="800" b="1">
                <a:solidFill>
                  <a:srgbClr val="00A9E8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1169" name="Group 1169">
            <a:hlinkClick r:id="rId4" action="ppaction://hlinksldjump"/>
          </p:cNvPr>
          <p:cNvGrpSpPr/>
          <p:nvPr/>
        </p:nvGrpSpPr>
        <p:grpSpPr>
          <a:xfrm>
            <a:off x="1005678" y="5973821"/>
            <a:ext cx="1058238" cy="411490"/>
            <a:chOff x="0" y="-1"/>
            <a:chExt cx="1058236" cy="411489"/>
          </a:xfrm>
        </p:grpSpPr>
        <p:sp>
          <p:nvSpPr>
            <p:cNvPr id="1167" name="Shape 1167"/>
            <p:cNvSpPr/>
            <p:nvPr/>
          </p:nvSpPr>
          <p:spPr>
            <a:xfrm>
              <a:off x="-1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168" name="Shape 1168"/>
            <p:cNvSpPr/>
            <p:nvPr/>
          </p:nvSpPr>
          <p:spPr>
            <a:xfrm>
              <a:off x="20086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TECHNOLOGY OVERVIEW</a:t>
              </a:r>
            </a:p>
          </p:txBody>
        </p:sp>
      </p:grpSp>
      <p:grpSp>
        <p:nvGrpSpPr>
          <p:cNvPr id="1172" name="Group 1172">
            <a:hlinkClick r:id="rId4" action="ppaction://hlinksldjump"/>
          </p:cNvPr>
          <p:cNvGrpSpPr/>
          <p:nvPr/>
        </p:nvGrpSpPr>
        <p:grpSpPr>
          <a:xfrm>
            <a:off x="2106884" y="5973821"/>
            <a:ext cx="1058236" cy="411490"/>
            <a:chOff x="-1" y="-1"/>
            <a:chExt cx="1058235" cy="411489"/>
          </a:xfrm>
        </p:grpSpPr>
        <p:sp>
          <p:nvSpPr>
            <p:cNvPr id="1170" name="Shape 1170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171" name="Shape 1171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ANIMATIONS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AND VIDEOS</a:t>
              </a:r>
            </a:p>
          </p:txBody>
        </p:sp>
      </p:grpSp>
      <p:grpSp>
        <p:nvGrpSpPr>
          <p:cNvPr id="1175" name="Group 1175">
            <a:hlinkClick r:id="rId4" action="ppaction://hlinksldjump"/>
          </p:cNvPr>
          <p:cNvGrpSpPr/>
          <p:nvPr/>
        </p:nvGrpSpPr>
        <p:grpSpPr>
          <a:xfrm>
            <a:off x="3208087" y="5973821"/>
            <a:ext cx="1058237" cy="411490"/>
            <a:chOff x="0" y="-1"/>
            <a:chExt cx="1058236" cy="411489"/>
          </a:xfrm>
        </p:grpSpPr>
        <p:sp>
          <p:nvSpPr>
            <p:cNvPr id="1173" name="Shape 1173"/>
            <p:cNvSpPr/>
            <p:nvPr/>
          </p:nvSpPr>
          <p:spPr>
            <a:xfrm>
              <a:off x="-1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174" name="Shape 1174"/>
            <p:cNvSpPr/>
            <p:nvPr/>
          </p:nvSpPr>
          <p:spPr>
            <a:xfrm>
              <a:off x="20086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DISRUPT </a:t>
              </a:r>
              <a:br/>
              <a:r>
                <a:t>PAD DATA</a:t>
              </a:r>
            </a:p>
          </p:txBody>
        </p:sp>
      </p:grpSp>
      <p:grpSp>
        <p:nvGrpSpPr>
          <p:cNvPr id="1178" name="Group 1178">
            <a:hlinkClick r:id="rId4" action="ppaction://hlinksldjump"/>
          </p:cNvPr>
          <p:cNvGrpSpPr/>
          <p:nvPr/>
        </p:nvGrpSpPr>
        <p:grpSpPr>
          <a:xfrm>
            <a:off x="4309290" y="5973821"/>
            <a:ext cx="1058237" cy="411490"/>
            <a:chOff x="-1" y="-1"/>
            <a:chExt cx="1058235" cy="411489"/>
          </a:xfrm>
        </p:grpSpPr>
        <p:sp>
          <p:nvSpPr>
            <p:cNvPr id="1176" name="Shape 1176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solidFill>
              <a:srgbClr val="5B5C5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177" name="Shape 1177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USER</a:t>
              </a:r>
            </a:p>
            <a:p>
              <a:pPr algn="ctr">
                <a:defRPr sz="7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GUIDE</a:t>
              </a:r>
            </a:p>
          </p:txBody>
        </p:sp>
      </p:grpSp>
      <p:grpSp>
        <p:nvGrpSpPr>
          <p:cNvPr id="1181" name="Group 1181"/>
          <p:cNvGrpSpPr/>
          <p:nvPr/>
        </p:nvGrpSpPr>
        <p:grpSpPr>
          <a:xfrm>
            <a:off x="5410493" y="5973821"/>
            <a:ext cx="1058236" cy="411490"/>
            <a:chOff x="-1" y="-1"/>
            <a:chExt cx="1058235" cy="411489"/>
          </a:xfrm>
        </p:grpSpPr>
        <p:sp>
          <p:nvSpPr>
            <p:cNvPr id="1179" name="Shape 1179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180" name="Shape 1180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CASE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STUDIES</a:t>
              </a:r>
            </a:p>
          </p:txBody>
        </p:sp>
      </p:grpSp>
      <p:grpSp>
        <p:nvGrpSpPr>
          <p:cNvPr id="1184" name="Group 1184">
            <a:hlinkClick r:id="rId4" action="ppaction://hlinksldjump"/>
          </p:cNvPr>
          <p:cNvGrpSpPr/>
          <p:nvPr/>
        </p:nvGrpSpPr>
        <p:grpSpPr>
          <a:xfrm>
            <a:off x="6511697" y="5973821"/>
            <a:ext cx="1058236" cy="411490"/>
            <a:chOff x="-1" y="-1"/>
            <a:chExt cx="1058235" cy="411489"/>
          </a:xfrm>
        </p:grpSpPr>
        <p:sp>
          <p:nvSpPr>
            <p:cNvPr id="1182" name="Shape 1182"/>
            <p:cNvSpPr/>
            <p:nvPr/>
          </p:nvSpPr>
          <p:spPr>
            <a:xfrm>
              <a:off x="-2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183" name="Shape 1183"/>
            <p:cNvSpPr/>
            <p:nvPr/>
          </p:nvSpPr>
          <p:spPr>
            <a:xfrm>
              <a:off x="20087" y="72575"/>
              <a:ext cx="1018060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KEY</a:t>
              </a:r>
              <a:br/>
              <a:r>
                <a:t>BENEFITS</a:t>
              </a:r>
            </a:p>
          </p:txBody>
        </p:sp>
      </p:grpSp>
      <p:sp>
        <p:nvSpPr>
          <p:cNvPr id="1185" name="Shape 1185">
            <a:hlinkClick r:id="rId2" action="ppaction://hlinksldjump"/>
          </p:cNvPr>
          <p:cNvSpPr/>
          <p:nvPr/>
        </p:nvSpPr>
        <p:spPr>
          <a:xfrm>
            <a:off x="653705" y="6088126"/>
            <a:ext cx="205795" cy="182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97" y="0"/>
                </a:moveTo>
                <a:lnTo>
                  <a:pt x="11095" y="37"/>
                </a:lnTo>
                <a:lnTo>
                  <a:pt x="11279" y="101"/>
                </a:lnTo>
                <a:lnTo>
                  <a:pt x="11458" y="196"/>
                </a:lnTo>
                <a:lnTo>
                  <a:pt x="11618" y="329"/>
                </a:lnTo>
                <a:lnTo>
                  <a:pt x="21331" y="9954"/>
                </a:lnTo>
                <a:lnTo>
                  <a:pt x="21449" y="10086"/>
                </a:lnTo>
                <a:lnTo>
                  <a:pt x="21529" y="10214"/>
                </a:lnTo>
                <a:lnTo>
                  <a:pt x="21581" y="10325"/>
                </a:lnTo>
                <a:lnTo>
                  <a:pt x="21600" y="10437"/>
                </a:lnTo>
                <a:lnTo>
                  <a:pt x="21586" y="10521"/>
                </a:lnTo>
                <a:lnTo>
                  <a:pt x="21543" y="10606"/>
                </a:lnTo>
                <a:lnTo>
                  <a:pt x="21468" y="10670"/>
                </a:lnTo>
                <a:lnTo>
                  <a:pt x="21360" y="10723"/>
                </a:lnTo>
                <a:lnTo>
                  <a:pt x="21228" y="10750"/>
                </a:lnTo>
                <a:lnTo>
                  <a:pt x="21062" y="10760"/>
                </a:lnTo>
                <a:lnTo>
                  <a:pt x="18064" y="10760"/>
                </a:lnTo>
                <a:lnTo>
                  <a:pt x="18064" y="20618"/>
                </a:lnTo>
                <a:lnTo>
                  <a:pt x="18050" y="20809"/>
                </a:lnTo>
                <a:lnTo>
                  <a:pt x="17998" y="20995"/>
                </a:lnTo>
                <a:lnTo>
                  <a:pt x="17922" y="21165"/>
                </a:lnTo>
                <a:lnTo>
                  <a:pt x="17809" y="21313"/>
                </a:lnTo>
                <a:lnTo>
                  <a:pt x="17686" y="21430"/>
                </a:lnTo>
                <a:lnTo>
                  <a:pt x="17536" y="21520"/>
                </a:lnTo>
                <a:lnTo>
                  <a:pt x="17371" y="21579"/>
                </a:lnTo>
                <a:lnTo>
                  <a:pt x="17191" y="21600"/>
                </a:lnTo>
                <a:lnTo>
                  <a:pt x="13523" y="21600"/>
                </a:lnTo>
                <a:lnTo>
                  <a:pt x="13523" y="15116"/>
                </a:lnTo>
                <a:lnTo>
                  <a:pt x="13514" y="14920"/>
                </a:lnTo>
                <a:lnTo>
                  <a:pt x="13462" y="14734"/>
                </a:lnTo>
                <a:lnTo>
                  <a:pt x="13382" y="14564"/>
                </a:lnTo>
                <a:lnTo>
                  <a:pt x="13268" y="14427"/>
                </a:lnTo>
                <a:lnTo>
                  <a:pt x="13146" y="14304"/>
                </a:lnTo>
                <a:lnTo>
                  <a:pt x="12995" y="14209"/>
                </a:lnTo>
                <a:lnTo>
                  <a:pt x="12830" y="14161"/>
                </a:lnTo>
                <a:lnTo>
                  <a:pt x="12655" y="14135"/>
                </a:lnTo>
                <a:lnTo>
                  <a:pt x="8954" y="14135"/>
                </a:lnTo>
                <a:lnTo>
                  <a:pt x="8775" y="14161"/>
                </a:lnTo>
                <a:lnTo>
                  <a:pt x="8615" y="14220"/>
                </a:lnTo>
                <a:lnTo>
                  <a:pt x="8468" y="14304"/>
                </a:lnTo>
                <a:lnTo>
                  <a:pt x="8336" y="14427"/>
                </a:lnTo>
                <a:lnTo>
                  <a:pt x="8233" y="14570"/>
                </a:lnTo>
                <a:lnTo>
                  <a:pt x="8148" y="14740"/>
                </a:lnTo>
                <a:lnTo>
                  <a:pt x="8096" y="14920"/>
                </a:lnTo>
                <a:lnTo>
                  <a:pt x="8082" y="15116"/>
                </a:lnTo>
                <a:lnTo>
                  <a:pt x="8082" y="21600"/>
                </a:lnTo>
                <a:lnTo>
                  <a:pt x="4413" y="21600"/>
                </a:lnTo>
                <a:lnTo>
                  <a:pt x="4239" y="21579"/>
                </a:lnTo>
                <a:lnTo>
                  <a:pt x="4074" y="21520"/>
                </a:lnTo>
                <a:lnTo>
                  <a:pt x="3928" y="21430"/>
                </a:lnTo>
                <a:lnTo>
                  <a:pt x="3800" y="21303"/>
                </a:lnTo>
                <a:lnTo>
                  <a:pt x="3692" y="21165"/>
                </a:lnTo>
                <a:lnTo>
                  <a:pt x="3607" y="20995"/>
                </a:lnTo>
                <a:lnTo>
                  <a:pt x="3555" y="20809"/>
                </a:lnTo>
                <a:lnTo>
                  <a:pt x="3541" y="20618"/>
                </a:lnTo>
                <a:lnTo>
                  <a:pt x="3541" y="10766"/>
                </a:lnTo>
                <a:lnTo>
                  <a:pt x="542" y="10766"/>
                </a:lnTo>
                <a:lnTo>
                  <a:pt x="382" y="10750"/>
                </a:lnTo>
                <a:lnTo>
                  <a:pt x="240" y="10723"/>
                </a:lnTo>
                <a:lnTo>
                  <a:pt x="137" y="10675"/>
                </a:lnTo>
                <a:lnTo>
                  <a:pt x="61" y="10612"/>
                </a:lnTo>
                <a:lnTo>
                  <a:pt x="14" y="10532"/>
                </a:lnTo>
                <a:lnTo>
                  <a:pt x="0" y="10437"/>
                </a:lnTo>
                <a:lnTo>
                  <a:pt x="19" y="10325"/>
                </a:lnTo>
                <a:lnTo>
                  <a:pt x="71" y="10214"/>
                </a:lnTo>
                <a:lnTo>
                  <a:pt x="156" y="10086"/>
                </a:lnTo>
                <a:lnTo>
                  <a:pt x="273" y="9954"/>
                </a:lnTo>
                <a:lnTo>
                  <a:pt x="9982" y="329"/>
                </a:lnTo>
                <a:lnTo>
                  <a:pt x="10147" y="196"/>
                </a:lnTo>
                <a:lnTo>
                  <a:pt x="10317" y="101"/>
                </a:lnTo>
                <a:lnTo>
                  <a:pt x="10505" y="37"/>
                </a:lnTo>
                <a:lnTo>
                  <a:pt x="10703" y="0"/>
                </a:lnTo>
                <a:lnTo>
                  <a:pt x="10897" y="0"/>
                </a:lnTo>
                <a:close/>
              </a:path>
            </a:pathLst>
          </a:custGeom>
          <a:ln w="12700">
            <a:solidFill>
              <a:srgbClr val="00A9E8"/>
            </a:solidFill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1188" name="Group 1188"/>
          <p:cNvGrpSpPr/>
          <p:nvPr/>
        </p:nvGrpSpPr>
        <p:grpSpPr>
          <a:xfrm>
            <a:off x="7611548" y="5973821"/>
            <a:ext cx="1058236" cy="411490"/>
            <a:chOff x="-1" y="-1"/>
            <a:chExt cx="1058235" cy="411489"/>
          </a:xfrm>
        </p:grpSpPr>
        <p:sp>
          <p:nvSpPr>
            <p:cNvPr id="1186" name="Shape 1186"/>
            <p:cNvSpPr/>
            <p:nvPr/>
          </p:nvSpPr>
          <p:spPr>
            <a:xfrm>
              <a:off x="-2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187" name="Shape 1187"/>
            <p:cNvSpPr/>
            <p:nvPr/>
          </p:nvSpPr>
          <p:spPr>
            <a:xfrm>
              <a:off x="20087" y="72575"/>
              <a:ext cx="1018060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CORPORATE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OVERVIEW</a:t>
              </a:r>
            </a:p>
          </p:txBody>
        </p:sp>
      </p:grpSp>
      <p:sp>
        <p:nvSpPr>
          <p:cNvPr id="1189" name="Shape 1189"/>
          <p:cNvSpPr>
            <a:spLocks noGrp="1"/>
          </p:cNvSpPr>
          <p:nvPr>
            <p:ph type="body" idx="13"/>
          </p:nvPr>
        </p:nvSpPr>
        <p:spPr>
          <a:xfrm>
            <a:off x="439910" y="1182684"/>
            <a:ext cx="8321041" cy="457200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90" name="Shape 119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ase Stud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7" name="Shape 1197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5B5C5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198" name="Shape 1198"/>
          <p:cNvSpPr>
            <a:spLocks noGrp="1"/>
          </p:cNvSpPr>
          <p:nvPr>
            <p:ph type="body" sz="quarter" idx="1"/>
          </p:nvPr>
        </p:nvSpPr>
        <p:spPr>
          <a:xfrm>
            <a:off x="439912" y="107157"/>
            <a:ext cx="8321041" cy="700088"/>
          </a:xfrm>
          <a:prstGeom prst="rect">
            <a:avLst/>
          </a:prstGeom>
        </p:spPr>
        <p:txBody>
          <a:bodyPr anchor="ctr"/>
          <a:lstStyle>
            <a:lvl1pPr marL="0" indent="0">
              <a:buClrTx/>
              <a:buSzTx/>
              <a:buFontTx/>
              <a:buNone/>
              <a:defRPr sz="2600">
                <a:solidFill>
                  <a:srgbClr val="FFFFFF"/>
                </a:solidFill>
              </a:defRPr>
            </a:lvl1pPr>
            <a:lvl2pPr marL="370777" indent="-241006">
              <a:buClrTx/>
              <a:buFontTx/>
              <a:defRPr sz="2600">
                <a:solidFill>
                  <a:srgbClr val="FFFFFF"/>
                </a:solidFill>
              </a:defRPr>
            </a:lvl2pPr>
            <a:lvl3pPr marL="538134" indent="-278592">
              <a:buClrTx/>
              <a:buFontTx/>
              <a:defRPr sz="2600">
                <a:solidFill>
                  <a:srgbClr val="FFFFFF"/>
                </a:solidFill>
              </a:defRPr>
            </a:lvl3pPr>
            <a:lvl4pPr marL="669296" indent="-281173">
              <a:buClrTx/>
              <a:buFontTx/>
              <a:defRPr sz="2600">
                <a:solidFill>
                  <a:srgbClr val="FFFFFF"/>
                </a:solidFill>
              </a:defRPr>
            </a:lvl4pPr>
            <a:lvl5pPr marL="836730" indent="-318834">
              <a:buClrTx/>
              <a:buFontTx/>
              <a:defRPr sz="26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9" name="Shape 1199"/>
          <p:cNvSpPr/>
          <p:nvPr/>
        </p:nvSpPr>
        <p:spPr>
          <a:xfrm>
            <a:off x="457203" y="6504374"/>
            <a:ext cx="3283886" cy="241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600"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iPad Lithoplasty Overview | SPL-61178 | Rev. B</a:t>
            </a:r>
          </a:p>
          <a:p>
            <a:pPr>
              <a:defRPr sz="600"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© Shockwave Medical, Inc.  All Rights Reserved.</a:t>
            </a:r>
          </a:p>
        </p:txBody>
      </p:sp>
      <p:pic>
        <p:nvPicPr>
          <p:cNvPr id="1200" name="image3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70458" y="6514748"/>
            <a:ext cx="914404" cy="224772"/>
          </a:xfrm>
          <a:prstGeom prst="rect">
            <a:avLst/>
          </a:prstGeom>
          <a:ln w="12700">
            <a:miter lim="400000"/>
          </a:ln>
        </p:spPr>
      </p:pic>
      <p:sp>
        <p:nvSpPr>
          <p:cNvPr id="1201" name="Shape 1201"/>
          <p:cNvSpPr/>
          <p:nvPr/>
        </p:nvSpPr>
        <p:spPr>
          <a:xfrm>
            <a:off x="3706317" y="6603154"/>
            <a:ext cx="1731369" cy="177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b">
            <a:spAutoFit/>
          </a:bodyPr>
          <a:lstStyle>
            <a:lvl1pPr algn="ctr">
              <a:defRPr sz="700">
                <a:solidFill>
                  <a:srgbClr val="00A9E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SAFETY INFORMATION</a:t>
            </a:r>
          </a:p>
        </p:txBody>
      </p:sp>
      <p:sp>
        <p:nvSpPr>
          <p:cNvPr id="1202" name="Shape 1202"/>
          <p:cNvSpPr/>
          <p:nvPr/>
        </p:nvSpPr>
        <p:spPr>
          <a:xfrm>
            <a:off x="550862" y="5973826"/>
            <a:ext cx="411846" cy="4114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597" y="0"/>
                </a:moveTo>
                <a:lnTo>
                  <a:pt x="21600" y="0"/>
                </a:lnTo>
                <a:lnTo>
                  <a:pt x="21600" y="18000"/>
                </a:lnTo>
                <a:cubicBezTo>
                  <a:pt x="21600" y="19988"/>
                  <a:pt x="19990" y="21600"/>
                  <a:pt x="18003" y="21600"/>
                </a:cubicBezTo>
                <a:lnTo>
                  <a:pt x="0" y="21600"/>
                </a:lnTo>
                <a:lnTo>
                  <a:pt x="0" y="3600"/>
                </a:lnTo>
                <a:cubicBezTo>
                  <a:pt x="0" y="1612"/>
                  <a:pt x="1610" y="0"/>
                  <a:pt x="3597" y="0"/>
                </a:cubicBezTo>
                <a:close/>
              </a:path>
            </a:pathLst>
          </a:custGeom>
          <a:ln w="12700">
            <a:solidFill>
              <a:srgbClr val="00A9E8"/>
            </a:solidFill>
          </a:ln>
        </p:spPr>
        <p:txBody>
          <a:bodyPr lIns="45718" tIns="45718" rIns="45718" bIns="45718" anchor="ctr"/>
          <a:lstStyle/>
          <a:p>
            <a:pPr algn="ctr">
              <a:defRPr sz="800" b="1">
                <a:solidFill>
                  <a:srgbClr val="00A9E8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1205" name="Group 1205">
            <a:hlinkClick r:id="rId4" action="ppaction://hlinksldjump"/>
          </p:cNvPr>
          <p:cNvGrpSpPr/>
          <p:nvPr/>
        </p:nvGrpSpPr>
        <p:grpSpPr>
          <a:xfrm>
            <a:off x="1005678" y="5973821"/>
            <a:ext cx="1058238" cy="411490"/>
            <a:chOff x="0" y="-1"/>
            <a:chExt cx="1058236" cy="411489"/>
          </a:xfrm>
        </p:grpSpPr>
        <p:sp>
          <p:nvSpPr>
            <p:cNvPr id="1203" name="Shape 1203"/>
            <p:cNvSpPr/>
            <p:nvPr/>
          </p:nvSpPr>
          <p:spPr>
            <a:xfrm>
              <a:off x="-1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204" name="Shape 1204"/>
            <p:cNvSpPr/>
            <p:nvPr/>
          </p:nvSpPr>
          <p:spPr>
            <a:xfrm>
              <a:off x="20086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TECHNOLOGY OVERVIEW</a:t>
              </a:r>
            </a:p>
          </p:txBody>
        </p:sp>
      </p:grpSp>
      <p:grpSp>
        <p:nvGrpSpPr>
          <p:cNvPr id="1208" name="Group 1208">
            <a:hlinkClick r:id="rId4" action="ppaction://hlinksldjump"/>
          </p:cNvPr>
          <p:cNvGrpSpPr/>
          <p:nvPr/>
        </p:nvGrpSpPr>
        <p:grpSpPr>
          <a:xfrm>
            <a:off x="2106884" y="5973821"/>
            <a:ext cx="1058236" cy="411490"/>
            <a:chOff x="-1" y="-1"/>
            <a:chExt cx="1058235" cy="411489"/>
          </a:xfrm>
        </p:grpSpPr>
        <p:sp>
          <p:nvSpPr>
            <p:cNvPr id="1206" name="Shape 1206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207" name="Shape 1207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ANIMATIONS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AND VIDEOS</a:t>
              </a:r>
            </a:p>
          </p:txBody>
        </p:sp>
      </p:grpSp>
      <p:grpSp>
        <p:nvGrpSpPr>
          <p:cNvPr id="1211" name="Group 1211">
            <a:hlinkClick r:id="rId4" action="ppaction://hlinksldjump"/>
          </p:cNvPr>
          <p:cNvGrpSpPr/>
          <p:nvPr/>
        </p:nvGrpSpPr>
        <p:grpSpPr>
          <a:xfrm>
            <a:off x="3208087" y="5973821"/>
            <a:ext cx="1058237" cy="411490"/>
            <a:chOff x="0" y="-1"/>
            <a:chExt cx="1058236" cy="411489"/>
          </a:xfrm>
        </p:grpSpPr>
        <p:sp>
          <p:nvSpPr>
            <p:cNvPr id="1209" name="Shape 1209"/>
            <p:cNvSpPr/>
            <p:nvPr/>
          </p:nvSpPr>
          <p:spPr>
            <a:xfrm>
              <a:off x="-1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210" name="Shape 1210"/>
            <p:cNvSpPr/>
            <p:nvPr/>
          </p:nvSpPr>
          <p:spPr>
            <a:xfrm>
              <a:off x="20086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DISRUPT </a:t>
              </a:r>
              <a:br/>
              <a:r>
                <a:t>PAD DATA</a:t>
              </a:r>
            </a:p>
          </p:txBody>
        </p:sp>
      </p:grpSp>
      <p:grpSp>
        <p:nvGrpSpPr>
          <p:cNvPr id="1214" name="Group 1214">
            <a:hlinkClick r:id="rId4" action="ppaction://hlinksldjump"/>
          </p:cNvPr>
          <p:cNvGrpSpPr/>
          <p:nvPr/>
        </p:nvGrpSpPr>
        <p:grpSpPr>
          <a:xfrm>
            <a:off x="4309290" y="5973821"/>
            <a:ext cx="1058237" cy="411490"/>
            <a:chOff x="-1" y="-1"/>
            <a:chExt cx="1058235" cy="411489"/>
          </a:xfrm>
        </p:grpSpPr>
        <p:sp>
          <p:nvSpPr>
            <p:cNvPr id="1212" name="Shape 1212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213" name="Shape 1213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USER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GUIDE</a:t>
              </a:r>
            </a:p>
          </p:txBody>
        </p:sp>
      </p:grpSp>
      <p:grpSp>
        <p:nvGrpSpPr>
          <p:cNvPr id="1217" name="Group 1217"/>
          <p:cNvGrpSpPr/>
          <p:nvPr/>
        </p:nvGrpSpPr>
        <p:grpSpPr>
          <a:xfrm>
            <a:off x="5410493" y="5973821"/>
            <a:ext cx="1058236" cy="411490"/>
            <a:chOff x="-1" y="-1"/>
            <a:chExt cx="1058235" cy="411489"/>
          </a:xfrm>
        </p:grpSpPr>
        <p:sp>
          <p:nvSpPr>
            <p:cNvPr id="1215" name="Shape 1215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solidFill>
              <a:srgbClr val="5B5C5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216" name="Shape 1216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CASE</a:t>
              </a:r>
            </a:p>
            <a:p>
              <a:pPr algn="ctr">
                <a:defRPr sz="7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STUDIES</a:t>
              </a:r>
            </a:p>
          </p:txBody>
        </p:sp>
      </p:grpSp>
      <p:grpSp>
        <p:nvGrpSpPr>
          <p:cNvPr id="1220" name="Group 1220">
            <a:hlinkClick r:id="rId4" action="ppaction://hlinksldjump"/>
          </p:cNvPr>
          <p:cNvGrpSpPr/>
          <p:nvPr/>
        </p:nvGrpSpPr>
        <p:grpSpPr>
          <a:xfrm>
            <a:off x="6511697" y="5973821"/>
            <a:ext cx="1058236" cy="411490"/>
            <a:chOff x="-1" y="-1"/>
            <a:chExt cx="1058235" cy="411489"/>
          </a:xfrm>
        </p:grpSpPr>
        <p:sp>
          <p:nvSpPr>
            <p:cNvPr id="1218" name="Shape 1218"/>
            <p:cNvSpPr/>
            <p:nvPr/>
          </p:nvSpPr>
          <p:spPr>
            <a:xfrm>
              <a:off x="-2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219" name="Shape 1219"/>
            <p:cNvSpPr/>
            <p:nvPr/>
          </p:nvSpPr>
          <p:spPr>
            <a:xfrm>
              <a:off x="20087" y="72575"/>
              <a:ext cx="1018060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KEY</a:t>
              </a:r>
              <a:br/>
              <a:r>
                <a:t>BENEFITS</a:t>
              </a:r>
            </a:p>
          </p:txBody>
        </p:sp>
      </p:grpSp>
      <p:sp>
        <p:nvSpPr>
          <p:cNvPr id="1221" name="Shape 1221">
            <a:hlinkClick r:id="rId2" action="ppaction://hlinksldjump"/>
          </p:cNvPr>
          <p:cNvSpPr/>
          <p:nvPr/>
        </p:nvSpPr>
        <p:spPr>
          <a:xfrm>
            <a:off x="653705" y="6088126"/>
            <a:ext cx="205795" cy="182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97" y="0"/>
                </a:moveTo>
                <a:lnTo>
                  <a:pt x="11095" y="37"/>
                </a:lnTo>
                <a:lnTo>
                  <a:pt x="11279" y="101"/>
                </a:lnTo>
                <a:lnTo>
                  <a:pt x="11458" y="196"/>
                </a:lnTo>
                <a:lnTo>
                  <a:pt x="11618" y="329"/>
                </a:lnTo>
                <a:lnTo>
                  <a:pt x="21331" y="9954"/>
                </a:lnTo>
                <a:lnTo>
                  <a:pt x="21449" y="10086"/>
                </a:lnTo>
                <a:lnTo>
                  <a:pt x="21529" y="10214"/>
                </a:lnTo>
                <a:lnTo>
                  <a:pt x="21581" y="10325"/>
                </a:lnTo>
                <a:lnTo>
                  <a:pt x="21600" y="10437"/>
                </a:lnTo>
                <a:lnTo>
                  <a:pt x="21586" y="10521"/>
                </a:lnTo>
                <a:lnTo>
                  <a:pt x="21543" y="10606"/>
                </a:lnTo>
                <a:lnTo>
                  <a:pt x="21468" y="10670"/>
                </a:lnTo>
                <a:lnTo>
                  <a:pt x="21360" y="10723"/>
                </a:lnTo>
                <a:lnTo>
                  <a:pt x="21228" y="10750"/>
                </a:lnTo>
                <a:lnTo>
                  <a:pt x="21062" y="10760"/>
                </a:lnTo>
                <a:lnTo>
                  <a:pt x="18064" y="10760"/>
                </a:lnTo>
                <a:lnTo>
                  <a:pt x="18064" y="20618"/>
                </a:lnTo>
                <a:lnTo>
                  <a:pt x="18050" y="20809"/>
                </a:lnTo>
                <a:lnTo>
                  <a:pt x="17998" y="20995"/>
                </a:lnTo>
                <a:lnTo>
                  <a:pt x="17922" y="21165"/>
                </a:lnTo>
                <a:lnTo>
                  <a:pt x="17809" y="21313"/>
                </a:lnTo>
                <a:lnTo>
                  <a:pt x="17686" y="21430"/>
                </a:lnTo>
                <a:lnTo>
                  <a:pt x="17536" y="21520"/>
                </a:lnTo>
                <a:lnTo>
                  <a:pt x="17371" y="21579"/>
                </a:lnTo>
                <a:lnTo>
                  <a:pt x="17191" y="21600"/>
                </a:lnTo>
                <a:lnTo>
                  <a:pt x="13523" y="21600"/>
                </a:lnTo>
                <a:lnTo>
                  <a:pt x="13523" y="15116"/>
                </a:lnTo>
                <a:lnTo>
                  <a:pt x="13514" y="14920"/>
                </a:lnTo>
                <a:lnTo>
                  <a:pt x="13462" y="14734"/>
                </a:lnTo>
                <a:lnTo>
                  <a:pt x="13382" y="14564"/>
                </a:lnTo>
                <a:lnTo>
                  <a:pt x="13268" y="14427"/>
                </a:lnTo>
                <a:lnTo>
                  <a:pt x="13146" y="14304"/>
                </a:lnTo>
                <a:lnTo>
                  <a:pt x="12995" y="14209"/>
                </a:lnTo>
                <a:lnTo>
                  <a:pt x="12830" y="14161"/>
                </a:lnTo>
                <a:lnTo>
                  <a:pt x="12655" y="14135"/>
                </a:lnTo>
                <a:lnTo>
                  <a:pt x="8954" y="14135"/>
                </a:lnTo>
                <a:lnTo>
                  <a:pt x="8775" y="14161"/>
                </a:lnTo>
                <a:lnTo>
                  <a:pt x="8615" y="14220"/>
                </a:lnTo>
                <a:lnTo>
                  <a:pt x="8468" y="14304"/>
                </a:lnTo>
                <a:lnTo>
                  <a:pt x="8336" y="14427"/>
                </a:lnTo>
                <a:lnTo>
                  <a:pt x="8233" y="14570"/>
                </a:lnTo>
                <a:lnTo>
                  <a:pt x="8148" y="14740"/>
                </a:lnTo>
                <a:lnTo>
                  <a:pt x="8096" y="14920"/>
                </a:lnTo>
                <a:lnTo>
                  <a:pt x="8082" y="15116"/>
                </a:lnTo>
                <a:lnTo>
                  <a:pt x="8082" y="21600"/>
                </a:lnTo>
                <a:lnTo>
                  <a:pt x="4413" y="21600"/>
                </a:lnTo>
                <a:lnTo>
                  <a:pt x="4239" y="21579"/>
                </a:lnTo>
                <a:lnTo>
                  <a:pt x="4074" y="21520"/>
                </a:lnTo>
                <a:lnTo>
                  <a:pt x="3928" y="21430"/>
                </a:lnTo>
                <a:lnTo>
                  <a:pt x="3800" y="21303"/>
                </a:lnTo>
                <a:lnTo>
                  <a:pt x="3692" y="21165"/>
                </a:lnTo>
                <a:lnTo>
                  <a:pt x="3607" y="20995"/>
                </a:lnTo>
                <a:lnTo>
                  <a:pt x="3555" y="20809"/>
                </a:lnTo>
                <a:lnTo>
                  <a:pt x="3541" y="20618"/>
                </a:lnTo>
                <a:lnTo>
                  <a:pt x="3541" y="10766"/>
                </a:lnTo>
                <a:lnTo>
                  <a:pt x="542" y="10766"/>
                </a:lnTo>
                <a:lnTo>
                  <a:pt x="382" y="10750"/>
                </a:lnTo>
                <a:lnTo>
                  <a:pt x="240" y="10723"/>
                </a:lnTo>
                <a:lnTo>
                  <a:pt x="137" y="10675"/>
                </a:lnTo>
                <a:lnTo>
                  <a:pt x="61" y="10612"/>
                </a:lnTo>
                <a:lnTo>
                  <a:pt x="14" y="10532"/>
                </a:lnTo>
                <a:lnTo>
                  <a:pt x="0" y="10437"/>
                </a:lnTo>
                <a:lnTo>
                  <a:pt x="19" y="10325"/>
                </a:lnTo>
                <a:lnTo>
                  <a:pt x="71" y="10214"/>
                </a:lnTo>
                <a:lnTo>
                  <a:pt x="156" y="10086"/>
                </a:lnTo>
                <a:lnTo>
                  <a:pt x="273" y="9954"/>
                </a:lnTo>
                <a:lnTo>
                  <a:pt x="9982" y="329"/>
                </a:lnTo>
                <a:lnTo>
                  <a:pt x="10147" y="196"/>
                </a:lnTo>
                <a:lnTo>
                  <a:pt x="10317" y="101"/>
                </a:lnTo>
                <a:lnTo>
                  <a:pt x="10505" y="37"/>
                </a:lnTo>
                <a:lnTo>
                  <a:pt x="10703" y="0"/>
                </a:lnTo>
                <a:lnTo>
                  <a:pt x="10897" y="0"/>
                </a:lnTo>
                <a:close/>
              </a:path>
            </a:pathLst>
          </a:custGeom>
          <a:ln w="12700">
            <a:solidFill>
              <a:srgbClr val="00A9E8"/>
            </a:solidFill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1224" name="Group 1224"/>
          <p:cNvGrpSpPr/>
          <p:nvPr/>
        </p:nvGrpSpPr>
        <p:grpSpPr>
          <a:xfrm>
            <a:off x="7611548" y="5973821"/>
            <a:ext cx="1058236" cy="411490"/>
            <a:chOff x="-1" y="-1"/>
            <a:chExt cx="1058235" cy="411489"/>
          </a:xfrm>
        </p:grpSpPr>
        <p:sp>
          <p:nvSpPr>
            <p:cNvPr id="1222" name="Shape 1222"/>
            <p:cNvSpPr/>
            <p:nvPr/>
          </p:nvSpPr>
          <p:spPr>
            <a:xfrm>
              <a:off x="-2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223" name="Shape 1223"/>
            <p:cNvSpPr/>
            <p:nvPr/>
          </p:nvSpPr>
          <p:spPr>
            <a:xfrm>
              <a:off x="20087" y="72575"/>
              <a:ext cx="1018060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CORPORATE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OVERVIEW</a:t>
              </a:r>
            </a:p>
          </p:txBody>
        </p:sp>
      </p:grpSp>
      <p:sp>
        <p:nvSpPr>
          <p:cNvPr id="1225" name="Shape 1225"/>
          <p:cNvSpPr>
            <a:spLocks noGrp="1"/>
          </p:cNvSpPr>
          <p:nvPr>
            <p:ph type="body" idx="13"/>
          </p:nvPr>
        </p:nvSpPr>
        <p:spPr>
          <a:xfrm>
            <a:off x="439910" y="1182684"/>
            <a:ext cx="8321041" cy="457200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26" name="Shape 122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Case Stud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" name="Shape 1233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5B5C5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234" name="Shape 1234"/>
          <p:cNvSpPr/>
          <p:nvPr/>
        </p:nvSpPr>
        <p:spPr>
          <a:xfrm>
            <a:off x="457203" y="6504374"/>
            <a:ext cx="3283886" cy="241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600"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iPad Lithoplasty Overview | SPL-61178 | Rev. B</a:t>
            </a:r>
          </a:p>
          <a:p>
            <a:pPr>
              <a:defRPr sz="600"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© Shockwave Medical, Inc.  All Rights Reserved.</a:t>
            </a:r>
          </a:p>
        </p:txBody>
      </p:sp>
      <p:pic>
        <p:nvPicPr>
          <p:cNvPr id="1235" name="image3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70458" y="6514748"/>
            <a:ext cx="914404" cy="224772"/>
          </a:xfrm>
          <a:prstGeom prst="rect">
            <a:avLst/>
          </a:prstGeom>
          <a:ln w="12700">
            <a:miter lim="400000"/>
          </a:ln>
        </p:spPr>
      </p:pic>
      <p:sp>
        <p:nvSpPr>
          <p:cNvPr id="1236" name="Shape 1236"/>
          <p:cNvSpPr/>
          <p:nvPr/>
        </p:nvSpPr>
        <p:spPr>
          <a:xfrm>
            <a:off x="3706317" y="6603154"/>
            <a:ext cx="1731369" cy="177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b">
            <a:spAutoFit/>
          </a:bodyPr>
          <a:lstStyle>
            <a:lvl1pPr algn="ctr">
              <a:defRPr sz="700">
                <a:solidFill>
                  <a:srgbClr val="00A9E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SAFETY INFORMATION</a:t>
            </a:r>
          </a:p>
        </p:txBody>
      </p:sp>
      <p:sp>
        <p:nvSpPr>
          <p:cNvPr id="1237" name="Shape 1237"/>
          <p:cNvSpPr/>
          <p:nvPr/>
        </p:nvSpPr>
        <p:spPr>
          <a:xfrm>
            <a:off x="550862" y="5973826"/>
            <a:ext cx="411846" cy="4114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597" y="0"/>
                </a:moveTo>
                <a:lnTo>
                  <a:pt x="21600" y="0"/>
                </a:lnTo>
                <a:lnTo>
                  <a:pt x="21600" y="18000"/>
                </a:lnTo>
                <a:cubicBezTo>
                  <a:pt x="21600" y="19988"/>
                  <a:pt x="19990" y="21600"/>
                  <a:pt x="18003" y="21600"/>
                </a:cubicBezTo>
                <a:lnTo>
                  <a:pt x="0" y="21600"/>
                </a:lnTo>
                <a:lnTo>
                  <a:pt x="0" y="3600"/>
                </a:lnTo>
                <a:cubicBezTo>
                  <a:pt x="0" y="1612"/>
                  <a:pt x="1610" y="0"/>
                  <a:pt x="3597" y="0"/>
                </a:cubicBezTo>
                <a:close/>
              </a:path>
            </a:pathLst>
          </a:custGeom>
          <a:ln w="12700">
            <a:solidFill>
              <a:srgbClr val="00A9E8"/>
            </a:solidFill>
          </a:ln>
        </p:spPr>
        <p:txBody>
          <a:bodyPr lIns="45718" tIns="45718" rIns="45718" bIns="45718" anchor="ctr"/>
          <a:lstStyle/>
          <a:p>
            <a:pPr algn="ctr">
              <a:defRPr sz="800" b="1">
                <a:solidFill>
                  <a:srgbClr val="00A9E8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1240" name="Group 1240">
            <a:hlinkClick r:id="rId4" action="ppaction://hlinksldjump"/>
          </p:cNvPr>
          <p:cNvGrpSpPr/>
          <p:nvPr/>
        </p:nvGrpSpPr>
        <p:grpSpPr>
          <a:xfrm>
            <a:off x="1005678" y="5973821"/>
            <a:ext cx="1058238" cy="411490"/>
            <a:chOff x="0" y="-1"/>
            <a:chExt cx="1058236" cy="411489"/>
          </a:xfrm>
        </p:grpSpPr>
        <p:sp>
          <p:nvSpPr>
            <p:cNvPr id="1238" name="Shape 1238"/>
            <p:cNvSpPr/>
            <p:nvPr/>
          </p:nvSpPr>
          <p:spPr>
            <a:xfrm>
              <a:off x="-1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239" name="Shape 1239"/>
            <p:cNvSpPr/>
            <p:nvPr/>
          </p:nvSpPr>
          <p:spPr>
            <a:xfrm>
              <a:off x="20086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TECHNOLOGY OVERVIEW</a:t>
              </a:r>
            </a:p>
          </p:txBody>
        </p:sp>
      </p:grpSp>
      <p:grpSp>
        <p:nvGrpSpPr>
          <p:cNvPr id="1243" name="Group 1243">
            <a:hlinkClick r:id="rId4" action="ppaction://hlinksldjump"/>
          </p:cNvPr>
          <p:cNvGrpSpPr/>
          <p:nvPr/>
        </p:nvGrpSpPr>
        <p:grpSpPr>
          <a:xfrm>
            <a:off x="2106884" y="5973821"/>
            <a:ext cx="1058236" cy="411490"/>
            <a:chOff x="-1" y="-1"/>
            <a:chExt cx="1058235" cy="411489"/>
          </a:xfrm>
        </p:grpSpPr>
        <p:sp>
          <p:nvSpPr>
            <p:cNvPr id="1241" name="Shape 1241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242" name="Shape 1242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ANIMATIONS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AND VIDEOS</a:t>
              </a:r>
            </a:p>
          </p:txBody>
        </p:sp>
      </p:grpSp>
      <p:grpSp>
        <p:nvGrpSpPr>
          <p:cNvPr id="1246" name="Group 1246">
            <a:hlinkClick r:id="rId4" action="ppaction://hlinksldjump"/>
          </p:cNvPr>
          <p:cNvGrpSpPr/>
          <p:nvPr/>
        </p:nvGrpSpPr>
        <p:grpSpPr>
          <a:xfrm>
            <a:off x="3208087" y="5973821"/>
            <a:ext cx="1058237" cy="411490"/>
            <a:chOff x="0" y="-1"/>
            <a:chExt cx="1058236" cy="411489"/>
          </a:xfrm>
        </p:grpSpPr>
        <p:sp>
          <p:nvSpPr>
            <p:cNvPr id="1244" name="Shape 1244"/>
            <p:cNvSpPr/>
            <p:nvPr/>
          </p:nvSpPr>
          <p:spPr>
            <a:xfrm>
              <a:off x="-1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245" name="Shape 1245"/>
            <p:cNvSpPr/>
            <p:nvPr/>
          </p:nvSpPr>
          <p:spPr>
            <a:xfrm>
              <a:off x="20086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DISRUPT </a:t>
              </a:r>
              <a:br/>
              <a:r>
                <a:t>PAD DATA</a:t>
              </a:r>
            </a:p>
          </p:txBody>
        </p:sp>
      </p:grpSp>
      <p:grpSp>
        <p:nvGrpSpPr>
          <p:cNvPr id="1249" name="Group 1249">
            <a:hlinkClick r:id="rId4" action="ppaction://hlinksldjump"/>
          </p:cNvPr>
          <p:cNvGrpSpPr/>
          <p:nvPr/>
        </p:nvGrpSpPr>
        <p:grpSpPr>
          <a:xfrm>
            <a:off x="4309290" y="5973821"/>
            <a:ext cx="1058237" cy="411490"/>
            <a:chOff x="-1" y="-1"/>
            <a:chExt cx="1058235" cy="411489"/>
          </a:xfrm>
        </p:grpSpPr>
        <p:sp>
          <p:nvSpPr>
            <p:cNvPr id="1247" name="Shape 1247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248" name="Shape 1248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USER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GUIDE</a:t>
              </a:r>
            </a:p>
          </p:txBody>
        </p:sp>
      </p:grpSp>
      <p:grpSp>
        <p:nvGrpSpPr>
          <p:cNvPr id="1252" name="Group 1252"/>
          <p:cNvGrpSpPr/>
          <p:nvPr/>
        </p:nvGrpSpPr>
        <p:grpSpPr>
          <a:xfrm>
            <a:off x="5410493" y="5973821"/>
            <a:ext cx="1058236" cy="411490"/>
            <a:chOff x="-1" y="-1"/>
            <a:chExt cx="1058235" cy="411489"/>
          </a:xfrm>
        </p:grpSpPr>
        <p:sp>
          <p:nvSpPr>
            <p:cNvPr id="1250" name="Shape 1250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solidFill>
              <a:srgbClr val="5B5C5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251" name="Shape 1251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CASE</a:t>
              </a:r>
            </a:p>
            <a:p>
              <a:pPr algn="ctr">
                <a:defRPr sz="7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STUDIES</a:t>
              </a:r>
            </a:p>
          </p:txBody>
        </p:sp>
      </p:grpSp>
      <p:grpSp>
        <p:nvGrpSpPr>
          <p:cNvPr id="1255" name="Group 1255">
            <a:hlinkClick r:id="rId4" action="ppaction://hlinksldjump"/>
          </p:cNvPr>
          <p:cNvGrpSpPr/>
          <p:nvPr/>
        </p:nvGrpSpPr>
        <p:grpSpPr>
          <a:xfrm>
            <a:off x="6511697" y="5973821"/>
            <a:ext cx="1058236" cy="411490"/>
            <a:chOff x="-1" y="-1"/>
            <a:chExt cx="1058235" cy="411489"/>
          </a:xfrm>
        </p:grpSpPr>
        <p:sp>
          <p:nvSpPr>
            <p:cNvPr id="1253" name="Shape 1253"/>
            <p:cNvSpPr/>
            <p:nvPr/>
          </p:nvSpPr>
          <p:spPr>
            <a:xfrm>
              <a:off x="-2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254" name="Shape 1254"/>
            <p:cNvSpPr/>
            <p:nvPr/>
          </p:nvSpPr>
          <p:spPr>
            <a:xfrm>
              <a:off x="20087" y="72575"/>
              <a:ext cx="1018060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KEY</a:t>
              </a:r>
              <a:br/>
              <a:r>
                <a:t>BENEFITS</a:t>
              </a:r>
            </a:p>
          </p:txBody>
        </p:sp>
      </p:grpSp>
      <p:sp>
        <p:nvSpPr>
          <p:cNvPr id="1256" name="Shape 1256">
            <a:hlinkClick r:id="rId2" action="ppaction://hlinksldjump"/>
          </p:cNvPr>
          <p:cNvSpPr/>
          <p:nvPr/>
        </p:nvSpPr>
        <p:spPr>
          <a:xfrm>
            <a:off x="653705" y="6088126"/>
            <a:ext cx="205795" cy="182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97" y="0"/>
                </a:moveTo>
                <a:lnTo>
                  <a:pt x="11095" y="37"/>
                </a:lnTo>
                <a:lnTo>
                  <a:pt x="11279" y="101"/>
                </a:lnTo>
                <a:lnTo>
                  <a:pt x="11458" y="196"/>
                </a:lnTo>
                <a:lnTo>
                  <a:pt x="11618" y="329"/>
                </a:lnTo>
                <a:lnTo>
                  <a:pt x="21331" y="9954"/>
                </a:lnTo>
                <a:lnTo>
                  <a:pt x="21449" y="10086"/>
                </a:lnTo>
                <a:lnTo>
                  <a:pt x="21529" y="10214"/>
                </a:lnTo>
                <a:lnTo>
                  <a:pt x="21581" y="10325"/>
                </a:lnTo>
                <a:lnTo>
                  <a:pt x="21600" y="10437"/>
                </a:lnTo>
                <a:lnTo>
                  <a:pt x="21586" y="10521"/>
                </a:lnTo>
                <a:lnTo>
                  <a:pt x="21543" y="10606"/>
                </a:lnTo>
                <a:lnTo>
                  <a:pt x="21468" y="10670"/>
                </a:lnTo>
                <a:lnTo>
                  <a:pt x="21360" y="10723"/>
                </a:lnTo>
                <a:lnTo>
                  <a:pt x="21228" y="10750"/>
                </a:lnTo>
                <a:lnTo>
                  <a:pt x="21062" y="10760"/>
                </a:lnTo>
                <a:lnTo>
                  <a:pt x="18064" y="10760"/>
                </a:lnTo>
                <a:lnTo>
                  <a:pt x="18064" y="20618"/>
                </a:lnTo>
                <a:lnTo>
                  <a:pt x="18050" y="20809"/>
                </a:lnTo>
                <a:lnTo>
                  <a:pt x="17998" y="20995"/>
                </a:lnTo>
                <a:lnTo>
                  <a:pt x="17922" y="21165"/>
                </a:lnTo>
                <a:lnTo>
                  <a:pt x="17809" y="21313"/>
                </a:lnTo>
                <a:lnTo>
                  <a:pt x="17686" y="21430"/>
                </a:lnTo>
                <a:lnTo>
                  <a:pt x="17536" y="21520"/>
                </a:lnTo>
                <a:lnTo>
                  <a:pt x="17371" y="21579"/>
                </a:lnTo>
                <a:lnTo>
                  <a:pt x="17191" y="21600"/>
                </a:lnTo>
                <a:lnTo>
                  <a:pt x="13523" y="21600"/>
                </a:lnTo>
                <a:lnTo>
                  <a:pt x="13523" y="15116"/>
                </a:lnTo>
                <a:lnTo>
                  <a:pt x="13514" y="14920"/>
                </a:lnTo>
                <a:lnTo>
                  <a:pt x="13462" y="14734"/>
                </a:lnTo>
                <a:lnTo>
                  <a:pt x="13382" y="14564"/>
                </a:lnTo>
                <a:lnTo>
                  <a:pt x="13268" y="14427"/>
                </a:lnTo>
                <a:lnTo>
                  <a:pt x="13146" y="14304"/>
                </a:lnTo>
                <a:lnTo>
                  <a:pt x="12995" y="14209"/>
                </a:lnTo>
                <a:lnTo>
                  <a:pt x="12830" y="14161"/>
                </a:lnTo>
                <a:lnTo>
                  <a:pt x="12655" y="14135"/>
                </a:lnTo>
                <a:lnTo>
                  <a:pt x="8954" y="14135"/>
                </a:lnTo>
                <a:lnTo>
                  <a:pt x="8775" y="14161"/>
                </a:lnTo>
                <a:lnTo>
                  <a:pt x="8615" y="14220"/>
                </a:lnTo>
                <a:lnTo>
                  <a:pt x="8468" y="14304"/>
                </a:lnTo>
                <a:lnTo>
                  <a:pt x="8336" y="14427"/>
                </a:lnTo>
                <a:lnTo>
                  <a:pt x="8233" y="14570"/>
                </a:lnTo>
                <a:lnTo>
                  <a:pt x="8148" y="14740"/>
                </a:lnTo>
                <a:lnTo>
                  <a:pt x="8096" y="14920"/>
                </a:lnTo>
                <a:lnTo>
                  <a:pt x="8082" y="15116"/>
                </a:lnTo>
                <a:lnTo>
                  <a:pt x="8082" y="21600"/>
                </a:lnTo>
                <a:lnTo>
                  <a:pt x="4413" y="21600"/>
                </a:lnTo>
                <a:lnTo>
                  <a:pt x="4239" y="21579"/>
                </a:lnTo>
                <a:lnTo>
                  <a:pt x="4074" y="21520"/>
                </a:lnTo>
                <a:lnTo>
                  <a:pt x="3928" y="21430"/>
                </a:lnTo>
                <a:lnTo>
                  <a:pt x="3800" y="21303"/>
                </a:lnTo>
                <a:lnTo>
                  <a:pt x="3692" y="21165"/>
                </a:lnTo>
                <a:lnTo>
                  <a:pt x="3607" y="20995"/>
                </a:lnTo>
                <a:lnTo>
                  <a:pt x="3555" y="20809"/>
                </a:lnTo>
                <a:lnTo>
                  <a:pt x="3541" y="20618"/>
                </a:lnTo>
                <a:lnTo>
                  <a:pt x="3541" y="10766"/>
                </a:lnTo>
                <a:lnTo>
                  <a:pt x="542" y="10766"/>
                </a:lnTo>
                <a:lnTo>
                  <a:pt x="382" y="10750"/>
                </a:lnTo>
                <a:lnTo>
                  <a:pt x="240" y="10723"/>
                </a:lnTo>
                <a:lnTo>
                  <a:pt x="137" y="10675"/>
                </a:lnTo>
                <a:lnTo>
                  <a:pt x="61" y="10612"/>
                </a:lnTo>
                <a:lnTo>
                  <a:pt x="14" y="10532"/>
                </a:lnTo>
                <a:lnTo>
                  <a:pt x="0" y="10437"/>
                </a:lnTo>
                <a:lnTo>
                  <a:pt x="19" y="10325"/>
                </a:lnTo>
                <a:lnTo>
                  <a:pt x="71" y="10214"/>
                </a:lnTo>
                <a:lnTo>
                  <a:pt x="156" y="10086"/>
                </a:lnTo>
                <a:lnTo>
                  <a:pt x="273" y="9954"/>
                </a:lnTo>
                <a:lnTo>
                  <a:pt x="9982" y="329"/>
                </a:lnTo>
                <a:lnTo>
                  <a:pt x="10147" y="196"/>
                </a:lnTo>
                <a:lnTo>
                  <a:pt x="10317" y="101"/>
                </a:lnTo>
                <a:lnTo>
                  <a:pt x="10505" y="37"/>
                </a:lnTo>
                <a:lnTo>
                  <a:pt x="10703" y="0"/>
                </a:lnTo>
                <a:lnTo>
                  <a:pt x="10897" y="0"/>
                </a:lnTo>
                <a:close/>
              </a:path>
            </a:pathLst>
          </a:custGeom>
          <a:ln w="12700">
            <a:solidFill>
              <a:srgbClr val="00A9E8"/>
            </a:solidFill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1259" name="Group 1259"/>
          <p:cNvGrpSpPr/>
          <p:nvPr/>
        </p:nvGrpSpPr>
        <p:grpSpPr>
          <a:xfrm>
            <a:off x="7611548" y="5973821"/>
            <a:ext cx="1058236" cy="411490"/>
            <a:chOff x="-1" y="-1"/>
            <a:chExt cx="1058235" cy="411489"/>
          </a:xfrm>
        </p:grpSpPr>
        <p:sp>
          <p:nvSpPr>
            <p:cNvPr id="1257" name="Shape 1257"/>
            <p:cNvSpPr/>
            <p:nvPr/>
          </p:nvSpPr>
          <p:spPr>
            <a:xfrm>
              <a:off x="-2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258" name="Shape 1258"/>
            <p:cNvSpPr/>
            <p:nvPr/>
          </p:nvSpPr>
          <p:spPr>
            <a:xfrm>
              <a:off x="20087" y="72575"/>
              <a:ext cx="1018060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CORPORATE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OVERVIEW</a:t>
              </a:r>
            </a:p>
          </p:txBody>
        </p:sp>
      </p:grpSp>
      <p:sp>
        <p:nvSpPr>
          <p:cNvPr id="1260" name="Shape 1260"/>
          <p:cNvSpPr>
            <a:spLocks noGrp="1"/>
          </p:cNvSpPr>
          <p:nvPr>
            <p:ph type="body" idx="1"/>
          </p:nvPr>
        </p:nvSpPr>
        <p:spPr>
          <a:xfrm>
            <a:off x="439910" y="1182687"/>
            <a:ext cx="8321042" cy="4572002"/>
          </a:xfrm>
          <a:prstGeom prst="rect">
            <a:avLst/>
          </a:prstGeom>
        </p:spPr>
        <p:txBody>
          <a:bodyPr/>
          <a:lstStyle>
            <a:lvl1pPr marL="129773" indent="-129773">
              <a:buClr>
                <a:srgbClr val="38342C"/>
              </a:buClr>
              <a:defRPr>
                <a:solidFill>
                  <a:srgbClr val="5B5C56"/>
                </a:solidFill>
              </a:defRPr>
            </a:lvl1pPr>
            <a:lvl2pPr marL="276847" indent="-147076">
              <a:buClr>
                <a:srgbClr val="38342C"/>
              </a:buClr>
              <a:defRPr>
                <a:solidFill>
                  <a:srgbClr val="5B5C56"/>
                </a:solidFill>
              </a:defRPr>
            </a:lvl2pPr>
            <a:lvl3pPr marL="427686" indent="-168145">
              <a:buClr>
                <a:srgbClr val="38342C"/>
              </a:buClr>
              <a:defRPr>
                <a:solidFill>
                  <a:srgbClr val="5B5C56"/>
                </a:solidFill>
              </a:defRPr>
            </a:lvl3pPr>
            <a:lvl4pPr marL="571966" indent="-183845">
              <a:buClr>
                <a:srgbClr val="38342C"/>
              </a:buClr>
              <a:buChar char="•"/>
              <a:defRPr>
                <a:solidFill>
                  <a:srgbClr val="5B5C56"/>
                </a:solidFill>
              </a:defRPr>
            </a:lvl4pPr>
            <a:lvl5pPr marL="691618" indent="-173722">
              <a:buClr>
                <a:srgbClr val="38342C"/>
              </a:buClr>
              <a:buChar char="•"/>
              <a:defRPr>
                <a:solidFill>
                  <a:srgbClr val="5B5C56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61" name="Shape 1261"/>
          <p:cNvSpPr>
            <a:spLocks noGrp="1"/>
          </p:cNvSpPr>
          <p:nvPr>
            <p:ph type="body" sz="quarter" idx="13"/>
          </p:nvPr>
        </p:nvSpPr>
        <p:spPr>
          <a:xfrm>
            <a:off x="439911" y="107155"/>
            <a:ext cx="8321041" cy="417186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1262" name="Shape 1262"/>
          <p:cNvSpPr>
            <a:spLocks noGrp="1"/>
          </p:cNvSpPr>
          <p:nvPr>
            <p:ph type="body" sz="quarter" idx="14"/>
          </p:nvPr>
        </p:nvSpPr>
        <p:spPr>
          <a:xfrm>
            <a:off x="439911" y="539530"/>
            <a:ext cx="8321041" cy="342901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63" name="Shape 126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 line interior slid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/>
          </p:cNvSpPr>
          <p:nvPr>
            <p:ph type="body" sz="quarter" idx="1"/>
          </p:nvPr>
        </p:nvSpPr>
        <p:spPr>
          <a:xfrm>
            <a:off x="520049" y="86060"/>
            <a:ext cx="5845177" cy="418765"/>
          </a:xfrm>
          <a:prstGeom prst="rect">
            <a:avLst/>
          </a:prstGeom>
        </p:spPr>
        <p:txBody>
          <a:bodyPr anchor="ctr"/>
          <a:lstStyle>
            <a:lvl1pPr marL="0" indent="0">
              <a:buClrTx/>
              <a:buSzTx/>
              <a:buFontTx/>
              <a:buNone/>
              <a:defRPr sz="2400" b="1">
                <a:solidFill>
                  <a:srgbClr val="FFFFFF"/>
                </a:solidFill>
              </a:defRPr>
            </a:lvl1pPr>
            <a:lvl2pPr marL="460827" indent="-283028">
              <a:buClrTx/>
              <a:buFontTx/>
              <a:defRPr sz="2400" b="1">
                <a:solidFill>
                  <a:srgbClr val="FFFFFF"/>
                </a:solidFill>
              </a:defRPr>
            </a:lvl2pPr>
            <a:lvl3pPr marL="581025" indent="-238125">
              <a:buClrTx/>
              <a:buFontTx/>
              <a:defRPr sz="2400" b="1">
                <a:solidFill>
                  <a:srgbClr val="FFFFFF"/>
                </a:solidFill>
              </a:defRPr>
            </a:lvl3pPr>
            <a:lvl4pPr marL="795337" indent="-333375">
              <a:buClrTx/>
              <a:buFontTx/>
              <a:defRPr sz="2400" b="1">
                <a:solidFill>
                  <a:srgbClr val="FFFFFF"/>
                </a:solidFill>
              </a:defRPr>
            </a:lvl4pPr>
            <a:lvl5pPr marL="914400" indent="-285750">
              <a:buClrTx/>
              <a:buFontTx/>
              <a:defRPr sz="2400"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0" name="Shape 50"/>
          <p:cNvSpPr>
            <a:spLocks noGrp="1"/>
          </p:cNvSpPr>
          <p:nvPr>
            <p:ph type="body" sz="quarter" idx="13"/>
          </p:nvPr>
        </p:nvSpPr>
        <p:spPr>
          <a:xfrm>
            <a:off x="520700" y="465245"/>
            <a:ext cx="5468938" cy="40851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1" name="Shape 5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Key Benef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" name="Shape 1270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5B5C5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271" name="Shape 1271"/>
          <p:cNvSpPr>
            <a:spLocks noGrp="1"/>
          </p:cNvSpPr>
          <p:nvPr>
            <p:ph type="body" sz="quarter" idx="1"/>
          </p:nvPr>
        </p:nvSpPr>
        <p:spPr>
          <a:xfrm>
            <a:off x="439912" y="107157"/>
            <a:ext cx="8321041" cy="700091"/>
          </a:xfrm>
          <a:prstGeom prst="rect">
            <a:avLst/>
          </a:prstGeom>
        </p:spPr>
        <p:txBody>
          <a:bodyPr anchor="ctr"/>
          <a:lstStyle>
            <a:lvl1pPr marL="0" indent="0">
              <a:buClrTx/>
              <a:buSzTx/>
              <a:buFontTx/>
              <a:buNone/>
              <a:defRPr sz="2600">
                <a:solidFill>
                  <a:srgbClr val="FFFFFF"/>
                </a:solidFill>
              </a:defRPr>
            </a:lvl1pPr>
            <a:lvl2pPr marL="370777" indent="-241006">
              <a:buClrTx/>
              <a:buFontTx/>
              <a:defRPr sz="2600">
                <a:solidFill>
                  <a:srgbClr val="FFFFFF"/>
                </a:solidFill>
              </a:defRPr>
            </a:lvl2pPr>
            <a:lvl3pPr marL="538134" indent="-278592">
              <a:buClrTx/>
              <a:buFontTx/>
              <a:defRPr sz="2600">
                <a:solidFill>
                  <a:srgbClr val="FFFFFF"/>
                </a:solidFill>
              </a:defRPr>
            </a:lvl3pPr>
            <a:lvl4pPr marL="669296" indent="-281173">
              <a:buClrTx/>
              <a:buFontTx/>
              <a:defRPr sz="2600">
                <a:solidFill>
                  <a:srgbClr val="FFFFFF"/>
                </a:solidFill>
              </a:defRPr>
            </a:lvl4pPr>
            <a:lvl5pPr marL="836730" indent="-318834">
              <a:buClrTx/>
              <a:buFontTx/>
              <a:defRPr sz="26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72" name="Shape 1272"/>
          <p:cNvSpPr/>
          <p:nvPr/>
        </p:nvSpPr>
        <p:spPr>
          <a:xfrm>
            <a:off x="457203" y="6504374"/>
            <a:ext cx="3283886" cy="241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600"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iPad Lithoplasty Overview | SPL-61178 | Rev. B</a:t>
            </a:r>
          </a:p>
          <a:p>
            <a:pPr>
              <a:defRPr sz="600"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© Shockwave Medical, Inc.  All Rights Reserved.</a:t>
            </a:r>
          </a:p>
        </p:txBody>
      </p:sp>
      <p:pic>
        <p:nvPicPr>
          <p:cNvPr id="1273" name="image3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70458" y="6514748"/>
            <a:ext cx="914404" cy="224772"/>
          </a:xfrm>
          <a:prstGeom prst="rect">
            <a:avLst/>
          </a:prstGeom>
          <a:ln w="12700">
            <a:miter lim="400000"/>
          </a:ln>
        </p:spPr>
      </p:pic>
      <p:sp>
        <p:nvSpPr>
          <p:cNvPr id="1274" name="Shape 1274"/>
          <p:cNvSpPr/>
          <p:nvPr/>
        </p:nvSpPr>
        <p:spPr>
          <a:xfrm>
            <a:off x="3706317" y="6603154"/>
            <a:ext cx="1731369" cy="177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b">
            <a:spAutoFit/>
          </a:bodyPr>
          <a:lstStyle>
            <a:lvl1pPr algn="ctr">
              <a:defRPr sz="700">
                <a:solidFill>
                  <a:srgbClr val="00A9E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SAFETY INFORMATION</a:t>
            </a:r>
          </a:p>
        </p:txBody>
      </p:sp>
      <p:sp>
        <p:nvSpPr>
          <p:cNvPr id="1275" name="Shape 1275"/>
          <p:cNvSpPr/>
          <p:nvPr/>
        </p:nvSpPr>
        <p:spPr>
          <a:xfrm>
            <a:off x="550862" y="5973826"/>
            <a:ext cx="411846" cy="4114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597" y="0"/>
                </a:moveTo>
                <a:lnTo>
                  <a:pt x="21600" y="0"/>
                </a:lnTo>
                <a:lnTo>
                  <a:pt x="21600" y="18000"/>
                </a:lnTo>
                <a:cubicBezTo>
                  <a:pt x="21600" y="19988"/>
                  <a:pt x="19990" y="21600"/>
                  <a:pt x="18003" y="21600"/>
                </a:cubicBezTo>
                <a:lnTo>
                  <a:pt x="0" y="21600"/>
                </a:lnTo>
                <a:lnTo>
                  <a:pt x="0" y="3600"/>
                </a:lnTo>
                <a:cubicBezTo>
                  <a:pt x="0" y="1612"/>
                  <a:pt x="1610" y="0"/>
                  <a:pt x="3597" y="0"/>
                </a:cubicBezTo>
                <a:close/>
              </a:path>
            </a:pathLst>
          </a:custGeom>
          <a:ln w="12700">
            <a:solidFill>
              <a:srgbClr val="00A9E8"/>
            </a:solidFill>
          </a:ln>
        </p:spPr>
        <p:txBody>
          <a:bodyPr lIns="45718" tIns="45718" rIns="45718" bIns="45718" anchor="ctr"/>
          <a:lstStyle/>
          <a:p>
            <a:pPr algn="ctr">
              <a:defRPr sz="800" b="1">
                <a:solidFill>
                  <a:srgbClr val="00A9E8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1278" name="Group 1278">
            <a:hlinkClick r:id="rId4" action="ppaction://hlinksldjump"/>
          </p:cNvPr>
          <p:cNvGrpSpPr/>
          <p:nvPr/>
        </p:nvGrpSpPr>
        <p:grpSpPr>
          <a:xfrm>
            <a:off x="1005678" y="5973821"/>
            <a:ext cx="1058238" cy="411490"/>
            <a:chOff x="0" y="-1"/>
            <a:chExt cx="1058236" cy="411489"/>
          </a:xfrm>
        </p:grpSpPr>
        <p:sp>
          <p:nvSpPr>
            <p:cNvPr id="1276" name="Shape 1276"/>
            <p:cNvSpPr/>
            <p:nvPr/>
          </p:nvSpPr>
          <p:spPr>
            <a:xfrm>
              <a:off x="-1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277" name="Shape 1277"/>
            <p:cNvSpPr/>
            <p:nvPr/>
          </p:nvSpPr>
          <p:spPr>
            <a:xfrm>
              <a:off x="20086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TECHNOLOGY OVERVIEW</a:t>
              </a:r>
            </a:p>
          </p:txBody>
        </p:sp>
      </p:grpSp>
      <p:grpSp>
        <p:nvGrpSpPr>
          <p:cNvPr id="1281" name="Group 1281">
            <a:hlinkClick r:id="rId4" action="ppaction://hlinksldjump"/>
          </p:cNvPr>
          <p:cNvGrpSpPr/>
          <p:nvPr/>
        </p:nvGrpSpPr>
        <p:grpSpPr>
          <a:xfrm>
            <a:off x="2106884" y="5973821"/>
            <a:ext cx="1058236" cy="411490"/>
            <a:chOff x="-1" y="-1"/>
            <a:chExt cx="1058235" cy="411489"/>
          </a:xfrm>
        </p:grpSpPr>
        <p:sp>
          <p:nvSpPr>
            <p:cNvPr id="1279" name="Shape 1279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280" name="Shape 1280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ANIMATIONS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AND VIDEOS</a:t>
              </a:r>
            </a:p>
          </p:txBody>
        </p:sp>
      </p:grpSp>
      <p:grpSp>
        <p:nvGrpSpPr>
          <p:cNvPr id="1284" name="Group 1284">
            <a:hlinkClick r:id="rId4" action="ppaction://hlinksldjump"/>
          </p:cNvPr>
          <p:cNvGrpSpPr/>
          <p:nvPr/>
        </p:nvGrpSpPr>
        <p:grpSpPr>
          <a:xfrm>
            <a:off x="3208087" y="5973821"/>
            <a:ext cx="1058237" cy="411490"/>
            <a:chOff x="0" y="-1"/>
            <a:chExt cx="1058236" cy="411489"/>
          </a:xfrm>
        </p:grpSpPr>
        <p:sp>
          <p:nvSpPr>
            <p:cNvPr id="1282" name="Shape 1282"/>
            <p:cNvSpPr/>
            <p:nvPr/>
          </p:nvSpPr>
          <p:spPr>
            <a:xfrm>
              <a:off x="-1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283" name="Shape 1283"/>
            <p:cNvSpPr/>
            <p:nvPr/>
          </p:nvSpPr>
          <p:spPr>
            <a:xfrm>
              <a:off x="20086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DISRUPT </a:t>
              </a:r>
              <a:br/>
              <a:r>
                <a:t>PAD DATA</a:t>
              </a:r>
            </a:p>
          </p:txBody>
        </p:sp>
      </p:grpSp>
      <p:grpSp>
        <p:nvGrpSpPr>
          <p:cNvPr id="1287" name="Group 1287">
            <a:hlinkClick r:id="rId4" action="ppaction://hlinksldjump"/>
          </p:cNvPr>
          <p:cNvGrpSpPr/>
          <p:nvPr/>
        </p:nvGrpSpPr>
        <p:grpSpPr>
          <a:xfrm>
            <a:off x="4309290" y="5973821"/>
            <a:ext cx="1058237" cy="411490"/>
            <a:chOff x="-1" y="-1"/>
            <a:chExt cx="1058235" cy="411489"/>
          </a:xfrm>
        </p:grpSpPr>
        <p:sp>
          <p:nvSpPr>
            <p:cNvPr id="1285" name="Shape 1285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286" name="Shape 1286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USER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GUIDE</a:t>
              </a:r>
            </a:p>
          </p:txBody>
        </p:sp>
      </p:grpSp>
      <p:grpSp>
        <p:nvGrpSpPr>
          <p:cNvPr id="1290" name="Group 1290"/>
          <p:cNvGrpSpPr/>
          <p:nvPr/>
        </p:nvGrpSpPr>
        <p:grpSpPr>
          <a:xfrm>
            <a:off x="5410493" y="5973821"/>
            <a:ext cx="1058236" cy="411490"/>
            <a:chOff x="-1" y="-1"/>
            <a:chExt cx="1058235" cy="411489"/>
          </a:xfrm>
        </p:grpSpPr>
        <p:sp>
          <p:nvSpPr>
            <p:cNvPr id="1288" name="Shape 1288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289" name="Shape 1289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CASE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STUDIES</a:t>
              </a:r>
            </a:p>
          </p:txBody>
        </p:sp>
      </p:grpSp>
      <p:grpSp>
        <p:nvGrpSpPr>
          <p:cNvPr id="1293" name="Group 1293">
            <a:hlinkClick r:id="rId4" action="ppaction://hlinksldjump"/>
          </p:cNvPr>
          <p:cNvGrpSpPr/>
          <p:nvPr/>
        </p:nvGrpSpPr>
        <p:grpSpPr>
          <a:xfrm>
            <a:off x="6511697" y="5973821"/>
            <a:ext cx="1058236" cy="411490"/>
            <a:chOff x="-1" y="-1"/>
            <a:chExt cx="1058235" cy="411489"/>
          </a:xfrm>
        </p:grpSpPr>
        <p:sp>
          <p:nvSpPr>
            <p:cNvPr id="1291" name="Shape 1291"/>
            <p:cNvSpPr/>
            <p:nvPr/>
          </p:nvSpPr>
          <p:spPr>
            <a:xfrm>
              <a:off x="-2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solidFill>
              <a:srgbClr val="5B5C5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292" name="Shape 1292"/>
            <p:cNvSpPr/>
            <p:nvPr/>
          </p:nvSpPr>
          <p:spPr>
            <a:xfrm>
              <a:off x="20087" y="72575"/>
              <a:ext cx="1018060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KEY</a:t>
              </a:r>
              <a:br/>
              <a:r>
                <a:t>BENEFITS</a:t>
              </a:r>
            </a:p>
          </p:txBody>
        </p:sp>
      </p:grpSp>
      <p:sp>
        <p:nvSpPr>
          <p:cNvPr id="1294" name="Shape 1294">
            <a:hlinkClick r:id="rId2" action="ppaction://hlinksldjump"/>
          </p:cNvPr>
          <p:cNvSpPr/>
          <p:nvPr/>
        </p:nvSpPr>
        <p:spPr>
          <a:xfrm>
            <a:off x="653705" y="6088126"/>
            <a:ext cx="205795" cy="182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97" y="0"/>
                </a:moveTo>
                <a:lnTo>
                  <a:pt x="11095" y="37"/>
                </a:lnTo>
                <a:lnTo>
                  <a:pt x="11279" y="101"/>
                </a:lnTo>
                <a:lnTo>
                  <a:pt x="11458" y="196"/>
                </a:lnTo>
                <a:lnTo>
                  <a:pt x="11618" y="329"/>
                </a:lnTo>
                <a:lnTo>
                  <a:pt x="21331" y="9954"/>
                </a:lnTo>
                <a:lnTo>
                  <a:pt x="21449" y="10086"/>
                </a:lnTo>
                <a:lnTo>
                  <a:pt x="21529" y="10214"/>
                </a:lnTo>
                <a:lnTo>
                  <a:pt x="21581" y="10325"/>
                </a:lnTo>
                <a:lnTo>
                  <a:pt x="21600" y="10437"/>
                </a:lnTo>
                <a:lnTo>
                  <a:pt x="21586" y="10521"/>
                </a:lnTo>
                <a:lnTo>
                  <a:pt x="21543" y="10606"/>
                </a:lnTo>
                <a:lnTo>
                  <a:pt x="21468" y="10670"/>
                </a:lnTo>
                <a:lnTo>
                  <a:pt x="21360" y="10723"/>
                </a:lnTo>
                <a:lnTo>
                  <a:pt x="21228" y="10750"/>
                </a:lnTo>
                <a:lnTo>
                  <a:pt x="21062" y="10760"/>
                </a:lnTo>
                <a:lnTo>
                  <a:pt x="18064" y="10760"/>
                </a:lnTo>
                <a:lnTo>
                  <a:pt x="18064" y="20618"/>
                </a:lnTo>
                <a:lnTo>
                  <a:pt x="18050" y="20809"/>
                </a:lnTo>
                <a:lnTo>
                  <a:pt x="17998" y="20995"/>
                </a:lnTo>
                <a:lnTo>
                  <a:pt x="17922" y="21165"/>
                </a:lnTo>
                <a:lnTo>
                  <a:pt x="17809" y="21313"/>
                </a:lnTo>
                <a:lnTo>
                  <a:pt x="17686" y="21430"/>
                </a:lnTo>
                <a:lnTo>
                  <a:pt x="17536" y="21520"/>
                </a:lnTo>
                <a:lnTo>
                  <a:pt x="17371" y="21579"/>
                </a:lnTo>
                <a:lnTo>
                  <a:pt x="17191" y="21600"/>
                </a:lnTo>
                <a:lnTo>
                  <a:pt x="13523" y="21600"/>
                </a:lnTo>
                <a:lnTo>
                  <a:pt x="13523" y="15116"/>
                </a:lnTo>
                <a:lnTo>
                  <a:pt x="13514" y="14920"/>
                </a:lnTo>
                <a:lnTo>
                  <a:pt x="13462" y="14734"/>
                </a:lnTo>
                <a:lnTo>
                  <a:pt x="13382" y="14564"/>
                </a:lnTo>
                <a:lnTo>
                  <a:pt x="13268" y="14427"/>
                </a:lnTo>
                <a:lnTo>
                  <a:pt x="13146" y="14304"/>
                </a:lnTo>
                <a:lnTo>
                  <a:pt x="12995" y="14209"/>
                </a:lnTo>
                <a:lnTo>
                  <a:pt x="12830" y="14161"/>
                </a:lnTo>
                <a:lnTo>
                  <a:pt x="12655" y="14135"/>
                </a:lnTo>
                <a:lnTo>
                  <a:pt x="8954" y="14135"/>
                </a:lnTo>
                <a:lnTo>
                  <a:pt x="8775" y="14161"/>
                </a:lnTo>
                <a:lnTo>
                  <a:pt x="8615" y="14220"/>
                </a:lnTo>
                <a:lnTo>
                  <a:pt x="8468" y="14304"/>
                </a:lnTo>
                <a:lnTo>
                  <a:pt x="8336" y="14427"/>
                </a:lnTo>
                <a:lnTo>
                  <a:pt x="8233" y="14570"/>
                </a:lnTo>
                <a:lnTo>
                  <a:pt x="8148" y="14740"/>
                </a:lnTo>
                <a:lnTo>
                  <a:pt x="8096" y="14920"/>
                </a:lnTo>
                <a:lnTo>
                  <a:pt x="8082" y="15116"/>
                </a:lnTo>
                <a:lnTo>
                  <a:pt x="8082" y="21600"/>
                </a:lnTo>
                <a:lnTo>
                  <a:pt x="4413" y="21600"/>
                </a:lnTo>
                <a:lnTo>
                  <a:pt x="4239" y="21579"/>
                </a:lnTo>
                <a:lnTo>
                  <a:pt x="4074" y="21520"/>
                </a:lnTo>
                <a:lnTo>
                  <a:pt x="3928" y="21430"/>
                </a:lnTo>
                <a:lnTo>
                  <a:pt x="3800" y="21303"/>
                </a:lnTo>
                <a:lnTo>
                  <a:pt x="3692" y="21165"/>
                </a:lnTo>
                <a:lnTo>
                  <a:pt x="3607" y="20995"/>
                </a:lnTo>
                <a:lnTo>
                  <a:pt x="3555" y="20809"/>
                </a:lnTo>
                <a:lnTo>
                  <a:pt x="3541" y="20618"/>
                </a:lnTo>
                <a:lnTo>
                  <a:pt x="3541" y="10766"/>
                </a:lnTo>
                <a:lnTo>
                  <a:pt x="542" y="10766"/>
                </a:lnTo>
                <a:lnTo>
                  <a:pt x="382" y="10750"/>
                </a:lnTo>
                <a:lnTo>
                  <a:pt x="240" y="10723"/>
                </a:lnTo>
                <a:lnTo>
                  <a:pt x="137" y="10675"/>
                </a:lnTo>
                <a:lnTo>
                  <a:pt x="61" y="10612"/>
                </a:lnTo>
                <a:lnTo>
                  <a:pt x="14" y="10532"/>
                </a:lnTo>
                <a:lnTo>
                  <a:pt x="0" y="10437"/>
                </a:lnTo>
                <a:lnTo>
                  <a:pt x="19" y="10325"/>
                </a:lnTo>
                <a:lnTo>
                  <a:pt x="71" y="10214"/>
                </a:lnTo>
                <a:lnTo>
                  <a:pt x="156" y="10086"/>
                </a:lnTo>
                <a:lnTo>
                  <a:pt x="273" y="9954"/>
                </a:lnTo>
                <a:lnTo>
                  <a:pt x="9982" y="329"/>
                </a:lnTo>
                <a:lnTo>
                  <a:pt x="10147" y="196"/>
                </a:lnTo>
                <a:lnTo>
                  <a:pt x="10317" y="101"/>
                </a:lnTo>
                <a:lnTo>
                  <a:pt x="10505" y="37"/>
                </a:lnTo>
                <a:lnTo>
                  <a:pt x="10703" y="0"/>
                </a:lnTo>
                <a:lnTo>
                  <a:pt x="10897" y="0"/>
                </a:lnTo>
                <a:close/>
              </a:path>
            </a:pathLst>
          </a:custGeom>
          <a:ln w="12700">
            <a:solidFill>
              <a:srgbClr val="00A9E8"/>
            </a:solidFill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1297" name="Group 1297"/>
          <p:cNvGrpSpPr/>
          <p:nvPr/>
        </p:nvGrpSpPr>
        <p:grpSpPr>
          <a:xfrm>
            <a:off x="7611548" y="5973821"/>
            <a:ext cx="1058236" cy="411490"/>
            <a:chOff x="-1" y="-1"/>
            <a:chExt cx="1058235" cy="411489"/>
          </a:xfrm>
        </p:grpSpPr>
        <p:sp>
          <p:nvSpPr>
            <p:cNvPr id="1295" name="Shape 1295"/>
            <p:cNvSpPr/>
            <p:nvPr/>
          </p:nvSpPr>
          <p:spPr>
            <a:xfrm>
              <a:off x="-2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296" name="Shape 1296"/>
            <p:cNvSpPr/>
            <p:nvPr/>
          </p:nvSpPr>
          <p:spPr>
            <a:xfrm>
              <a:off x="20087" y="72575"/>
              <a:ext cx="1018060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CORPORATE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OVERVIEW</a:t>
              </a:r>
            </a:p>
          </p:txBody>
        </p:sp>
      </p:grpSp>
      <p:sp>
        <p:nvSpPr>
          <p:cNvPr id="1298" name="Shape 1298"/>
          <p:cNvSpPr>
            <a:spLocks noGrp="1"/>
          </p:cNvSpPr>
          <p:nvPr>
            <p:ph type="body" idx="13"/>
          </p:nvPr>
        </p:nvSpPr>
        <p:spPr>
          <a:xfrm>
            <a:off x="439910" y="1182684"/>
            <a:ext cx="8321041" cy="457200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99" name="Shape 129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Key Benef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6" name="Shape 1306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5B5C5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307" name="Shape 1307"/>
          <p:cNvSpPr/>
          <p:nvPr/>
        </p:nvSpPr>
        <p:spPr>
          <a:xfrm>
            <a:off x="457203" y="6504374"/>
            <a:ext cx="3283886" cy="241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600"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iPad Lithoplasty Overview | SPL-61178 | Rev. B</a:t>
            </a:r>
          </a:p>
          <a:p>
            <a:pPr>
              <a:defRPr sz="600"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© Shockwave Medical, Inc.  All Rights Reserved.</a:t>
            </a:r>
          </a:p>
        </p:txBody>
      </p:sp>
      <p:pic>
        <p:nvPicPr>
          <p:cNvPr id="1308" name="image3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70458" y="6514748"/>
            <a:ext cx="914404" cy="224772"/>
          </a:xfrm>
          <a:prstGeom prst="rect">
            <a:avLst/>
          </a:prstGeom>
          <a:ln w="12700">
            <a:miter lim="400000"/>
          </a:ln>
        </p:spPr>
      </p:pic>
      <p:sp>
        <p:nvSpPr>
          <p:cNvPr id="1309" name="Shape 1309"/>
          <p:cNvSpPr/>
          <p:nvPr/>
        </p:nvSpPr>
        <p:spPr>
          <a:xfrm>
            <a:off x="3706317" y="6603154"/>
            <a:ext cx="1731369" cy="177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b">
            <a:spAutoFit/>
          </a:bodyPr>
          <a:lstStyle>
            <a:lvl1pPr algn="ctr">
              <a:defRPr sz="700">
                <a:solidFill>
                  <a:srgbClr val="00A9E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SAFETY INFORMATION</a:t>
            </a:r>
          </a:p>
        </p:txBody>
      </p:sp>
      <p:sp>
        <p:nvSpPr>
          <p:cNvPr id="1310" name="Shape 1310"/>
          <p:cNvSpPr/>
          <p:nvPr/>
        </p:nvSpPr>
        <p:spPr>
          <a:xfrm>
            <a:off x="550862" y="5973826"/>
            <a:ext cx="411846" cy="4114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597" y="0"/>
                </a:moveTo>
                <a:lnTo>
                  <a:pt x="21600" y="0"/>
                </a:lnTo>
                <a:lnTo>
                  <a:pt x="21600" y="18000"/>
                </a:lnTo>
                <a:cubicBezTo>
                  <a:pt x="21600" y="19988"/>
                  <a:pt x="19990" y="21600"/>
                  <a:pt x="18003" y="21600"/>
                </a:cubicBezTo>
                <a:lnTo>
                  <a:pt x="0" y="21600"/>
                </a:lnTo>
                <a:lnTo>
                  <a:pt x="0" y="3600"/>
                </a:lnTo>
                <a:cubicBezTo>
                  <a:pt x="0" y="1612"/>
                  <a:pt x="1610" y="0"/>
                  <a:pt x="3597" y="0"/>
                </a:cubicBezTo>
                <a:close/>
              </a:path>
            </a:pathLst>
          </a:custGeom>
          <a:ln w="12700">
            <a:solidFill>
              <a:srgbClr val="00A9E8"/>
            </a:solidFill>
          </a:ln>
        </p:spPr>
        <p:txBody>
          <a:bodyPr lIns="45718" tIns="45718" rIns="45718" bIns="45718" anchor="ctr"/>
          <a:lstStyle/>
          <a:p>
            <a:pPr algn="ctr">
              <a:defRPr sz="800" b="1">
                <a:solidFill>
                  <a:srgbClr val="00A9E8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1313" name="Group 1313">
            <a:hlinkClick r:id="rId4" action="ppaction://hlinksldjump"/>
          </p:cNvPr>
          <p:cNvGrpSpPr/>
          <p:nvPr/>
        </p:nvGrpSpPr>
        <p:grpSpPr>
          <a:xfrm>
            <a:off x="1005678" y="5973821"/>
            <a:ext cx="1058238" cy="411490"/>
            <a:chOff x="0" y="-1"/>
            <a:chExt cx="1058236" cy="411489"/>
          </a:xfrm>
        </p:grpSpPr>
        <p:sp>
          <p:nvSpPr>
            <p:cNvPr id="1311" name="Shape 1311"/>
            <p:cNvSpPr/>
            <p:nvPr/>
          </p:nvSpPr>
          <p:spPr>
            <a:xfrm>
              <a:off x="-1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312" name="Shape 1312"/>
            <p:cNvSpPr/>
            <p:nvPr/>
          </p:nvSpPr>
          <p:spPr>
            <a:xfrm>
              <a:off x="20086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TECHNOLOGY OVERVIEW</a:t>
              </a:r>
            </a:p>
          </p:txBody>
        </p:sp>
      </p:grpSp>
      <p:grpSp>
        <p:nvGrpSpPr>
          <p:cNvPr id="1316" name="Group 1316">
            <a:hlinkClick r:id="rId4" action="ppaction://hlinksldjump"/>
          </p:cNvPr>
          <p:cNvGrpSpPr/>
          <p:nvPr/>
        </p:nvGrpSpPr>
        <p:grpSpPr>
          <a:xfrm>
            <a:off x="2106884" y="5973821"/>
            <a:ext cx="1058236" cy="411490"/>
            <a:chOff x="-1" y="-1"/>
            <a:chExt cx="1058235" cy="411489"/>
          </a:xfrm>
        </p:grpSpPr>
        <p:sp>
          <p:nvSpPr>
            <p:cNvPr id="1314" name="Shape 1314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315" name="Shape 1315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ANIMATIONS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AND VIDEOS</a:t>
              </a:r>
            </a:p>
          </p:txBody>
        </p:sp>
      </p:grpSp>
      <p:grpSp>
        <p:nvGrpSpPr>
          <p:cNvPr id="1319" name="Group 1319">
            <a:hlinkClick r:id="rId4" action="ppaction://hlinksldjump"/>
          </p:cNvPr>
          <p:cNvGrpSpPr/>
          <p:nvPr/>
        </p:nvGrpSpPr>
        <p:grpSpPr>
          <a:xfrm>
            <a:off x="3208087" y="5973821"/>
            <a:ext cx="1058237" cy="411490"/>
            <a:chOff x="0" y="-1"/>
            <a:chExt cx="1058236" cy="411489"/>
          </a:xfrm>
        </p:grpSpPr>
        <p:sp>
          <p:nvSpPr>
            <p:cNvPr id="1317" name="Shape 1317"/>
            <p:cNvSpPr/>
            <p:nvPr/>
          </p:nvSpPr>
          <p:spPr>
            <a:xfrm>
              <a:off x="-1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318" name="Shape 1318"/>
            <p:cNvSpPr/>
            <p:nvPr/>
          </p:nvSpPr>
          <p:spPr>
            <a:xfrm>
              <a:off x="20086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DISRUPT </a:t>
              </a:r>
              <a:br/>
              <a:r>
                <a:t>PAD DATA</a:t>
              </a:r>
            </a:p>
          </p:txBody>
        </p:sp>
      </p:grpSp>
      <p:grpSp>
        <p:nvGrpSpPr>
          <p:cNvPr id="1322" name="Group 1322">
            <a:hlinkClick r:id="rId4" action="ppaction://hlinksldjump"/>
          </p:cNvPr>
          <p:cNvGrpSpPr/>
          <p:nvPr/>
        </p:nvGrpSpPr>
        <p:grpSpPr>
          <a:xfrm>
            <a:off x="4309290" y="5973821"/>
            <a:ext cx="1058237" cy="411490"/>
            <a:chOff x="-1" y="-1"/>
            <a:chExt cx="1058235" cy="411489"/>
          </a:xfrm>
        </p:grpSpPr>
        <p:sp>
          <p:nvSpPr>
            <p:cNvPr id="1320" name="Shape 1320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321" name="Shape 1321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USER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GUIDE</a:t>
              </a:r>
            </a:p>
          </p:txBody>
        </p:sp>
      </p:grpSp>
      <p:grpSp>
        <p:nvGrpSpPr>
          <p:cNvPr id="1325" name="Group 1325"/>
          <p:cNvGrpSpPr/>
          <p:nvPr/>
        </p:nvGrpSpPr>
        <p:grpSpPr>
          <a:xfrm>
            <a:off x="5410493" y="5973821"/>
            <a:ext cx="1058236" cy="411490"/>
            <a:chOff x="-1" y="-1"/>
            <a:chExt cx="1058235" cy="411489"/>
          </a:xfrm>
        </p:grpSpPr>
        <p:sp>
          <p:nvSpPr>
            <p:cNvPr id="1323" name="Shape 1323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324" name="Shape 1324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CASE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STUDIES</a:t>
              </a:r>
            </a:p>
          </p:txBody>
        </p:sp>
      </p:grpSp>
      <p:grpSp>
        <p:nvGrpSpPr>
          <p:cNvPr id="1328" name="Group 1328">
            <a:hlinkClick r:id="rId4" action="ppaction://hlinksldjump"/>
          </p:cNvPr>
          <p:cNvGrpSpPr/>
          <p:nvPr/>
        </p:nvGrpSpPr>
        <p:grpSpPr>
          <a:xfrm>
            <a:off x="6511697" y="5973821"/>
            <a:ext cx="1058236" cy="411490"/>
            <a:chOff x="-1" y="-1"/>
            <a:chExt cx="1058235" cy="411489"/>
          </a:xfrm>
        </p:grpSpPr>
        <p:sp>
          <p:nvSpPr>
            <p:cNvPr id="1326" name="Shape 1326"/>
            <p:cNvSpPr/>
            <p:nvPr/>
          </p:nvSpPr>
          <p:spPr>
            <a:xfrm>
              <a:off x="-2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solidFill>
              <a:srgbClr val="5B5C5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327" name="Shape 1327"/>
            <p:cNvSpPr/>
            <p:nvPr/>
          </p:nvSpPr>
          <p:spPr>
            <a:xfrm>
              <a:off x="20087" y="72575"/>
              <a:ext cx="1018060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KEY</a:t>
              </a:r>
              <a:br/>
              <a:r>
                <a:t>BENEFITS</a:t>
              </a:r>
            </a:p>
          </p:txBody>
        </p:sp>
      </p:grpSp>
      <p:sp>
        <p:nvSpPr>
          <p:cNvPr id="1329" name="Shape 1329">
            <a:hlinkClick r:id="rId2" action="ppaction://hlinksldjump"/>
          </p:cNvPr>
          <p:cNvSpPr/>
          <p:nvPr/>
        </p:nvSpPr>
        <p:spPr>
          <a:xfrm>
            <a:off x="653705" y="6088126"/>
            <a:ext cx="205795" cy="182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97" y="0"/>
                </a:moveTo>
                <a:lnTo>
                  <a:pt x="11095" y="37"/>
                </a:lnTo>
                <a:lnTo>
                  <a:pt x="11279" y="101"/>
                </a:lnTo>
                <a:lnTo>
                  <a:pt x="11458" y="196"/>
                </a:lnTo>
                <a:lnTo>
                  <a:pt x="11618" y="329"/>
                </a:lnTo>
                <a:lnTo>
                  <a:pt x="21331" y="9954"/>
                </a:lnTo>
                <a:lnTo>
                  <a:pt x="21449" y="10086"/>
                </a:lnTo>
                <a:lnTo>
                  <a:pt x="21529" y="10214"/>
                </a:lnTo>
                <a:lnTo>
                  <a:pt x="21581" y="10325"/>
                </a:lnTo>
                <a:lnTo>
                  <a:pt x="21600" y="10437"/>
                </a:lnTo>
                <a:lnTo>
                  <a:pt x="21586" y="10521"/>
                </a:lnTo>
                <a:lnTo>
                  <a:pt x="21543" y="10606"/>
                </a:lnTo>
                <a:lnTo>
                  <a:pt x="21468" y="10670"/>
                </a:lnTo>
                <a:lnTo>
                  <a:pt x="21360" y="10723"/>
                </a:lnTo>
                <a:lnTo>
                  <a:pt x="21228" y="10750"/>
                </a:lnTo>
                <a:lnTo>
                  <a:pt x="21062" y="10760"/>
                </a:lnTo>
                <a:lnTo>
                  <a:pt x="18064" y="10760"/>
                </a:lnTo>
                <a:lnTo>
                  <a:pt x="18064" y="20618"/>
                </a:lnTo>
                <a:lnTo>
                  <a:pt x="18050" y="20809"/>
                </a:lnTo>
                <a:lnTo>
                  <a:pt x="17998" y="20995"/>
                </a:lnTo>
                <a:lnTo>
                  <a:pt x="17922" y="21165"/>
                </a:lnTo>
                <a:lnTo>
                  <a:pt x="17809" y="21313"/>
                </a:lnTo>
                <a:lnTo>
                  <a:pt x="17686" y="21430"/>
                </a:lnTo>
                <a:lnTo>
                  <a:pt x="17536" y="21520"/>
                </a:lnTo>
                <a:lnTo>
                  <a:pt x="17371" y="21579"/>
                </a:lnTo>
                <a:lnTo>
                  <a:pt x="17191" y="21600"/>
                </a:lnTo>
                <a:lnTo>
                  <a:pt x="13523" y="21600"/>
                </a:lnTo>
                <a:lnTo>
                  <a:pt x="13523" y="15116"/>
                </a:lnTo>
                <a:lnTo>
                  <a:pt x="13514" y="14920"/>
                </a:lnTo>
                <a:lnTo>
                  <a:pt x="13462" y="14734"/>
                </a:lnTo>
                <a:lnTo>
                  <a:pt x="13382" y="14564"/>
                </a:lnTo>
                <a:lnTo>
                  <a:pt x="13268" y="14427"/>
                </a:lnTo>
                <a:lnTo>
                  <a:pt x="13146" y="14304"/>
                </a:lnTo>
                <a:lnTo>
                  <a:pt x="12995" y="14209"/>
                </a:lnTo>
                <a:lnTo>
                  <a:pt x="12830" y="14161"/>
                </a:lnTo>
                <a:lnTo>
                  <a:pt x="12655" y="14135"/>
                </a:lnTo>
                <a:lnTo>
                  <a:pt x="8954" y="14135"/>
                </a:lnTo>
                <a:lnTo>
                  <a:pt x="8775" y="14161"/>
                </a:lnTo>
                <a:lnTo>
                  <a:pt x="8615" y="14220"/>
                </a:lnTo>
                <a:lnTo>
                  <a:pt x="8468" y="14304"/>
                </a:lnTo>
                <a:lnTo>
                  <a:pt x="8336" y="14427"/>
                </a:lnTo>
                <a:lnTo>
                  <a:pt x="8233" y="14570"/>
                </a:lnTo>
                <a:lnTo>
                  <a:pt x="8148" y="14740"/>
                </a:lnTo>
                <a:lnTo>
                  <a:pt x="8096" y="14920"/>
                </a:lnTo>
                <a:lnTo>
                  <a:pt x="8082" y="15116"/>
                </a:lnTo>
                <a:lnTo>
                  <a:pt x="8082" y="21600"/>
                </a:lnTo>
                <a:lnTo>
                  <a:pt x="4413" y="21600"/>
                </a:lnTo>
                <a:lnTo>
                  <a:pt x="4239" y="21579"/>
                </a:lnTo>
                <a:lnTo>
                  <a:pt x="4074" y="21520"/>
                </a:lnTo>
                <a:lnTo>
                  <a:pt x="3928" y="21430"/>
                </a:lnTo>
                <a:lnTo>
                  <a:pt x="3800" y="21303"/>
                </a:lnTo>
                <a:lnTo>
                  <a:pt x="3692" y="21165"/>
                </a:lnTo>
                <a:lnTo>
                  <a:pt x="3607" y="20995"/>
                </a:lnTo>
                <a:lnTo>
                  <a:pt x="3555" y="20809"/>
                </a:lnTo>
                <a:lnTo>
                  <a:pt x="3541" y="20618"/>
                </a:lnTo>
                <a:lnTo>
                  <a:pt x="3541" y="10766"/>
                </a:lnTo>
                <a:lnTo>
                  <a:pt x="542" y="10766"/>
                </a:lnTo>
                <a:lnTo>
                  <a:pt x="382" y="10750"/>
                </a:lnTo>
                <a:lnTo>
                  <a:pt x="240" y="10723"/>
                </a:lnTo>
                <a:lnTo>
                  <a:pt x="137" y="10675"/>
                </a:lnTo>
                <a:lnTo>
                  <a:pt x="61" y="10612"/>
                </a:lnTo>
                <a:lnTo>
                  <a:pt x="14" y="10532"/>
                </a:lnTo>
                <a:lnTo>
                  <a:pt x="0" y="10437"/>
                </a:lnTo>
                <a:lnTo>
                  <a:pt x="19" y="10325"/>
                </a:lnTo>
                <a:lnTo>
                  <a:pt x="71" y="10214"/>
                </a:lnTo>
                <a:lnTo>
                  <a:pt x="156" y="10086"/>
                </a:lnTo>
                <a:lnTo>
                  <a:pt x="273" y="9954"/>
                </a:lnTo>
                <a:lnTo>
                  <a:pt x="9982" y="329"/>
                </a:lnTo>
                <a:lnTo>
                  <a:pt x="10147" y="196"/>
                </a:lnTo>
                <a:lnTo>
                  <a:pt x="10317" y="101"/>
                </a:lnTo>
                <a:lnTo>
                  <a:pt x="10505" y="37"/>
                </a:lnTo>
                <a:lnTo>
                  <a:pt x="10703" y="0"/>
                </a:lnTo>
                <a:lnTo>
                  <a:pt x="10897" y="0"/>
                </a:lnTo>
                <a:close/>
              </a:path>
            </a:pathLst>
          </a:custGeom>
          <a:ln w="12700">
            <a:solidFill>
              <a:srgbClr val="00A9E8"/>
            </a:solidFill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1332" name="Group 1332"/>
          <p:cNvGrpSpPr/>
          <p:nvPr/>
        </p:nvGrpSpPr>
        <p:grpSpPr>
          <a:xfrm>
            <a:off x="7611548" y="5973821"/>
            <a:ext cx="1058236" cy="411490"/>
            <a:chOff x="-1" y="-1"/>
            <a:chExt cx="1058235" cy="411489"/>
          </a:xfrm>
        </p:grpSpPr>
        <p:sp>
          <p:nvSpPr>
            <p:cNvPr id="1330" name="Shape 1330"/>
            <p:cNvSpPr/>
            <p:nvPr/>
          </p:nvSpPr>
          <p:spPr>
            <a:xfrm>
              <a:off x="-2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331" name="Shape 1331"/>
            <p:cNvSpPr/>
            <p:nvPr/>
          </p:nvSpPr>
          <p:spPr>
            <a:xfrm>
              <a:off x="20087" y="72575"/>
              <a:ext cx="1018060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CORPORATE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OVERVIEW</a:t>
              </a:r>
            </a:p>
          </p:txBody>
        </p:sp>
      </p:grpSp>
      <p:sp>
        <p:nvSpPr>
          <p:cNvPr id="1333" name="Shape 1333"/>
          <p:cNvSpPr>
            <a:spLocks noGrp="1"/>
          </p:cNvSpPr>
          <p:nvPr>
            <p:ph type="body" idx="1"/>
          </p:nvPr>
        </p:nvSpPr>
        <p:spPr>
          <a:xfrm>
            <a:off x="439910" y="1182687"/>
            <a:ext cx="8321042" cy="4572002"/>
          </a:xfrm>
          <a:prstGeom prst="rect">
            <a:avLst/>
          </a:prstGeom>
        </p:spPr>
        <p:txBody>
          <a:bodyPr/>
          <a:lstStyle>
            <a:lvl1pPr marL="129773" indent="-129773">
              <a:buClr>
                <a:srgbClr val="38342C"/>
              </a:buClr>
              <a:defRPr>
                <a:solidFill>
                  <a:srgbClr val="5B5C56"/>
                </a:solidFill>
              </a:defRPr>
            </a:lvl1pPr>
            <a:lvl2pPr marL="276847" indent="-147076">
              <a:buClr>
                <a:srgbClr val="38342C"/>
              </a:buClr>
              <a:defRPr>
                <a:solidFill>
                  <a:srgbClr val="5B5C56"/>
                </a:solidFill>
              </a:defRPr>
            </a:lvl2pPr>
            <a:lvl3pPr marL="427686" indent="-168145">
              <a:buClr>
                <a:srgbClr val="38342C"/>
              </a:buClr>
              <a:defRPr>
                <a:solidFill>
                  <a:srgbClr val="5B5C56"/>
                </a:solidFill>
              </a:defRPr>
            </a:lvl3pPr>
            <a:lvl4pPr marL="571966" indent="-183845">
              <a:buClr>
                <a:srgbClr val="38342C"/>
              </a:buClr>
              <a:buChar char="•"/>
              <a:defRPr>
                <a:solidFill>
                  <a:srgbClr val="5B5C56"/>
                </a:solidFill>
              </a:defRPr>
            </a:lvl4pPr>
            <a:lvl5pPr marL="691618" indent="-173722">
              <a:buClr>
                <a:srgbClr val="38342C"/>
              </a:buClr>
              <a:buChar char="•"/>
              <a:defRPr>
                <a:solidFill>
                  <a:srgbClr val="5B5C56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34" name="Shape 1334"/>
          <p:cNvSpPr>
            <a:spLocks noGrp="1"/>
          </p:cNvSpPr>
          <p:nvPr>
            <p:ph type="body" sz="quarter" idx="13"/>
          </p:nvPr>
        </p:nvSpPr>
        <p:spPr>
          <a:xfrm>
            <a:off x="439911" y="107155"/>
            <a:ext cx="8321041" cy="417186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1335" name="Shape 1335"/>
          <p:cNvSpPr>
            <a:spLocks noGrp="1"/>
          </p:cNvSpPr>
          <p:nvPr>
            <p:ph type="body" sz="quarter" idx="14"/>
          </p:nvPr>
        </p:nvSpPr>
        <p:spPr>
          <a:xfrm>
            <a:off x="439911" y="539530"/>
            <a:ext cx="8321041" cy="342901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36" name="Shape 133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rporate Overview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3" name="Shape 1343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5B5C5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344" name="Shape 1344"/>
          <p:cNvSpPr>
            <a:spLocks noGrp="1"/>
          </p:cNvSpPr>
          <p:nvPr>
            <p:ph type="body" idx="1"/>
          </p:nvPr>
        </p:nvSpPr>
        <p:spPr>
          <a:xfrm>
            <a:off x="439910" y="1182687"/>
            <a:ext cx="8321042" cy="4572002"/>
          </a:xfrm>
          <a:prstGeom prst="rect">
            <a:avLst/>
          </a:prstGeom>
        </p:spPr>
        <p:txBody>
          <a:bodyPr/>
          <a:lstStyle>
            <a:lvl1pPr marL="129773" indent="-129773">
              <a:buClr>
                <a:srgbClr val="38342C"/>
              </a:buClr>
              <a:defRPr>
                <a:solidFill>
                  <a:srgbClr val="5B5C56"/>
                </a:solidFill>
              </a:defRPr>
            </a:lvl1pPr>
            <a:lvl2pPr marL="276847" indent="-147076">
              <a:buClr>
                <a:srgbClr val="38342C"/>
              </a:buClr>
              <a:defRPr>
                <a:solidFill>
                  <a:srgbClr val="5B5C56"/>
                </a:solidFill>
              </a:defRPr>
            </a:lvl2pPr>
            <a:lvl3pPr marL="427686" indent="-168145">
              <a:buClr>
                <a:srgbClr val="38342C"/>
              </a:buClr>
              <a:defRPr>
                <a:solidFill>
                  <a:srgbClr val="5B5C56"/>
                </a:solidFill>
              </a:defRPr>
            </a:lvl3pPr>
            <a:lvl4pPr marL="571966" indent="-183845">
              <a:buClr>
                <a:srgbClr val="38342C"/>
              </a:buClr>
              <a:buChar char="•"/>
              <a:defRPr>
                <a:solidFill>
                  <a:srgbClr val="5B5C56"/>
                </a:solidFill>
              </a:defRPr>
            </a:lvl4pPr>
            <a:lvl5pPr marL="691618" indent="-173722">
              <a:buClr>
                <a:srgbClr val="38342C"/>
              </a:buClr>
              <a:buChar char="•"/>
              <a:defRPr>
                <a:solidFill>
                  <a:srgbClr val="5B5C56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45" name="Shape 1345"/>
          <p:cNvSpPr>
            <a:spLocks noGrp="1"/>
          </p:cNvSpPr>
          <p:nvPr>
            <p:ph type="body" sz="quarter" idx="13"/>
          </p:nvPr>
        </p:nvSpPr>
        <p:spPr>
          <a:xfrm>
            <a:off x="439911" y="107155"/>
            <a:ext cx="8321041" cy="700093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1346" name="Shape 1346"/>
          <p:cNvSpPr/>
          <p:nvPr/>
        </p:nvSpPr>
        <p:spPr>
          <a:xfrm>
            <a:off x="457203" y="6504374"/>
            <a:ext cx="3283886" cy="241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600"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iPad Lithoplasty Overview | SPL-61178 | Rev. B</a:t>
            </a:r>
          </a:p>
          <a:p>
            <a:pPr>
              <a:defRPr sz="600"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© Shockwave Medical, Inc.  All Rights Reserved.</a:t>
            </a:r>
          </a:p>
        </p:txBody>
      </p:sp>
      <p:pic>
        <p:nvPicPr>
          <p:cNvPr id="1347" name="image3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70458" y="6514748"/>
            <a:ext cx="914404" cy="224772"/>
          </a:xfrm>
          <a:prstGeom prst="rect">
            <a:avLst/>
          </a:prstGeom>
          <a:ln w="12700">
            <a:miter lim="400000"/>
          </a:ln>
        </p:spPr>
      </p:pic>
      <p:sp>
        <p:nvSpPr>
          <p:cNvPr id="1348" name="Shape 1348"/>
          <p:cNvSpPr/>
          <p:nvPr/>
        </p:nvSpPr>
        <p:spPr>
          <a:xfrm>
            <a:off x="3706317" y="6603154"/>
            <a:ext cx="1731369" cy="177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b">
            <a:spAutoFit/>
          </a:bodyPr>
          <a:lstStyle>
            <a:lvl1pPr algn="ctr">
              <a:defRPr sz="700">
                <a:solidFill>
                  <a:srgbClr val="00A9E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SAFETY INFORMATION</a:t>
            </a:r>
          </a:p>
        </p:txBody>
      </p:sp>
      <p:sp>
        <p:nvSpPr>
          <p:cNvPr id="1349" name="Shape 1349"/>
          <p:cNvSpPr/>
          <p:nvPr/>
        </p:nvSpPr>
        <p:spPr>
          <a:xfrm>
            <a:off x="550862" y="5973826"/>
            <a:ext cx="411846" cy="4114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597" y="0"/>
                </a:moveTo>
                <a:lnTo>
                  <a:pt x="21600" y="0"/>
                </a:lnTo>
                <a:lnTo>
                  <a:pt x="21600" y="18000"/>
                </a:lnTo>
                <a:cubicBezTo>
                  <a:pt x="21600" y="19988"/>
                  <a:pt x="19990" y="21600"/>
                  <a:pt x="18003" y="21600"/>
                </a:cubicBezTo>
                <a:lnTo>
                  <a:pt x="0" y="21600"/>
                </a:lnTo>
                <a:lnTo>
                  <a:pt x="0" y="3600"/>
                </a:lnTo>
                <a:cubicBezTo>
                  <a:pt x="0" y="1612"/>
                  <a:pt x="1610" y="0"/>
                  <a:pt x="3597" y="0"/>
                </a:cubicBezTo>
                <a:close/>
              </a:path>
            </a:pathLst>
          </a:custGeom>
          <a:ln w="12700">
            <a:solidFill>
              <a:srgbClr val="00A9E8"/>
            </a:solidFill>
          </a:ln>
        </p:spPr>
        <p:txBody>
          <a:bodyPr lIns="45718" tIns="45718" rIns="45718" bIns="45718" anchor="ctr"/>
          <a:lstStyle/>
          <a:p>
            <a:pPr algn="ctr">
              <a:defRPr sz="800" b="1">
                <a:solidFill>
                  <a:srgbClr val="00A9E8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1352" name="Group 1352">
            <a:hlinkClick r:id="rId4" action="ppaction://hlinksldjump"/>
          </p:cNvPr>
          <p:cNvGrpSpPr/>
          <p:nvPr/>
        </p:nvGrpSpPr>
        <p:grpSpPr>
          <a:xfrm>
            <a:off x="1005678" y="5973821"/>
            <a:ext cx="1058238" cy="411490"/>
            <a:chOff x="0" y="-1"/>
            <a:chExt cx="1058236" cy="411489"/>
          </a:xfrm>
        </p:grpSpPr>
        <p:sp>
          <p:nvSpPr>
            <p:cNvPr id="1350" name="Shape 1350"/>
            <p:cNvSpPr/>
            <p:nvPr/>
          </p:nvSpPr>
          <p:spPr>
            <a:xfrm>
              <a:off x="-1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351" name="Shape 1351"/>
            <p:cNvSpPr/>
            <p:nvPr/>
          </p:nvSpPr>
          <p:spPr>
            <a:xfrm>
              <a:off x="20086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TECHNOLOGY OVERVIEW</a:t>
              </a:r>
            </a:p>
          </p:txBody>
        </p:sp>
      </p:grpSp>
      <p:grpSp>
        <p:nvGrpSpPr>
          <p:cNvPr id="1355" name="Group 1355">
            <a:hlinkClick r:id="rId4" action="ppaction://hlinksldjump"/>
          </p:cNvPr>
          <p:cNvGrpSpPr/>
          <p:nvPr/>
        </p:nvGrpSpPr>
        <p:grpSpPr>
          <a:xfrm>
            <a:off x="2106884" y="5973821"/>
            <a:ext cx="1058236" cy="411490"/>
            <a:chOff x="-1" y="-1"/>
            <a:chExt cx="1058235" cy="411489"/>
          </a:xfrm>
        </p:grpSpPr>
        <p:sp>
          <p:nvSpPr>
            <p:cNvPr id="1353" name="Shape 1353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354" name="Shape 1354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ANIMATIONS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AND VIDEOS</a:t>
              </a:r>
            </a:p>
          </p:txBody>
        </p:sp>
      </p:grpSp>
      <p:grpSp>
        <p:nvGrpSpPr>
          <p:cNvPr id="1358" name="Group 1358">
            <a:hlinkClick r:id="rId4" action="ppaction://hlinksldjump"/>
          </p:cNvPr>
          <p:cNvGrpSpPr/>
          <p:nvPr/>
        </p:nvGrpSpPr>
        <p:grpSpPr>
          <a:xfrm>
            <a:off x="3208087" y="5973821"/>
            <a:ext cx="1058237" cy="411490"/>
            <a:chOff x="0" y="-1"/>
            <a:chExt cx="1058236" cy="411489"/>
          </a:xfrm>
        </p:grpSpPr>
        <p:sp>
          <p:nvSpPr>
            <p:cNvPr id="1356" name="Shape 1356"/>
            <p:cNvSpPr/>
            <p:nvPr/>
          </p:nvSpPr>
          <p:spPr>
            <a:xfrm>
              <a:off x="-1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357" name="Shape 1357"/>
            <p:cNvSpPr/>
            <p:nvPr/>
          </p:nvSpPr>
          <p:spPr>
            <a:xfrm>
              <a:off x="20086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DISRUPT </a:t>
              </a:r>
              <a:br/>
              <a:r>
                <a:t>PAD DATA</a:t>
              </a:r>
            </a:p>
          </p:txBody>
        </p:sp>
      </p:grpSp>
      <p:grpSp>
        <p:nvGrpSpPr>
          <p:cNvPr id="1361" name="Group 1361">
            <a:hlinkClick r:id="rId4" action="ppaction://hlinksldjump"/>
          </p:cNvPr>
          <p:cNvGrpSpPr/>
          <p:nvPr/>
        </p:nvGrpSpPr>
        <p:grpSpPr>
          <a:xfrm>
            <a:off x="4309290" y="5973821"/>
            <a:ext cx="1058237" cy="411490"/>
            <a:chOff x="-1" y="-1"/>
            <a:chExt cx="1058235" cy="411489"/>
          </a:xfrm>
        </p:grpSpPr>
        <p:sp>
          <p:nvSpPr>
            <p:cNvPr id="1359" name="Shape 1359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360" name="Shape 1360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USER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GUIDE</a:t>
              </a:r>
            </a:p>
          </p:txBody>
        </p:sp>
      </p:grpSp>
      <p:grpSp>
        <p:nvGrpSpPr>
          <p:cNvPr id="1364" name="Group 1364"/>
          <p:cNvGrpSpPr/>
          <p:nvPr/>
        </p:nvGrpSpPr>
        <p:grpSpPr>
          <a:xfrm>
            <a:off x="5410493" y="5973821"/>
            <a:ext cx="1058236" cy="411490"/>
            <a:chOff x="-1" y="-1"/>
            <a:chExt cx="1058235" cy="411489"/>
          </a:xfrm>
        </p:grpSpPr>
        <p:sp>
          <p:nvSpPr>
            <p:cNvPr id="1362" name="Shape 1362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363" name="Shape 1363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CASE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STUDIES</a:t>
              </a:r>
            </a:p>
          </p:txBody>
        </p:sp>
      </p:grpSp>
      <p:grpSp>
        <p:nvGrpSpPr>
          <p:cNvPr id="1367" name="Group 1367">
            <a:hlinkClick r:id="rId4" action="ppaction://hlinksldjump"/>
          </p:cNvPr>
          <p:cNvGrpSpPr/>
          <p:nvPr/>
        </p:nvGrpSpPr>
        <p:grpSpPr>
          <a:xfrm>
            <a:off x="6511697" y="5973821"/>
            <a:ext cx="1058236" cy="411490"/>
            <a:chOff x="-1" y="-1"/>
            <a:chExt cx="1058235" cy="411489"/>
          </a:xfrm>
        </p:grpSpPr>
        <p:sp>
          <p:nvSpPr>
            <p:cNvPr id="1365" name="Shape 1365"/>
            <p:cNvSpPr/>
            <p:nvPr/>
          </p:nvSpPr>
          <p:spPr>
            <a:xfrm>
              <a:off x="-2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366" name="Shape 1366"/>
            <p:cNvSpPr/>
            <p:nvPr/>
          </p:nvSpPr>
          <p:spPr>
            <a:xfrm>
              <a:off x="20087" y="72575"/>
              <a:ext cx="1018060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KEY</a:t>
              </a:r>
              <a:br/>
              <a:r>
                <a:t>BENEFITS</a:t>
              </a:r>
            </a:p>
          </p:txBody>
        </p:sp>
      </p:grpSp>
      <p:grpSp>
        <p:nvGrpSpPr>
          <p:cNvPr id="1370" name="Group 1370"/>
          <p:cNvGrpSpPr/>
          <p:nvPr/>
        </p:nvGrpSpPr>
        <p:grpSpPr>
          <a:xfrm>
            <a:off x="7611548" y="5973821"/>
            <a:ext cx="1058236" cy="411490"/>
            <a:chOff x="-1" y="-1"/>
            <a:chExt cx="1058235" cy="411489"/>
          </a:xfrm>
        </p:grpSpPr>
        <p:sp>
          <p:nvSpPr>
            <p:cNvPr id="1368" name="Shape 1368"/>
            <p:cNvSpPr/>
            <p:nvPr/>
          </p:nvSpPr>
          <p:spPr>
            <a:xfrm>
              <a:off x="-2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solidFill>
              <a:srgbClr val="5B5C5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369" name="Shape 1369"/>
            <p:cNvSpPr/>
            <p:nvPr/>
          </p:nvSpPr>
          <p:spPr>
            <a:xfrm>
              <a:off x="20087" y="72575"/>
              <a:ext cx="1018060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CORPORATE</a:t>
              </a:r>
            </a:p>
            <a:p>
              <a:pPr algn="ctr">
                <a:defRPr sz="7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OVERVIEW</a:t>
              </a:r>
            </a:p>
          </p:txBody>
        </p:sp>
      </p:grpSp>
      <p:sp>
        <p:nvSpPr>
          <p:cNvPr id="1371" name="Shape 1371">
            <a:hlinkClick r:id="rId2" action="ppaction://hlinksldjump"/>
          </p:cNvPr>
          <p:cNvSpPr/>
          <p:nvPr/>
        </p:nvSpPr>
        <p:spPr>
          <a:xfrm>
            <a:off x="653705" y="6088126"/>
            <a:ext cx="205795" cy="182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97" y="0"/>
                </a:moveTo>
                <a:lnTo>
                  <a:pt x="11095" y="37"/>
                </a:lnTo>
                <a:lnTo>
                  <a:pt x="11279" y="101"/>
                </a:lnTo>
                <a:lnTo>
                  <a:pt x="11458" y="196"/>
                </a:lnTo>
                <a:lnTo>
                  <a:pt x="11618" y="329"/>
                </a:lnTo>
                <a:lnTo>
                  <a:pt x="21331" y="9954"/>
                </a:lnTo>
                <a:lnTo>
                  <a:pt x="21449" y="10086"/>
                </a:lnTo>
                <a:lnTo>
                  <a:pt x="21529" y="10214"/>
                </a:lnTo>
                <a:lnTo>
                  <a:pt x="21581" y="10325"/>
                </a:lnTo>
                <a:lnTo>
                  <a:pt x="21600" y="10437"/>
                </a:lnTo>
                <a:lnTo>
                  <a:pt x="21586" y="10521"/>
                </a:lnTo>
                <a:lnTo>
                  <a:pt x="21543" y="10606"/>
                </a:lnTo>
                <a:lnTo>
                  <a:pt x="21468" y="10670"/>
                </a:lnTo>
                <a:lnTo>
                  <a:pt x="21360" y="10723"/>
                </a:lnTo>
                <a:lnTo>
                  <a:pt x="21228" y="10750"/>
                </a:lnTo>
                <a:lnTo>
                  <a:pt x="21062" y="10760"/>
                </a:lnTo>
                <a:lnTo>
                  <a:pt x="18064" y="10760"/>
                </a:lnTo>
                <a:lnTo>
                  <a:pt x="18064" y="20618"/>
                </a:lnTo>
                <a:lnTo>
                  <a:pt x="18050" y="20809"/>
                </a:lnTo>
                <a:lnTo>
                  <a:pt x="17998" y="20995"/>
                </a:lnTo>
                <a:lnTo>
                  <a:pt x="17922" y="21165"/>
                </a:lnTo>
                <a:lnTo>
                  <a:pt x="17809" y="21313"/>
                </a:lnTo>
                <a:lnTo>
                  <a:pt x="17686" y="21430"/>
                </a:lnTo>
                <a:lnTo>
                  <a:pt x="17536" y="21520"/>
                </a:lnTo>
                <a:lnTo>
                  <a:pt x="17371" y="21579"/>
                </a:lnTo>
                <a:lnTo>
                  <a:pt x="17191" y="21600"/>
                </a:lnTo>
                <a:lnTo>
                  <a:pt x="13523" y="21600"/>
                </a:lnTo>
                <a:lnTo>
                  <a:pt x="13523" y="15116"/>
                </a:lnTo>
                <a:lnTo>
                  <a:pt x="13514" y="14920"/>
                </a:lnTo>
                <a:lnTo>
                  <a:pt x="13462" y="14734"/>
                </a:lnTo>
                <a:lnTo>
                  <a:pt x="13382" y="14564"/>
                </a:lnTo>
                <a:lnTo>
                  <a:pt x="13268" y="14427"/>
                </a:lnTo>
                <a:lnTo>
                  <a:pt x="13146" y="14304"/>
                </a:lnTo>
                <a:lnTo>
                  <a:pt x="12995" y="14209"/>
                </a:lnTo>
                <a:lnTo>
                  <a:pt x="12830" y="14161"/>
                </a:lnTo>
                <a:lnTo>
                  <a:pt x="12655" y="14135"/>
                </a:lnTo>
                <a:lnTo>
                  <a:pt x="8954" y="14135"/>
                </a:lnTo>
                <a:lnTo>
                  <a:pt x="8775" y="14161"/>
                </a:lnTo>
                <a:lnTo>
                  <a:pt x="8615" y="14220"/>
                </a:lnTo>
                <a:lnTo>
                  <a:pt x="8468" y="14304"/>
                </a:lnTo>
                <a:lnTo>
                  <a:pt x="8336" y="14427"/>
                </a:lnTo>
                <a:lnTo>
                  <a:pt x="8233" y="14570"/>
                </a:lnTo>
                <a:lnTo>
                  <a:pt x="8148" y="14740"/>
                </a:lnTo>
                <a:lnTo>
                  <a:pt x="8096" y="14920"/>
                </a:lnTo>
                <a:lnTo>
                  <a:pt x="8082" y="15116"/>
                </a:lnTo>
                <a:lnTo>
                  <a:pt x="8082" y="21600"/>
                </a:lnTo>
                <a:lnTo>
                  <a:pt x="4413" y="21600"/>
                </a:lnTo>
                <a:lnTo>
                  <a:pt x="4239" y="21579"/>
                </a:lnTo>
                <a:lnTo>
                  <a:pt x="4074" y="21520"/>
                </a:lnTo>
                <a:lnTo>
                  <a:pt x="3928" y="21430"/>
                </a:lnTo>
                <a:lnTo>
                  <a:pt x="3800" y="21303"/>
                </a:lnTo>
                <a:lnTo>
                  <a:pt x="3692" y="21165"/>
                </a:lnTo>
                <a:lnTo>
                  <a:pt x="3607" y="20995"/>
                </a:lnTo>
                <a:lnTo>
                  <a:pt x="3555" y="20809"/>
                </a:lnTo>
                <a:lnTo>
                  <a:pt x="3541" y="20618"/>
                </a:lnTo>
                <a:lnTo>
                  <a:pt x="3541" y="10766"/>
                </a:lnTo>
                <a:lnTo>
                  <a:pt x="542" y="10766"/>
                </a:lnTo>
                <a:lnTo>
                  <a:pt x="382" y="10750"/>
                </a:lnTo>
                <a:lnTo>
                  <a:pt x="240" y="10723"/>
                </a:lnTo>
                <a:lnTo>
                  <a:pt x="137" y="10675"/>
                </a:lnTo>
                <a:lnTo>
                  <a:pt x="61" y="10612"/>
                </a:lnTo>
                <a:lnTo>
                  <a:pt x="14" y="10532"/>
                </a:lnTo>
                <a:lnTo>
                  <a:pt x="0" y="10437"/>
                </a:lnTo>
                <a:lnTo>
                  <a:pt x="19" y="10325"/>
                </a:lnTo>
                <a:lnTo>
                  <a:pt x="71" y="10214"/>
                </a:lnTo>
                <a:lnTo>
                  <a:pt x="156" y="10086"/>
                </a:lnTo>
                <a:lnTo>
                  <a:pt x="273" y="9954"/>
                </a:lnTo>
                <a:lnTo>
                  <a:pt x="9982" y="329"/>
                </a:lnTo>
                <a:lnTo>
                  <a:pt x="10147" y="196"/>
                </a:lnTo>
                <a:lnTo>
                  <a:pt x="10317" y="101"/>
                </a:lnTo>
                <a:lnTo>
                  <a:pt x="10505" y="37"/>
                </a:lnTo>
                <a:lnTo>
                  <a:pt x="10703" y="0"/>
                </a:lnTo>
                <a:lnTo>
                  <a:pt x="10897" y="0"/>
                </a:lnTo>
                <a:close/>
              </a:path>
            </a:pathLst>
          </a:custGeom>
          <a:ln w="12700">
            <a:solidFill>
              <a:srgbClr val="00A9E8"/>
            </a:solidFill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372" name="Shape 137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afety Infor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9" name="Shape 1379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5B5C5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380" name="Shape 1380"/>
          <p:cNvSpPr>
            <a:spLocks noGrp="1"/>
          </p:cNvSpPr>
          <p:nvPr>
            <p:ph type="body" idx="1"/>
          </p:nvPr>
        </p:nvSpPr>
        <p:spPr>
          <a:xfrm>
            <a:off x="439910" y="1182687"/>
            <a:ext cx="8321042" cy="4572002"/>
          </a:xfrm>
          <a:prstGeom prst="rect">
            <a:avLst/>
          </a:prstGeom>
        </p:spPr>
        <p:txBody>
          <a:bodyPr/>
          <a:lstStyle>
            <a:lvl1pPr marL="129773" indent="-129773">
              <a:buClr>
                <a:srgbClr val="38342C"/>
              </a:buClr>
              <a:defRPr>
                <a:solidFill>
                  <a:srgbClr val="5B5C56"/>
                </a:solidFill>
              </a:defRPr>
            </a:lvl1pPr>
            <a:lvl2pPr marL="276847" indent="-147076">
              <a:buClr>
                <a:srgbClr val="38342C"/>
              </a:buClr>
              <a:defRPr>
                <a:solidFill>
                  <a:srgbClr val="5B5C56"/>
                </a:solidFill>
              </a:defRPr>
            </a:lvl2pPr>
            <a:lvl3pPr marL="427686" indent="-168145">
              <a:buClr>
                <a:srgbClr val="38342C"/>
              </a:buClr>
              <a:defRPr>
                <a:solidFill>
                  <a:srgbClr val="5B5C56"/>
                </a:solidFill>
              </a:defRPr>
            </a:lvl3pPr>
            <a:lvl4pPr marL="571966" indent="-183845">
              <a:buClr>
                <a:srgbClr val="38342C"/>
              </a:buClr>
              <a:buChar char="•"/>
              <a:defRPr>
                <a:solidFill>
                  <a:srgbClr val="5B5C56"/>
                </a:solidFill>
              </a:defRPr>
            </a:lvl4pPr>
            <a:lvl5pPr marL="691618" indent="-173722">
              <a:buClr>
                <a:srgbClr val="38342C"/>
              </a:buClr>
              <a:buChar char="•"/>
              <a:defRPr>
                <a:solidFill>
                  <a:srgbClr val="5B5C56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81" name="Shape 1381"/>
          <p:cNvSpPr>
            <a:spLocks noGrp="1"/>
          </p:cNvSpPr>
          <p:nvPr>
            <p:ph type="body" sz="quarter" idx="13"/>
          </p:nvPr>
        </p:nvSpPr>
        <p:spPr>
          <a:xfrm>
            <a:off x="439911" y="107155"/>
            <a:ext cx="8321041" cy="700093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1382" name="Shape 1382"/>
          <p:cNvSpPr/>
          <p:nvPr/>
        </p:nvSpPr>
        <p:spPr>
          <a:xfrm>
            <a:off x="3706317" y="6603154"/>
            <a:ext cx="1731369" cy="177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b">
            <a:spAutoFit/>
          </a:bodyPr>
          <a:lstStyle>
            <a:lvl1pPr algn="ctr">
              <a:defRPr sz="700"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SAFETY INFORMATION</a:t>
            </a:r>
          </a:p>
        </p:txBody>
      </p:sp>
      <p:pic>
        <p:nvPicPr>
          <p:cNvPr id="1383" name="image3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70458" y="6514748"/>
            <a:ext cx="914404" cy="224772"/>
          </a:xfrm>
          <a:prstGeom prst="rect">
            <a:avLst/>
          </a:prstGeom>
          <a:ln w="12700">
            <a:miter lim="400000"/>
          </a:ln>
        </p:spPr>
      </p:pic>
      <p:sp>
        <p:nvSpPr>
          <p:cNvPr id="1384" name="Shape 1384"/>
          <p:cNvSpPr/>
          <p:nvPr/>
        </p:nvSpPr>
        <p:spPr>
          <a:xfrm>
            <a:off x="457203" y="6504374"/>
            <a:ext cx="3283886" cy="241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600"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iPad Lithoplasty Overview | SPL-61178 | Rev. B</a:t>
            </a:r>
          </a:p>
          <a:p>
            <a:pPr>
              <a:defRPr sz="600"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© Shockwave Medical, Inc.  All Rights Reserved.</a:t>
            </a:r>
          </a:p>
        </p:txBody>
      </p:sp>
      <p:sp>
        <p:nvSpPr>
          <p:cNvPr id="1385" name="Shape 1385"/>
          <p:cNvSpPr/>
          <p:nvPr/>
        </p:nvSpPr>
        <p:spPr>
          <a:xfrm>
            <a:off x="550862" y="5973826"/>
            <a:ext cx="411846" cy="4114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597" y="0"/>
                </a:moveTo>
                <a:lnTo>
                  <a:pt x="21600" y="0"/>
                </a:lnTo>
                <a:lnTo>
                  <a:pt x="21600" y="18000"/>
                </a:lnTo>
                <a:cubicBezTo>
                  <a:pt x="21600" y="19988"/>
                  <a:pt x="19990" y="21600"/>
                  <a:pt x="18003" y="21600"/>
                </a:cubicBezTo>
                <a:lnTo>
                  <a:pt x="0" y="21600"/>
                </a:lnTo>
                <a:lnTo>
                  <a:pt x="0" y="3600"/>
                </a:lnTo>
                <a:cubicBezTo>
                  <a:pt x="0" y="1612"/>
                  <a:pt x="1610" y="0"/>
                  <a:pt x="3597" y="0"/>
                </a:cubicBezTo>
                <a:close/>
              </a:path>
            </a:pathLst>
          </a:custGeom>
          <a:ln w="12700">
            <a:solidFill>
              <a:srgbClr val="00A9E8"/>
            </a:solidFill>
          </a:ln>
        </p:spPr>
        <p:txBody>
          <a:bodyPr lIns="45718" tIns="45718" rIns="45718" bIns="45718" anchor="ctr"/>
          <a:lstStyle/>
          <a:p>
            <a:pPr algn="ctr">
              <a:defRPr sz="800" b="1">
                <a:solidFill>
                  <a:srgbClr val="00A9E8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1388" name="Group 1388">
            <a:hlinkClick r:id="rId4" action="ppaction://hlinksldjump"/>
          </p:cNvPr>
          <p:cNvGrpSpPr/>
          <p:nvPr/>
        </p:nvGrpSpPr>
        <p:grpSpPr>
          <a:xfrm>
            <a:off x="1005678" y="5973821"/>
            <a:ext cx="1058238" cy="411490"/>
            <a:chOff x="0" y="-1"/>
            <a:chExt cx="1058236" cy="411489"/>
          </a:xfrm>
        </p:grpSpPr>
        <p:sp>
          <p:nvSpPr>
            <p:cNvPr id="1386" name="Shape 1386"/>
            <p:cNvSpPr/>
            <p:nvPr/>
          </p:nvSpPr>
          <p:spPr>
            <a:xfrm>
              <a:off x="-1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387" name="Shape 1387"/>
            <p:cNvSpPr/>
            <p:nvPr/>
          </p:nvSpPr>
          <p:spPr>
            <a:xfrm>
              <a:off x="20086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TECHNOLOGY OVERVIEW</a:t>
              </a:r>
            </a:p>
          </p:txBody>
        </p:sp>
      </p:grpSp>
      <p:grpSp>
        <p:nvGrpSpPr>
          <p:cNvPr id="1391" name="Group 1391">
            <a:hlinkClick r:id="rId4" action="ppaction://hlinksldjump"/>
          </p:cNvPr>
          <p:cNvGrpSpPr/>
          <p:nvPr/>
        </p:nvGrpSpPr>
        <p:grpSpPr>
          <a:xfrm>
            <a:off x="2106884" y="5973821"/>
            <a:ext cx="1058236" cy="411490"/>
            <a:chOff x="-1" y="-1"/>
            <a:chExt cx="1058235" cy="411489"/>
          </a:xfrm>
        </p:grpSpPr>
        <p:sp>
          <p:nvSpPr>
            <p:cNvPr id="1389" name="Shape 1389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390" name="Shape 1390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ANIMATIONS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AND VIDEOS</a:t>
              </a:r>
            </a:p>
          </p:txBody>
        </p:sp>
      </p:grpSp>
      <p:grpSp>
        <p:nvGrpSpPr>
          <p:cNvPr id="1394" name="Group 1394">
            <a:hlinkClick r:id="rId4" action="ppaction://hlinksldjump"/>
          </p:cNvPr>
          <p:cNvGrpSpPr/>
          <p:nvPr/>
        </p:nvGrpSpPr>
        <p:grpSpPr>
          <a:xfrm>
            <a:off x="3208087" y="5973821"/>
            <a:ext cx="1058237" cy="411490"/>
            <a:chOff x="0" y="-1"/>
            <a:chExt cx="1058236" cy="411489"/>
          </a:xfrm>
        </p:grpSpPr>
        <p:sp>
          <p:nvSpPr>
            <p:cNvPr id="1392" name="Shape 1392"/>
            <p:cNvSpPr/>
            <p:nvPr/>
          </p:nvSpPr>
          <p:spPr>
            <a:xfrm>
              <a:off x="-1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393" name="Shape 1393"/>
            <p:cNvSpPr/>
            <p:nvPr/>
          </p:nvSpPr>
          <p:spPr>
            <a:xfrm>
              <a:off x="20086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DISRUPT </a:t>
              </a:r>
              <a:br/>
              <a:r>
                <a:t>PAD DATA</a:t>
              </a:r>
            </a:p>
          </p:txBody>
        </p:sp>
      </p:grpSp>
      <p:grpSp>
        <p:nvGrpSpPr>
          <p:cNvPr id="1397" name="Group 1397">
            <a:hlinkClick r:id="rId4" action="ppaction://hlinksldjump"/>
          </p:cNvPr>
          <p:cNvGrpSpPr/>
          <p:nvPr/>
        </p:nvGrpSpPr>
        <p:grpSpPr>
          <a:xfrm>
            <a:off x="4309290" y="5973821"/>
            <a:ext cx="1058237" cy="411490"/>
            <a:chOff x="-1" y="-1"/>
            <a:chExt cx="1058235" cy="411489"/>
          </a:xfrm>
        </p:grpSpPr>
        <p:sp>
          <p:nvSpPr>
            <p:cNvPr id="1395" name="Shape 1395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396" name="Shape 1396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USER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GUIDE</a:t>
              </a:r>
            </a:p>
          </p:txBody>
        </p:sp>
      </p:grpSp>
      <p:grpSp>
        <p:nvGrpSpPr>
          <p:cNvPr id="1400" name="Group 1400"/>
          <p:cNvGrpSpPr/>
          <p:nvPr/>
        </p:nvGrpSpPr>
        <p:grpSpPr>
          <a:xfrm>
            <a:off x="5410493" y="5973821"/>
            <a:ext cx="1058236" cy="411490"/>
            <a:chOff x="-1" y="-1"/>
            <a:chExt cx="1058235" cy="411489"/>
          </a:xfrm>
        </p:grpSpPr>
        <p:sp>
          <p:nvSpPr>
            <p:cNvPr id="1398" name="Shape 1398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399" name="Shape 1399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CASE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STUDIES</a:t>
              </a:r>
            </a:p>
          </p:txBody>
        </p:sp>
      </p:grpSp>
      <p:grpSp>
        <p:nvGrpSpPr>
          <p:cNvPr id="1403" name="Group 1403">
            <a:hlinkClick r:id="rId4" action="ppaction://hlinksldjump"/>
          </p:cNvPr>
          <p:cNvGrpSpPr/>
          <p:nvPr/>
        </p:nvGrpSpPr>
        <p:grpSpPr>
          <a:xfrm>
            <a:off x="6511697" y="5973821"/>
            <a:ext cx="1058236" cy="411490"/>
            <a:chOff x="-1" y="-1"/>
            <a:chExt cx="1058235" cy="411489"/>
          </a:xfrm>
        </p:grpSpPr>
        <p:sp>
          <p:nvSpPr>
            <p:cNvPr id="1401" name="Shape 1401"/>
            <p:cNvSpPr/>
            <p:nvPr/>
          </p:nvSpPr>
          <p:spPr>
            <a:xfrm>
              <a:off x="-2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402" name="Shape 1402"/>
            <p:cNvSpPr/>
            <p:nvPr/>
          </p:nvSpPr>
          <p:spPr>
            <a:xfrm>
              <a:off x="20087" y="72575"/>
              <a:ext cx="1018060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KEY</a:t>
              </a:r>
              <a:br/>
              <a:r>
                <a:t>BENEFITS</a:t>
              </a:r>
            </a:p>
          </p:txBody>
        </p:sp>
      </p:grpSp>
      <p:grpSp>
        <p:nvGrpSpPr>
          <p:cNvPr id="1406" name="Group 1406"/>
          <p:cNvGrpSpPr/>
          <p:nvPr/>
        </p:nvGrpSpPr>
        <p:grpSpPr>
          <a:xfrm>
            <a:off x="7611548" y="5973821"/>
            <a:ext cx="1058236" cy="411490"/>
            <a:chOff x="-1" y="-1"/>
            <a:chExt cx="1058235" cy="411489"/>
          </a:xfrm>
        </p:grpSpPr>
        <p:sp>
          <p:nvSpPr>
            <p:cNvPr id="1404" name="Shape 1404"/>
            <p:cNvSpPr/>
            <p:nvPr/>
          </p:nvSpPr>
          <p:spPr>
            <a:xfrm>
              <a:off x="-2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405" name="Shape 1405"/>
            <p:cNvSpPr/>
            <p:nvPr/>
          </p:nvSpPr>
          <p:spPr>
            <a:xfrm>
              <a:off x="20087" y="72575"/>
              <a:ext cx="1018060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CORPORATE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OVERVIEW</a:t>
              </a:r>
            </a:p>
          </p:txBody>
        </p:sp>
      </p:grpSp>
      <p:sp>
        <p:nvSpPr>
          <p:cNvPr id="1407" name="Shape 1407">
            <a:hlinkClick r:id="rId2" action="ppaction://hlinksldjump"/>
          </p:cNvPr>
          <p:cNvSpPr/>
          <p:nvPr/>
        </p:nvSpPr>
        <p:spPr>
          <a:xfrm>
            <a:off x="653705" y="6088126"/>
            <a:ext cx="205795" cy="182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97" y="0"/>
                </a:moveTo>
                <a:lnTo>
                  <a:pt x="11095" y="37"/>
                </a:lnTo>
                <a:lnTo>
                  <a:pt x="11279" y="101"/>
                </a:lnTo>
                <a:lnTo>
                  <a:pt x="11458" y="196"/>
                </a:lnTo>
                <a:lnTo>
                  <a:pt x="11618" y="329"/>
                </a:lnTo>
                <a:lnTo>
                  <a:pt x="21331" y="9954"/>
                </a:lnTo>
                <a:lnTo>
                  <a:pt x="21449" y="10086"/>
                </a:lnTo>
                <a:lnTo>
                  <a:pt x="21529" y="10214"/>
                </a:lnTo>
                <a:lnTo>
                  <a:pt x="21581" y="10325"/>
                </a:lnTo>
                <a:lnTo>
                  <a:pt x="21600" y="10437"/>
                </a:lnTo>
                <a:lnTo>
                  <a:pt x="21586" y="10521"/>
                </a:lnTo>
                <a:lnTo>
                  <a:pt x="21543" y="10606"/>
                </a:lnTo>
                <a:lnTo>
                  <a:pt x="21468" y="10670"/>
                </a:lnTo>
                <a:lnTo>
                  <a:pt x="21360" y="10723"/>
                </a:lnTo>
                <a:lnTo>
                  <a:pt x="21228" y="10750"/>
                </a:lnTo>
                <a:lnTo>
                  <a:pt x="21062" y="10760"/>
                </a:lnTo>
                <a:lnTo>
                  <a:pt x="18064" y="10760"/>
                </a:lnTo>
                <a:lnTo>
                  <a:pt x="18064" y="20618"/>
                </a:lnTo>
                <a:lnTo>
                  <a:pt x="18050" y="20809"/>
                </a:lnTo>
                <a:lnTo>
                  <a:pt x="17998" y="20995"/>
                </a:lnTo>
                <a:lnTo>
                  <a:pt x="17922" y="21165"/>
                </a:lnTo>
                <a:lnTo>
                  <a:pt x="17809" y="21313"/>
                </a:lnTo>
                <a:lnTo>
                  <a:pt x="17686" y="21430"/>
                </a:lnTo>
                <a:lnTo>
                  <a:pt x="17536" y="21520"/>
                </a:lnTo>
                <a:lnTo>
                  <a:pt x="17371" y="21579"/>
                </a:lnTo>
                <a:lnTo>
                  <a:pt x="17191" y="21600"/>
                </a:lnTo>
                <a:lnTo>
                  <a:pt x="13523" y="21600"/>
                </a:lnTo>
                <a:lnTo>
                  <a:pt x="13523" y="15116"/>
                </a:lnTo>
                <a:lnTo>
                  <a:pt x="13514" y="14920"/>
                </a:lnTo>
                <a:lnTo>
                  <a:pt x="13462" y="14734"/>
                </a:lnTo>
                <a:lnTo>
                  <a:pt x="13382" y="14564"/>
                </a:lnTo>
                <a:lnTo>
                  <a:pt x="13268" y="14427"/>
                </a:lnTo>
                <a:lnTo>
                  <a:pt x="13146" y="14304"/>
                </a:lnTo>
                <a:lnTo>
                  <a:pt x="12995" y="14209"/>
                </a:lnTo>
                <a:lnTo>
                  <a:pt x="12830" y="14161"/>
                </a:lnTo>
                <a:lnTo>
                  <a:pt x="12655" y="14135"/>
                </a:lnTo>
                <a:lnTo>
                  <a:pt x="8954" y="14135"/>
                </a:lnTo>
                <a:lnTo>
                  <a:pt x="8775" y="14161"/>
                </a:lnTo>
                <a:lnTo>
                  <a:pt x="8615" y="14220"/>
                </a:lnTo>
                <a:lnTo>
                  <a:pt x="8468" y="14304"/>
                </a:lnTo>
                <a:lnTo>
                  <a:pt x="8336" y="14427"/>
                </a:lnTo>
                <a:lnTo>
                  <a:pt x="8233" y="14570"/>
                </a:lnTo>
                <a:lnTo>
                  <a:pt x="8148" y="14740"/>
                </a:lnTo>
                <a:lnTo>
                  <a:pt x="8096" y="14920"/>
                </a:lnTo>
                <a:lnTo>
                  <a:pt x="8082" y="15116"/>
                </a:lnTo>
                <a:lnTo>
                  <a:pt x="8082" y="21600"/>
                </a:lnTo>
                <a:lnTo>
                  <a:pt x="4413" y="21600"/>
                </a:lnTo>
                <a:lnTo>
                  <a:pt x="4239" y="21579"/>
                </a:lnTo>
                <a:lnTo>
                  <a:pt x="4074" y="21520"/>
                </a:lnTo>
                <a:lnTo>
                  <a:pt x="3928" y="21430"/>
                </a:lnTo>
                <a:lnTo>
                  <a:pt x="3800" y="21303"/>
                </a:lnTo>
                <a:lnTo>
                  <a:pt x="3692" y="21165"/>
                </a:lnTo>
                <a:lnTo>
                  <a:pt x="3607" y="20995"/>
                </a:lnTo>
                <a:lnTo>
                  <a:pt x="3555" y="20809"/>
                </a:lnTo>
                <a:lnTo>
                  <a:pt x="3541" y="20618"/>
                </a:lnTo>
                <a:lnTo>
                  <a:pt x="3541" y="10766"/>
                </a:lnTo>
                <a:lnTo>
                  <a:pt x="542" y="10766"/>
                </a:lnTo>
                <a:lnTo>
                  <a:pt x="382" y="10750"/>
                </a:lnTo>
                <a:lnTo>
                  <a:pt x="240" y="10723"/>
                </a:lnTo>
                <a:lnTo>
                  <a:pt x="137" y="10675"/>
                </a:lnTo>
                <a:lnTo>
                  <a:pt x="61" y="10612"/>
                </a:lnTo>
                <a:lnTo>
                  <a:pt x="14" y="10532"/>
                </a:lnTo>
                <a:lnTo>
                  <a:pt x="0" y="10437"/>
                </a:lnTo>
                <a:lnTo>
                  <a:pt x="19" y="10325"/>
                </a:lnTo>
                <a:lnTo>
                  <a:pt x="71" y="10214"/>
                </a:lnTo>
                <a:lnTo>
                  <a:pt x="156" y="10086"/>
                </a:lnTo>
                <a:lnTo>
                  <a:pt x="273" y="9954"/>
                </a:lnTo>
                <a:lnTo>
                  <a:pt x="9982" y="329"/>
                </a:lnTo>
                <a:lnTo>
                  <a:pt x="10147" y="196"/>
                </a:lnTo>
                <a:lnTo>
                  <a:pt x="10317" y="101"/>
                </a:lnTo>
                <a:lnTo>
                  <a:pt x="10505" y="37"/>
                </a:lnTo>
                <a:lnTo>
                  <a:pt x="10703" y="0"/>
                </a:lnTo>
                <a:lnTo>
                  <a:pt x="10897" y="0"/>
                </a:lnTo>
                <a:close/>
              </a:path>
            </a:pathLst>
          </a:custGeom>
          <a:ln w="12700">
            <a:solidFill>
              <a:srgbClr val="00A9E8"/>
            </a:solidFill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408" name="Shape 140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Safety Infor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5" name="image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6675" y="0"/>
            <a:ext cx="9220201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416" name="Shape 1416"/>
          <p:cNvSpPr/>
          <p:nvPr/>
        </p:nvSpPr>
        <p:spPr>
          <a:xfrm>
            <a:off x="3706317" y="6603154"/>
            <a:ext cx="1731369" cy="177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b">
            <a:spAutoFit/>
          </a:bodyPr>
          <a:lstStyle>
            <a:lvl1pPr algn="ctr">
              <a:defRPr sz="700"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SAFETY INFORMATION</a:t>
            </a:r>
          </a:p>
        </p:txBody>
      </p:sp>
      <p:pic>
        <p:nvPicPr>
          <p:cNvPr id="1417" name="image3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770458" y="6514748"/>
            <a:ext cx="914404" cy="224772"/>
          </a:xfrm>
          <a:prstGeom prst="rect">
            <a:avLst/>
          </a:prstGeom>
          <a:ln w="12700">
            <a:miter lim="400000"/>
          </a:ln>
        </p:spPr>
      </p:pic>
      <p:sp>
        <p:nvSpPr>
          <p:cNvPr id="1418" name="Shape 1418"/>
          <p:cNvSpPr/>
          <p:nvPr/>
        </p:nvSpPr>
        <p:spPr>
          <a:xfrm>
            <a:off x="457203" y="6504374"/>
            <a:ext cx="3283886" cy="241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600"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iPad Lithoplasty Overview | SPL-61178 | Rev. B</a:t>
            </a:r>
          </a:p>
          <a:p>
            <a:pPr>
              <a:defRPr sz="600"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© Shockwave Medical, Inc.  All Rights Reserved.</a:t>
            </a:r>
          </a:p>
        </p:txBody>
      </p:sp>
      <p:sp>
        <p:nvSpPr>
          <p:cNvPr id="1419" name="Shape 1419"/>
          <p:cNvSpPr/>
          <p:nvPr/>
        </p:nvSpPr>
        <p:spPr>
          <a:xfrm>
            <a:off x="550862" y="5973826"/>
            <a:ext cx="411846" cy="4114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597" y="0"/>
                </a:moveTo>
                <a:lnTo>
                  <a:pt x="21600" y="0"/>
                </a:lnTo>
                <a:lnTo>
                  <a:pt x="21600" y="18000"/>
                </a:lnTo>
                <a:cubicBezTo>
                  <a:pt x="21600" y="19988"/>
                  <a:pt x="19990" y="21600"/>
                  <a:pt x="18003" y="21600"/>
                </a:cubicBezTo>
                <a:lnTo>
                  <a:pt x="0" y="21600"/>
                </a:lnTo>
                <a:lnTo>
                  <a:pt x="0" y="3600"/>
                </a:lnTo>
                <a:cubicBezTo>
                  <a:pt x="0" y="1612"/>
                  <a:pt x="1610" y="0"/>
                  <a:pt x="3597" y="0"/>
                </a:cubicBezTo>
                <a:close/>
              </a:path>
            </a:pathLst>
          </a:custGeom>
          <a:ln w="12700">
            <a:solidFill>
              <a:srgbClr val="00A9E8"/>
            </a:solidFill>
          </a:ln>
        </p:spPr>
        <p:txBody>
          <a:bodyPr lIns="45718" tIns="45718" rIns="45718" bIns="45718" anchor="ctr"/>
          <a:lstStyle/>
          <a:p>
            <a:pPr algn="ctr">
              <a:defRPr sz="800" b="1">
                <a:solidFill>
                  <a:srgbClr val="00A9E8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1422" name="Group 1422">
            <a:hlinkClick r:id="rId5" action="ppaction://hlinksldjump"/>
          </p:cNvPr>
          <p:cNvGrpSpPr/>
          <p:nvPr/>
        </p:nvGrpSpPr>
        <p:grpSpPr>
          <a:xfrm>
            <a:off x="1005678" y="5973821"/>
            <a:ext cx="1058238" cy="411490"/>
            <a:chOff x="0" y="-1"/>
            <a:chExt cx="1058236" cy="411489"/>
          </a:xfrm>
        </p:grpSpPr>
        <p:sp>
          <p:nvSpPr>
            <p:cNvPr id="1420" name="Shape 1420"/>
            <p:cNvSpPr/>
            <p:nvPr/>
          </p:nvSpPr>
          <p:spPr>
            <a:xfrm>
              <a:off x="-1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421" name="Shape 1421"/>
            <p:cNvSpPr/>
            <p:nvPr/>
          </p:nvSpPr>
          <p:spPr>
            <a:xfrm>
              <a:off x="20086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TECHNOLOGY OVERVIEW</a:t>
              </a:r>
            </a:p>
          </p:txBody>
        </p:sp>
      </p:grpSp>
      <p:grpSp>
        <p:nvGrpSpPr>
          <p:cNvPr id="1425" name="Group 1425">
            <a:hlinkClick r:id="rId5" action="ppaction://hlinksldjump"/>
          </p:cNvPr>
          <p:cNvGrpSpPr/>
          <p:nvPr/>
        </p:nvGrpSpPr>
        <p:grpSpPr>
          <a:xfrm>
            <a:off x="2106884" y="5973821"/>
            <a:ext cx="1058236" cy="411490"/>
            <a:chOff x="-1" y="-1"/>
            <a:chExt cx="1058235" cy="411489"/>
          </a:xfrm>
        </p:grpSpPr>
        <p:sp>
          <p:nvSpPr>
            <p:cNvPr id="1423" name="Shape 1423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424" name="Shape 1424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ANIMATIONS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AND VIDEOS</a:t>
              </a:r>
            </a:p>
          </p:txBody>
        </p:sp>
      </p:grpSp>
      <p:grpSp>
        <p:nvGrpSpPr>
          <p:cNvPr id="1428" name="Group 1428">
            <a:hlinkClick r:id="rId5" action="ppaction://hlinksldjump"/>
          </p:cNvPr>
          <p:cNvGrpSpPr/>
          <p:nvPr/>
        </p:nvGrpSpPr>
        <p:grpSpPr>
          <a:xfrm>
            <a:off x="3208087" y="5973821"/>
            <a:ext cx="1058237" cy="411490"/>
            <a:chOff x="0" y="-1"/>
            <a:chExt cx="1058236" cy="411489"/>
          </a:xfrm>
        </p:grpSpPr>
        <p:sp>
          <p:nvSpPr>
            <p:cNvPr id="1426" name="Shape 1426"/>
            <p:cNvSpPr/>
            <p:nvPr/>
          </p:nvSpPr>
          <p:spPr>
            <a:xfrm>
              <a:off x="-1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427" name="Shape 1427"/>
            <p:cNvSpPr/>
            <p:nvPr/>
          </p:nvSpPr>
          <p:spPr>
            <a:xfrm>
              <a:off x="20086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DISRUPT </a:t>
              </a:r>
              <a:br/>
              <a:r>
                <a:t>PAD DATA</a:t>
              </a:r>
            </a:p>
          </p:txBody>
        </p:sp>
      </p:grpSp>
      <p:grpSp>
        <p:nvGrpSpPr>
          <p:cNvPr id="1431" name="Group 1431">
            <a:hlinkClick r:id="rId5" action="ppaction://hlinksldjump"/>
          </p:cNvPr>
          <p:cNvGrpSpPr/>
          <p:nvPr/>
        </p:nvGrpSpPr>
        <p:grpSpPr>
          <a:xfrm>
            <a:off x="4309290" y="5973821"/>
            <a:ext cx="1058237" cy="411490"/>
            <a:chOff x="-1" y="-1"/>
            <a:chExt cx="1058235" cy="411489"/>
          </a:xfrm>
        </p:grpSpPr>
        <p:sp>
          <p:nvSpPr>
            <p:cNvPr id="1429" name="Shape 1429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430" name="Shape 1430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USER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GUIDE</a:t>
              </a:r>
            </a:p>
          </p:txBody>
        </p:sp>
      </p:grpSp>
      <p:grpSp>
        <p:nvGrpSpPr>
          <p:cNvPr id="1434" name="Group 1434"/>
          <p:cNvGrpSpPr/>
          <p:nvPr/>
        </p:nvGrpSpPr>
        <p:grpSpPr>
          <a:xfrm>
            <a:off x="5410493" y="5973821"/>
            <a:ext cx="1058236" cy="411490"/>
            <a:chOff x="-1" y="-1"/>
            <a:chExt cx="1058235" cy="411489"/>
          </a:xfrm>
        </p:grpSpPr>
        <p:sp>
          <p:nvSpPr>
            <p:cNvPr id="1432" name="Shape 1432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433" name="Shape 1433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CASE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STUDIES</a:t>
              </a:r>
            </a:p>
          </p:txBody>
        </p:sp>
      </p:grpSp>
      <p:grpSp>
        <p:nvGrpSpPr>
          <p:cNvPr id="1437" name="Group 1437">
            <a:hlinkClick r:id="rId5" action="ppaction://hlinksldjump"/>
          </p:cNvPr>
          <p:cNvGrpSpPr/>
          <p:nvPr/>
        </p:nvGrpSpPr>
        <p:grpSpPr>
          <a:xfrm>
            <a:off x="6511697" y="5973821"/>
            <a:ext cx="1058236" cy="411490"/>
            <a:chOff x="-1" y="-1"/>
            <a:chExt cx="1058235" cy="411489"/>
          </a:xfrm>
        </p:grpSpPr>
        <p:sp>
          <p:nvSpPr>
            <p:cNvPr id="1435" name="Shape 1435"/>
            <p:cNvSpPr/>
            <p:nvPr/>
          </p:nvSpPr>
          <p:spPr>
            <a:xfrm>
              <a:off x="-2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436" name="Shape 1436"/>
            <p:cNvSpPr/>
            <p:nvPr/>
          </p:nvSpPr>
          <p:spPr>
            <a:xfrm>
              <a:off x="20087" y="72575"/>
              <a:ext cx="1018060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KEY</a:t>
              </a:r>
              <a:br/>
              <a:r>
                <a:t>BENEFITS</a:t>
              </a:r>
            </a:p>
          </p:txBody>
        </p:sp>
      </p:grpSp>
      <p:grpSp>
        <p:nvGrpSpPr>
          <p:cNvPr id="1440" name="Group 1440"/>
          <p:cNvGrpSpPr/>
          <p:nvPr/>
        </p:nvGrpSpPr>
        <p:grpSpPr>
          <a:xfrm>
            <a:off x="7611548" y="5973821"/>
            <a:ext cx="1058236" cy="411490"/>
            <a:chOff x="-1" y="-1"/>
            <a:chExt cx="1058235" cy="411489"/>
          </a:xfrm>
        </p:grpSpPr>
        <p:sp>
          <p:nvSpPr>
            <p:cNvPr id="1438" name="Shape 1438"/>
            <p:cNvSpPr/>
            <p:nvPr/>
          </p:nvSpPr>
          <p:spPr>
            <a:xfrm>
              <a:off x="-2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439" name="Shape 1439"/>
            <p:cNvSpPr/>
            <p:nvPr/>
          </p:nvSpPr>
          <p:spPr>
            <a:xfrm>
              <a:off x="20087" y="72575"/>
              <a:ext cx="1018060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CORPORATE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OVERVIEW</a:t>
              </a:r>
            </a:p>
          </p:txBody>
        </p:sp>
      </p:grpSp>
      <p:sp>
        <p:nvSpPr>
          <p:cNvPr id="1441" name="Shape 1441">
            <a:hlinkClick r:id="rId3" action="ppaction://hlinksldjump"/>
          </p:cNvPr>
          <p:cNvSpPr/>
          <p:nvPr/>
        </p:nvSpPr>
        <p:spPr>
          <a:xfrm>
            <a:off x="653705" y="6088126"/>
            <a:ext cx="205795" cy="182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97" y="0"/>
                </a:moveTo>
                <a:lnTo>
                  <a:pt x="11095" y="37"/>
                </a:lnTo>
                <a:lnTo>
                  <a:pt x="11279" y="101"/>
                </a:lnTo>
                <a:lnTo>
                  <a:pt x="11458" y="196"/>
                </a:lnTo>
                <a:lnTo>
                  <a:pt x="11618" y="329"/>
                </a:lnTo>
                <a:lnTo>
                  <a:pt x="21331" y="9954"/>
                </a:lnTo>
                <a:lnTo>
                  <a:pt x="21449" y="10086"/>
                </a:lnTo>
                <a:lnTo>
                  <a:pt x="21529" y="10214"/>
                </a:lnTo>
                <a:lnTo>
                  <a:pt x="21581" y="10325"/>
                </a:lnTo>
                <a:lnTo>
                  <a:pt x="21600" y="10437"/>
                </a:lnTo>
                <a:lnTo>
                  <a:pt x="21586" y="10521"/>
                </a:lnTo>
                <a:lnTo>
                  <a:pt x="21543" y="10606"/>
                </a:lnTo>
                <a:lnTo>
                  <a:pt x="21468" y="10670"/>
                </a:lnTo>
                <a:lnTo>
                  <a:pt x="21360" y="10723"/>
                </a:lnTo>
                <a:lnTo>
                  <a:pt x="21228" y="10750"/>
                </a:lnTo>
                <a:lnTo>
                  <a:pt x="21062" y="10760"/>
                </a:lnTo>
                <a:lnTo>
                  <a:pt x="18064" y="10760"/>
                </a:lnTo>
                <a:lnTo>
                  <a:pt x="18064" y="20618"/>
                </a:lnTo>
                <a:lnTo>
                  <a:pt x="18050" y="20809"/>
                </a:lnTo>
                <a:lnTo>
                  <a:pt x="17998" y="20995"/>
                </a:lnTo>
                <a:lnTo>
                  <a:pt x="17922" y="21165"/>
                </a:lnTo>
                <a:lnTo>
                  <a:pt x="17809" y="21313"/>
                </a:lnTo>
                <a:lnTo>
                  <a:pt x="17686" y="21430"/>
                </a:lnTo>
                <a:lnTo>
                  <a:pt x="17536" y="21520"/>
                </a:lnTo>
                <a:lnTo>
                  <a:pt x="17371" y="21579"/>
                </a:lnTo>
                <a:lnTo>
                  <a:pt x="17191" y="21600"/>
                </a:lnTo>
                <a:lnTo>
                  <a:pt x="13523" y="21600"/>
                </a:lnTo>
                <a:lnTo>
                  <a:pt x="13523" y="15116"/>
                </a:lnTo>
                <a:lnTo>
                  <a:pt x="13514" y="14920"/>
                </a:lnTo>
                <a:lnTo>
                  <a:pt x="13462" y="14734"/>
                </a:lnTo>
                <a:lnTo>
                  <a:pt x="13382" y="14564"/>
                </a:lnTo>
                <a:lnTo>
                  <a:pt x="13268" y="14427"/>
                </a:lnTo>
                <a:lnTo>
                  <a:pt x="13146" y="14304"/>
                </a:lnTo>
                <a:lnTo>
                  <a:pt x="12995" y="14209"/>
                </a:lnTo>
                <a:lnTo>
                  <a:pt x="12830" y="14161"/>
                </a:lnTo>
                <a:lnTo>
                  <a:pt x="12655" y="14135"/>
                </a:lnTo>
                <a:lnTo>
                  <a:pt x="8954" y="14135"/>
                </a:lnTo>
                <a:lnTo>
                  <a:pt x="8775" y="14161"/>
                </a:lnTo>
                <a:lnTo>
                  <a:pt x="8615" y="14220"/>
                </a:lnTo>
                <a:lnTo>
                  <a:pt x="8468" y="14304"/>
                </a:lnTo>
                <a:lnTo>
                  <a:pt x="8336" y="14427"/>
                </a:lnTo>
                <a:lnTo>
                  <a:pt x="8233" y="14570"/>
                </a:lnTo>
                <a:lnTo>
                  <a:pt x="8148" y="14740"/>
                </a:lnTo>
                <a:lnTo>
                  <a:pt x="8096" y="14920"/>
                </a:lnTo>
                <a:lnTo>
                  <a:pt x="8082" y="15116"/>
                </a:lnTo>
                <a:lnTo>
                  <a:pt x="8082" y="21600"/>
                </a:lnTo>
                <a:lnTo>
                  <a:pt x="4413" y="21600"/>
                </a:lnTo>
                <a:lnTo>
                  <a:pt x="4239" y="21579"/>
                </a:lnTo>
                <a:lnTo>
                  <a:pt x="4074" y="21520"/>
                </a:lnTo>
                <a:lnTo>
                  <a:pt x="3928" y="21430"/>
                </a:lnTo>
                <a:lnTo>
                  <a:pt x="3800" y="21303"/>
                </a:lnTo>
                <a:lnTo>
                  <a:pt x="3692" y="21165"/>
                </a:lnTo>
                <a:lnTo>
                  <a:pt x="3607" y="20995"/>
                </a:lnTo>
                <a:lnTo>
                  <a:pt x="3555" y="20809"/>
                </a:lnTo>
                <a:lnTo>
                  <a:pt x="3541" y="20618"/>
                </a:lnTo>
                <a:lnTo>
                  <a:pt x="3541" y="10766"/>
                </a:lnTo>
                <a:lnTo>
                  <a:pt x="542" y="10766"/>
                </a:lnTo>
                <a:lnTo>
                  <a:pt x="382" y="10750"/>
                </a:lnTo>
                <a:lnTo>
                  <a:pt x="240" y="10723"/>
                </a:lnTo>
                <a:lnTo>
                  <a:pt x="137" y="10675"/>
                </a:lnTo>
                <a:lnTo>
                  <a:pt x="61" y="10612"/>
                </a:lnTo>
                <a:lnTo>
                  <a:pt x="14" y="10532"/>
                </a:lnTo>
                <a:lnTo>
                  <a:pt x="0" y="10437"/>
                </a:lnTo>
                <a:lnTo>
                  <a:pt x="19" y="10325"/>
                </a:lnTo>
                <a:lnTo>
                  <a:pt x="71" y="10214"/>
                </a:lnTo>
                <a:lnTo>
                  <a:pt x="156" y="10086"/>
                </a:lnTo>
                <a:lnTo>
                  <a:pt x="273" y="9954"/>
                </a:lnTo>
                <a:lnTo>
                  <a:pt x="9982" y="329"/>
                </a:lnTo>
                <a:lnTo>
                  <a:pt x="10147" y="196"/>
                </a:lnTo>
                <a:lnTo>
                  <a:pt x="10317" y="101"/>
                </a:lnTo>
                <a:lnTo>
                  <a:pt x="10505" y="37"/>
                </a:lnTo>
                <a:lnTo>
                  <a:pt x="10703" y="0"/>
                </a:lnTo>
                <a:lnTo>
                  <a:pt x="10897" y="0"/>
                </a:lnTo>
                <a:close/>
              </a:path>
            </a:pathLst>
          </a:custGeom>
          <a:ln w="12700">
            <a:solidFill>
              <a:srgbClr val="00A9E8"/>
            </a:solidFill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1442" name="image2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148838" y="1984248"/>
            <a:ext cx="4846324" cy="1207012"/>
          </a:xfrm>
          <a:prstGeom prst="rect">
            <a:avLst/>
          </a:prstGeom>
          <a:ln w="12700">
            <a:miter lim="400000"/>
          </a:ln>
        </p:spPr>
      </p:pic>
      <p:sp>
        <p:nvSpPr>
          <p:cNvPr id="1443" name="Shape 144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.)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0" name="Shape 1450"/>
          <p:cNvSpPr/>
          <p:nvPr/>
        </p:nvSpPr>
        <p:spPr>
          <a:xfrm>
            <a:off x="1" y="6385307"/>
            <a:ext cx="9144001" cy="472697"/>
          </a:xfrm>
          <a:prstGeom prst="rect">
            <a:avLst/>
          </a:prstGeom>
          <a:solidFill>
            <a:srgbClr val="00A9E8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300">
                <a:solidFill>
                  <a:srgbClr val="00A9E8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1451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73336" y="6515454"/>
            <a:ext cx="911526" cy="224066"/>
          </a:xfrm>
          <a:prstGeom prst="rect">
            <a:avLst/>
          </a:prstGeom>
          <a:ln w="12700">
            <a:miter lim="400000"/>
          </a:ln>
        </p:spPr>
      </p:pic>
      <p:sp>
        <p:nvSpPr>
          <p:cNvPr id="1452" name="Shape 1452"/>
          <p:cNvSpPr/>
          <p:nvPr/>
        </p:nvSpPr>
        <p:spPr>
          <a:xfrm>
            <a:off x="457203" y="6504374"/>
            <a:ext cx="3283886" cy="241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iPad Lithoplasty Overview | SPL-61178 | Rev. B</a:t>
            </a:r>
          </a:p>
          <a:p>
            <a:pPr>
              <a:defRPr sz="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© Shockwave Medical, Inc.  All Rights Reserved.</a:t>
            </a:r>
          </a:p>
        </p:txBody>
      </p:sp>
      <p:pic>
        <p:nvPicPr>
          <p:cNvPr id="1453" name="image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64" y="0"/>
            <a:ext cx="9130473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454" name="Shape 1454"/>
          <p:cNvSpPr/>
          <p:nvPr/>
        </p:nvSpPr>
        <p:spPr>
          <a:xfrm>
            <a:off x="0" y="6382510"/>
            <a:ext cx="9144000" cy="475488"/>
          </a:xfrm>
          <a:prstGeom prst="rect">
            <a:avLst/>
          </a:prstGeom>
          <a:solidFill>
            <a:srgbClr val="00A9E8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455" name="Shape 1455"/>
          <p:cNvSpPr/>
          <p:nvPr/>
        </p:nvSpPr>
        <p:spPr>
          <a:xfrm>
            <a:off x="3747246" y="6527923"/>
            <a:ext cx="1649506" cy="1651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©2016 SHOCKWAVE</a:t>
            </a:r>
          </a:p>
        </p:txBody>
      </p:sp>
      <p:pic>
        <p:nvPicPr>
          <p:cNvPr id="1456" name="image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48838" y="1984248"/>
            <a:ext cx="4846324" cy="1207012"/>
          </a:xfrm>
          <a:prstGeom prst="rect">
            <a:avLst/>
          </a:prstGeom>
          <a:ln w="12700">
            <a:miter lim="400000"/>
          </a:ln>
        </p:spPr>
      </p:pic>
      <p:sp>
        <p:nvSpPr>
          <p:cNvPr id="1457" name="Shape 1457"/>
          <p:cNvSpPr>
            <a:spLocks noGrp="1"/>
          </p:cNvSpPr>
          <p:nvPr>
            <p:ph type="sldNum" sz="quarter" idx="2"/>
          </p:nvPr>
        </p:nvSpPr>
        <p:spPr>
          <a:xfrm>
            <a:off x="4460728" y="6525422"/>
            <a:ext cx="222544" cy="204126"/>
          </a:xfrm>
          <a:prstGeom prst="rect">
            <a:avLst/>
          </a:prstGeom>
        </p:spPr>
        <p:txBody>
          <a:bodyPr lIns="34290" tIns="34290" rIns="34290" bIns="34290"/>
          <a:lstStyle>
            <a:lvl1pPr algn="ctr">
              <a:defRPr sz="10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.)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" name="Shape 1464"/>
          <p:cNvSpPr/>
          <p:nvPr/>
        </p:nvSpPr>
        <p:spPr>
          <a:xfrm>
            <a:off x="1" y="6385307"/>
            <a:ext cx="9144001" cy="472697"/>
          </a:xfrm>
          <a:prstGeom prst="rect">
            <a:avLst/>
          </a:prstGeom>
          <a:solidFill>
            <a:srgbClr val="00A9E8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300">
                <a:solidFill>
                  <a:srgbClr val="00A9E8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1465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73336" y="6515454"/>
            <a:ext cx="911526" cy="224066"/>
          </a:xfrm>
          <a:prstGeom prst="rect">
            <a:avLst/>
          </a:prstGeom>
          <a:ln w="12700">
            <a:miter lim="400000"/>
          </a:ln>
        </p:spPr>
      </p:pic>
      <p:sp>
        <p:nvSpPr>
          <p:cNvPr id="1466" name="Shape 1466"/>
          <p:cNvSpPr/>
          <p:nvPr/>
        </p:nvSpPr>
        <p:spPr>
          <a:xfrm>
            <a:off x="457203" y="6504374"/>
            <a:ext cx="3283886" cy="241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iPad Lithoplasty Overview | SPL-61178 | Rev. B</a:t>
            </a:r>
          </a:p>
          <a:p>
            <a:pPr>
              <a:defRPr sz="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© Shockwave Medical, Inc.  All Rights Reserved.</a:t>
            </a:r>
          </a:p>
        </p:txBody>
      </p:sp>
      <p:pic>
        <p:nvPicPr>
          <p:cNvPr id="1467" name="image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64" y="0"/>
            <a:ext cx="9130473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468" name="Shape 1468"/>
          <p:cNvSpPr/>
          <p:nvPr/>
        </p:nvSpPr>
        <p:spPr>
          <a:xfrm>
            <a:off x="1" y="6385307"/>
            <a:ext cx="9144001" cy="472697"/>
          </a:xfrm>
          <a:prstGeom prst="rect">
            <a:avLst/>
          </a:prstGeom>
          <a:solidFill>
            <a:srgbClr val="00A9E8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469" name="Shape 1469"/>
          <p:cNvSpPr>
            <a:spLocks noGrp="1"/>
          </p:cNvSpPr>
          <p:nvPr>
            <p:ph type="body" sz="quarter" idx="1"/>
          </p:nvPr>
        </p:nvSpPr>
        <p:spPr>
          <a:xfrm>
            <a:off x="1654175" y="2103353"/>
            <a:ext cx="5835650" cy="1325648"/>
          </a:xfrm>
          <a:prstGeom prst="rect">
            <a:avLst/>
          </a:prstGeom>
        </p:spPr>
        <p:txBody>
          <a:bodyPr anchor="ctr"/>
          <a:lstStyle>
            <a:lvl1pPr marL="0" indent="0" algn="ctr">
              <a:buClrTx/>
              <a:buSzTx/>
              <a:buFontTx/>
              <a:buNone/>
              <a:tabLst>
                <a:tab pos="101600" algn="l"/>
              </a:tabLst>
              <a:defRPr sz="5600" b="1">
                <a:solidFill>
                  <a:srgbClr val="FFFFFF"/>
                </a:solidFill>
              </a:defRPr>
            </a:lvl1pPr>
            <a:lvl2pPr marL="648863" indent="-519092" algn="ctr">
              <a:buClrTx/>
              <a:buFontTx/>
              <a:tabLst>
                <a:tab pos="101600" algn="l"/>
              </a:tabLst>
              <a:defRPr sz="5600" b="1">
                <a:solidFill>
                  <a:srgbClr val="FFFFFF"/>
                </a:solidFill>
              </a:defRPr>
            </a:lvl2pPr>
            <a:lvl3pPr marL="859591" indent="-600048" algn="ctr">
              <a:buClrTx/>
              <a:buFontTx/>
              <a:tabLst>
                <a:tab pos="101600" algn="l"/>
              </a:tabLst>
              <a:defRPr sz="5600" b="1">
                <a:solidFill>
                  <a:srgbClr val="FFFFFF"/>
                </a:solidFill>
              </a:defRPr>
            </a:lvl3pPr>
            <a:lvl4pPr marL="993730" indent="-605606" algn="ctr">
              <a:buClrTx/>
              <a:buFontTx/>
              <a:tabLst>
                <a:tab pos="101600" algn="l"/>
              </a:tabLst>
              <a:defRPr sz="5600" b="1">
                <a:solidFill>
                  <a:srgbClr val="FFFFFF"/>
                </a:solidFill>
              </a:defRPr>
            </a:lvl4pPr>
            <a:lvl5pPr marL="1204616" indent="-686721" algn="ctr">
              <a:buClrTx/>
              <a:buFontTx/>
              <a:tabLst>
                <a:tab pos="101600" algn="l"/>
              </a:tabLst>
              <a:defRPr sz="5600"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470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73336" y="6515454"/>
            <a:ext cx="911526" cy="224066"/>
          </a:xfrm>
          <a:prstGeom prst="rect">
            <a:avLst/>
          </a:prstGeom>
          <a:ln w="12700">
            <a:miter lim="400000"/>
          </a:ln>
        </p:spPr>
      </p:pic>
      <p:sp>
        <p:nvSpPr>
          <p:cNvPr id="1471" name="Shape 1471"/>
          <p:cNvSpPr/>
          <p:nvPr/>
        </p:nvSpPr>
        <p:spPr>
          <a:xfrm>
            <a:off x="457203" y="6504374"/>
            <a:ext cx="3283886" cy="241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iPad Lithoplasty Overview | SPL-61178 | Rev. B</a:t>
            </a:r>
          </a:p>
          <a:p>
            <a:pPr>
              <a:defRPr sz="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© Shockwave Medical, Inc.  All Rights Reserved.</a:t>
            </a:r>
          </a:p>
        </p:txBody>
      </p:sp>
      <p:sp>
        <p:nvSpPr>
          <p:cNvPr id="1472" name="Shape 1472"/>
          <p:cNvSpPr>
            <a:spLocks noGrp="1"/>
          </p:cNvSpPr>
          <p:nvPr>
            <p:ph type="sldNum" sz="quarter" idx="2"/>
          </p:nvPr>
        </p:nvSpPr>
        <p:spPr>
          <a:xfrm>
            <a:off x="4460728" y="6525422"/>
            <a:ext cx="222544" cy="204126"/>
          </a:xfrm>
          <a:prstGeom prst="rect">
            <a:avLst/>
          </a:prstGeom>
        </p:spPr>
        <p:txBody>
          <a:bodyPr lIns="34290" tIns="34290" rIns="34290" bIns="34290"/>
          <a:lstStyle>
            <a:lvl1pPr algn="ctr">
              <a:defRPr sz="10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.) Title Slide Altern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9" name="Shape 1479"/>
          <p:cNvSpPr/>
          <p:nvPr/>
        </p:nvSpPr>
        <p:spPr>
          <a:xfrm>
            <a:off x="1" y="6385307"/>
            <a:ext cx="9144001" cy="472697"/>
          </a:xfrm>
          <a:prstGeom prst="rect">
            <a:avLst/>
          </a:prstGeom>
          <a:solidFill>
            <a:srgbClr val="00A9E8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300">
                <a:solidFill>
                  <a:srgbClr val="00A9E8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1480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73336" y="6515454"/>
            <a:ext cx="911526" cy="224066"/>
          </a:xfrm>
          <a:prstGeom prst="rect">
            <a:avLst/>
          </a:prstGeom>
          <a:ln w="12700">
            <a:miter lim="400000"/>
          </a:ln>
        </p:spPr>
      </p:pic>
      <p:sp>
        <p:nvSpPr>
          <p:cNvPr id="1481" name="Shape 1481"/>
          <p:cNvSpPr/>
          <p:nvPr/>
        </p:nvSpPr>
        <p:spPr>
          <a:xfrm>
            <a:off x="457203" y="6504374"/>
            <a:ext cx="3283886" cy="241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iPad Lithoplasty Overview | SPL-61178 | Rev. B</a:t>
            </a:r>
          </a:p>
          <a:p>
            <a:pPr>
              <a:defRPr sz="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© Shockwave Medical, Inc.  All Rights Reserved.</a:t>
            </a:r>
          </a:p>
        </p:txBody>
      </p:sp>
      <p:pic>
        <p:nvPicPr>
          <p:cNvPr id="1482" name="image2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64" y="0"/>
            <a:ext cx="9130473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483" name="Shape 1483"/>
          <p:cNvSpPr/>
          <p:nvPr/>
        </p:nvSpPr>
        <p:spPr>
          <a:xfrm>
            <a:off x="1" y="6385307"/>
            <a:ext cx="9144001" cy="47269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484" name="Shape 1484"/>
          <p:cNvSpPr/>
          <p:nvPr/>
        </p:nvSpPr>
        <p:spPr>
          <a:xfrm>
            <a:off x="457203" y="6536797"/>
            <a:ext cx="3283886" cy="1532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PRESENTATION NAME | CLIENT | VERSION 01 | 01 APRIL 16</a:t>
            </a:r>
          </a:p>
        </p:txBody>
      </p:sp>
      <p:sp>
        <p:nvSpPr>
          <p:cNvPr id="1485" name="Shape 1485"/>
          <p:cNvSpPr>
            <a:spLocks noGrp="1"/>
          </p:cNvSpPr>
          <p:nvPr>
            <p:ph type="body" sz="quarter" idx="1"/>
          </p:nvPr>
        </p:nvSpPr>
        <p:spPr>
          <a:xfrm>
            <a:off x="1654175" y="2103353"/>
            <a:ext cx="5835650" cy="1325648"/>
          </a:xfrm>
          <a:prstGeom prst="rect">
            <a:avLst/>
          </a:prstGeom>
        </p:spPr>
        <p:txBody>
          <a:bodyPr anchor="ctr"/>
          <a:lstStyle>
            <a:lvl1pPr marL="0" indent="0" algn="ctr">
              <a:buClrTx/>
              <a:buSzTx/>
              <a:buFontTx/>
              <a:buNone/>
              <a:tabLst>
                <a:tab pos="101600" algn="l"/>
              </a:tabLst>
              <a:defRPr sz="5600" b="1">
                <a:solidFill>
                  <a:srgbClr val="FFFFFF"/>
                </a:solidFill>
              </a:defRPr>
            </a:lvl1pPr>
            <a:lvl2pPr marL="648863" indent="-519092" algn="ctr">
              <a:buClrTx/>
              <a:buFontTx/>
              <a:tabLst>
                <a:tab pos="101600" algn="l"/>
              </a:tabLst>
              <a:defRPr sz="5600" b="1">
                <a:solidFill>
                  <a:srgbClr val="FFFFFF"/>
                </a:solidFill>
              </a:defRPr>
            </a:lvl2pPr>
            <a:lvl3pPr marL="859591" indent="-600048" algn="ctr">
              <a:buClrTx/>
              <a:buFontTx/>
              <a:tabLst>
                <a:tab pos="101600" algn="l"/>
              </a:tabLst>
              <a:defRPr sz="5600" b="1">
                <a:solidFill>
                  <a:srgbClr val="FFFFFF"/>
                </a:solidFill>
              </a:defRPr>
            </a:lvl3pPr>
            <a:lvl4pPr marL="993730" indent="-605606" algn="ctr">
              <a:buClrTx/>
              <a:buFontTx/>
              <a:tabLst>
                <a:tab pos="101600" algn="l"/>
              </a:tabLst>
              <a:defRPr sz="5600" b="1">
                <a:solidFill>
                  <a:srgbClr val="FFFFFF"/>
                </a:solidFill>
              </a:defRPr>
            </a:lvl4pPr>
            <a:lvl5pPr marL="1204616" indent="-686721" algn="ctr">
              <a:buClrTx/>
              <a:buFontTx/>
              <a:tabLst>
                <a:tab pos="101600" algn="l"/>
              </a:tabLst>
              <a:defRPr sz="5600"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486" name="image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574260" y="6490868"/>
            <a:ext cx="1036344" cy="254746"/>
          </a:xfrm>
          <a:prstGeom prst="rect">
            <a:avLst/>
          </a:prstGeom>
          <a:ln w="12700">
            <a:miter lim="400000"/>
          </a:ln>
        </p:spPr>
      </p:pic>
      <p:sp>
        <p:nvSpPr>
          <p:cNvPr id="1487" name="Shape 1487"/>
          <p:cNvSpPr>
            <a:spLocks noGrp="1"/>
          </p:cNvSpPr>
          <p:nvPr>
            <p:ph type="sldNum" sz="quarter" idx="2"/>
          </p:nvPr>
        </p:nvSpPr>
        <p:spPr>
          <a:xfrm>
            <a:off x="4460728" y="6525422"/>
            <a:ext cx="222544" cy="204126"/>
          </a:xfrm>
          <a:prstGeom prst="rect">
            <a:avLst/>
          </a:prstGeom>
        </p:spPr>
        <p:txBody>
          <a:bodyPr lIns="34290" tIns="34290" rIns="34290" bIns="34290"/>
          <a:lstStyle>
            <a:lvl1pPr algn="ctr">
              <a:defRPr sz="10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.) Divider Sli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4" name="Shape 1494"/>
          <p:cNvSpPr/>
          <p:nvPr/>
        </p:nvSpPr>
        <p:spPr>
          <a:xfrm>
            <a:off x="1" y="6385307"/>
            <a:ext cx="9144001" cy="472697"/>
          </a:xfrm>
          <a:prstGeom prst="rect">
            <a:avLst/>
          </a:prstGeom>
          <a:solidFill>
            <a:srgbClr val="00A9E8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300">
                <a:solidFill>
                  <a:srgbClr val="00A9E8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1495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73336" y="6515454"/>
            <a:ext cx="911526" cy="224066"/>
          </a:xfrm>
          <a:prstGeom prst="rect">
            <a:avLst/>
          </a:prstGeom>
          <a:ln w="12700">
            <a:miter lim="400000"/>
          </a:ln>
        </p:spPr>
      </p:pic>
      <p:sp>
        <p:nvSpPr>
          <p:cNvPr id="1496" name="Shape 1496"/>
          <p:cNvSpPr/>
          <p:nvPr/>
        </p:nvSpPr>
        <p:spPr>
          <a:xfrm>
            <a:off x="457203" y="6504374"/>
            <a:ext cx="3283886" cy="241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iPad Lithoplasty Overview | SPL-61178 | Rev. B</a:t>
            </a:r>
          </a:p>
          <a:p>
            <a:pPr>
              <a:defRPr sz="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© Shockwave Medical, Inc.  All Rights Reserved.</a:t>
            </a:r>
          </a:p>
        </p:txBody>
      </p:sp>
      <p:pic>
        <p:nvPicPr>
          <p:cNvPr id="1497" name="image3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498" name="Shape 1498"/>
          <p:cNvSpPr/>
          <p:nvPr/>
        </p:nvSpPr>
        <p:spPr>
          <a:xfrm>
            <a:off x="1" y="6385307"/>
            <a:ext cx="9144001" cy="47269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1499" name="image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574260" y="6490868"/>
            <a:ext cx="1036344" cy="254746"/>
          </a:xfrm>
          <a:prstGeom prst="rect">
            <a:avLst/>
          </a:prstGeom>
          <a:ln w="12700">
            <a:miter lim="400000"/>
          </a:ln>
        </p:spPr>
      </p:pic>
      <p:sp>
        <p:nvSpPr>
          <p:cNvPr id="1500" name="Shape 1500"/>
          <p:cNvSpPr>
            <a:spLocks noGrp="1"/>
          </p:cNvSpPr>
          <p:nvPr>
            <p:ph type="body" sz="quarter" idx="1"/>
          </p:nvPr>
        </p:nvSpPr>
        <p:spPr>
          <a:xfrm>
            <a:off x="1654175" y="2516564"/>
            <a:ext cx="5835650" cy="912436"/>
          </a:xfrm>
          <a:prstGeom prst="rect">
            <a:avLst/>
          </a:prstGeom>
        </p:spPr>
        <p:txBody>
          <a:bodyPr anchor="ctr"/>
          <a:lstStyle>
            <a:lvl1pPr marL="0" indent="0" algn="ctr">
              <a:buClrTx/>
              <a:buSzTx/>
              <a:buFontTx/>
              <a:buNone/>
              <a:defRPr sz="3600" b="1">
                <a:solidFill>
                  <a:srgbClr val="FFFFFF"/>
                </a:solidFill>
              </a:defRPr>
            </a:lvl1pPr>
            <a:lvl2pPr marL="463472" indent="-333700" algn="ctr">
              <a:buClrTx/>
              <a:buFontTx/>
              <a:defRPr sz="3600" b="1">
                <a:solidFill>
                  <a:srgbClr val="FFFFFF"/>
                </a:solidFill>
              </a:defRPr>
            </a:lvl2pPr>
            <a:lvl3pPr marL="645287" indent="-385746" algn="ctr">
              <a:buClrTx/>
              <a:buFontTx/>
              <a:defRPr sz="3600" b="1">
                <a:solidFill>
                  <a:srgbClr val="FFFFFF"/>
                </a:solidFill>
              </a:defRPr>
            </a:lvl3pPr>
            <a:lvl4pPr marL="777441" indent="-389318" algn="ctr">
              <a:buClrTx/>
              <a:buFontTx/>
              <a:defRPr sz="3600" b="1">
                <a:solidFill>
                  <a:srgbClr val="FFFFFF"/>
                </a:solidFill>
              </a:defRPr>
            </a:lvl4pPr>
            <a:lvl5pPr marL="959358" indent="-441462" algn="ctr">
              <a:buClrTx/>
              <a:buFontTx/>
              <a:defRPr sz="3600"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01" name="Shape 1501"/>
          <p:cNvSpPr>
            <a:spLocks noGrp="1"/>
          </p:cNvSpPr>
          <p:nvPr>
            <p:ph type="sldNum" sz="quarter" idx="2"/>
          </p:nvPr>
        </p:nvSpPr>
        <p:spPr>
          <a:xfrm>
            <a:off x="4460728" y="6525422"/>
            <a:ext cx="222544" cy="204126"/>
          </a:xfrm>
          <a:prstGeom prst="rect">
            <a:avLst/>
          </a:prstGeom>
        </p:spPr>
        <p:txBody>
          <a:bodyPr lIns="34290" tIns="34290" rIns="34290" bIns="34290"/>
          <a:lstStyle>
            <a:lvl1pPr algn="ctr">
              <a:defRPr sz="10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.) Divider Sli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8" name="Shape 1508"/>
          <p:cNvSpPr/>
          <p:nvPr/>
        </p:nvSpPr>
        <p:spPr>
          <a:xfrm>
            <a:off x="1" y="6385307"/>
            <a:ext cx="9144001" cy="472697"/>
          </a:xfrm>
          <a:prstGeom prst="rect">
            <a:avLst/>
          </a:prstGeom>
          <a:solidFill>
            <a:srgbClr val="00A9E8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300">
                <a:solidFill>
                  <a:srgbClr val="00A9E8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1509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73336" y="6515454"/>
            <a:ext cx="911526" cy="224066"/>
          </a:xfrm>
          <a:prstGeom prst="rect">
            <a:avLst/>
          </a:prstGeom>
          <a:ln w="12700">
            <a:miter lim="400000"/>
          </a:ln>
        </p:spPr>
      </p:pic>
      <p:sp>
        <p:nvSpPr>
          <p:cNvPr id="1510" name="Shape 1510"/>
          <p:cNvSpPr/>
          <p:nvPr/>
        </p:nvSpPr>
        <p:spPr>
          <a:xfrm>
            <a:off x="457203" y="6504374"/>
            <a:ext cx="3283886" cy="241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iPad Lithoplasty Overview | SPL-61178 | Rev. B</a:t>
            </a:r>
          </a:p>
          <a:p>
            <a:pPr>
              <a:defRPr sz="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© Shockwave Medical, Inc.  All Rights Reserved.</a:t>
            </a:r>
          </a:p>
        </p:txBody>
      </p:sp>
      <p:pic>
        <p:nvPicPr>
          <p:cNvPr id="1511" name="image4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12" name="Shape 1512"/>
          <p:cNvSpPr/>
          <p:nvPr/>
        </p:nvSpPr>
        <p:spPr>
          <a:xfrm>
            <a:off x="1" y="6385307"/>
            <a:ext cx="9144001" cy="47269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1513" name="image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574260" y="6490868"/>
            <a:ext cx="1036344" cy="254746"/>
          </a:xfrm>
          <a:prstGeom prst="rect">
            <a:avLst/>
          </a:prstGeom>
          <a:ln w="12700">
            <a:miter lim="400000"/>
          </a:ln>
        </p:spPr>
      </p:pic>
      <p:sp>
        <p:nvSpPr>
          <p:cNvPr id="1514" name="Shape 1514"/>
          <p:cNvSpPr/>
          <p:nvPr/>
        </p:nvSpPr>
        <p:spPr>
          <a:xfrm>
            <a:off x="457202" y="6536797"/>
            <a:ext cx="3283886" cy="1651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PRESENTATION NAME | CLIENT | VERSION 01 | 01 APRIL 16</a:t>
            </a:r>
          </a:p>
        </p:txBody>
      </p:sp>
      <p:sp>
        <p:nvSpPr>
          <p:cNvPr id="1515" name="Shape 1515"/>
          <p:cNvSpPr>
            <a:spLocks noGrp="1"/>
          </p:cNvSpPr>
          <p:nvPr>
            <p:ph type="body" sz="quarter" idx="1"/>
          </p:nvPr>
        </p:nvSpPr>
        <p:spPr>
          <a:xfrm>
            <a:off x="1654175" y="2516564"/>
            <a:ext cx="5835650" cy="912436"/>
          </a:xfrm>
          <a:prstGeom prst="rect">
            <a:avLst/>
          </a:prstGeom>
        </p:spPr>
        <p:txBody>
          <a:bodyPr anchor="ctr"/>
          <a:lstStyle>
            <a:lvl1pPr marL="0" indent="0" algn="ctr">
              <a:buClrTx/>
              <a:buSzTx/>
              <a:buFontTx/>
              <a:buNone/>
              <a:defRPr sz="3600" b="1">
                <a:solidFill>
                  <a:srgbClr val="FFFFFF"/>
                </a:solidFill>
              </a:defRPr>
            </a:lvl1pPr>
            <a:lvl2pPr marL="463472" indent="-333700" algn="ctr">
              <a:buClrTx/>
              <a:buFontTx/>
              <a:defRPr sz="3600" b="1">
                <a:solidFill>
                  <a:srgbClr val="FFFFFF"/>
                </a:solidFill>
              </a:defRPr>
            </a:lvl2pPr>
            <a:lvl3pPr marL="645287" indent="-385746" algn="ctr">
              <a:buClrTx/>
              <a:buFontTx/>
              <a:defRPr sz="3600" b="1">
                <a:solidFill>
                  <a:srgbClr val="FFFFFF"/>
                </a:solidFill>
              </a:defRPr>
            </a:lvl3pPr>
            <a:lvl4pPr marL="777441" indent="-389318" algn="ctr">
              <a:buClrTx/>
              <a:buFontTx/>
              <a:defRPr sz="3600" b="1">
                <a:solidFill>
                  <a:srgbClr val="FFFFFF"/>
                </a:solidFill>
              </a:defRPr>
            </a:lvl4pPr>
            <a:lvl5pPr marL="959358" indent="-441462" algn="ctr">
              <a:buClrTx/>
              <a:buFontTx/>
              <a:defRPr sz="3600"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16" name="Shape 1516"/>
          <p:cNvSpPr>
            <a:spLocks noGrp="1"/>
          </p:cNvSpPr>
          <p:nvPr>
            <p:ph type="sldNum" sz="quarter" idx="2"/>
          </p:nvPr>
        </p:nvSpPr>
        <p:spPr>
          <a:xfrm>
            <a:off x="4460728" y="6525422"/>
            <a:ext cx="222544" cy="204126"/>
          </a:xfrm>
          <a:prstGeom prst="rect">
            <a:avLst/>
          </a:prstGeom>
        </p:spPr>
        <p:txBody>
          <a:bodyPr lIns="34290" tIns="34290" rIns="34290" bIns="34290"/>
          <a:lstStyle>
            <a:lvl1pPr algn="ctr">
              <a:defRPr sz="10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 Column Main Interio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9" name="Shape 59"/>
          <p:cNvSpPr>
            <a:spLocks noGrp="1"/>
          </p:cNvSpPr>
          <p:nvPr>
            <p:ph type="body" sz="half" idx="1"/>
          </p:nvPr>
        </p:nvSpPr>
        <p:spPr>
          <a:xfrm>
            <a:off x="521208" y="1078991"/>
            <a:ext cx="3390066" cy="4352546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0" name="Shape 60"/>
          <p:cNvSpPr>
            <a:spLocks noGrp="1"/>
          </p:cNvSpPr>
          <p:nvPr>
            <p:ph type="body" sz="half" idx="13"/>
          </p:nvPr>
        </p:nvSpPr>
        <p:spPr>
          <a:xfrm>
            <a:off x="4629224" y="1078991"/>
            <a:ext cx="3390066" cy="435254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1" name="Shape 6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1.) Divider Slid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3" name="Shape 1523"/>
          <p:cNvSpPr/>
          <p:nvPr/>
        </p:nvSpPr>
        <p:spPr>
          <a:xfrm>
            <a:off x="1" y="6385307"/>
            <a:ext cx="9144001" cy="472697"/>
          </a:xfrm>
          <a:prstGeom prst="rect">
            <a:avLst/>
          </a:prstGeom>
          <a:solidFill>
            <a:srgbClr val="00A9E8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300">
                <a:solidFill>
                  <a:srgbClr val="00A9E8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1524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73336" y="6515454"/>
            <a:ext cx="911526" cy="224066"/>
          </a:xfrm>
          <a:prstGeom prst="rect">
            <a:avLst/>
          </a:prstGeom>
          <a:ln w="12700">
            <a:miter lim="400000"/>
          </a:ln>
        </p:spPr>
      </p:pic>
      <p:sp>
        <p:nvSpPr>
          <p:cNvPr id="1525" name="Shape 1525"/>
          <p:cNvSpPr/>
          <p:nvPr/>
        </p:nvSpPr>
        <p:spPr>
          <a:xfrm>
            <a:off x="457203" y="6504374"/>
            <a:ext cx="3283886" cy="241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iPad Lithoplasty Overview | SPL-61178 | Rev. B</a:t>
            </a:r>
          </a:p>
          <a:p>
            <a:pPr>
              <a:defRPr sz="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© Shockwave Medical, Inc.  All Rights Reserved.</a:t>
            </a:r>
          </a:p>
        </p:txBody>
      </p:sp>
      <p:pic>
        <p:nvPicPr>
          <p:cNvPr id="1526" name="image5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27" name="Shape 1527"/>
          <p:cNvSpPr/>
          <p:nvPr/>
        </p:nvSpPr>
        <p:spPr>
          <a:xfrm>
            <a:off x="1" y="6385307"/>
            <a:ext cx="9144001" cy="47269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1528" name="image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574260" y="6490868"/>
            <a:ext cx="1036344" cy="254746"/>
          </a:xfrm>
          <a:prstGeom prst="rect">
            <a:avLst/>
          </a:prstGeom>
          <a:ln w="12700">
            <a:miter lim="400000"/>
          </a:ln>
        </p:spPr>
      </p:pic>
      <p:sp>
        <p:nvSpPr>
          <p:cNvPr id="1529" name="Shape 1529"/>
          <p:cNvSpPr/>
          <p:nvPr/>
        </p:nvSpPr>
        <p:spPr>
          <a:xfrm>
            <a:off x="457202" y="6536797"/>
            <a:ext cx="3283886" cy="1651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PRESENTATION NAME | CLIENT | VERSION 01 | 01 APRIL 16</a:t>
            </a:r>
          </a:p>
        </p:txBody>
      </p:sp>
      <p:sp>
        <p:nvSpPr>
          <p:cNvPr id="1530" name="Shape 1530"/>
          <p:cNvSpPr>
            <a:spLocks noGrp="1"/>
          </p:cNvSpPr>
          <p:nvPr>
            <p:ph type="body" sz="quarter" idx="1"/>
          </p:nvPr>
        </p:nvSpPr>
        <p:spPr>
          <a:xfrm>
            <a:off x="1654175" y="2516564"/>
            <a:ext cx="5835650" cy="912436"/>
          </a:xfrm>
          <a:prstGeom prst="rect">
            <a:avLst/>
          </a:prstGeom>
        </p:spPr>
        <p:txBody>
          <a:bodyPr anchor="ctr"/>
          <a:lstStyle>
            <a:lvl1pPr marL="0" indent="0" algn="ctr">
              <a:buClrTx/>
              <a:buSzTx/>
              <a:buFontTx/>
              <a:buNone/>
              <a:defRPr sz="3600" b="1">
                <a:solidFill>
                  <a:srgbClr val="FFFFFF"/>
                </a:solidFill>
              </a:defRPr>
            </a:lvl1pPr>
            <a:lvl2pPr marL="463472" indent="-333700" algn="ctr">
              <a:buClrTx/>
              <a:buFontTx/>
              <a:defRPr sz="3600" b="1">
                <a:solidFill>
                  <a:srgbClr val="FFFFFF"/>
                </a:solidFill>
              </a:defRPr>
            </a:lvl2pPr>
            <a:lvl3pPr marL="645287" indent="-385746" algn="ctr">
              <a:buClrTx/>
              <a:buFontTx/>
              <a:defRPr sz="3600" b="1">
                <a:solidFill>
                  <a:srgbClr val="FFFFFF"/>
                </a:solidFill>
              </a:defRPr>
            </a:lvl3pPr>
            <a:lvl4pPr marL="777441" indent="-389318" algn="ctr">
              <a:buClrTx/>
              <a:buFontTx/>
              <a:defRPr sz="3600" b="1">
                <a:solidFill>
                  <a:srgbClr val="FFFFFF"/>
                </a:solidFill>
              </a:defRPr>
            </a:lvl4pPr>
            <a:lvl5pPr marL="959358" indent="-441462" algn="ctr">
              <a:buClrTx/>
              <a:buFontTx/>
              <a:defRPr sz="3600"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31" name="Shape 1531"/>
          <p:cNvSpPr>
            <a:spLocks noGrp="1"/>
          </p:cNvSpPr>
          <p:nvPr>
            <p:ph type="sldNum" sz="quarter" idx="2"/>
          </p:nvPr>
        </p:nvSpPr>
        <p:spPr>
          <a:xfrm>
            <a:off x="4460728" y="6525422"/>
            <a:ext cx="222544" cy="204126"/>
          </a:xfrm>
          <a:prstGeom prst="rect">
            <a:avLst/>
          </a:prstGeom>
        </p:spPr>
        <p:txBody>
          <a:bodyPr lIns="34290" tIns="34290" rIns="34290" bIns="34290"/>
          <a:lstStyle>
            <a:lvl1pPr algn="ctr">
              <a:defRPr sz="10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2.) Salutation (Final) 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8" name="Shape 1538"/>
          <p:cNvSpPr/>
          <p:nvPr/>
        </p:nvSpPr>
        <p:spPr>
          <a:xfrm>
            <a:off x="1" y="6385307"/>
            <a:ext cx="9144001" cy="472697"/>
          </a:xfrm>
          <a:prstGeom prst="rect">
            <a:avLst/>
          </a:prstGeom>
          <a:solidFill>
            <a:srgbClr val="00A9E8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300">
                <a:solidFill>
                  <a:srgbClr val="00A9E8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1539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73336" y="6515454"/>
            <a:ext cx="911526" cy="224066"/>
          </a:xfrm>
          <a:prstGeom prst="rect">
            <a:avLst/>
          </a:prstGeom>
          <a:ln w="12700">
            <a:miter lim="400000"/>
          </a:ln>
        </p:spPr>
      </p:pic>
      <p:sp>
        <p:nvSpPr>
          <p:cNvPr id="1540" name="Shape 1540"/>
          <p:cNvSpPr/>
          <p:nvPr/>
        </p:nvSpPr>
        <p:spPr>
          <a:xfrm>
            <a:off x="457203" y="6504374"/>
            <a:ext cx="3283886" cy="241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iPad Lithoplasty Overview | SPL-61178 | Rev. B</a:t>
            </a:r>
          </a:p>
          <a:p>
            <a:pPr>
              <a:defRPr sz="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© Shockwave Medical, Inc.  All Rights Reserved.</a:t>
            </a:r>
          </a:p>
        </p:txBody>
      </p:sp>
      <p:pic>
        <p:nvPicPr>
          <p:cNvPr id="1541" name="image6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42" name="Shape 1542"/>
          <p:cNvSpPr/>
          <p:nvPr/>
        </p:nvSpPr>
        <p:spPr>
          <a:xfrm>
            <a:off x="1" y="6385307"/>
            <a:ext cx="9144001" cy="47269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1543" name="image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574260" y="6490868"/>
            <a:ext cx="1036344" cy="254746"/>
          </a:xfrm>
          <a:prstGeom prst="rect">
            <a:avLst/>
          </a:prstGeom>
          <a:ln w="12700">
            <a:miter lim="400000"/>
          </a:ln>
        </p:spPr>
      </p:pic>
      <p:sp>
        <p:nvSpPr>
          <p:cNvPr id="1544" name="Shape 1544"/>
          <p:cNvSpPr/>
          <p:nvPr/>
        </p:nvSpPr>
        <p:spPr>
          <a:xfrm>
            <a:off x="457202" y="6536797"/>
            <a:ext cx="3283886" cy="1651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PRESENTATION NAME | CLIENT | VERSION 01 | 01 APRIL 16</a:t>
            </a:r>
          </a:p>
        </p:txBody>
      </p:sp>
      <p:sp>
        <p:nvSpPr>
          <p:cNvPr id="1545" name="Shape 1545"/>
          <p:cNvSpPr>
            <a:spLocks noGrp="1"/>
          </p:cNvSpPr>
          <p:nvPr>
            <p:ph type="body" sz="quarter" idx="1"/>
          </p:nvPr>
        </p:nvSpPr>
        <p:spPr>
          <a:xfrm>
            <a:off x="1654175" y="2516564"/>
            <a:ext cx="5835650" cy="912436"/>
          </a:xfrm>
          <a:prstGeom prst="rect">
            <a:avLst/>
          </a:prstGeom>
        </p:spPr>
        <p:txBody>
          <a:bodyPr anchor="ctr"/>
          <a:lstStyle>
            <a:lvl1pPr marL="0" indent="0" algn="ctr">
              <a:buClrTx/>
              <a:buSzTx/>
              <a:buFontTx/>
              <a:buNone/>
              <a:defRPr sz="3600" b="1">
                <a:solidFill>
                  <a:srgbClr val="FFFFFF"/>
                </a:solidFill>
              </a:defRPr>
            </a:lvl1pPr>
            <a:lvl2pPr marL="463472" indent="-333700" algn="ctr">
              <a:buClrTx/>
              <a:buFontTx/>
              <a:defRPr sz="3600" b="1">
                <a:solidFill>
                  <a:srgbClr val="FFFFFF"/>
                </a:solidFill>
              </a:defRPr>
            </a:lvl2pPr>
            <a:lvl3pPr marL="645287" indent="-385746" algn="ctr">
              <a:buClrTx/>
              <a:buFontTx/>
              <a:defRPr sz="3600" b="1">
                <a:solidFill>
                  <a:srgbClr val="FFFFFF"/>
                </a:solidFill>
              </a:defRPr>
            </a:lvl3pPr>
            <a:lvl4pPr marL="777441" indent="-389318" algn="ctr">
              <a:buClrTx/>
              <a:buFontTx/>
              <a:defRPr sz="3600" b="1">
                <a:solidFill>
                  <a:srgbClr val="FFFFFF"/>
                </a:solidFill>
              </a:defRPr>
            </a:lvl4pPr>
            <a:lvl5pPr marL="959358" indent="-441462" algn="ctr">
              <a:buClrTx/>
              <a:buFontTx/>
              <a:defRPr sz="3600"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46" name="Shape 1546"/>
          <p:cNvSpPr/>
          <p:nvPr/>
        </p:nvSpPr>
        <p:spPr>
          <a:xfrm>
            <a:off x="3747246" y="6527923"/>
            <a:ext cx="1649506" cy="1651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600">
                <a:solidFill>
                  <a:srgbClr val="52525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©2016 SHOCKWAVE</a:t>
            </a:r>
          </a:p>
        </p:txBody>
      </p:sp>
      <p:sp>
        <p:nvSpPr>
          <p:cNvPr id="1547" name="Shape 1547"/>
          <p:cNvSpPr/>
          <p:nvPr/>
        </p:nvSpPr>
        <p:spPr>
          <a:xfrm>
            <a:off x="451042" y="6525906"/>
            <a:ext cx="1945341" cy="1651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600" b="1"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SHOCKWAVEMEDICAL.COM</a:t>
            </a:r>
          </a:p>
        </p:txBody>
      </p:sp>
      <p:sp>
        <p:nvSpPr>
          <p:cNvPr id="1548" name="Shape 1548"/>
          <p:cNvSpPr>
            <a:spLocks noGrp="1"/>
          </p:cNvSpPr>
          <p:nvPr>
            <p:ph type="sldNum" sz="quarter" idx="2"/>
          </p:nvPr>
        </p:nvSpPr>
        <p:spPr>
          <a:xfrm>
            <a:off x="4460728" y="6525422"/>
            <a:ext cx="222544" cy="204126"/>
          </a:xfrm>
          <a:prstGeom prst="rect">
            <a:avLst/>
          </a:prstGeom>
        </p:spPr>
        <p:txBody>
          <a:bodyPr lIns="34290" tIns="34290" rIns="34290" bIns="34290"/>
          <a:lstStyle>
            <a:lvl1pPr algn="ctr">
              <a:defRPr sz="10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5" name="image2.jpeg"/>
          <p:cNvPicPr>
            <a:picLocks noChangeAspect="1"/>
          </p:cNvPicPr>
          <p:nvPr/>
        </p:nvPicPr>
        <p:blipFill>
          <a:blip r:embed="rId2">
            <a:extLst/>
          </a:blip>
          <a:srcRect b="13462"/>
          <a:stretch>
            <a:fillRect/>
          </a:stretch>
        </p:blipFill>
        <p:spPr>
          <a:xfrm>
            <a:off x="0" y="914399"/>
            <a:ext cx="9144000" cy="5943602"/>
          </a:xfrm>
          <a:prstGeom prst="rect">
            <a:avLst/>
          </a:prstGeom>
          <a:ln w="12700">
            <a:miter lim="400000"/>
          </a:ln>
        </p:spPr>
      </p:pic>
      <p:sp>
        <p:nvSpPr>
          <p:cNvPr id="1556" name="Shape 1556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5B5C5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557" name="Shape 1557"/>
          <p:cNvSpPr/>
          <p:nvPr/>
        </p:nvSpPr>
        <p:spPr>
          <a:xfrm>
            <a:off x="5522464" y="2765098"/>
            <a:ext cx="2428088" cy="3752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 anchor="ctr">
            <a:spAutoFit/>
          </a:bodyPr>
          <a:lstStyle>
            <a:lvl1pPr>
              <a:defRPr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DISRUPT CALCIUM</a:t>
            </a:r>
          </a:p>
        </p:txBody>
      </p:sp>
      <p:sp>
        <p:nvSpPr>
          <p:cNvPr id="1558" name="Shape 1558"/>
          <p:cNvSpPr/>
          <p:nvPr/>
        </p:nvSpPr>
        <p:spPr>
          <a:xfrm>
            <a:off x="5522464" y="3216092"/>
            <a:ext cx="2131672" cy="3752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 anchor="ctr">
            <a:spAutoFit/>
          </a:bodyPr>
          <a:lstStyle>
            <a:lvl1pPr>
              <a:defRPr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RESTORE FLOW</a:t>
            </a:r>
          </a:p>
        </p:txBody>
      </p:sp>
      <p:sp>
        <p:nvSpPr>
          <p:cNvPr id="1559" name="Shape 1559"/>
          <p:cNvSpPr/>
          <p:nvPr/>
        </p:nvSpPr>
        <p:spPr>
          <a:xfrm>
            <a:off x="5522464" y="3667091"/>
            <a:ext cx="2993139" cy="3752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 anchor="ctr">
            <a:spAutoFit/>
          </a:bodyPr>
          <a:lstStyle>
            <a:lvl1pPr>
              <a:defRPr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EXPAND POSSIBILITIES</a:t>
            </a:r>
          </a:p>
        </p:txBody>
      </p:sp>
      <p:sp>
        <p:nvSpPr>
          <p:cNvPr id="1560" name="Shape 1560"/>
          <p:cNvSpPr/>
          <p:nvPr/>
        </p:nvSpPr>
        <p:spPr>
          <a:xfrm>
            <a:off x="653706" y="1262280"/>
            <a:ext cx="7939962" cy="350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Reshape interventional therapy with the power of Lithoplast</a:t>
            </a:r>
            <a:r>
              <a:rPr spc="100"/>
              <a:t>y</a:t>
            </a:r>
            <a:r>
              <a:rPr baseline="30000"/>
              <a:t>®</a:t>
            </a:r>
            <a:r>
              <a:t> Technology.</a:t>
            </a:r>
          </a:p>
        </p:txBody>
      </p:sp>
      <p:grpSp>
        <p:nvGrpSpPr>
          <p:cNvPr id="1563" name="Group 1563"/>
          <p:cNvGrpSpPr/>
          <p:nvPr/>
        </p:nvGrpSpPr>
        <p:grpSpPr>
          <a:xfrm>
            <a:off x="5124247" y="2769831"/>
            <a:ext cx="365770" cy="365770"/>
            <a:chOff x="-1" y="-1"/>
            <a:chExt cx="365769" cy="365769"/>
          </a:xfrm>
        </p:grpSpPr>
        <p:sp>
          <p:nvSpPr>
            <p:cNvPr id="1561" name="Shape 1561"/>
            <p:cNvSpPr/>
            <p:nvPr/>
          </p:nvSpPr>
          <p:spPr>
            <a:xfrm>
              <a:off x="-2" y="-2"/>
              <a:ext cx="365770" cy="3657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11463" y="18"/>
                  </a:lnTo>
                  <a:lnTo>
                    <a:pt x="12101" y="78"/>
                  </a:lnTo>
                  <a:lnTo>
                    <a:pt x="12746" y="179"/>
                  </a:lnTo>
                  <a:lnTo>
                    <a:pt x="13367" y="310"/>
                  </a:lnTo>
                  <a:lnTo>
                    <a:pt x="13976" y="472"/>
                  </a:lnTo>
                  <a:lnTo>
                    <a:pt x="14573" y="675"/>
                  </a:lnTo>
                  <a:lnTo>
                    <a:pt x="15146" y="907"/>
                  </a:lnTo>
                  <a:lnTo>
                    <a:pt x="15707" y="1176"/>
                  </a:lnTo>
                  <a:lnTo>
                    <a:pt x="16251" y="1475"/>
                  </a:lnTo>
                  <a:lnTo>
                    <a:pt x="16776" y="1803"/>
                  </a:lnTo>
                  <a:lnTo>
                    <a:pt x="17278" y="2161"/>
                  </a:lnTo>
                  <a:lnTo>
                    <a:pt x="17755" y="2537"/>
                  </a:lnTo>
                  <a:lnTo>
                    <a:pt x="18215" y="2949"/>
                  </a:lnTo>
                  <a:lnTo>
                    <a:pt x="18651" y="3385"/>
                  </a:lnTo>
                  <a:lnTo>
                    <a:pt x="19063" y="3845"/>
                  </a:lnTo>
                  <a:lnTo>
                    <a:pt x="19439" y="4322"/>
                  </a:lnTo>
                  <a:lnTo>
                    <a:pt x="19803" y="4824"/>
                  </a:lnTo>
                  <a:lnTo>
                    <a:pt x="20125" y="5349"/>
                  </a:lnTo>
                  <a:lnTo>
                    <a:pt x="20424" y="5893"/>
                  </a:lnTo>
                  <a:lnTo>
                    <a:pt x="20693" y="6454"/>
                  </a:lnTo>
                  <a:lnTo>
                    <a:pt x="20925" y="7027"/>
                  </a:lnTo>
                  <a:lnTo>
                    <a:pt x="21128" y="7624"/>
                  </a:lnTo>
                  <a:lnTo>
                    <a:pt x="21290" y="8233"/>
                  </a:lnTo>
                  <a:lnTo>
                    <a:pt x="21421" y="8854"/>
                  </a:lnTo>
                  <a:lnTo>
                    <a:pt x="21522" y="9499"/>
                  </a:lnTo>
                  <a:lnTo>
                    <a:pt x="21582" y="10137"/>
                  </a:lnTo>
                  <a:lnTo>
                    <a:pt x="21600" y="10800"/>
                  </a:lnTo>
                  <a:lnTo>
                    <a:pt x="21582" y="11463"/>
                  </a:lnTo>
                  <a:lnTo>
                    <a:pt x="21522" y="12101"/>
                  </a:lnTo>
                  <a:lnTo>
                    <a:pt x="21421" y="12746"/>
                  </a:lnTo>
                  <a:lnTo>
                    <a:pt x="21290" y="13367"/>
                  </a:lnTo>
                  <a:lnTo>
                    <a:pt x="21128" y="13976"/>
                  </a:lnTo>
                  <a:lnTo>
                    <a:pt x="20925" y="14573"/>
                  </a:lnTo>
                  <a:lnTo>
                    <a:pt x="20693" y="15146"/>
                  </a:lnTo>
                  <a:lnTo>
                    <a:pt x="20424" y="15707"/>
                  </a:lnTo>
                  <a:lnTo>
                    <a:pt x="20125" y="16251"/>
                  </a:lnTo>
                  <a:lnTo>
                    <a:pt x="19803" y="16776"/>
                  </a:lnTo>
                  <a:lnTo>
                    <a:pt x="19439" y="17278"/>
                  </a:lnTo>
                  <a:lnTo>
                    <a:pt x="19063" y="17755"/>
                  </a:lnTo>
                  <a:lnTo>
                    <a:pt x="18651" y="18215"/>
                  </a:lnTo>
                  <a:lnTo>
                    <a:pt x="18215" y="18651"/>
                  </a:lnTo>
                  <a:lnTo>
                    <a:pt x="17755" y="19063"/>
                  </a:lnTo>
                  <a:lnTo>
                    <a:pt x="17278" y="19439"/>
                  </a:lnTo>
                  <a:lnTo>
                    <a:pt x="16776" y="19803"/>
                  </a:lnTo>
                  <a:lnTo>
                    <a:pt x="16251" y="20125"/>
                  </a:lnTo>
                  <a:lnTo>
                    <a:pt x="15707" y="20424"/>
                  </a:lnTo>
                  <a:lnTo>
                    <a:pt x="15146" y="20693"/>
                  </a:lnTo>
                  <a:lnTo>
                    <a:pt x="14573" y="20925"/>
                  </a:lnTo>
                  <a:lnTo>
                    <a:pt x="13976" y="21128"/>
                  </a:lnTo>
                  <a:lnTo>
                    <a:pt x="13367" y="21290"/>
                  </a:lnTo>
                  <a:lnTo>
                    <a:pt x="12746" y="21421"/>
                  </a:lnTo>
                  <a:lnTo>
                    <a:pt x="12101" y="21522"/>
                  </a:lnTo>
                  <a:lnTo>
                    <a:pt x="11463" y="21582"/>
                  </a:lnTo>
                  <a:lnTo>
                    <a:pt x="10800" y="21600"/>
                  </a:lnTo>
                  <a:lnTo>
                    <a:pt x="10137" y="21582"/>
                  </a:lnTo>
                  <a:lnTo>
                    <a:pt x="9499" y="21522"/>
                  </a:lnTo>
                  <a:lnTo>
                    <a:pt x="8854" y="21421"/>
                  </a:lnTo>
                  <a:lnTo>
                    <a:pt x="8233" y="21290"/>
                  </a:lnTo>
                  <a:lnTo>
                    <a:pt x="7624" y="21128"/>
                  </a:lnTo>
                  <a:lnTo>
                    <a:pt x="7027" y="20925"/>
                  </a:lnTo>
                  <a:lnTo>
                    <a:pt x="6454" y="20693"/>
                  </a:lnTo>
                  <a:lnTo>
                    <a:pt x="5893" y="20424"/>
                  </a:lnTo>
                  <a:lnTo>
                    <a:pt x="5349" y="20125"/>
                  </a:lnTo>
                  <a:lnTo>
                    <a:pt x="4824" y="19803"/>
                  </a:lnTo>
                  <a:lnTo>
                    <a:pt x="4322" y="19439"/>
                  </a:lnTo>
                  <a:lnTo>
                    <a:pt x="3845" y="19063"/>
                  </a:lnTo>
                  <a:lnTo>
                    <a:pt x="3385" y="18651"/>
                  </a:lnTo>
                  <a:lnTo>
                    <a:pt x="2949" y="18215"/>
                  </a:lnTo>
                  <a:lnTo>
                    <a:pt x="2537" y="17755"/>
                  </a:lnTo>
                  <a:lnTo>
                    <a:pt x="2161" y="17278"/>
                  </a:lnTo>
                  <a:lnTo>
                    <a:pt x="1803" y="16776"/>
                  </a:lnTo>
                  <a:lnTo>
                    <a:pt x="1475" y="16251"/>
                  </a:lnTo>
                  <a:lnTo>
                    <a:pt x="1176" y="15707"/>
                  </a:lnTo>
                  <a:lnTo>
                    <a:pt x="907" y="15146"/>
                  </a:lnTo>
                  <a:lnTo>
                    <a:pt x="675" y="14573"/>
                  </a:lnTo>
                  <a:lnTo>
                    <a:pt x="472" y="13976"/>
                  </a:lnTo>
                  <a:lnTo>
                    <a:pt x="310" y="13367"/>
                  </a:lnTo>
                  <a:lnTo>
                    <a:pt x="179" y="12746"/>
                  </a:lnTo>
                  <a:lnTo>
                    <a:pt x="78" y="12101"/>
                  </a:lnTo>
                  <a:lnTo>
                    <a:pt x="18" y="11463"/>
                  </a:lnTo>
                  <a:lnTo>
                    <a:pt x="0" y="10800"/>
                  </a:lnTo>
                  <a:lnTo>
                    <a:pt x="18" y="10137"/>
                  </a:lnTo>
                  <a:lnTo>
                    <a:pt x="78" y="9499"/>
                  </a:lnTo>
                  <a:lnTo>
                    <a:pt x="179" y="8854"/>
                  </a:lnTo>
                  <a:lnTo>
                    <a:pt x="310" y="8233"/>
                  </a:lnTo>
                  <a:lnTo>
                    <a:pt x="472" y="7624"/>
                  </a:lnTo>
                  <a:lnTo>
                    <a:pt x="675" y="7027"/>
                  </a:lnTo>
                  <a:lnTo>
                    <a:pt x="907" y="6454"/>
                  </a:lnTo>
                  <a:lnTo>
                    <a:pt x="1176" y="5893"/>
                  </a:lnTo>
                  <a:lnTo>
                    <a:pt x="1475" y="5349"/>
                  </a:lnTo>
                  <a:lnTo>
                    <a:pt x="1803" y="4824"/>
                  </a:lnTo>
                  <a:lnTo>
                    <a:pt x="2161" y="4322"/>
                  </a:lnTo>
                  <a:lnTo>
                    <a:pt x="2537" y="3845"/>
                  </a:lnTo>
                  <a:lnTo>
                    <a:pt x="2949" y="3385"/>
                  </a:lnTo>
                  <a:lnTo>
                    <a:pt x="3385" y="2949"/>
                  </a:lnTo>
                  <a:lnTo>
                    <a:pt x="3845" y="2537"/>
                  </a:lnTo>
                  <a:lnTo>
                    <a:pt x="4322" y="2161"/>
                  </a:lnTo>
                  <a:lnTo>
                    <a:pt x="4824" y="1803"/>
                  </a:lnTo>
                  <a:lnTo>
                    <a:pt x="5349" y="1475"/>
                  </a:lnTo>
                  <a:lnTo>
                    <a:pt x="5893" y="1176"/>
                  </a:lnTo>
                  <a:lnTo>
                    <a:pt x="6454" y="907"/>
                  </a:lnTo>
                  <a:lnTo>
                    <a:pt x="7027" y="675"/>
                  </a:lnTo>
                  <a:lnTo>
                    <a:pt x="7624" y="472"/>
                  </a:lnTo>
                  <a:lnTo>
                    <a:pt x="8233" y="310"/>
                  </a:lnTo>
                  <a:lnTo>
                    <a:pt x="8854" y="179"/>
                  </a:lnTo>
                  <a:lnTo>
                    <a:pt x="9499" y="78"/>
                  </a:lnTo>
                  <a:lnTo>
                    <a:pt x="10137" y="18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0383C9"/>
            </a:solidFill>
            <a:ln w="1905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5B5C56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562" name="Shape 1562"/>
            <p:cNvSpPr/>
            <p:nvPr/>
          </p:nvSpPr>
          <p:spPr>
            <a:xfrm>
              <a:off x="51861" y="51861"/>
              <a:ext cx="262043" cy="2620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075" y="17917"/>
                  </a:moveTo>
                  <a:lnTo>
                    <a:pt x="6617" y="18250"/>
                  </a:lnTo>
                  <a:lnTo>
                    <a:pt x="7175" y="18542"/>
                  </a:lnTo>
                  <a:lnTo>
                    <a:pt x="7742" y="18775"/>
                  </a:lnTo>
                  <a:lnTo>
                    <a:pt x="8333" y="18975"/>
                  </a:lnTo>
                  <a:lnTo>
                    <a:pt x="8933" y="19133"/>
                  </a:lnTo>
                  <a:lnTo>
                    <a:pt x="9550" y="19250"/>
                  </a:lnTo>
                  <a:lnTo>
                    <a:pt x="10167" y="19317"/>
                  </a:lnTo>
                  <a:lnTo>
                    <a:pt x="10800" y="19342"/>
                  </a:lnTo>
                  <a:lnTo>
                    <a:pt x="10825" y="21600"/>
                  </a:lnTo>
                  <a:lnTo>
                    <a:pt x="10800" y="21600"/>
                  </a:lnTo>
                  <a:lnTo>
                    <a:pt x="10083" y="21575"/>
                  </a:lnTo>
                  <a:lnTo>
                    <a:pt x="9392" y="21508"/>
                  </a:lnTo>
                  <a:lnTo>
                    <a:pt x="8700" y="21392"/>
                  </a:lnTo>
                  <a:lnTo>
                    <a:pt x="8017" y="21233"/>
                  </a:lnTo>
                  <a:lnTo>
                    <a:pt x="7350" y="21033"/>
                  </a:lnTo>
                  <a:lnTo>
                    <a:pt x="6692" y="20783"/>
                  </a:lnTo>
                  <a:lnTo>
                    <a:pt x="6050" y="20500"/>
                  </a:lnTo>
                  <a:lnTo>
                    <a:pt x="5433" y="20175"/>
                  </a:lnTo>
                  <a:lnTo>
                    <a:pt x="4833" y="19800"/>
                  </a:lnTo>
                  <a:lnTo>
                    <a:pt x="6075" y="17917"/>
                  </a:lnTo>
                  <a:close/>
                  <a:moveTo>
                    <a:pt x="16858" y="16825"/>
                  </a:moveTo>
                  <a:lnTo>
                    <a:pt x="18458" y="18408"/>
                  </a:lnTo>
                  <a:lnTo>
                    <a:pt x="17933" y="18900"/>
                  </a:lnTo>
                  <a:lnTo>
                    <a:pt x="17383" y="19350"/>
                  </a:lnTo>
                  <a:lnTo>
                    <a:pt x="16808" y="19775"/>
                  </a:lnTo>
                  <a:lnTo>
                    <a:pt x="16217" y="20133"/>
                  </a:lnTo>
                  <a:lnTo>
                    <a:pt x="15600" y="20475"/>
                  </a:lnTo>
                  <a:lnTo>
                    <a:pt x="14967" y="20767"/>
                  </a:lnTo>
                  <a:lnTo>
                    <a:pt x="14300" y="21017"/>
                  </a:lnTo>
                  <a:lnTo>
                    <a:pt x="13633" y="21225"/>
                  </a:lnTo>
                  <a:lnTo>
                    <a:pt x="12942" y="21392"/>
                  </a:lnTo>
                  <a:lnTo>
                    <a:pt x="12492" y="19175"/>
                  </a:lnTo>
                  <a:lnTo>
                    <a:pt x="13100" y="19025"/>
                  </a:lnTo>
                  <a:lnTo>
                    <a:pt x="13708" y="18842"/>
                  </a:lnTo>
                  <a:lnTo>
                    <a:pt x="14283" y="18600"/>
                  </a:lnTo>
                  <a:lnTo>
                    <a:pt x="14850" y="18325"/>
                  </a:lnTo>
                  <a:lnTo>
                    <a:pt x="15383" y="18008"/>
                  </a:lnTo>
                  <a:lnTo>
                    <a:pt x="15900" y="17650"/>
                  </a:lnTo>
                  <a:lnTo>
                    <a:pt x="16392" y="17258"/>
                  </a:lnTo>
                  <a:lnTo>
                    <a:pt x="16858" y="16825"/>
                  </a:lnTo>
                  <a:close/>
                  <a:moveTo>
                    <a:pt x="2433" y="12500"/>
                  </a:moveTo>
                  <a:lnTo>
                    <a:pt x="2575" y="13108"/>
                  </a:lnTo>
                  <a:lnTo>
                    <a:pt x="2767" y="13717"/>
                  </a:lnTo>
                  <a:lnTo>
                    <a:pt x="3000" y="14292"/>
                  </a:lnTo>
                  <a:lnTo>
                    <a:pt x="3283" y="14858"/>
                  </a:lnTo>
                  <a:lnTo>
                    <a:pt x="3592" y="15392"/>
                  </a:lnTo>
                  <a:lnTo>
                    <a:pt x="3958" y="15908"/>
                  </a:lnTo>
                  <a:lnTo>
                    <a:pt x="4350" y="16400"/>
                  </a:lnTo>
                  <a:lnTo>
                    <a:pt x="4775" y="16858"/>
                  </a:lnTo>
                  <a:lnTo>
                    <a:pt x="3192" y="18467"/>
                  </a:lnTo>
                  <a:lnTo>
                    <a:pt x="2708" y="17942"/>
                  </a:lnTo>
                  <a:lnTo>
                    <a:pt x="2250" y="17400"/>
                  </a:lnTo>
                  <a:lnTo>
                    <a:pt x="1833" y="16825"/>
                  </a:lnTo>
                  <a:lnTo>
                    <a:pt x="1467" y="16225"/>
                  </a:lnTo>
                  <a:lnTo>
                    <a:pt x="1133" y="15617"/>
                  </a:lnTo>
                  <a:lnTo>
                    <a:pt x="842" y="14975"/>
                  </a:lnTo>
                  <a:lnTo>
                    <a:pt x="583" y="14317"/>
                  </a:lnTo>
                  <a:lnTo>
                    <a:pt x="383" y="13642"/>
                  </a:lnTo>
                  <a:lnTo>
                    <a:pt x="217" y="12950"/>
                  </a:lnTo>
                  <a:lnTo>
                    <a:pt x="2433" y="12500"/>
                  </a:lnTo>
                  <a:close/>
                  <a:moveTo>
                    <a:pt x="21600" y="10783"/>
                  </a:moveTo>
                  <a:lnTo>
                    <a:pt x="21600" y="10800"/>
                  </a:lnTo>
                  <a:lnTo>
                    <a:pt x="21575" y="11517"/>
                  </a:lnTo>
                  <a:lnTo>
                    <a:pt x="21508" y="12217"/>
                  </a:lnTo>
                  <a:lnTo>
                    <a:pt x="21392" y="12908"/>
                  </a:lnTo>
                  <a:lnTo>
                    <a:pt x="21233" y="13583"/>
                  </a:lnTo>
                  <a:lnTo>
                    <a:pt x="21033" y="14267"/>
                  </a:lnTo>
                  <a:lnTo>
                    <a:pt x="20783" y="14908"/>
                  </a:lnTo>
                  <a:lnTo>
                    <a:pt x="20492" y="15550"/>
                  </a:lnTo>
                  <a:lnTo>
                    <a:pt x="20167" y="16175"/>
                  </a:lnTo>
                  <a:lnTo>
                    <a:pt x="19792" y="16775"/>
                  </a:lnTo>
                  <a:lnTo>
                    <a:pt x="17917" y="15525"/>
                  </a:lnTo>
                  <a:lnTo>
                    <a:pt x="18250" y="14992"/>
                  </a:lnTo>
                  <a:lnTo>
                    <a:pt x="18533" y="14433"/>
                  </a:lnTo>
                  <a:lnTo>
                    <a:pt x="18775" y="13858"/>
                  </a:lnTo>
                  <a:lnTo>
                    <a:pt x="18975" y="13275"/>
                  </a:lnTo>
                  <a:lnTo>
                    <a:pt x="19133" y="12675"/>
                  </a:lnTo>
                  <a:lnTo>
                    <a:pt x="19250" y="12050"/>
                  </a:lnTo>
                  <a:lnTo>
                    <a:pt x="19317" y="11433"/>
                  </a:lnTo>
                  <a:lnTo>
                    <a:pt x="19342" y="10800"/>
                  </a:lnTo>
                  <a:lnTo>
                    <a:pt x="21600" y="10783"/>
                  </a:lnTo>
                  <a:close/>
                  <a:moveTo>
                    <a:pt x="1817" y="4808"/>
                  </a:moveTo>
                  <a:lnTo>
                    <a:pt x="3692" y="6058"/>
                  </a:lnTo>
                  <a:lnTo>
                    <a:pt x="3367" y="6600"/>
                  </a:lnTo>
                  <a:lnTo>
                    <a:pt x="3067" y="7158"/>
                  </a:lnTo>
                  <a:lnTo>
                    <a:pt x="2825" y="7733"/>
                  </a:lnTo>
                  <a:lnTo>
                    <a:pt x="2625" y="8317"/>
                  </a:lnTo>
                  <a:lnTo>
                    <a:pt x="2467" y="8925"/>
                  </a:lnTo>
                  <a:lnTo>
                    <a:pt x="2350" y="9542"/>
                  </a:lnTo>
                  <a:lnTo>
                    <a:pt x="2283" y="10167"/>
                  </a:lnTo>
                  <a:lnTo>
                    <a:pt x="2258" y="10800"/>
                  </a:lnTo>
                  <a:lnTo>
                    <a:pt x="0" y="10833"/>
                  </a:lnTo>
                  <a:lnTo>
                    <a:pt x="0" y="10800"/>
                  </a:lnTo>
                  <a:lnTo>
                    <a:pt x="25" y="10083"/>
                  </a:lnTo>
                  <a:lnTo>
                    <a:pt x="92" y="9383"/>
                  </a:lnTo>
                  <a:lnTo>
                    <a:pt x="208" y="8692"/>
                  </a:lnTo>
                  <a:lnTo>
                    <a:pt x="367" y="8008"/>
                  </a:lnTo>
                  <a:lnTo>
                    <a:pt x="575" y="7325"/>
                  </a:lnTo>
                  <a:lnTo>
                    <a:pt x="825" y="6667"/>
                  </a:lnTo>
                  <a:lnTo>
                    <a:pt x="1117" y="6033"/>
                  </a:lnTo>
                  <a:lnTo>
                    <a:pt x="1442" y="5408"/>
                  </a:lnTo>
                  <a:lnTo>
                    <a:pt x="1817" y="4808"/>
                  </a:lnTo>
                  <a:close/>
                  <a:moveTo>
                    <a:pt x="18417" y="3150"/>
                  </a:moveTo>
                  <a:lnTo>
                    <a:pt x="18917" y="3675"/>
                  </a:lnTo>
                  <a:lnTo>
                    <a:pt x="19358" y="4225"/>
                  </a:lnTo>
                  <a:lnTo>
                    <a:pt x="19775" y="4792"/>
                  </a:lnTo>
                  <a:lnTo>
                    <a:pt x="20150" y="5392"/>
                  </a:lnTo>
                  <a:lnTo>
                    <a:pt x="20475" y="6017"/>
                  </a:lnTo>
                  <a:lnTo>
                    <a:pt x="20767" y="6650"/>
                  </a:lnTo>
                  <a:lnTo>
                    <a:pt x="21025" y="7308"/>
                  </a:lnTo>
                  <a:lnTo>
                    <a:pt x="21225" y="7983"/>
                  </a:lnTo>
                  <a:lnTo>
                    <a:pt x="21392" y="8675"/>
                  </a:lnTo>
                  <a:lnTo>
                    <a:pt x="19175" y="9117"/>
                  </a:lnTo>
                  <a:lnTo>
                    <a:pt x="19033" y="8500"/>
                  </a:lnTo>
                  <a:lnTo>
                    <a:pt x="18842" y="7900"/>
                  </a:lnTo>
                  <a:lnTo>
                    <a:pt x="18600" y="7317"/>
                  </a:lnTo>
                  <a:lnTo>
                    <a:pt x="18325" y="6758"/>
                  </a:lnTo>
                  <a:lnTo>
                    <a:pt x="18017" y="6225"/>
                  </a:lnTo>
                  <a:lnTo>
                    <a:pt x="17658" y="5700"/>
                  </a:lnTo>
                  <a:lnTo>
                    <a:pt x="17258" y="5217"/>
                  </a:lnTo>
                  <a:lnTo>
                    <a:pt x="16833" y="4750"/>
                  </a:lnTo>
                  <a:lnTo>
                    <a:pt x="18417" y="3150"/>
                  </a:lnTo>
                  <a:close/>
                  <a:moveTo>
                    <a:pt x="8692" y="208"/>
                  </a:moveTo>
                  <a:lnTo>
                    <a:pt x="9125" y="2425"/>
                  </a:lnTo>
                  <a:lnTo>
                    <a:pt x="8508" y="2567"/>
                  </a:lnTo>
                  <a:lnTo>
                    <a:pt x="7917" y="2758"/>
                  </a:lnTo>
                  <a:lnTo>
                    <a:pt x="7325" y="2992"/>
                  </a:lnTo>
                  <a:lnTo>
                    <a:pt x="6775" y="3267"/>
                  </a:lnTo>
                  <a:lnTo>
                    <a:pt x="6233" y="3583"/>
                  </a:lnTo>
                  <a:lnTo>
                    <a:pt x="5708" y="3942"/>
                  </a:lnTo>
                  <a:lnTo>
                    <a:pt x="5217" y="4333"/>
                  </a:lnTo>
                  <a:lnTo>
                    <a:pt x="4758" y="4758"/>
                  </a:lnTo>
                  <a:lnTo>
                    <a:pt x="3158" y="3175"/>
                  </a:lnTo>
                  <a:lnTo>
                    <a:pt x="3683" y="2675"/>
                  </a:lnTo>
                  <a:lnTo>
                    <a:pt x="4233" y="2233"/>
                  </a:lnTo>
                  <a:lnTo>
                    <a:pt x="4808" y="1817"/>
                  </a:lnTo>
                  <a:lnTo>
                    <a:pt x="5400" y="1442"/>
                  </a:lnTo>
                  <a:lnTo>
                    <a:pt x="6025" y="1117"/>
                  </a:lnTo>
                  <a:lnTo>
                    <a:pt x="6658" y="825"/>
                  </a:lnTo>
                  <a:lnTo>
                    <a:pt x="7317" y="575"/>
                  </a:lnTo>
                  <a:lnTo>
                    <a:pt x="7992" y="375"/>
                  </a:lnTo>
                  <a:lnTo>
                    <a:pt x="8692" y="208"/>
                  </a:lnTo>
                  <a:close/>
                  <a:moveTo>
                    <a:pt x="10792" y="0"/>
                  </a:moveTo>
                  <a:lnTo>
                    <a:pt x="10800" y="0"/>
                  </a:lnTo>
                  <a:lnTo>
                    <a:pt x="11517" y="25"/>
                  </a:lnTo>
                  <a:lnTo>
                    <a:pt x="12217" y="92"/>
                  </a:lnTo>
                  <a:lnTo>
                    <a:pt x="12908" y="208"/>
                  </a:lnTo>
                  <a:lnTo>
                    <a:pt x="13592" y="367"/>
                  </a:lnTo>
                  <a:lnTo>
                    <a:pt x="14267" y="567"/>
                  </a:lnTo>
                  <a:lnTo>
                    <a:pt x="14917" y="817"/>
                  </a:lnTo>
                  <a:lnTo>
                    <a:pt x="15558" y="1108"/>
                  </a:lnTo>
                  <a:lnTo>
                    <a:pt x="16183" y="1433"/>
                  </a:lnTo>
                  <a:lnTo>
                    <a:pt x="16783" y="1808"/>
                  </a:lnTo>
                  <a:lnTo>
                    <a:pt x="15533" y="3692"/>
                  </a:lnTo>
                  <a:lnTo>
                    <a:pt x="14992" y="3367"/>
                  </a:lnTo>
                  <a:lnTo>
                    <a:pt x="14442" y="3067"/>
                  </a:lnTo>
                  <a:lnTo>
                    <a:pt x="13867" y="2825"/>
                  </a:lnTo>
                  <a:lnTo>
                    <a:pt x="13275" y="2625"/>
                  </a:lnTo>
                  <a:lnTo>
                    <a:pt x="12675" y="2467"/>
                  </a:lnTo>
                  <a:lnTo>
                    <a:pt x="12058" y="2350"/>
                  </a:lnTo>
                  <a:lnTo>
                    <a:pt x="11433" y="2283"/>
                  </a:lnTo>
                  <a:lnTo>
                    <a:pt x="10800" y="2258"/>
                  </a:lnTo>
                  <a:lnTo>
                    <a:pt x="10792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5B5C56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grpSp>
        <p:nvGrpSpPr>
          <p:cNvPr id="1573" name="Group 1573"/>
          <p:cNvGrpSpPr/>
          <p:nvPr/>
        </p:nvGrpSpPr>
        <p:grpSpPr>
          <a:xfrm>
            <a:off x="5124247" y="3671822"/>
            <a:ext cx="365770" cy="365770"/>
            <a:chOff x="-1" y="-1"/>
            <a:chExt cx="365769" cy="365769"/>
          </a:xfrm>
        </p:grpSpPr>
        <p:sp>
          <p:nvSpPr>
            <p:cNvPr id="1564" name="Shape 1564"/>
            <p:cNvSpPr/>
            <p:nvPr/>
          </p:nvSpPr>
          <p:spPr>
            <a:xfrm>
              <a:off x="-2" y="-2"/>
              <a:ext cx="365770" cy="3657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11463" y="18"/>
                  </a:lnTo>
                  <a:lnTo>
                    <a:pt x="12101" y="78"/>
                  </a:lnTo>
                  <a:lnTo>
                    <a:pt x="12746" y="179"/>
                  </a:lnTo>
                  <a:lnTo>
                    <a:pt x="13367" y="310"/>
                  </a:lnTo>
                  <a:lnTo>
                    <a:pt x="13976" y="472"/>
                  </a:lnTo>
                  <a:lnTo>
                    <a:pt x="14573" y="675"/>
                  </a:lnTo>
                  <a:lnTo>
                    <a:pt x="15146" y="907"/>
                  </a:lnTo>
                  <a:lnTo>
                    <a:pt x="15707" y="1176"/>
                  </a:lnTo>
                  <a:lnTo>
                    <a:pt x="16251" y="1475"/>
                  </a:lnTo>
                  <a:lnTo>
                    <a:pt x="16776" y="1803"/>
                  </a:lnTo>
                  <a:lnTo>
                    <a:pt x="17278" y="2161"/>
                  </a:lnTo>
                  <a:lnTo>
                    <a:pt x="17755" y="2537"/>
                  </a:lnTo>
                  <a:lnTo>
                    <a:pt x="18215" y="2949"/>
                  </a:lnTo>
                  <a:lnTo>
                    <a:pt x="18651" y="3385"/>
                  </a:lnTo>
                  <a:lnTo>
                    <a:pt x="19063" y="3845"/>
                  </a:lnTo>
                  <a:lnTo>
                    <a:pt x="19439" y="4322"/>
                  </a:lnTo>
                  <a:lnTo>
                    <a:pt x="19803" y="4824"/>
                  </a:lnTo>
                  <a:lnTo>
                    <a:pt x="20125" y="5349"/>
                  </a:lnTo>
                  <a:lnTo>
                    <a:pt x="20424" y="5893"/>
                  </a:lnTo>
                  <a:lnTo>
                    <a:pt x="20693" y="6454"/>
                  </a:lnTo>
                  <a:lnTo>
                    <a:pt x="20925" y="7027"/>
                  </a:lnTo>
                  <a:lnTo>
                    <a:pt x="21128" y="7624"/>
                  </a:lnTo>
                  <a:lnTo>
                    <a:pt x="21290" y="8233"/>
                  </a:lnTo>
                  <a:lnTo>
                    <a:pt x="21421" y="8854"/>
                  </a:lnTo>
                  <a:lnTo>
                    <a:pt x="21522" y="9499"/>
                  </a:lnTo>
                  <a:lnTo>
                    <a:pt x="21582" y="10137"/>
                  </a:lnTo>
                  <a:lnTo>
                    <a:pt x="21600" y="10800"/>
                  </a:lnTo>
                  <a:lnTo>
                    <a:pt x="21582" y="11463"/>
                  </a:lnTo>
                  <a:lnTo>
                    <a:pt x="21522" y="12101"/>
                  </a:lnTo>
                  <a:lnTo>
                    <a:pt x="21421" y="12746"/>
                  </a:lnTo>
                  <a:lnTo>
                    <a:pt x="21290" y="13367"/>
                  </a:lnTo>
                  <a:lnTo>
                    <a:pt x="21128" y="13976"/>
                  </a:lnTo>
                  <a:lnTo>
                    <a:pt x="20925" y="14573"/>
                  </a:lnTo>
                  <a:lnTo>
                    <a:pt x="20693" y="15146"/>
                  </a:lnTo>
                  <a:lnTo>
                    <a:pt x="20424" y="15707"/>
                  </a:lnTo>
                  <a:lnTo>
                    <a:pt x="20125" y="16251"/>
                  </a:lnTo>
                  <a:lnTo>
                    <a:pt x="19803" y="16776"/>
                  </a:lnTo>
                  <a:lnTo>
                    <a:pt x="19439" y="17278"/>
                  </a:lnTo>
                  <a:lnTo>
                    <a:pt x="19063" y="17755"/>
                  </a:lnTo>
                  <a:lnTo>
                    <a:pt x="18651" y="18215"/>
                  </a:lnTo>
                  <a:lnTo>
                    <a:pt x="18215" y="18651"/>
                  </a:lnTo>
                  <a:lnTo>
                    <a:pt x="17755" y="19063"/>
                  </a:lnTo>
                  <a:lnTo>
                    <a:pt x="17278" y="19439"/>
                  </a:lnTo>
                  <a:lnTo>
                    <a:pt x="16776" y="19803"/>
                  </a:lnTo>
                  <a:lnTo>
                    <a:pt x="16251" y="20125"/>
                  </a:lnTo>
                  <a:lnTo>
                    <a:pt x="15707" y="20424"/>
                  </a:lnTo>
                  <a:lnTo>
                    <a:pt x="15146" y="20693"/>
                  </a:lnTo>
                  <a:lnTo>
                    <a:pt x="14573" y="20925"/>
                  </a:lnTo>
                  <a:lnTo>
                    <a:pt x="13976" y="21128"/>
                  </a:lnTo>
                  <a:lnTo>
                    <a:pt x="13367" y="21290"/>
                  </a:lnTo>
                  <a:lnTo>
                    <a:pt x="12746" y="21421"/>
                  </a:lnTo>
                  <a:lnTo>
                    <a:pt x="12101" y="21522"/>
                  </a:lnTo>
                  <a:lnTo>
                    <a:pt x="11463" y="21582"/>
                  </a:lnTo>
                  <a:lnTo>
                    <a:pt x="10800" y="21600"/>
                  </a:lnTo>
                  <a:lnTo>
                    <a:pt x="10137" y="21582"/>
                  </a:lnTo>
                  <a:lnTo>
                    <a:pt x="9499" y="21522"/>
                  </a:lnTo>
                  <a:lnTo>
                    <a:pt x="8854" y="21421"/>
                  </a:lnTo>
                  <a:lnTo>
                    <a:pt x="8233" y="21290"/>
                  </a:lnTo>
                  <a:lnTo>
                    <a:pt x="7624" y="21128"/>
                  </a:lnTo>
                  <a:lnTo>
                    <a:pt x="7027" y="20925"/>
                  </a:lnTo>
                  <a:lnTo>
                    <a:pt x="6454" y="20693"/>
                  </a:lnTo>
                  <a:lnTo>
                    <a:pt x="5893" y="20424"/>
                  </a:lnTo>
                  <a:lnTo>
                    <a:pt x="5349" y="20125"/>
                  </a:lnTo>
                  <a:lnTo>
                    <a:pt x="4824" y="19803"/>
                  </a:lnTo>
                  <a:lnTo>
                    <a:pt x="4322" y="19439"/>
                  </a:lnTo>
                  <a:lnTo>
                    <a:pt x="3845" y="19063"/>
                  </a:lnTo>
                  <a:lnTo>
                    <a:pt x="3385" y="18651"/>
                  </a:lnTo>
                  <a:lnTo>
                    <a:pt x="2949" y="18215"/>
                  </a:lnTo>
                  <a:lnTo>
                    <a:pt x="2537" y="17755"/>
                  </a:lnTo>
                  <a:lnTo>
                    <a:pt x="2161" y="17278"/>
                  </a:lnTo>
                  <a:lnTo>
                    <a:pt x="1803" y="16776"/>
                  </a:lnTo>
                  <a:lnTo>
                    <a:pt x="1475" y="16251"/>
                  </a:lnTo>
                  <a:lnTo>
                    <a:pt x="1176" y="15707"/>
                  </a:lnTo>
                  <a:lnTo>
                    <a:pt x="907" y="15146"/>
                  </a:lnTo>
                  <a:lnTo>
                    <a:pt x="675" y="14573"/>
                  </a:lnTo>
                  <a:lnTo>
                    <a:pt x="472" y="13976"/>
                  </a:lnTo>
                  <a:lnTo>
                    <a:pt x="310" y="13367"/>
                  </a:lnTo>
                  <a:lnTo>
                    <a:pt x="179" y="12746"/>
                  </a:lnTo>
                  <a:lnTo>
                    <a:pt x="78" y="12101"/>
                  </a:lnTo>
                  <a:lnTo>
                    <a:pt x="18" y="11463"/>
                  </a:lnTo>
                  <a:lnTo>
                    <a:pt x="0" y="10800"/>
                  </a:lnTo>
                  <a:lnTo>
                    <a:pt x="18" y="10137"/>
                  </a:lnTo>
                  <a:lnTo>
                    <a:pt x="78" y="9499"/>
                  </a:lnTo>
                  <a:lnTo>
                    <a:pt x="179" y="8854"/>
                  </a:lnTo>
                  <a:lnTo>
                    <a:pt x="310" y="8233"/>
                  </a:lnTo>
                  <a:lnTo>
                    <a:pt x="472" y="7624"/>
                  </a:lnTo>
                  <a:lnTo>
                    <a:pt x="675" y="7027"/>
                  </a:lnTo>
                  <a:lnTo>
                    <a:pt x="907" y="6454"/>
                  </a:lnTo>
                  <a:lnTo>
                    <a:pt x="1176" y="5893"/>
                  </a:lnTo>
                  <a:lnTo>
                    <a:pt x="1475" y="5349"/>
                  </a:lnTo>
                  <a:lnTo>
                    <a:pt x="1803" y="4824"/>
                  </a:lnTo>
                  <a:lnTo>
                    <a:pt x="2161" y="4322"/>
                  </a:lnTo>
                  <a:lnTo>
                    <a:pt x="2537" y="3845"/>
                  </a:lnTo>
                  <a:lnTo>
                    <a:pt x="2949" y="3385"/>
                  </a:lnTo>
                  <a:lnTo>
                    <a:pt x="3385" y="2949"/>
                  </a:lnTo>
                  <a:lnTo>
                    <a:pt x="3845" y="2537"/>
                  </a:lnTo>
                  <a:lnTo>
                    <a:pt x="4322" y="2161"/>
                  </a:lnTo>
                  <a:lnTo>
                    <a:pt x="4824" y="1803"/>
                  </a:lnTo>
                  <a:lnTo>
                    <a:pt x="5349" y="1475"/>
                  </a:lnTo>
                  <a:lnTo>
                    <a:pt x="5893" y="1176"/>
                  </a:lnTo>
                  <a:lnTo>
                    <a:pt x="6454" y="907"/>
                  </a:lnTo>
                  <a:lnTo>
                    <a:pt x="7027" y="675"/>
                  </a:lnTo>
                  <a:lnTo>
                    <a:pt x="7624" y="472"/>
                  </a:lnTo>
                  <a:lnTo>
                    <a:pt x="8233" y="310"/>
                  </a:lnTo>
                  <a:lnTo>
                    <a:pt x="8854" y="179"/>
                  </a:lnTo>
                  <a:lnTo>
                    <a:pt x="9499" y="78"/>
                  </a:lnTo>
                  <a:lnTo>
                    <a:pt x="10137" y="18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0383C9"/>
            </a:solidFill>
            <a:ln w="1905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5B5C56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565" name="Shape 1565"/>
            <p:cNvSpPr/>
            <p:nvPr/>
          </p:nvSpPr>
          <p:spPr>
            <a:xfrm>
              <a:off x="215636" y="155584"/>
              <a:ext cx="99178" cy="545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530" y="0"/>
                  </a:moveTo>
                  <a:lnTo>
                    <a:pt x="15884" y="39"/>
                  </a:lnTo>
                  <a:lnTo>
                    <a:pt x="16194" y="315"/>
                  </a:lnTo>
                  <a:lnTo>
                    <a:pt x="16482" y="670"/>
                  </a:lnTo>
                  <a:lnTo>
                    <a:pt x="21223" y="9105"/>
                  </a:lnTo>
                  <a:lnTo>
                    <a:pt x="21445" y="9578"/>
                  </a:lnTo>
                  <a:lnTo>
                    <a:pt x="21556" y="10169"/>
                  </a:lnTo>
                  <a:lnTo>
                    <a:pt x="21600" y="10761"/>
                  </a:lnTo>
                  <a:lnTo>
                    <a:pt x="21556" y="11391"/>
                  </a:lnTo>
                  <a:lnTo>
                    <a:pt x="21445" y="11982"/>
                  </a:lnTo>
                  <a:lnTo>
                    <a:pt x="21223" y="12455"/>
                  </a:lnTo>
                  <a:lnTo>
                    <a:pt x="16482" y="20930"/>
                  </a:lnTo>
                  <a:lnTo>
                    <a:pt x="16194" y="21285"/>
                  </a:lnTo>
                  <a:lnTo>
                    <a:pt x="15884" y="21521"/>
                  </a:lnTo>
                  <a:lnTo>
                    <a:pt x="15530" y="21600"/>
                  </a:lnTo>
                  <a:lnTo>
                    <a:pt x="15198" y="21521"/>
                  </a:lnTo>
                  <a:lnTo>
                    <a:pt x="14887" y="21285"/>
                  </a:lnTo>
                  <a:lnTo>
                    <a:pt x="14599" y="20930"/>
                  </a:lnTo>
                  <a:lnTo>
                    <a:pt x="14378" y="20378"/>
                  </a:lnTo>
                  <a:lnTo>
                    <a:pt x="14245" y="19826"/>
                  </a:lnTo>
                  <a:lnTo>
                    <a:pt x="14201" y="19235"/>
                  </a:lnTo>
                  <a:lnTo>
                    <a:pt x="14245" y="18604"/>
                  </a:lnTo>
                  <a:lnTo>
                    <a:pt x="14378" y="18053"/>
                  </a:lnTo>
                  <a:lnTo>
                    <a:pt x="14599" y="17540"/>
                  </a:lnTo>
                  <a:lnTo>
                    <a:pt x="17058" y="13126"/>
                  </a:lnTo>
                  <a:lnTo>
                    <a:pt x="1329" y="13126"/>
                  </a:lnTo>
                  <a:lnTo>
                    <a:pt x="886" y="13007"/>
                  </a:lnTo>
                  <a:lnTo>
                    <a:pt x="532" y="12692"/>
                  </a:lnTo>
                  <a:lnTo>
                    <a:pt x="266" y="12180"/>
                  </a:lnTo>
                  <a:lnTo>
                    <a:pt x="66" y="11549"/>
                  </a:lnTo>
                  <a:lnTo>
                    <a:pt x="0" y="10761"/>
                  </a:lnTo>
                  <a:lnTo>
                    <a:pt x="66" y="10012"/>
                  </a:lnTo>
                  <a:lnTo>
                    <a:pt x="266" y="9381"/>
                  </a:lnTo>
                  <a:lnTo>
                    <a:pt x="532" y="8908"/>
                  </a:lnTo>
                  <a:lnTo>
                    <a:pt x="886" y="8553"/>
                  </a:lnTo>
                  <a:lnTo>
                    <a:pt x="1329" y="8435"/>
                  </a:lnTo>
                  <a:lnTo>
                    <a:pt x="17058" y="8435"/>
                  </a:lnTo>
                  <a:lnTo>
                    <a:pt x="14599" y="4020"/>
                  </a:lnTo>
                  <a:lnTo>
                    <a:pt x="14378" y="3508"/>
                  </a:lnTo>
                  <a:lnTo>
                    <a:pt x="14245" y="2917"/>
                  </a:lnTo>
                  <a:lnTo>
                    <a:pt x="14201" y="2326"/>
                  </a:lnTo>
                  <a:lnTo>
                    <a:pt x="14245" y="1734"/>
                  </a:lnTo>
                  <a:lnTo>
                    <a:pt x="14378" y="1182"/>
                  </a:lnTo>
                  <a:lnTo>
                    <a:pt x="14599" y="670"/>
                  </a:lnTo>
                  <a:lnTo>
                    <a:pt x="14887" y="315"/>
                  </a:lnTo>
                  <a:lnTo>
                    <a:pt x="15198" y="39"/>
                  </a:lnTo>
                  <a:lnTo>
                    <a:pt x="1553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5B5C56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566" name="Shape 1566"/>
            <p:cNvSpPr/>
            <p:nvPr/>
          </p:nvSpPr>
          <p:spPr>
            <a:xfrm>
              <a:off x="50951" y="155584"/>
              <a:ext cx="99178" cy="55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070" y="0"/>
                  </a:moveTo>
                  <a:lnTo>
                    <a:pt x="6402" y="39"/>
                  </a:lnTo>
                  <a:lnTo>
                    <a:pt x="6713" y="315"/>
                  </a:lnTo>
                  <a:lnTo>
                    <a:pt x="7001" y="709"/>
                  </a:lnTo>
                  <a:lnTo>
                    <a:pt x="7222" y="1182"/>
                  </a:lnTo>
                  <a:lnTo>
                    <a:pt x="7355" y="1734"/>
                  </a:lnTo>
                  <a:lnTo>
                    <a:pt x="7399" y="2326"/>
                  </a:lnTo>
                  <a:lnTo>
                    <a:pt x="7355" y="2956"/>
                  </a:lnTo>
                  <a:lnTo>
                    <a:pt x="7222" y="3508"/>
                  </a:lnTo>
                  <a:lnTo>
                    <a:pt x="7001" y="4020"/>
                  </a:lnTo>
                  <a:lnTo>
                    <a:pt x="4542" y="8435"/>
                  </a:lnTo>
                  <a:lnTo>
                    <a:pt x="20271" y="8435"/>
                  </a:lnTo>
                  <a:lnTo>
                    <a:pt x="20714" y="8553"/>
                  </a:lnTo>
                  <a:lnTo>
                    <a:pt x="21068" y="8908"/>
                  </a:lnTo>
                  <a:lnTo>
                    <a:pt x="21334" y="9381"/>
                  </a:lnTo>
                  <a:lnTo>
                    <a:pt x="21534" y="10051"/>
                  </a:lnTo>
                  <a:lnTo>
                    <a:pt x="21600" y="10800"/>
                  </a:lnTo>
                  <a:lnTo>
                    <a:pt x="21534" y="11549"/>
                  </a:lnTo>
                  <a:lnTo>
                    <a:pt x="21334" y="12180"/>
                  </a:lnTo>
                  <a:lnTo>
                    <a:pt x="21068" y="12731"/>
                  </a:lnTo>
                  <a:lnTo>
                    <a:pt x="20714" y="13047"/>
                  </a:lnTo>
                  <a:lnTo>
                    <a:pt x="20271" y="13126"/>
                  </a:lnTo>
                  <a:lnTo>
                    <a:pt x="4542" y="13126"/>
                  </a:lnTo>
                  <a:lnTo>
                    <a:pt x="7001" y="17540"/>
                  </a:lnTo>
                  <a:lnTo>
                    <a:pt x="7222" y="18053"/>
                  </a:lnTo>
                  <a:lnTo>
                    <a:pt x="7355" y="18644"/>
                  </a:lnTo>
                  <a:lnTo>
                    <a:pt x="7399" y="19235"/>
                  </a:lnTo>
                  <a:lnTo>
                    <a:pt x="7355" y="19826"/>
                  </a:lnTo>
                  <a:lnTo>
                    <a:pt x="7222" y="20418"/>
                  </a:lnTo>
                  <a:lnTo>
                    <a:pt x="7001" y="20930"/>
                  </a:lnTo>
                  <a:lnTo>
                    <a:pt x="6713" y="21324"/>
                  </a:lnTo>
                  <a:lnTo>
                    <a:pt x="6402" y="21521"/>
                  </a:lnTo>
                  <a:lnTo>
                    <a:pt x="6070" y="21600"/>
                  </a:lnTo>
                  <a:lnTo>
                    <a:pt x="5716" y="21521"/>
                  </a:lnTo>
                  <a:lnTo>
                    <a:pt x="5406" y="21324"/>
                  </a:lnTo>
                  <a:lnTo>
                    <a:pt x="5118" y="20930"/>
                  </a:lnTo>
                  <a:lnTo>
                    <a:pt x="377" y="12455"/>
                  </a:lnTo>
                  <a:lnTo>
                    <a:pt x="155" y="11982"/>
                  </a:lnTo>
                  <a:lnTo>
                    <a:pt x="44" y="11431"/>
                  </a:lnTo>
                  <a:lnTo>
                    <a:pt x="0" y="10800"/>
                  </a:lnTo>
                  <a:lnTo>
                    <a:pt x="44" y="10209"/>
                  </a:lnTo>
                  <a:lnTo>
                    <a:pt x="155" y="9618"/>
                  </a:lnTo>
                  <a:lnTo>
                    <a:pt x="377" y="9145"/>
                  </a:lnTo>
                  <a:lnTo>
                    <a:pt x="5118" y="709"/>
                  </a:lnTo>
                  <a:lnTo>
                    <a:pt x="5406" y="315"/>
                  </a:lnTo>
                  <a:lnTo>
                    <a:pt x="5716" y="39"/>
                  </a:lnTo>
                  <a:lnTo>
                    <a:pt x="607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5B5C56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567" name="Shape 1567"/>
            <p:cNvSpPr/>
            <p:nvPr/>
          </p:nvSpPr>
          <p:spPr>
            <a:xfrm>
              <a:off x="155584" y="50951"/>
              <a:ext cx="55507" cy="99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11431" y="44"/>
                  </a:lnTo>
                  <a:lnTo>
                    <a:pt x="11982" y="155"/>
                  </a:lnTo>
                  <a:lnTo>
                    <a:pt x="12455" y="377"/>
                  </a:lnTo>
                  <a:lnTo>
                    <a:pt x="20930" y="5118"/>
                  </a:lnTo>
                  <a:lnTo>
                    <a:pt x="21324" y="5406"/>
                  </a:lnTo>
                  <a:lnTo>
                    <a:pt x="21521" y="5716"/>
                  </a:lnTo>
                  <a:lnTo>
                    <a:pt x="21600" y="6070"/>
                  </a:lnTo>
                  <a:lnTo>
                    <a:pt x="21521" y="6402"/>
                  </a:lnTo>
                  <a:lnTo>
                    <a:pt x="21324" y="6713"/>
                  </a:lnTo>
                  <a:lnTo>
                    <a:pt x="20930" y="7001"/>
                  </a:lnTo>
                  <a:lnTo>
                    <a:pt x="20418" y="7222"/>
                  </a:lnTo>
                  <a:lnTo>
                    <a:pt x="19826" y="7355"/>
                  </a:lnTo>
                  <a:lnTo>
                    <a:pt x="19235" y="7399"/>
                  </a:lnTo>
                  <a:lnTo>
                    <a:pt x="18644" y="7355"/>
                  </a:lnTo>
                  <a:lnTo>
                    <a:pt x="18053" y="7222"/>
                  </a:lnTo>
                  <a:lnTo>
                    <a:pt x="17540" y="7001"/>
                  </a:lnTo>
                  <a:lnTo>
                    <a:pt x="13126" y="4542"/>
                  </a:lnTo>
                  <a:lnTo>
                    <a:pt x="13126" y="20271"/>
                  </a:lnTo>
                  <a:lnTo>
                    <a:pt x="13047" y="20714"/>
                  </a:lnTo>
                  <a:lnTo>
                    <a:pt x="12731" y="21068"/>
                  </a:lnTo>
                  <a:lnTo>
                    <a:pt x="12180" y="21334"/>
                  </a:lnTo>
                  <a:lnTo>
                    <a:pt x="11549" y="21534"/>
                  </a:lnTo>
                  <a:lnTo>
                    <a:pt x="10800" y="21600"/>
                  </a:lnTo>
                  <a:lnTo>
                    <a:pt x="10051" y="21534"/>
                  </a:lnTo>
                  <a:lnTo>
                    <a:pt x="9381" y="21334"/>
                  </a:lnTo>
                  <a:lnTo>
                    <a:pt x="8908" y="21068"/>
                  </a:lnTo>
                  <a:lnTo>
                    <a:pt x="8553" y="20714"/>
                  </a:lnTo>
                  <a:lnTo>
                    <a:pt x="8435" y="20271"/>
                  </a:lnTo>
                  <a:lnTo>
                    <a:pt x="8435" y="4542"/>
                  </a:lnTo>
                  <a:lnTo>
                    <a:pt x="4020" y="7001"/>
                  </a:lnTo>
                  <a:lnTo>
                    <a:pt x="3508" y="7222"/>
                  </a:lnTo>
                  <a:lnTo>
                    <a:pt x="2956" y="7355"/>
                  </a:lnTo>
                  <a:lnTo>
                    <a:pt x="2326" y="7399"/>
                  </a:lnTo>
                  <a:lnTo>
                    <a:pt x="1734" y="7355"/>
                  </a:lnTo>
                  <a:lnTo>
                    <a:pt x="1182" y="7222"/>
                  </a:lnTo>
                  <a:lnTo>
                    <a:pt x="709" y="7001"/>
                  </a:lnTo>
                  <a:lnTo>
                    <a:pt x="315" y="6713"/>
                  </a:lnTo>
                  <a:lnTo>
                    <a:pt x="39" y="6402"/>
                  </a:lnTo>
                  <a:lnTo>
                    <a:pt x="0" y="6070"/>
                  </a:lnTo>
                  <a:lnTo>
                    <a:pt x="39" y="5716"/>
                  </a:lnTo>
                  <a:lnTo>
                    <a:pt x="315" y="5406"/>
                  </a:lnTo>
                  <a:lnTo>
                    <a:pt x="709" y="5118"/>
                  </a:lnTo>
                  <a:lnTo>
                    <a:pt x="9145" y="377"/>
                  </a:lnTo>
                  <a:lnTo>
                    <a:pt x="9618" y="155"/>
                  </a:lnTo>
                  <a:lnTo>
                    <a:pt x="10209" y="44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5B5C56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568" name="Shape 1568"/>
            <p:cNvSpPr/>
            <p:nvPr/>
          </p:nvSpPr>
          <p:spPr>
            <a:xfrm>
              <a:off x="154674" y="215636"/>
              <a:ext cx="55507" cy="99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11588" y="66"/>
                  </a:lnTo>
                  <a:lnTo>
                    <a:pt x="12219" y="266"/>
                  </a:lnTo>
                  <a:lnTo>
                    <a:pt x="12731" y="553"/>
                  </a:lnTo>
                  <a:lnTo>
                    <a:pt x="13047" y="907"/>
                  </a:lnTo>
                  <a:lnTo>
                    <a:pt x="13165" y="1328"/>
                  </a:lnTo>
                  <a:lnTo>
                    <a:pt x="13165" y="17085"/>
                  </a:lnTo>
                  <a:lnTo>
                    <a:pt x="17580" y="14607"/>
                  </a:lnTo>
                  <a:lnTo>
                    <a:pt x="18092" y="14385"/>
                  </a:lnTo>
                  <a:lnTo>
                    <a:pt x="18644" y="14230"/>
                  </a:lnTo>
                  <a:lnTo>
                    <a:pt x="19274" y="14208"/>
                  </a:lnTo>
                  <a:lnTo>
                    <a:pt x="19866" y="14230"/>
                  </a:lnTo>
                  <a:lnTo>
                    <a:pt x="20418" y="14385"/>
                  </a:lnTo>
                  <a:lnTo>
                    <a:pt x="20891" y="14607"/>
                  </a:lnTo>
                  <a:lnTo>
                    <a:pt x="21285" y="14872"/>
                  </a:lnTo>
                  <a:lnTo>
                    <a:pt x="21561" y="15182"/>
                  </a:lnTo>
                  <a:lnTo>
                    <a:pt x="21600" y="15514"/>
                  </a:lnTo>
                  <a:lnTo>
                    <a:pt x="21561" y="15868"/>
                  </a:lnTo>
                  <a:lnTo>
                    <a:pt x="21285" y="16178"/>
                  </a:lnTo>
                  <a:lnTo>
                    <a:pt x="20891" y="16466"/>
                  </a:lnTo>
                  <a:lnTo>
                    <a:pt x="12495" y="21202"/>
                  </a:lnTo>
                  <a:lnTo>
                    <a:pt x="12022" y="21423"/>
                  </a:lnTo>
                  <a:lnTo>
                    <a:pt x="11431" y="21534"/>
                  </a:lnTo>
                  <a:lnTo>
                    <a:pt x="10800" y="21600"/>
                  </a:lnTo>
                  <a:lnTo>
                    <a:pt x="10169" y="21534"/>
                  </a:lnTo>
                  <a:lnTo>
                    <a:pt x="9618" y="21423"/>
                  </a:lnTo>
                  <a:lnTo>
                    <a:pt x="9145" y="21202"/>
                  </a:lnTo>
                  <a:lnTo>
                    <a:pt x="670" y="16466"/>
                  </a:lnTo>
                  <a:lnTo>
                    <a:pt x="315" y="16178"/>
                  </a:lnTo>
                  <a:lnTo>
                    <a:pt x="79" y="15868"/>
                  </a:lnTo>
                  <a:lnTo>
                    <a:pt x="0" y="15514"/>
                  </a:lnTo>
                  <a:lnTo>
                    <a:pt x="79" y="15182"/>
                  </a:lnTo>
                  <a:lnTo>
                    <a:pt x="315" y="14872"/>
                  </a:lnTo>
                  <a:lnTo>
                    <a:pt x="670" y="14607"/>
                  </a:lnTo>
                  <a:lnTo>
                    <a:pt x="1182" y="14385"/>
                  </a:lnTo>
                  <a:lnTo>
                    <a:pt x="1774" y="14230"/>
                  </a:lnTo>
                  <a:lnTo>
                    <a:pt x="2365" y="14208"/>
                  </a:lnTo>
                  <a:lnTo>
                    <a:pt x="2956" y="14230"/>
                  </a:lnTo>
                  <a:lnTo>
                    <a:pt x="3547" y="14385"/>
                  </a:lnTo>
                  <a:lnTo>
                    <a:pt x="4060" y="14607"/>
                  </a:lnTo>
                  <a:lnTo>
                    <a:pt x="8474" y="17085"/>
                  </a:lnTo>
                  <a:lnTo>
                    <a:pt x="8474" y="1328"/>
                  </a:lnTo>
                  <a:lnTo>
                    <a:pt x="8593" y="907"/>
                  </a:lnTo>
                  <a:lnTo>
                    <a:pt x="8908" y="553"/>
                  </a:lnTo>
                  <a:lnTo>
                    <a:pt x="9420" y="266"/>
                  </a:lnTo>
                  <a:lnTo>
                    <a:pt x="10051" y="66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5B5C56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569" name="Shape 1569"/>
            <p:cNvSpPr/>
            <p:nvPr/>
          </p:nvSpPr>
          <p:spPr>
            <a:xfrm>
              <a:off x="204718" y="88255"/>
              <a:ext cx="72792" cy="727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840" y="0"/>
                  </a:moveTo>
                  <a:lnTo>
                    <a:pt x="20317" y="60"/>
                  </a:lnTo>
                  <a:lnTo>
                    <a:pt x="20735" y="209"/>
                  </a:lnTo>
                  <a:lnTo>
                    <a:pt x="21093" y="507"/>
                  </a:lnTo>
                  <a:lnTo>
                    <a:pt x="21391" y="865"/>
                  </a:lnTo>
                  <a:lnTo>
                    <a:pt x="21540" y="1283"/>
                  </a:lnTo>
                  <a:lnTo>
                    <a:pt x="21600" y="1760"/>
                  </a:lnTo>
                  <a:lnTo>
                    <a:pt x="21600" y="10800"/>
                  </a:lnTo>
                  <a:lnTo>
                    <a:pt x="21540" y="11367"/>
                  </a:lnTo>
                  <a:lnTo>
                    <a:pt x="21272" y="11844"/>
                  </a:lnTo>
                  <a:lnTo>
                    <a:pt x="20884" y="12262"/>
                  </a:lnTo>
                  <a:lnTo>
                    <a:pt x="20407" y="12501"/>
                  </a:lnTo>
                  <a:lnTo>
                    <a:pt x="19840" y="12590"/>
                  </a:lnTo>
                  <a:lnTo>
                    <a:pt x="19243" y="12501"/>
                  </a:lnTo>
                  <a:lnTo>
                    <a:pt x="18766" y="12262"/>
                  </a:lnTo>
                  <a:lnTo>
                    <a:pt x="18408" y="11844"/>
                  </a:lnTo>
                  <a:lnTo>
                    <a:pt x="18139" y="11367"/>
                  </a:lnTo>
                  <a:lnTo>
                    <a:pt x="18050" y="10800"/>
                  </a:lnTo>
                  <a:lnTo>
                    <a:pt x="18050" y="6056"/>
                  </a:lnTo>
                  <a:lnTo>
                    <a:pt x="3043" y="21093"/>
                  </a:lnTo>
                  <a:lnTo>
                    <a:pt x="2685" y="21391"/>
                  </a:lnTo>
                  <a:lnTo>
                    <a:pt x="2238" y="21540"/>
                  </a:lnTo>
                  <a:lnTo>
                    <a:pt x="1790" y="21600"/>
                  </a:lnTo>
                  <a:lnTo>
                    <a:pt x="1343" y="21540"/>
                  </a:lnTo>
                  <a:lnTo>
                    <a:pt x="895" y="21391"/>
                  </a:lnTo>
                  <a:lnTo>
                    <a:pt x="507" y="21093"/>
                  </a:lnTo>
                  <a:lnTo>
                    <a:pt x="209" y="20705"/>
                  </a:lnTo>
                  <a:lnTo>
                    <a:pt x="60" y="20257"/>
                  </a:lnTo>
                  <a:lnTo>
                    <a:pt x="0" y="19810"/>
                  </a:lnTo>
                  <a:lnTo>
                    <a:pt x="60" y="19392"/>
                  </a:lnTo>
                  <a:lnTo>
                    <a:pt x="209" y="18945"/>
                  </a:lnTo>
                  <a:lnTo>
                    <a:pt x="507" y="18557"/>
                  </a:lnTo>
                  <a:lnTo>
                    <a:pt x="15514" y="3550"/>
                  </a:lnTo>
                  <a:lnTo>
                    <a:pt x="10770" y="3550"/>
                  </a:lnTo>
                  <a:lnTo>
                    <a:pt x="10233" y="3461"/>
                  </a:lnTo>
                  <a:lnTo>
                    <a:pt x="9726" y="3222"/>
                  </a:lnTo>
                  <a:lnTo>
                    <a:pt x="9338" y="2834"/>
                  </a:lnTo>
                  <a:lnTo>
                    <a:pt x="9129" y="2327"/>
                  </a:lnTo>
                  <a:lnTo>
                    <a:pt x="9010" y="1760"/>
                  </a:lnTo>
                  <a:lnTo>
                    <a:pt x="9129" y="1193"/>
                  </a:lnTo>
                  <a:lnTo>
                    <a:pt x="9338" y="716"/>
                  </a:lnTo>
                  <a:lnTo>
                    <a:pt x="9726" y="298"/>
                  </a:lnTo>
                  <a:lnTo>
                    <a:pt x="10233" y="90"/>
                  </a:lnTo>
                  <a:lnTo>
                    <a:pt x="10770" y="0"/>
                  </a:lnTo>
                  <a:lnTo>
                    <a:pt x="1984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5B5C56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570" name="Shape 1570"/>
            <p:cNvSpPr/>
            <p:nvPr/>
          </p:nvSpPr>
          <p:spPr>
            <a:xfrm>
              <a:off x="88255" y="204718"/>
              <a:ext cx="72792" cy="73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812" y="0"/>
                  </a:moveTo>
                  <a:lnTo>
                    <a:pt x="20259" y="60"/>
                  </a:lnTo>
                  <a:lnTo>
                    <a:pt x="20706" y="238"/>
                  </a:lnTo>
                  <a:lnTo>
                    <a:pt x="21094" y="536"/>
                  </a:lnTo>
                  <a:lnTo>
                    <a:pt x="21391" y="894"/>
                  </a:lnTo>
                  <a:lnTo>
                    <a:pt x="21540" y="1341"/>
                  </a:lnTo>
                  <a:lnTo>
                    <a:pt x="21600" y="1758"/>
                  </a:lnTo>
                  <a:lnTo>
                    <a:pt x="21540" y="2234"/>
                  </a:lnTo>
                  <a:lnTo>
                    <a:pt x="21391" y="2652"/>
                  </a:lnTo>
                  <a:lnTo>
                    <a:pt x="21094" y="3039"/>
                  </a:lnTo>
                  <a:lnTo>
                    <a:pt x="6108" y="18025"/>
                  </a:lnTo>
                  <a:lnTo>
                    <a:pt x="10815" y="18025"/>
                  </a:lnTo>
                  <a:lnTo>
                    <a:pt x="11381" y="18114"/>
                  </a:lnTo>
                  <a:lnTo>
                    <a:pt x="11887" y="18353"/>
                  </a:lnTo>
                  <a:lnTo>
                    <a:pt x="12245" y="18740"/>
                  </a:lnTo>
                  <a:lnTo>
                    <a:pt x="12513" y="19246"/>
                  </a:lnTo>
                  <a:lnTo>
                    <a:pt x="12602" y="19783"/>
                  </a:lnTo>
                  <a:lnTo>
                    <a:pt x="12513" y="20378"/>
                  </a:lnTo>
                  <a:lnTo>
                    <a:pt x="12245" y="20885"/>
                  </a:lnTo>
                  <a:lnTo>
                    <a:pt x="11887" y="21272"/>
                  </a:lnTo>
                  <a:lnTo>
                    <a:pt x="11381" y="21481"/>
                  </a:lnTo>
                  <a:lnTo>
                    <a:pt x="10815" y="21600"/>
                  </a:lnTo>
                  <a:lnTo>
                    <a:pt x="1788" y="21600"/>
                  </a:lnTo>
                  <a:lnTo>
                    <a:pt x="1341" y="21511"/>
                  </a:lnTo>
                  <a:lnTo>
                    <a:pt x="894" y="21362"/>
                  </a:lnTo>
                  <a:lnTo>
                    <a:pt x="506" y="21064"/>
                  </a:lnTo>
                  <a:lnTo>
                    <a:pt x="238" y="20706"/>
                  </a:lnTo>
                  <a:lnTo>
                    <a:pt x="60" y="20289"/>
                  </a:lnTo>
                  <a:lnTo>
                    <a:pt x="0" y="19783"/>
                  </a:lnTo>
                  <a:lnTo>
                    <a:pt x="0" y="10785"/>
                  </a:lnTo>
                  <a:lnTo>
                    <a:pt x="89" y="10219"/>
                  </a:lnTo>
                  <a:lnTo>
                    <a:pt x="358" y="9742"/>
                  </a:lnTo>
                  <a:lnTo>
                    <a:pt x="745" y="9355"/>
                  </a:lnTo>
                  <a:lnTo>
                    <a:pt x="1222" y="9087"/>
                  </a:lnTo>
                  <a:lnTo>
                    <a:pt x="1788" y="9027"/>
                  </a:lnTo>
                  <a:lnTo>
                    <a:pt x="2354" y="9087"/>
                  </a:lnTo>
                  <a:lnTo>
                    <a:pt x="2830" y="9355"/>
                  </a:lnTo>
                  <a:lnTo>
                    <a:pt x="3218" y="9742"/>
                  </a:lnTo>
                  <a:lnTo>
                    <a:pt x="3486" y="10219"/>
                  </a:lnTo>
                  <a:lnTo>
                    <a:pt x="3575" y="10785"/>
                  </a:lnTo>
                  <a:lnTo>
                    <a:pt x="3575" y="15522"/>
                  </a:lnTo>
                  <a:lnTo>
                    <a:pt x="18531" y="536"/>
                  </a:lnTo>
                  <a:lnTo>
                    <a:pt x="18948" y="238"/>
                  </a:lnTo>
                  <a:lnTo>
                    <a:pt x="19366" y="60"/>
                  </a:lnTo>
                  <a:lnTo>
                    <a:pt x="19812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5B5C56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571" name="Shape 1571"/>
            <p:cNvSpPr/>
            <p:nvPr/>
          </p:nvSpPr>
          <p:spPr>
            <a:xfrm>
              <a:off x="88255" y="87345"/>
              <a:ext cx="72792" cy="73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88" y="0"/>
                  </a:moveTo>
                  <a:lnTo>
                    <a:pt x="10815" y="0"/>
                  </a:lnTo>
                  <a:lnTo>
                    <a:pt x="11381" y="119"/>
                  </a:lnTo>
                  <a:lnTo>
                    <a:pt x="11887" y="358"/>
                  </a:lnTo>
                  <a:lnTo>
                    <a:pt x="12245" y="775"/>
                  </a:lnTo>
                  <a:lnTo>
                    <a:pt x="12513" y="1251"/>
                  </a:lnTo>
                  <a:lnTo>
                    <a:pt x="12602" y="1817"/>
                  </a:lnTo>
                  <a:lnTo>
                    <a:pt x="12513" y="2354"/>
                  </a:lnTo>
                  <a:lnTo>
                    <a:pt x="12245" y="2860"/>
                  </a:lnTo>
                  <a:lnTo>
                    <a:pt x="11887" y="3247"/>
                  </a:lnTo>
                  <a:lnTo>
                    <a:pt x="11381" y="3516"/>
                  </a:lnTo>
                  <a:lnTo>
                    <a:pt x="10815" y="3575"/>
                  </a:lnTo>
                  <a:lnTo>
                    <a:pt x="6108" y="3575"/>
                  </a:lnTo>
                  <a:lnTo>
                    <a:pt x="21094" y="18561"/>
                  </a:lnTo>
                  <a:lnTo>
                    <a:pt x="21391" y="18948"/>
                  </a:lnTo>
                  <a:lnTo>
                    <a:pt x="21540" y="19366"/>
                  </a:lnTo>
                  <a:lnTo>
                    <a:pt x="21600" y="19842"/>
                  </a:lnTo>
                  <a:lnTo>
                    <a:pt x="21540" y="20289"/>
                  </a:lnTo>
                  <a:lnTo>
                    <a:pt x="21391" y="20706"/>
                  </a:lnTo>
                  <a:lnTo>
                    <a:pt x="21094" y="21064"/>
                  </a:lnTo>
                  <a:lnTo>
                    <a:pt x="20706" y="21362"/>
                  </a:lnTo>
                  <a:lnTo>
                    <a:pt x="20259" y="21570"/>
                  </a:lnTo>
                  <a:lnTo>
                    <a:pt x="19812" y="21600"/>
                  </a:lnTo>
                  <a:lnTo>
                    <a:pt x="19366" y="21570"/>
                  </a:lnTo>
                  <a:lnTo>
                    <a:pt x="18948" y="21362"/>
                  </a:lnTo>
                  <a:lnTo>
                    <a:pt x="18531" y="21064"/>
                  </a:lnTo>
                  <a:lnTo>
                    <a:pt x="3575" y="6108"/>
                  </a:lnTo>
                  <a:lnTo>
                    <a:pt x="3575" y="10815"/>
                  </a:lnTo>
                  <a:lnTo>
                    <a:pt x="3486" y="11381"/>
                  </a:lnTo>
                  <a:lnTo>
                    <a:pt x="3218" y="11858"/>
                  </a:lnTo>
                  <a:lnTo>
                    <a:pt x="2830" y="12245"/>
                  </a:lnTo>
                  <a:lnTo>
                    <a:pt x="2354" y="12513"/>
                  </a:lnTo>
                  <a:lnTo>
                    <a:pt x="1788" y="12632"/>
                  </a:lnTo>
                  <a:lnTo>
                    <a:pt x="1222" y="12513"/>
                  </a:lnTo>
                  <a:lnTo>
                    <a:pt x="745" y="12245"/>
                  </a:lnTo>
                  <a:lnTo>
                    <a:pt x="358" y="11858"/>
                  </a:lnTo>
                  <a:lnTo>
                    <a:pt x="89" y="11381"/>
                  </a:lnTo>
                  <a:lnTo>
                    <a:pt x="0" y="10815"/>
                  </a:lnTo>
                  <a:lnTo>
                    <a:pt x="0" y="1817"/>
                  </a:lnTo>
                  <a:lnTo>
                    <a:pt x="60" y="1341"/>
                  </a:lnTo>
                  <a:lnTo>
                    <a:pt x="238" y="924"/>
                  </a:lnTo>
                  <a:lnTo>
                    <a:pt x="506" y="536"/>
                  </a:lnTo>
                  <a:lnTo>
                    <a:pt x="894" y="268"/>
                  </a:lnTo>
                  <a:lnTo>
                    <a:pt x="1341" y="89"/>
                  </a:lnTo>
                  <a:lnTo>
                    <a:pt x="178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5B5C56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572" name="Shape 1572"/>
            <p:cNvSpPr/>
            <p:nvPr/>
          </p:nvSpPr>
          <p:spPr>
            <a:xfrm>
              <a:off x="204718" y="204718"/>
              <a:ext cx="72792" cy="73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90" y="0"/>
                  </a:moveTo>
                  <a:lnTo>
                    <a:pt x="2238" y="60"/>
                  </a:lnTo>
                  <a:lnTo>
                    <a:pt x="2685" y="238"/>
                  </a:lnTo>
                  <a:lnTo>
                    <a:pt x="3043" y="536"/>
                  </a:lnTo>
                  <a:lnTo>
                    <a:pt x="18050" y="15522"/>
                  </a:lnTo>
                  <a:lnTo>
                    <a:pt x="18050" y="10785"/>
                  </a:lnTo>
                  <a:lnTo>
                    <a:pt x="18139" y="10219"/>
                  </a:lnTo>
                  <a:lnTo>
                    <a:pt x="18408" y="9742"/>
                  </a:lnTo>
                  <a:lnTo>
                    <a:pt x="18766" y="9355"/>
                  </a:lnTo>
                  <a:lnTo>
                    <a:pt x="19243" y="9087"/>
                  </a:lnTo>
                  <a:lnTo>
                    <a:pt x="19840" y="9027"/>
                  </a:lnTo>
                  <a:lnTo>
                    <a:pt x="20407" y="9087"/>
                  </a:lnTo>
                  <a:lnTo>
                    <a:pt x="20884" y="9355"/>
                  </a:lnTo>
                  <a:lnTo>
                    <a:pt x="21272" y="9742"/>
                  </a:lnTo>
                  <a:lnTo>
                    <a:pt x="21540" y="10219"/>
                  </a:lnTo>
                  <a:lnTo>
                    <a:pt x="21600" y="10785"/>
                  </a:lnTo>
                  <a:lnTo>
                    <a:pt x="21600" y="19783"/>
                  </a:lnTo>
                  <a:lnTo>
                    <a:pt x="21540" y="20289"/>
                  </a:lnTo>
                  <a:lnTo>
                    <a:pt x="21391" y="20706"/>
                  </a:lnTo>
                  <a:lnTo>
                    <a:pt x="21093" y="21064"/>
                  </a:lnTo>
                  <a:lnTo>
                    <a:pt x="20735" y="21362"/>
                  </a:lnTo>
                  <a:lnTo>
                    <a:pt x="20317" y="21511"/>
                  </a:lnTo>
                  <a:lnTo>
                    <a:pt x="19840" y="21600"/>
                  </a:lnTo>
                  <a:lnTo>
                    <a:pt x="10770" y="21600"/>
                  </a:lnTo>
                  <a:lnTo>
                    <a:pt x="10233" y="21481"/>
                  </a:lnTo>
                  <a:lnTo>
                    <a:pt x="9726" y="21272"/>
                  </a:lnTo>
                  <a:lnTo>
                    <a:pt x="9338" y="20885"/>
                  </a:lnTo>
                  <a:lnTo>
                    <a:pt x="9129" y="20378"/>
                  </a:lnTo>
                  <a:lnTo>
                    <a:pt x="9010" y="19783"/>
                  </a:lnTo>
                  <a:lnTo>
                    <a:pt x="9129" y="19246"/>
                  </a:lnTo>
                  <a:lnTo>
                    <a:pt x="9338" y="18740"/>
                  </a:lnTo>
                  <a:lnTo>
                    <a:pt x="9726" y="18353"/>
                  </a:lnTo>
                  <a:lnTo>
                    <a:pt x="10233" y="18114"/>
                  </a:lnTo>
                  <a:lnTo>
                    <a:pt x="10770" y="18025"/>
                  </a:lnTo>
                  <a:lnTo>
                    <a:pt x="15514" y="18025"/>
                  </a:lnTo>
                  <a:lnTo>
                    <a:pt x="507" y="3039"/>
                  </a:lnTo>
                  <a:lnTo>
                    <a:pt x="209" y="2652"/>
                  </a:lnTo>
                  <a:lnTo>
                    <a:pt x="60" y="2234"/>
                  </a:lnTo>
                  <a:lnTo>
                    <a:pt x="0" y="1758"/>
                  </a:lnTo>
                  <a:lnTo>
                    <a:pt x="60" y="1341"/>
                  </a:lnTo>
                  <a:lnTo>
                    <a:pt x="209" y="894"/>
                  </a:lnTo>
                  <a:lnTo>
                    <a:pt x="507" y="536"/>
                  </a:lnTo>
                  <a:lnTo>
                    <a:pt x="895" y="238"/>
                  </a:lnTo>
                  <a:lnTo>
                    <a:pt x="1343" y="60"/>
                  </a:lnTo>
                  <a:lnTo>
                    <a:pt x="179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5B5C56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grpSp>
        <p:nvGrpSpPr>
          <p:cNvPr id="1579" name="Group 1579"/>
          <p:cNvGrpSpPr/>
          <p:nvPr/>
        </p:nvGrpSpPr>
        <p:grpSpPr>
          <a:xfrm>
            <a:off x="5124247" y="3220826"/>
            <a:ext cx="365770" cy="365770"/>
            <a:chOff x="-1" y="-1"/>
            <a:chExt cx="365769" cy="365769"/>
          </a:xfrm>
        </p:grpSpPr>
        <p:sp>
          <p:nvSpPr>
            <p:cNvPr id="1574" name="Shape 1574"/>
            <p:cNvSpPr/>
            <p:nvPr/>
          </p:nvSpPr>
          <p:spPr>
            <a:xfrm>
              <a:off x="-2" y="-2"/>
              <a:ext cx="365770" cy="3657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11463" y="18"/>
                  </a:lnTo>
                  <a:lnTo>
                    <a:pt x="12101" y="78"/>
                  </a:lnTo>
                  <a:lnTo>
                    <a:pt x="12746" y="179"/>
                  </a:lnTo>
                  <a:lnTo>
                    <a:pt x="13367" y="310"/>
                  </a:lnTo>
                  <a:lnTo>
                    <a:pt x="13976" y="472"/>
                  </a:lnTo>
                  <a:lnTo>
                    <a:pt x="14573" y="675"/>
                  </a:lnTo>
                  <a:lnTo>
                    <a:pt x="15146" y="907"/>
                  </a:lnTo>
                  <a:lnTo>
                    <a:pt x="15707" y="1176"/>
                  </a:lnTo>
                  <a:lnTo>
                    <a:pt x="16251" y="1475"/>
                  </a:lnTo>
                  <a:lnTo>
                    <a:pt x="16776" y="1803"/>
                  </a:lnTo>
                  <a:lnTo>
                    <a:pt x="17278" y="2161"/>
                  </a:lnTo>
                  <a:lnTo>
                    <a:pt x="17755" y="2537"/>
                  </a:lnTo>
                  <a:lnTo>
                    <a:pt x="18215" y="2949"/>
                  </a:lnTo>
                  <a:lnTo>
                    <a:pt x="18651" y="3385"/>
                  </a:lnTo>
                  <a:lnTo>
                    <a:pt x="19063" y="3845"/>
                  </a:lnTo>
                  <a:lnTo>
                    <a:pt x="19439" y="4322"/>
                  </a:lnTo>
                  <a:lnTo>
                    <a:pt x="19803" y="4824"/>
                  </a:lnTo>
                  <a:lnTo>
                    <a:pt x="20125" y="5349"/>
                  </a:lnTo>
                  <a:lnTo>
                    <a:pt x="20424" y="5893"/>
                  </a:lnTo>
                  <a:lnTo>
                    <a:pt x="20693" y="6454"/>
                  </a:lnTo>
                  <a:lnTo>
                    <a:pt x="20925" y="7027"/>
                  </a:lnTo>
                  <a:lnTo>
                    <a:pt x="21128" y="7624"/>
                  </a:lnTo>
                  <a:lnTo>
                    <a:pt x="21290" y="8233"/>
                  </a:lnTo>
                  <a:lnTo>
                    <a:pt x="21421" y="8854"/>
                  </a:lnTo>
                  <a:lnTo>
                    <a:pt x="21522" y="9499"/>
                  </a:lnTo>
                  <a:lnTo>
                    <a:pt x="21582" y="10137"/>
                  </a:lnTo>
                  <a:lnTo>
                    <a:pt x="21600" y="10800"/>
                  </a:lnTo>
                  <a:lnTo>
                    <a:pt x="21582" y="11463"/>
                  </a:lnTo>
                  <a:lnTo>
                    <a:pt x="21522" y="12101"/>
                  </a:lnTo>
                  <a:lnTo>
                    <a:pt x="21421" y="12746"/>
                  </a:lnTo>
                  <a:lnTo>
                    <a:pt x="21290" y="13367"/>
                  </a:lnTo>
                  <a:lnTo>
                    <a:pt x="21128" y="13976"/>
                  </a:lnTo>
                  <a:lnTo>
                    <a:pt x="20925" y="14573"/>
                  </a:lnTo>
                  <a:lnTo>
                    <a:pt x="20693" y="15146"/>
                  </a:lnTo>
                  <a:lnTo>
                    <a:pt x="20424" y="15707"/>
                  </a:lnTo>
                  <a:lnTo>
                    <a:pt x="20125" y="16251"/>
                  </a:lnTo>
                  <a:lnTo>
                    <a:pt x="19803" y="16776"/>
                  </a:lnTo>
                  <a:lnTo>
                    <a:pt x="19439" y="17278"/>
                  </a:lnTo>
                  <a:lnTo>
                    <a:pt x="19063" y="17755"/>
                  </a:lnTo>
                  <a:lnTo>
                    <a:pt x="18651" y="18215"/>
                  </a:lnTo>
                  <a:lnTo>
                    <a:pt x="18215" y="18651"/>
                  </a:lnTo>
                  <a:lnTo>
                    <a:pt x="17755" y="19063"/>
                  </a:lnTo>
                  <a:lnTo>
                    <a:pt x="17278" y="19439"/>
                  </a:lnTo>
                  <a:lnTo>
                    <a:pt x="16776" y="19803"/>
                  </a:lnTo>
                  <a:lnTo>
                    <a:pt x="16251" y="20125"/>
                  </a:lnTo>
                  <a:lnTo>
                    <a:pt x="15707" y="20424"/>
                  </a:lnTo>
                  <a:lnTo>
                    <a:pt x="15146" y="20693"/>
                  </a:lnTo>
                  <a:lnTo>
                    <a:pt x="14573" y="20925"/>
                  </a:lnTo>
                  <a:lnTo>
                    <a:pt x="13976" y="21128"/>
                  </a:lnTo>
                  <a:lnTo>
                    <a:pt x="13367" y="21290"/>
                  </a:lnTo>
                  <a:lnTo>
                    <a:pt x="12746" y="21421"/>
                  </a:lnTo>
                  <a:lnTo>
                    <a:pt x="12101" y="21522"/>
                  </a:lnTo>
                  <a:lnTo>
                    <a:pt x="11463" y="21582"/>
                  </a:lnTo>
                  <a:lnTo>
                    <a:pt x="10800" y="21600"/>
                  </a:lnTo>
                  <a:lnTo>
                    <a:pt x="10137" y="21582"/>
                  </a:lnTo>
                  <a:lnTo>
                    <a:pt x="9499" y="21522"/>
                  </a:lnTo>
                  <a:lnTo>
                    <a:pt x="8854" y="21421"/>
                  </a:lnTo>
                  <a:lnTo>
                    <a:pt x="8233" y="21290"/>
                  </a:lnTo>
                  <a:lnTo>
                    <a:pt x="7624" y="21128"/>
                  </a:lnTo>
                  <a:lnTo>
                    <a:pt x="7027" y="20925"/>
                  </a:lnTo>
                  <a:lnTo>
                    <a:pt x="6454" y="20693"/>
                  </a:lnTo>
                  <a:lnTo>
                    <a:pt x="5893" y="20424"/>
                  </a:lnTo>
                  <a:lnTo>
                    <a:pt x="5349" y="20125"/>
                  </a:lnTo>
                  <a:lnTo>
                    <a:pt x="4824" y="19803"/>
                  </a:lnTo>
                  <a:lnTo>
                    <a:pt x="4322" y="19439"/>
                  </a:lnTo>
                  <a:lnTo>
                    <a:pt x="3845" y="19063"/>
                  </a:lnTo>
                  <a:lnTo>
                    <a:pt x="3385" y="18651"/>
                  </a:lnTo>
                  <a:lnTo>
                    <a:pt x="2949" y="18215"/>
                  </a:lnTo>
                  <a:lnTo>
                    <a:pt x="2537" y="17755"/>
                  </a:lnTo>
                  <a:lnTo>
                    <a:pt x="2161" y="17278"/>
                  </a:lnTo>
                  <a:lnTo>
                    <a:pt x="1803" y="16776"/>
                  </a:lnTo>
                  <a:lnTo>
                    <a:pt x="1475" y="16251"/>
                  </a:lnTo>
                  <a:lnTo>
                    <a:pt x="1176" y="15707"/>
                  </a:lnTo>
                  <a:lnTo>
                    <a:pt x="907" y="15146"/>
                  </a:lnTo>
                  <a:lnTo>
                    <a:pt x="675" y="14573"/>
                  </a:lnTo>
                  <a:lnTo>
                    <a:pt x="472" y="13976"/>
                  </a:lnTo>
                  <a:lnTo>
                    <a:pt x="310" y="13367"/>
                  </a:lnTo>
                  <a:lnTo>
                    <a:pt x="179" y="12746"/>
                  </a:lnTo>
                  <a:lnTo>
                    <a:pt x="78" y="12101"/>
                  </a:lnTo>
                  <a:lnTo>
                    <a:pt x="18" y="11463"/>
                  </a:lnTo>
                  <a:lnTo>
                    <a:pt x="0" y="10800"/>
                  </a:lnTo>
                  <a:lnTo>
                    <a:pt x="18" y="10137"/>
                  </a:lnTo>
                  <a:lnTo>
                    <a:pt x="78" y="9499"/>
                  </a:lnTo>
                  <a:lnTo>
                    <a:pt x="179" y="8854"/>
                  </a:lnTo>
                  <a:lnTo>
                    <a:pt x="310" y="8233"/>
                  </a:lnTo>
                  <a:lnTo>
                    <a:pt x="472" y="7624"/>
                  </a:lnTo>
                  <a:lnTo>
                    <a:pt x="675" y="7027"/>
                  </a:lnTo>
                  <a:lnTo>
                    <a:pt x="907" y="6454"/>
                  </a:lnTo>
                  <a:lnTo>
                    <a:pt x="1176" y="5893"/>
                  </a:lnTo>
                  <a:lnTo>
                    <a:pt x="1475" y="5349"/>
                  </a:lnTo>
                  <a:lnTo>
                    <a:pt x="1803" y="4824"/>
                  </a:lnTo>
                  <a:lnTo>
                    <a:pt x="2161" y="4322"/>
                  </a:lnTo>
                  <a:lnTo>
                    <a:pt x="2537" y="3845"/>
                  </a:lnTo>
                  <a:lnTo>
                    <a:pt x="2949" y="3385"/>
                  </a:lnTo>
                  <a:lnTo>
                    <a:pt x="3385" y="2949"/>
                  </a:lnTo>
                  <a:lnTo>
                    <a:pt x="3845" y="2537"/>
                  </a:lnTo>
                  <a:lnTo>
                    <a:pt x="4322" y="2161"/>
                  </a:lnTo>
                  <a:lnTo>
                    <a:pt x="4824" y="1803"/>
                  </a:lnTo>
                  <a:lnTo>
                    <a:pt x="5349" y="1475"/>
                  </a:lnTo>
                  <a:lnTo>
                    <a:pt x="5893" y="1176"/>
                  </a:lnTo>
                  <a:lnTo>
                    <a:pt x="6454" y="907"/>
                  </a:lnTo>
                  <a:lnTo>
                    <a:pt x="7027" y="675"/>
                  </a:lnTo>
                  <a:lnTo>
                    <a:pt x="7624" y="472"/>
                  </a:lnTo>
                  <a:lnTo>
                    <a:pt x="8233" y="310"/>
                  </a:lnTo>
                  <a:lnTo>
                    <a:pt x="8854" y="179"/>
                  </a:lnTo>
                  <a:lnTo>
                    <a:pt x="9499" y="78"/>
                  </a:lnTo>
                  <a:lnTo>
                    <a:pt x="10137" y="18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0383C9"/>
            </a:solidFill>
            <a:ln w="1905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5B5C56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575" name="Shape 1575"/>
            <p:cNvSpPr/>
            <p:nvPr/>
          </p:nvSpPr>
          <p:spPr>
            <a:xfrm>
              <a:off x="81431" y="65509"/>
              <a:ext cx="202903" cy="509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900" y="0"/>
                  </a:moveTo>
                  <a:lnTo>
                    <a:pt x="19072" y="86"/>
                  </a:lnTo>
                  <a:lnTo>
                    <a:pt x="19255" y="387"/>
                  </a:lnTo>
                  <a:lnTo>
                    <a:pt x="19406" y="861"/>
                  </a:lnTo>
                  <a:lnTo>
                    <a:pt x="21385" y="8821"/>
                  </a:lnTo>
                  <a:lnTo>
                    <a:pt x="21503" y="9466"/>
                  </a:lnTo>
                  <a:lnTo>
                    <a:pt x="21578" y="10112"/>
                  </a:lnTo>
                  <a:lnTo>
                    <a:pt x="21600" y="10800"/>
                  </a:lnTo>
                  <a:lnTo>
                    <a:pt x="21578" y="11575"/>
                  </a:lnTo>
                  <a:lnTo>
                    <a:pt x="21503" y="12220"/>
                  </a:lnTo>
                  <a:lnTo>
                    <a:pt x="21385" y="12822"/>
                  </a:lnTo>
                  <a:lnTo>
                    <a:pt x="19406" y="20825"/>
                  </a:lnTo>
                  <a:lnTo>
                    <a:pt x="19255" y="21256"/>
                  </a:lnTo>
                  <a:lnTo>
                    <a:pt x="19072" y="21514"/>
                  </a:lnTo>
                  <a:lnTo>
                    <a:pt x="18900" y="21600"/>
                  </a:lnTo>
                  <a:lnTo>
                    <a:pt x="18728" y="21514"/>
                  </a:lnTo>
                  <a:lnTo>
                    <a:pt x="18545" y="21256"/>
                  </a:lnTo>
                  <a:lnTo>
                    <a:pt x="18405" y="20825"/>
                  </a:lnTo>
                  <a:lnTo>
                    <a:pt x="18287" y="20180"/>
                  </a:lnTo>
                  <a:lnTo>
                    <a:pt x="18212" y="19492"/>
                  </a:lnTo>
                  <a:lnTo>
                    <a:pt x="18190" y="18803"/>
                  </a:lnTo>
                  <a:lnTo>
                    <a:pt x="18212" y="18072"/>
                  </a:lnTo>
                  <a:lnTo>
                    <a:pt x="18287" y="17383"/>
                  </a:lnTo>
                  <a:lnTo>
                    <a:pt x="18405" y="16824"/>
                  </a:lnTo>
                  <a:lnTo>
                    <a:pt x="19040" y="14199"/>
                  </a:lnTo>
                  <a:lnTo>
                    <a:pt x="839" y="14199"/>
                  </a:lnTo>
                  <a:lnTo>
                    <a:pt x="624" y="14113"/>
                  </a:lnTo>
                  <a:lnTo>
                    <a:pt x="420" y="13769"/>
                  </a:lnTo>
                  <a:lnTo>
                    <a:pt x="247" y="13210"/>
                  </a:lnTo>
                  <a:lnTo>
                    <a:pt x="118" y="12564"/>
                  </a:lnTo>
                  <a:lnTo>
                    <a:pt x="22" y="11704"/>
                  </a:lnTo>
                  <a:lnTo>
                    <a:pt x="0" y="10800"/>
                  </a:lnTo>
                  <a:lnTo>
                    <a:pt x="22" y="9896"/>
                  </a:lnTo>
                  <a:lnTo>
                    <a:pt x="118" y="9122"/>
                  </a:lnTo>
                  <a:lnTo>
                    <a:pt x="247" y="8390"/>
                  </a:lnTo>
                  <a:lnTo>
                    <a:pt x="420" y="7874"/>
                  </a:lnTo>
                  <a:lnTo>
                    <a:pt x="624" y="7573"/>
                  </a:lnTo>
                  <a:lnTo>
                    <a:pt x="839" y="7401"/>
                  </a:lnTo>
                  <a:lnTo>
                    <a:pt x="19040" y="7401"/>
                  </a:lnTo>
                  <a:lnTo>
                    <a:pt x="18405" y="4862"/>
                  </a:lnTo>
                  <a:lnTo>
                    <a:pt x="18287" y="4260"/>
                  </a:lnTo>
                  <a:lnTo>
                    <a:pt x="18212" y="3614"/>
                  </a:lnTo>
                  <a:lnTo>
                    <a:pt x="18190" y="2840"/>
                  </a:lnTo>
                  <a:lnTo>
                    <a:pt x="18212" y="2151"/>
                  </a:lnTo>
                  <a:lnTo>
                    <a:pt x="18287" y="1463"/>
                  </a:lnTo>
                  <a:lnTo>
                    <a:pt x="18405" y="861"/>
                  </a:lnTo>
                  <a:lnTo>
                    <a:pt x="18545" y="387"/>
                  </a:lnTo>
                  <a:lnTo>
                    <a:pt x="18728" y="86"/>
                  </a:lnTo>
                  <a:lnTo>
                    <a:pt x="189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5B5C56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576" name="Shape 1576"/>
            <p:cNvSpPr/>
            <p:nvPr/>
          </p:nvSpPr>
          <p:spPr>
            <a:xfrm>
              <a:off x="49586" y="125559"/>
              <a:ext cx="266592" cy="50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549" y="0"/>
                  </a:moveTo>
                  <a:lnTo>
                    <a:pt x="19680" y="86"/>
                  </a:lnTo>
                  <a:lnTo>
                    <a:pt x="19819" y="387"/>
                  </a:lnTo>
                  <a:lnTo>
                    <a:pt x="19933" y="818"/>
                  </a:lnTo>
                  <a:lnTo>
                    <a:pt x="21437" y="8778"/>
                  </a:lnTo>
                  <a:lnTo>
                    <a:pt x="21526" y="9380"/>
                  </a:lnTo>
                  <a:lnTo>
                    <a:pt x="21584" y="10112"/>
                  </a:lnTo>
                  <a:lnTo>
                    <a:pt x="21600" y="10800"/>
                  </a:lnTo>
                  <a:lnTo>
                    <a:pt x="21584" y="11531"/>
                  </a:lnTo>
                  <a:lnTo>
                    <a:pt x="21526" y="12220"/>
                  </a:lnTo>
                  <a:lnTo>
                    <a:pt x="21437" y="12779"/>
                  </a:lnTo>
                  <a:lnTo>
                    <a:pt x="19933" y="20739"/>
                  </a:lnTo>
                  <a:lnTo>
                    <a:pt x="19819" y="21213"/>
                  </a:lnTo>
                  <a:lnTo>
                    <a:pt x="19680" y="21514"/>
                  </a:lnTo>
                  <a:lnTo>
                    <a:pt x="19549" y="21600"/>
                  </a:lnTo>
                  <a:lnTo>
                    <a:pt x="19419" y="21514"/>
                  </a:lnTo>
                  <a:lnTo>
                    <a:pt x="19280" y="21213"/>
                  </a:lnTo>
                  <a:lnTo>
                    <a:pt x="19174" y="20739"/>
                  </a:lnTo>
                  <a:lnTo>
                    <a:pt x="19084" y="20137"/>
                  </a:lnTo>
                  <a:lnTo>
                    <a:pt x="19027" y="19492"/>
                  </a:lnTo>
                  <a:lnTo>
                    <a:pt x="19010" y="18760"/>
                  </a:lnTo>
                  <a:lnTo>
                    <a:pt x="19027" y="18029"/>
                  </a:lnTo>
                  <a:lnTo>
                    <a:pt x="19084" y="17383"/>
                  </a:lnTo>
                  <a:lnTo>
                    <a:pt x="19174" y="16738"/>
                  </a:lnTo>
                  <a:lnTo>
                    <a:pt x="19656" y="14199"/>
                  </a:lnTo>
                  <a:lnTo>
                    <a:pt x="645" y="14199"/>
                  </a:lnTo>
                  <a:lnTo>
                    <a:pt x="474" y="14113"/>
                  </a:lnTo>
                  <a:lnTo>
                    <a:pt x="310" y="13726"/>
                  </a:lnTo>
                  <a:lnTo>
                    <a:pt x="188" y="13210"/>
                  </a:lnTo>
                  <a:lnTo>
                    <a:pt x="74" y="12521"/>
                  </a:lnTo>
                  <a:lnTo>
                    <a:pt x="16" y="11704"/>
                  </a:lnTo>
                  <a:lnTo>
                    <a:pt x="0" y="10800"/>
                  </a:lnTo>
                  <a:lnTo>
                    <a:pt x="16" y="9896"/>
                  </a:lnTo>
                  <a:lnTo>
                    <a:pt x="74" y="9079"/>
                  </a:lnTo>
                  <a:lnTo>
                    <a:pt x="188" y="8390"/>
                  </a:lnTo>
                  <a:lnTo>
                    <a:pt x="310" y="7874"/>
                  </a:lnTo>
                  <a:lnTo>
                    <a:pt x="474" y="7487"/>
                  </a:lnTo>
                  <a:lnTo>
                    <a:pt x="645" y="7401"/>
                  </a:lnTo>
                  <a:lnTo>
                    <a:pt x="19656" y="7401"/>
                  </a:lnTo>
                  <a:lnTo>
                    <a:pt x="19174" y="4862"/>
                  </a:lnTo>
                  <a:lnTo>
                    <a:pt x="19084" y="4260"/>
                  </a:lnTo>
                  <a:lnTo>
                    <a:pt x="19027" y="3528"/>
                  </a:lnTo>
                  <a:lnTo>
                    <a:pt x="19010" y="2840"/>
                  </a:lnTo>
                  <a:lnTo>
                    <a:pt x="19027" y="2108"/>
                  </a:lnTo>
                  <a:lnTo>
                    <a:pt x="19084" y="1420"/>
                  </a:lnTo>
                  <a:lnTo>
                    <a:pt x="19174" y="818"/>
                  </a:lnTo>
                  <a:lnTo>
                    <a:pt x="19280" y="387"/>
                  </a:lnTo>
                  <a:lnTo>
                    <a:pt x="19419" y="86"/>
                  </a:lnTo>
                  <a:lnTo>
                    <a:pt x="19549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5B5C56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577" name="Shape 1577"/>
            <p:cNvSpPr/>
            <p:nvPr/>
          </p:nvSpPr>
          <p:spPr>
            <a:xfrm>
              <a:off x="49586" y="192890"/>
              <a:ext cx="266592" cy="509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549" y="0"/>
                  </a:moveTo>
                  <a:lnTo>
                    <a:pt x="19680" y="86"/>
                  </a:lnTo>
                  <a:lnTo>
                    <a:pt x="19819" y="344"/>
                  </a:lnTo>
                  <a:lnTo>
                    <a:pt x="19933" y="818"/>
                  </a:lnTo>
                  <a:lnTo>
                    <a:pt x="21437" y="8778"/>
                  </a:lnTo>
                  <a:lnTo>
                    <a:pt x="21526" y="9380"/>
                  </a:lnTo>
                  <a:lnTo>
                    <a:pt x="21584" y="10069"/>
                  </a:lnTo>
                  <a:lnTo>
                    <a:pt x="21600" y="10800"/>
                  </a:lnTo>
                  <a:lnTo>
                    <a:pt x="21584" y="11531"/>
                  </a:lnTo>
                  <a:lnTo>
                    <a:pt x="21526" y="12177"/>
                  </a:lnTo>
                  <a:lnTo>
                    <a:pt x="21437" y="12779"/>
                  </a:lnTo>
                  <a:lnTo>
                    <a:pt x="19933" y="20739"/>
                  </a:lnTo>
                  <a:lnTo>
                    <a:pt x="19819" y="21213"/>
                  </a:lnTo>
                  <a:lnTo>
                    <a:pt x="19680" y="21514"/>
                  </a:lnTo>
                  <a:lnTo>
                    <a:pt x="19549" y="21600"/>
                  </a:lnTo>
                  <a:lnTo>
                    <a:pt x="19419" y="21514"/>
                  </a:lnTo>
                  <a:lnTo>
                    <a:pt x="19280" y="21213"/>
                  </a:lnTo>
                  <a:lnTo>
                    <a:pt x="19174" y="20739"/>
                  </a:lnTo>
                  <a:lnTo>
                    <a:pt x="19084" y="20137"/>
                  </a:lnTo>
                  <a:lnTo>
                    <a:pt x="19027" y="19492"/>
                  </a:lnTo>
                  <a:lnTo>
                    <a:pt x="19010" y="18717"/>
                  </a:lnTo>
                  <a:lnTo>
                    <a:pt x="19027" y="18029"/>
                  </a:lnTo>
                  <a:lnTo>
                    <a:pt x="19084" y="17383"/>
                  </a:lnTo>
                  <a:lnTo>
                    <a:pt x="19174" y="16738"/>
                  </a:lnTo>
                  <a:lnTo>
                    <a:pt x="19656" y="14199"/>
                  </a:lnTo>
                  <a:lnTo>
                    <a:pt x="645" y="14199"/>
                  </a:lnTo>
                  <a:lnTo>
                    <a:pt x="474" y="14070"/>
                  </a:lnTo>
                  <a:lnTo>
                    <a:pt x="310" y="13726"/>
                  </a:lnTo>
                  <a:lnTo>
                    <a:pt x="188" y="13210"/>
                  </a:lnTo>
                  <a:lnTo>
                    <a:pt x="74" y="12521"/>
                  </a:lnTo>
                  <a:lnTo>
                    <a:pt x="16" y="11704"/>
                  </a:lnTo>
                  <a:lnTo>
                    <a:pt x="0" y="10800"/>
                  </a:lnTo>
                  <a:lnTo>
                    <a:pt x="16" y="9853"/>
                  </a:lnTo>
                  <a:lnTo>
                    <a:pt x="74" y="9079"/>
                  </a:lnTo>
                  <a:lnTo>
                    <a:pt x="188" y="8390"/>
                  </a:lnTo>
                  <a:lnTo>
                    <a:pt x="310" y="7831"/>
                  </a:lnTo>
                  <a:lnTo>
                    <a:pt x="474" y="7487"/>
                  </a:lnTo>
                  <a:lnTo>
                    <a:pt x="645" y="7358"/>
                  </a:lnTo>
                  <a:lnTo>
                    <a:pt x="19656" y="7358"/>
                  </a:lnTo>
                  <a:lnTo>
                    <a:pt x="19174" y="4819"/>
                  </a:lnTo>
                  <a:lnTo>
                    <a:pt x="19084" y="4260"/>
                  </a:lnTo>
                  <a:lnTo>
                    <a:pt x="19027" y="3528"/>
                  </a:lnTo>
                  <a:lnTo>
                    <a:pt x="19010" y="2840"/>
                  </a:lnTo>
                  <a:lnTo>
                    <a:pt x="19027" y="2108"/>
                  </a:lnTo>
                  <a:lnTo>
                    <a:pt x="19084" y="1420"/>
                  </a:lnTo>
                  <a:lnTo>
                    <a:pt x="19174" y="818"/>
                  </a:lnTo>
                  <a:lnTo>
                    <a:pt x="19280" y="344"/>
                  </a:lnTo>
                  <a:lnTo>
                    <a:pt x="19419" y="86"/>
                  </a:lnTo>
                  <a:lnTo>
                    <a:pt x="19549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5B5C56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578" name="Shape 1578"/>
            <p:cNvSpPr/>
            <p:nvPr/>
          </p:nvSpPr>
          <p:spPr>
            <a:xfrm>
              <a:off x="85070" y="256579"/>
              <a:ext cx="195625" cy="50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800" y="0"/>
                  </a:moveTo>
                  <a:lnTo>
                    <a:pt x="18978" y="129"/>
                  </a:lnTo>
                  <a:lnTo>
                    <a:pt x="19168" y="386"/>
                  </a:lnTo>
                  <a:lnTo>
                    <a:pt x="19324" y="859"/>
                  </a:lnTo>
                  <a:lnTo>
                    <a:pt x="21377" y="8803"/>
                  </a:lnTo>
                  <a:lnTo>
                    <a:pt x="21500" y="9447"/>
                  </a:lnTo>
                  <a:lnTo>
                    <a:pt x="21578" y="10091"/>
                  </a:lnTo>
                  <a:lnTo>
                    <a:pt x="21600" y="10779"/>
                  </a:lnTo>
                  <a:lnTo>
                    <a:pt x="21578" y="11551"/>
                  </a:lnTo>
                  <a:lnTo>
                    <a:pt x="21500" y="12196"/>
                  </a:lnTo>
                  <a:lnTo>
                    <a:pt x="21377" y="12840"/>
                  </a:lnTo>
                  <a:lnTo>
                    <a:pt x="19324" y="20784"/>
                  </a:lnTo>
                  <a:lnTo>
                    <a:pt x="19168" y="21256"/>
                  </a:lnTo>
                  <a:lnTo>
                    <a:pt x="18978" y="21471"/>
                  </a:lnTo>
                  <a:lnTo>
                    <a:pt x="18800" y="21600"/>
                  </a:lnTo>
                  <a:lnTo>
                    <a:pt x="18621" y="21471"/>
                  </a:lnTo>
                  <a:lnTo>
                    <a:pt x="18431" y="21256"/>
                  </a:lnTo>
                  <a:lnTo>
                    <a:pt x="18286" y="20784"/>
                  </a:lnTo>
                  <a:lnTo>
                    <a:pt x="18164" y="20183"/>
                  </a:lnTo>
                  <a:lnTo>
                    <a:pt x="18086" y="19453"/>
                  </a:lnTo>
                  <a:lnTo>
                    <a:pt x="18063" y="18766"/>
                  </a:lnTo>
                  <a:lnTo>
                    <a:pt x="18086" y="18036"/>
                  </a:lnTo>
                  <a:lnTo>
                    <a:pt x="18164" y="17349"/>
                  </a:lnTo>
                  <a:lnTo>
                    <a:pt x="18286" y="16790"/>
                  </a:lnTo>
                  <a:lnTo>
                    <a:pt x="18945" y="14214"/>
                  </a:lnTo>
                  <a:lnTo>
                    <a:pt x="881" y="14214"/>
                  </a:lnTo>
                  <a:lnTo>
                    <a:pt x="647" y="14085"/>
                  </a:lnTo>
                  <a:lnTo>
                    <a:pt x="435" y="13784"/>
                  </a:lnTo>
                  <a:lnTo>
                    <a:pt x="257" y="13183"/>
                  </a:lnTo>
                  <a:lnTo>
                    <a:pt x="123" y="12539"/>
                  </a:lnTo>
                  <a:lnTo>
                    <a:pt x="22" y="11723"/>
                  </a:lnTo>
                  <a:lnTo>
                    <a:pt x="0" y="10779"/>
                  </a:lnTo>
                  <a:lnTo>
                    <a:pt x="22" y="9920"/>
                  </a:lnTo>
                  <a:lnTo>
                    <a:pt x="123" y="9104"/>
                  </a:lnTo>
                  <a:lnTo>
                    <a:pt x="257" y="8417"/>
                  </a:lnTo>
                  <a:lnTo>
                    <a:pt x="435" y="7858"/>
                  </a:lnTo>
                  <a:lnTo>
                    <a:pt x="647" y="7558"/>
                  </a:lnTo>
                  <a:lnTo>
                    <a:pt x="881" y="7429"/>
                  </a:lnTo>
                  <a:lnTo>
                    <a:pt x="18945" y="7429"/>
                  </a:lnTo>
                  <a:lnTo>
                    <a:pt x="18286" y="4852"/>
                  </a:lnTo>
                  <a:lnTo>
                    <a:pt x="18164" y="4251"/>
                  </a:lnTo>
                  <a:lnTo>
                    <a:pt x="18086" y="3607"/>
                  </a:lnTo>
                  <a:lnTo>
                    <a:pt x="18063" y="2877"/>
                  </a:lnTo>
                  <a:lnTo>
                    <a:pt x="18086" y="2147"/>
                  </a:lnTo>
                  <a:lnTo>
                    <a:pt x="18164" y="1460"/>
                  </a:lnTo>
                  <a:lnTo>
                    <a:pt x="18286" y="859"/>
                  </a:lnTo>
                  <a:lnTo>
                    <a:pt x="18431" y="386"/>
                  </a:lnTo>
                  <a:lnTo>
                    <a:pt x="18621" y="129"/>
                  </a:lnTo>
                  <a:lnTo>
                    <a:pt x="188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5B5C56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sp>
        <p:nvSpPr>
          <p:cNvPr id="1580" name="Shape 1580"/>
          <p:cNvSpPr/>
          <p:nvPr/>
        </p:nvSpPr>
        <p:spPr>
          <a:xfrm>
            <a:off x="483407" y="5662817"/>
            <a:ext cx="4602727" cy="2392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defRPr sz="11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Explore our Peripheral Lithoplasty System</a:t>
            </a:r>
          </a:p>
        </p:txBody>
      </p:sp>
      <p:pic>
        <p:nvPicPr>
          <p:cNvPr id="1581" name="image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50862" y="274320"/>
            <a:ext cx="1468585" cy="365760"/>
          </a:xfrm>
          <a:prstGeom prst="rect">
            <a:avLst/>
          </a:prstGeom>
          <a:ln w="12700">
            <a:miter lim="400000"/>
          </a:ln>
        </p:spPr>
      </p:pic>
      <p:sp>
        <p:nvSpPr>
          <p:cNvPr id="1582" name="Shape 1582"/>
          <p:cNvSpPr/>
          <p:nvPr/>
        </p:nvSpPr>
        <p:spPr>
          <a:xfrm>
            <a:off x="457203" y="6504374"/>
            <a:ext cx="3283886" cy="241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iPad Lithoplasty Overview | SPL-61178 | Rev. B</a:t>
            </a:r>
          </a:p>
          <a:p>
            <a:pPr>
              <a:defRPr sz="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© Shockwave Medical, Inc.  All Rights Reserved.</a:t>
            </a:r>
          </a:p>
        </p:txBody>
      </p:sp>
      <p:sp>
        <p:nvSpPr>
          <p:cNvPr id="1583" name="Shape 1583"/>
          <p:cNvSpPr/>
          <p:nvPr/>
        </p:nvSpPr>
        <p:spPr>
          <a:xfrm>
            <a:off x="3706317" y="6613586"/>
            <a:ext cx="1731369" cy="177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b">
            <a:spAutoFit/>
          </a:bodyPr>
          <a:lstStyle>
            <a:lvl1pPr algn="ctr">
              <a:defRPr sz="7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SAFETY INFORMATION</a:t>
            </a:r>
          </a:p>
        </p:txBody>
      </p:sp>
      <p:sp>
        <p:nvSpPr>
          <p:cNvPr id="1584" name="Shape 1584"/>
          <p:cNvSpPr/>
          <p:nvPr/>
        </p:nvSpPr>
        <p:spPr>
          <a:xfrm>
            <a:off x="550862" y="5973826"/>
            <a:ext cx="411846" cy="4114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597" y="0"/>
                </a:moveTo>
                <a:lnTo>
                  <a:pt x="21600" y="0"/>
                </a:lnTo>
                <a:lnTo>
                  <a:pt x="21600" y="18000"/>
                </a:lnTo>
                <a:cubicBezTo>
                  <a:pt x="21600" y="19988"/>
                  <a:pt x="19990" y="21600"/>
                  <a:pt x="18003" y="21600"/>
                </a:cubicBezTo>
                <a:lnTo>
                  <a:pt x="0" y="21600"/>
                </a:lnTo>
                <a:lnTo>
                  <a:pt x="0" y="3600"/>
                </a:lnTo>
                <a:cubicBezTo>
                  <a:pt x="0" y="1612"/>
                  <a:pt x="1610" y="0"/>
                  <a:pt x="3597" y="0"/>
                </a:cubicBezTo>
                <a:close/>
              </a:path>
            </a:pathLst>
          </a:custGeom>
          <a:solidFill>
            <a:srgbClr val="5B5C5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1587" name="Group 1587">
            <a:hlinkClick r:id="rId4" action="ppaction://hlinksldjump"/>
          </p:cNvPr>
          <p:cNvGrpSpPr/>
          <p:nvPr/>
        </p:nvGrpSpPr>
        <p:grpSpPr>
          <a:xfrm>
            <a:off x="1005678" y="5973821"/>
            <a:ext cx="1058238" cy="411490"/>
            <a:chOff x="0" y="-1"/>
            <a:chExt cx="1058236" cy="411489"/>
          </a:xfrm>
        </p:grpSpPr>
        <p:sp>
          <p:nvSpPr>
            <p:cNvPr id="1585" name="Shape 1585"/>
            <p:cNvSpPr/>
            <p:nvPr/>
          </p:nvSpPr>
          <p:spPr>
            <a:xfrm>
              <a:off x="-1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solidFill>
              <a:srgbClr val="5B5C5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586" name="Shape 1586"/>
            <p:cNvSpPr/>
            <p:nvPr/>
          </p:nvSpPr>
          <p:spPr>
            <a:xfrm>
              <a:off x="20086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7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TECHNOLOGY OVERVIEW</a:t>
              </a:r>
            </a:p>
          </p:txBody>
        </p:sp>
      </p:grpSp>
      <p:grpSp>
        <p:nvGrpSpPr>
          <p:cNvPr id="1590" name="Group 1590">
            <a:hlinkClick r:id="rId4" action="ppaction://hlinksldjump"/>
          </p:cNvPr>
          <p:cNvGrpSpPr/>
          <p:nvPr/>
        </p:nvGrpSpPr>
        <p:grpSpPr>
          <a:xfrm>
            <a:off x="2106884" y="5973821"/>
            <a:ext cx="1058236" cy="411490"/>
            <a:chOff x="-1" y="-1"/>
            <a:chExt cx="1058235" cy="411489"/>
          </a:xfrm>
        </p:grpSpPr>
        <p:sp>
          <p:nvSpPr>
            <p:cNvPr id="1588" name="Shape 1588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solidFill>
              <a:srgbClr val="5B5C5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7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589" name="Shape 1589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ANIMATIONS</a:t>
              </a:r>
            </a:p>
            <a:p>
              <a:pPr algn="ctr">
                <a:defRPr sz="7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AND VIDEOS</a:t>
              </a:r>
            </a:p>
          </p:txBody>
        </p:sp>
      </p:grpSp>
      <p:grpSp>
        <p:nvGrpSpPr>
          <p:cNvPr id="1593" name="Group 1593">
            <a:hlinkClick r:id="rId4" action="ppaction://hlinksldjump"/>
          </p:cNvPr>
          <p:cNvGrpSpPr/>
          <p:nvPr/>
        </p:nvGrpSpPr>
        <p:grpSpPr>
          <a:xfrm>
            <a:off x="3208087" y="5973821"/>
            <a:ext cx="1058237" cy="411490"/>
            <a:chOff x="0" y="-1"/>
            <a:chExt cx="1058236" cy="411489"/>
          </a:xfrm>
        </p:grpSpPr>
        <p:sp>
          <p:nvSpPr>
            <p:cNvPr id="1591" name="Shape 1591"/>
            <p:cNvSpPr/>
            <p:nvPr/>
          </p:nvSpPr>
          <p:spPr>
            <a:xfrm>
              <a:off x="-1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solidFill>
              <a:srgbClr val="5B5C5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592" name="Shape 1592"/>
            <p:cNvSpPr/>
            <p:nvPr/>
          </p:nvSpPr>
          <p:spPr>
            <a:xfrm>
              <a:off x="20086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DISRUPT </a:t>
              </a:r>
              <a:br/>
              <a:r>
                <a:t>PAD DATA</a:t>
              </a:r>
            </a:p>
          </p:txBody>
        </p:sp>
      </p:grpSp>
      <p:grpSp>
        <p:nvGrpSpPr>
          <p:cNvPr id="1596" name="Group 1596">
            <a:hlinkClick r:id="rId4" action="ppaction://hlinksldjump"/>
          </p:cNvPr>
          <p:cNvGrpSpPr/>
          <p:nvPr/>
        </p:nvGrpSpPr>
        <p:grpSpPr>
          <a:xfrm>
            <a:off x="4309290" y="5973821"/>
            <a:ext cx="1058237" cy="411490"/>
            <a:chOff x="-1" y="-1"/>
            <a:chExt cx="1058235" cy="411489"/>
          </a:xfrm>
        </p:grpSpPr>
        <p:sp>
          <p:nvSpPr>
            <p:cNvPr id="1594" name="Shape 1594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solidFill>
              <a:srgbClr val="5B5C5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595" name="Shape 1595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USER</a:t>
              </a:r>
            </a:p>
            <a:p>
              <a:pPr algn="ctr">
                <a:defRPr sz="7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GUIDE</a:t>
              </a:r>
            </a:p>
          </p:txBody>
        </p:sp>
      </p:grpSp>
      <p:grpSp>
        <p:nvGrpSpPr>
          <p:cNvPr id="1599" name="Group 1599"/>
          <p:cNvGrpSpPr/>
          <p:nvPr/>
        </p:nvGrpSpPr>
        <p:grpSpPr>
          <a:xfrm>
            <a:off x="5410493" y="5973821"/>
            <a:ext cx="1058236" cy="411490"/>
            <a:chOff x="-1" y="-1"/>
            <a:chExt cx="1058235" cy="411489"/>
          </a:xfrm>
        </p:grpSpPr>
        <p:sp>
          <p:nvSpPr>
            <p:cNvPr id="1597" name="Shape 1597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solidFill>
              <a:srgbClr val="5B5C5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598" name="Shape 1598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CASE</a:t>
              </a:r>
            </a:p>
            <a:p>
              <a:pPr algn="ctr">
                <a:defRPr sz="7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STUDIES</a:t>
              </a:r>
            </a:p>
          </p:txBody>
        </p:sp>
      </p:grpSp>
      <p:grpSp>
        <p:nvGrpSpPr>
          <p:cNvPr id="1602" name="Group 1602">
            <a:hlinkClick r:id="rId4" action="ppaction://hlinksldjump"/>
          </p:cNvPr>
          <p:cNvGrpSpPr/>
          <p:nvPr/>
        </p:nvGrpSpPr>
        <p:grpSpPr>
          <a:xfrm>
            <a:off x="6511697" y="5973821"/>
            <a:ext cx="1058236" cy="411490"/>
            <a:chOff x="-1" y="-1"/>
            <a:chExt cx="1058235" cy="411489"/>
          </a:xfrm>
        </p:grpSpPr>
        <p:sp>
          <p:nvSpPr>
            <p:cNvPr id="1600" name="Shape 1600"/>
            <p:cNvSpPr/>
            <p:nvPr/>
          </p:nvSpPr>
          <p:spPr>
            <a:xfrm>
              <a:off x="-2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solidFill>
              <a:srgbClr val="5B5C5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601" name="Shape 1601"/>
            <p:cNvSpPr/>
            <p:nvPr/>
          </p:nvSpPr>
          <p:spPr>
            <a:xfrm>
              <a:off x="20087" y="72575"/>
              <a:ext cx="1018060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KEY</a:t>
              </a:r>
              <a:br/>
              <a:r>
                <a:t>BENEFITS</a:t>
              </a:r>
            </a:p>
          </p:txBody>
        </p:sp>
      </p:grpSp>
      <p:grpSp>
        <p:nvGrpSpPr>
          <p:cNvPr id="1605" name="Group 1605"/>
          <p:cNvGrpSpPr/>
          <p:nvPr/>
        </p:nvGrpSpPr>
        <p:grpSpPr>
          <a:xfrm>
            <a:off x="7611548" y="5973821"/>
            <a:ext cx="1058236" cy="411490"/>
            <a:chOff x="-1" y="-1"/>
            <a:chExt cx="1058235" cy="411489"/>
          </a:xfrm>
        </p:grpSpPr>
        <p:sp>
          <p:nvSpPr>
            <p:cNvPr id="1603" name="Shape 1603"/>
            <p:cNvSpPr/>
            <p:nvPr/>
          </p:nvSpPr>
          <p:spPr>
            <a:xfrm>
              <a:off x="-2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solidFill>
              <a:srgbClr val="5B5C5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604" name="Shape 1604"/>
            <p:cNvSpPr/>
            <p:nvPr/>
          </p:nvSpPr>
          <p:spPr>
            <a:xfrm>
              <a:off x="20087" y="72575"/>
              <a:ext cx="1018060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CORPORATE</a:t>
              </a:r>
            </a:p>
            <a:p>
              <a:pPr algn="ctr">
                <a:defRPr sz="7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OVERVIEW</a:t>
              </a:r>
            </a:p>
          </p:txBody>
        </p:sp>
      </p:grpSp>
      <p:sp>
        <p:nvSpPr>
          <p:cNvPr id="1606" name="Shape 1606">
            <a:hlinkClick r:id="rId5" action="ppaction://hlinksldjump"/>
          </p:cNvPr>
          <p:cNvSpPr/>
          <p:nvPr/>
        </p:nvSpPr>
        <p:spPr>
          <a:xfrm>
            <a:off x="653705" y="6088126"/>
            <a:ext cx="205795" cy="182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97" y="0"/>
                </a:moveTo>
                <a:lnTo>
                  <a:pt x="11095" y="37"/>
                </a:lnTo>
                <a:lnTo>
                  <a:pt x="11279" y="101"/>
                </a:lnTo>
                <a:lnTo>
                  <a:pt x="11458" y="196"/>
                </a:lnTo>
                <a:lnTo>
                  <a:pt x="11618" y="329"/>
                </a:lnTo>
                <a:lnTo>
                  <a:pt x="21331" y="9954"/>
                </a:lnTo>
                <a:lnTo>
                  <a:pt x="21449" y="10086"/>
                </a:lnTo>
                <a:lnTo>
                  <a:pt x="21529" y="10214"/>
                </a:lnTo>
                <a:lnTo>
                  <a:pt x="21581" y="10325"/>
                </a:lnTo>
                <a:lnTo>
                  <a:pt x="21600" y="10437"/>
                </a:lnTo>
                <a:lnTo>
                  <a:pt x="21586" y="10521"/>
                </a:lnTo>
                <a:lnTo>
                  <a:pt x="21543" y="10606"/>
                </a:lnTo>
                <a:lnTo>
                  <a:pt x="21468" y="10670"/>
                </a:lnTo>
                <a:lnTo>
                  <a:pt x="21360" y="10723"/>
                </a:lnTo>
                <a:lnTo>
                  <a:pt x="21228" y="10750"/>
                </a:lnTo>
                <a:lnTo>
                  <a:pt x="21062" y="10760"/>
                </a:lnTo>
                <a:lnTo>
                  <a:pt x="18064" y="10760"/>
                </a:lnTo>
                <a:lnTo>
                  <a:pt x="18064" y="20618"/>
                </a:lnTo>
                <a:lnTo>
                  <a:pt x="18050" y="20809"/>
                </a:lnTo>
                <a:lnTo>
                  <a:pt x="17998" y="20995"/>
                </a:lnTo>
                <a:lnTo>
                  <a:pt x="17922" y="21165"/>
                </a:lnTo>
                <a:lnTo>
                  <a:pt x="17809" y="21313"/>
                </a:lnTo>
                <a:lnTo>
                  <a:pt x="17686" y="21430"/>
                </a:lnTo>
                <a:lnTo>
                  <a:pt x="17536" y="21520"/>
                </a:lnTo>
                <a:lnTo>
                  <a:pt x="17371" y="21579"/>
                </a:lnTo>
                <a:lnTo>
                  <a:pt x="17191" y="21600"/>
                </a:lnTo>
                <a:lnTo>
                  <a:pt x="13523" y="21600"/>
                </a:lnTo>
                <a:lnTo>
                  <a:pt x="13523" y="15116"/>
                </a:lnTo>
                <a:lnTo>
                  <a:pt x="13514" y="14920"/>
                </a:lnTo>
                <a:lnTo>
                  <a:pt x="13462" y="14734"/>
                </a:lnTo>
                <a:lnTo>
                  <a:pt x="13382" y="14564"/>
                </a:lnTo>
                <a:lnTo>
                  <a:pt x="13268" y="14427"/>
                </a:lnTo>
                <a:lnTo>
                  <a:pt x="13146" y="14304"/>
                </a:lnTo>
                <a:lnTo>
                  <a:pt x="12995" y="14209"/>
                </a:lnTo>
                <a:lnTo>
                  <a:pt x="12830" y="14161"/>
                </a:lnTo>
                <a:lnTo>
                  <a:pt x="12655" y="14135"/>
                </a:lnTo>
                <a:lnTo>
                  <a:pt x="8954" y="14135"/>
                </a:lnTo>
                <a:lnTo>
                  <a:pt x="8775" y="14161"/>
                </a:lnTo>
                <a:lnTo>
                  <a:pt x="8615" y="14220"/>
                </a:lnTo>
                <a:lnTo>
                  <a:pt x="8468" y="14304"/>
                </a:lnTo>
                <a:lnTo>
                  <a:pt x="8336" y="14427"/>
                </a:lnTo>
                <a:lnTo>
                  <a:pt x="8233" y="14570"/>
                </a:lnTo>
                <a:lnTo>
                  <a:pt x="8148" y="14740"/>
                </a:lnTo>
                <a:lnTo>
                  <a:pt x="8096" y="14920"/>
                </a:lnTo>
                <a:lnTo>
                  <a:pt x="8082" y="15116"/>
                </a:lnTo>
                <a:lnTo>
                  <a:pt x="8082" y="21600"/>
                </a:lnTo>
                <a:lnTo>
                  <a:pt x="4413" y="21600"/>
                </a:lnTo>
                <a:lnTo>
                  <a:pt x="4239" y="21579"/>
                </a:lnTo>
                <a:lnTo>
                  <a:pt x="4074" y="21520"/>
                </a:lnTo>
                <a:lnTo>
                  <a:pt x="3928" y="21430"/>
                </a:lnTo>
                <a:lnTo>
                  <a:pt x="3800" y="21303"/>
                </a:lnTo>
                <a:lnTo>
                  <a:pt x="3692" y="21165"/>
                </a:lnTo>
                <a:lnTo>
                  <a:pt x="3607" y="20995"/>
                </a:lnTo>
                <a:lnTo>
                  <a:pt x="3555" y="20809"/>
                </a:lnTo>
                <a:lnTo>
                  <a:pt x="3541" y="20618"/>
                </a:lnTo>
                <a:lnTo>
                  <a:pt x="3541" y="10766"/>
                </a:lnTo>
                <a:lnTo>
                  <a:pt x="542" y="10766"/>
                </a:lnTo>
                <a:lnTo>
                  <a:pt x="382" y="10750"/>
                </a:lnTo>
                <a:lnTo>
                  <a:pt x="240" y="10723"/>
                </a:lnTo>
                <a:lnTo>
                  <a:pt x="137" y="10675"/>
                </a:lnTo>
                <a:lnTo>
                  <a:pt x="61" y="10612"/>
                </a:lnTo>
                <a:lnTo>
                  <a:pt x="14" y="10532"/>
                </a:lnTo>
                <a:lnTo>
                  <a:pt x="0" y="10437"/>
                </a:lnTo>
                <a:lnTo>
                  <a:pt x="19" y="10325"/>
                </a:lnTo>
                <a:lnTo>
                  <a:pt x="71" y="10214"/>
                </a:lnTo>
                <a:lnTo>
                  <a:pt x="156" y="10086"/>
                </a:lnTo>
                <a:lnTo>
                  <a:pt x="273" y="9954"/>
                </a:lnTo>
                <a:lnTo>
                  <a:pt x="9982" y="329"/>
                </a:lnTo>
                <a:lnTo>
                  <a:pt x="10147" y="196"/>
                </a:lnTo>
                <a:lnTo>
                  <a:pt x="10317" y="101"/>
                </a:lnTo>
                <a:lnTo>
                  <a:pt x="10505" y="37"/>
                </a:lnTo>
                <a:lnTo>
                  <a:pt x="10703" y="0"/>
                </a:lnTo>
                <a:lnTo>
                  <a:pt x="10897" y="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1607" name="image4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20815" y="2159966"/>
            <a:ext cx="4372212" cy="2738587"/>
          </a:xfrm>
          <a:prstGeom prst="rect">
            <a:avLst/>
          </a:prstGeom>
          <a:ln w="12700">
            <a:miter lim="400000"/>
          </a:ln>
        </p:spPr>
      </p:pic>
      <p:sp>
        <p:nvSpPr>
          <p:cNvPr id="1608" name="Shape 160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chnology Overview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5" name="Shape 1615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5B5C5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16" name="Shape 1616"/>
          <p:cNvSpPr>
            <a:spLocks noGrp="1"/>
          </p:cNvSpPr>
          <p:nvPr>
            <p:ph type="body" idx="1"/>
          </p:nvPr>
        </p:nvSpPr>
        <p:spPr>
          <a:xfrm>
            <a:off x="439910" y="1182687"/>
            <a:ext cx="8321042" cy="4572002"/>
          </a:xfrm>
          <a:prstGeom prst="rect">
            <a:avLst/>
          </a:prstGeom>
        </p:spPr>
        <p:txBody>
          <a:bodyPr/>
          <a:lstStyle>
            <a:lvl1pPr marL="129773" indent="-129773">
              <a:buClr>
                <a:srgbClr val="38342C"/>
              </a:buClr>
              <a:defRPr>
                <a:solidFill>
                  <a:srgbClr val="5B5C56"/>
                </a:solidFill>
              </a:defRPr>
            </a:lvl1pPr>
            <a:lvl2pPr marL="276847" indent="-147076">
              <a:buClr>
                <a:srgbClr val="38342C"/>
              </a:buClr>
              <a:defRPr>
                <a:solidFill>
                  <a:srgbClr val="5B5C56"/>
                </a:solidFill>
              </a:defRPr>
            </a:lvl2pPr>
            <a:lvl3pPr marL="427686" indent="-168145">
              <a:buClr>
                <a:srgbClr val="38342C"/>
              </a:buClr>
              <a:defRPr>
                <a:solidFill>
                  <a:srgbClr val="5B5C56"/>
                </a:solidFill>
              </a:defRPr>
            </a:lvl3pPr>
            <a:lvl4pPr marL="571966" indent="-183845">
              <a:buClr>
                <a:srgbClr val="38342C"/>
              </a:buClr>
              <a:buChar char="•"/>
              <a:defRPr>
                <a:solidFill>
                  <a:srgbClr val="5B5C56"/>
                </a:solidFill>
              </a:defRPr>
            </a:lvl4pPr>
            <a:lvl5pPr marL="691618" indent="-173722">
              <a:buClr>
                <a:srgbClr val="38342C"/>
              </a:buClr>
              <a:buChar char="•"/>
              <a:defRPr>
                <a:solidFill>
                  <a:srgbClr val="5B5C56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17" name="Shape 1617"/>
          <p:cNvSpPr>
            <a:spLocks noGrp="1"/>
          </p:cNvSpPr>
          <p:nvPr>
            <p:ph type="body" sz="quarter" idx="13"/>
          </p:nvPr>
        </p:nvSpPr>
        <p:spPr>
          <a:xfrm>
            <a:off x="439911" y="107155"/>
            <a:ext cx="8321041" cy="700093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1618" name="Shape 1618"/>
          <p:cNvSpPr/>
          <p:nvPr/>
        </p:nvSpPr>
        <p:spPr>
          <a:xfrm>
            <a:off x="457203" y="6504374"/>
            <a:ext cx="3283886" cy="241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600"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iPad Lithoplasty Overview | SPL-61178 | Rev. B</a:t>
            </a:r>
          </a:p>
          <a:p>
            <a:pPr>
              <a:defRPr sz="600"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© Shockwave Medical, Inc.  All Rights Reserved.</a:t>
            </a:r>
          </a:p>
        </p:txBody>
      </p:sp>
      <p:pic>
        <p:nvPicPr>
          <p:cNvPr id="1619" name="image3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70458" y="6514748"/>
            <a:ext cx="914404" cy="224772"/>
          </a:xfrm>
          <a:prstGeom prst="rect">
            <a:avLst/>
          </a:prstGeom>
          <a:ln w="12700">
            <a:miter lim="400000"/>
          </a:ln>
        </p:spPr>
      </p:pic>
      <p:sp>
        <p:nvSpPr>
          <p:cNvPr id="1620" name="Shape 1620"/>
          <p:cNvSpPr/>
          <p:nvPr/>
        </p:nvSpPr>
        <p:spPr>
          <a:xfrm>
            <a:off x="3706317" y="6603154"/>
            <a:ext cx="1731369" cy="177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b">
            <a:spAutoFit/>
          </a:bodyPr>
          <a:lstStyle>
            <a:lvl1pPr algn="ctr">
              <a:defRPr sz="700">
                <a:solidFill>
                  <a:srgbClr val="00A9E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SAFETY INFORMATION</a:t>
            </a:r>
          </a:p>
        </p:txBody>
      </p:sp>
      <p:sp>
        <p:nvSpPr>
          <p:cNvPr id="1621" name="Shape 1621"/>
          <p:cNvSpPr/>
          <p:nvPr/>
        </p:nvSpPr>
        <p:spPr>
          <a:xfrm>
            <a:off x="550862" y="5973826"/>
            <a:ext cx="411846" cy="4114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597" y="0"/>
                </a:moveTo>
                <a:lnTo>
                  <a:pt x="21600" y="0"/>
                </a:lnTo>
                <a:lnTo>
                  <a:pt x="21600" y="18000"/>
                </a:lnTo>
                <a:cubicBezTo>
                  <a:pt x="21600" y="19988"/>
                  <a:pt x="19990" y="21600"/>
                  <a:pt x="18003" y="21600"/>
                </a:cubicBezTo>
                <a:lnTo>
                  <a:pt x="0" y="21600"/>
                </a:lnTo>
                <a:lnTo>
                  <a:pt x="0" y="3600"/>
                </a:lnTo>
                <a:cubicBezTo>
                  <a:pt x="0" y="1612"/>
                  <a:pt x="1610" y="0"/>
                  <a:pt x="3597" y="0"/>
                </a:cubicBezTo>
                <a:close/>
              </a:path>
            </a:pathLst>
          </a:custGeom>
          <a:ln w="12700">
            <a:solidFill>
              <a:srgbClr val="00A9E8"/>
            </a:solidFill>
          </a:ln>
        </p:spPr>
        <p:txBody>
          <a:bodyPr lIns="45718" tIns="45718" rIns="45718" bIns="45718" anchor="ctr"/>
          <a:lstStyle/>
          <a:p>
            <a:pPr algn="ctr">
              <a:defRPr sz="800" b="1">
                <a:solidFill>
                  <a:srgbClr val="00A9E8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1624" name="Group 1624">
            <a:hlinkClick r:id="rId4" action="ppaction://hlinksldjump"/>
          </p:cNvPr>
          <p:cNvGrpSpPr/>
          <p:nvPr/>
        </p:nvGrpSpPr>
        <p:grpSpPr>
          <a:xfrm>
            <a:off x="1005678" y="5973821"/>
            <a:ext cx="1058238" cy="411490"/>
            <a:chOff x="0" y="-1"/>
            <a:chExt cx="1058236" cy="411489"/>
          </a:xfrm>
        </p:grpSpPr>
        <p:sp>
          <p:nvSpPr>
            <p:cNvPr id="1622" name="Shape 1622"/>
            <p:cNvSpPr/>
            <p:nvPr/>
          </p:nvSpPr>
          <p:spPr>
            <a:xfrm>
              <a:off x="-1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solidFill>
              <a:srgbClr val="5B5C5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623" name="Shape 1623"/>
            <p:cNvSpPr/>
            <p:nvPr/>
          </p:nvSpPr>
          <p:spPr>
            <a:xfrm>
              <a:off x="20086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7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TECHNOLOGY OVERVIEW</a:t>
              </a:r>
            </a:p>
          </p:txBody>
        </p:sp>
      </p:grpSp>
      <p:grpSp>
        <p:nvGrpSpPr>
          <p:cNvPr id="1627" name="Group 1627">
            <a:hlinkClick r:id="rId4" action="ppaction://hlinksldjump"/>
          </p:cNvPr>
          <p:cNvGrpSpPr/>
          <p:nvPr/>
        </p:nvGrpSpPr>
        <p:grpSpPr>
          <a:xfrm>
            <a:off x="2106884" y="5973821"/>
            <a:ext cx="1058236" cy="411490"/>
            <a:chOff x="-1" y="-1"/>
            <a:chExt cx="1058235" cy="411489"/>
          </a:xfrm>
        </p:grpSpPr>
        <p:sp>
          <p:nvSpPr>
            <p:cNvPr id="1625" name="Shape 1625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626" name="Shape 1626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ANIMATIONS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AND VIDEOS</a:t>
              </a:r>
            </a:p>
          </p:txBody>
        </p:sp>
      </p:grpSp>
      <p:grpSp>
        <p:nvGrpSpPr>
          <p:cNvPr id="1630" name="Group 1630">
            <a:hlinkClick r:id="rId4" action="ppaction://hlinksldjump"/>
          </p:cNvPr>
          <p:cNvGrpSpPr/>
          <p:nvPr/>
        </p:nvGrpSpPr>
        <p:grpSpPr>
          <a:xfrm>
            <a:off x="3208087" y="5973821"/>
            <a:ext cx="1058237" cy="411490"/>
            <a:chOff x="0" y="-1"/>
            <a:chExt cx="1058236" cy="411489"/>
          </a:xfrm>
        </p:grpSpPr>
        <p:sp>
          <p:nvSpPr>
            <p:cNvPr id="1628" name="Shape 1628"/>
            <p:cNvSpPr/>
            <p:nvPr/>
          </p:nvSpPr>
          <p:spPr>
            <a:xfrm>
              <a:off x="-1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629" name="Shape 1629"/>
            <p:cNvSpPr/>
            <p:nvPr/>
          </p:nvSpPr>
          <p:spPr>
            <a:xfrm>
              <a:off x="20086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DISRUPT </a:t>
              </a:r>
              <a:br/>
              <a:r>
                <a:t>PAD DATA</a:t>
              </a:r>
            </a:p>
          </p:txBody>
        </p:sp>
      </p:grpSp>
      <p:grpSp>
        <p:nvGrpSpPr>
          <p:cNvPr id="1633" name="Group 1633">
            <a:hlinkClick r:id="rId4" action="ppaction://hlinksldjump"/>
          </p:cNvPr>
          <p:cNvGrpSpPr/>
          <p:nvPr/>
        </p:nvGrpSpPr>
        <p:grpSpPr>
          <a:xfrm>
            <a:off x="4309290" y="5973821"/>
            <a:ext cx="1058237" cy="411490"/>
            <a:chOff x="-1" y="-1"/>
            <a:chExt cx="1058235" cy="411489"/>
          </a:xfrm>
        </p:grpSpPr>
        <p:sp>
          <p:nvSpPr>
            <p:cNvPr id="1631" name="Shape 1631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632" name="Shape 1632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USER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GUIDE</a:t>
              </a:r>
            </a:p>
          </p:txBody>
        </p:sp>
      </p:grpSp>
      <p:grpSp>
        <p:nvGrpSpPr>
          <p:cNvPr id="1636" name="Group 1636"/>
          <p:cNvGrpSpPr/>
          <p:nvPr/>
        </p:nvGrpSpPr>
        <p:grpSpPr>
          <a:xfrm>
            <a:off x="5410493" y="5973821"/>
            <a:ext cx="1058236" cy="411490"/>
            <a:chOff x="-1" y="-1"/>
            <a:chExt cx="1058235" cy="411489"/>
          </a:xfrm>
        </p:grpSpPr>
        <p:sp>
          <p:nvSpPr>
            <p:cNvPr id="1634" name="Shape 1634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635" name="Shape 1635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CASE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STUDIES</a:t>
              </a:r>
            </a:p>
          </p:txBody>
        </p:sp>
      </p:grpSp>
      <p:grpSp>
        <p:nvGrpSpPr>
          <p:cNvPr id="1639" name="Group 1639">
            <a:hlinkClick r:id="rId4" action="ppaction://hlinksldjump"/>
          </p:cNvPr>
          <p:cNvGrpSpPr/>
          <p:nvPr/>
        </p:nvGrpSpPr>
        <p:grpSpPr>
          <a:xfrm>
            <a:off x="6511697" y="5973821"/>
            <a:ext cx="1058236" cy="411490"/>
            <a:chOff x="-1" y="-1"/>
            <a:chExt cx="1058235" cy="411489"/>
          </a:xfrm>
        </p:grpSpPr>
        <p:sp>
          <p:nvSpPr>
            <p:cNvPr id="1637" name="Shape 1637"/>
            <p:cNvSpPr/>
            <p:nvPr/>
          </p:nvSpPr>
          <p:spPr>
            <a:xfrm>
              <a:off x="-2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638" name="Shape 1638"/>
            <p:cNvSpPr/>
            <p:nvPr/>
          </p:nvSpPr>
          <p:spPr>
            <a:xfrm>
              <a:off x="20087" y="72575"/>
              <a:ext cx="1018060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KEY</a:t>
              </a:r>
              <a:br/>
              <a:r>
                <a:t>BENEFITS</a:t>
              </a:r>
            </a:p>
          </p:txBody>
        </p:sp>
      </p:grpSp>
      <p:grpSp>
        <p:nvGrpSpPr>
          <p:cNvPr id="1642" name="Group 1642"/>
          <p:cNvGrpSpPr/>
          <p:nvPr/>
        </p:nvGrpSpPr>
        <p:grpSpPr>
          <a:xfrm>
            <a:off x="7611548" y="5973821"/>
            <a:ext cx="1058236" cy="411490"/>
            <a:chOff x="-1" y="-1"/>
            <a:chExt cx="1058235" cy="411489"/>
          </a:xfrm>
        </p:grpSpPr>
        <p:sp>
          <p:nvSpPr>
            <p:cNvPr id="1640" name="Shape 1640"/>
            <p:cNvSpPr/>
            <p:nvPr/>
          </p:nvSpPr>
          <p:spPr>
            <a:xfrm>
              <a:off x="-2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641" name="Shape 1641"/>
            <p:cNvSpPr/>
            <p:nvPr/>
          </p:nvSpPr>
          <p:spPr>
            <a:xfrm>
              <a:off x="20087" y="72575"/>
              <a:ext cx="1018060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CORPORATE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OVERVIEW</a:t>
              </a:r>
            </a:p>
          </p:txBody>
        </p:sp>
      </p:grpSp>
      <p:sp>
        <p:nvSpPr>
          <p:cNvPr id="1643" name="Shape 1643">
            <a:hlinkClick r:id="rId2" action="ppaction://hlinksldjump"/>
          </p:cNvPr>
          <p:cNvSpPr/>
          <p:nvPr/>
        </p:nvSpPr>
        <p:spPr>
          <a:xfrm>
            <a:off x="653705" y="6088126"/>
            <a:ext cx="205795" cy="182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97" y="0"/>
                </a:moveTo>
                <a:lnTo>
                  <a:pt x="11095" y="37"/>
                </a:lnTo>
                <a:lnTo>
                  <a:pt x="11279" y="101"/>
                </a:lnTo>
                <a:lnTo>
                  <a:pt x="11458" y="196"/>
                </a:lnTo>
                <a:lnTo>
                  <a:pt x="11618" y="329"/>
                </a:lnTo>
                <a:lnTo>
                  <a:pt x="21331" y="9954"/>
                </a:lnTo>
                <a:lnTo>
                  <a:pt x="21449" y="10086"/>
                </a:lnTo>
                <a:lnTo>
                  <a:pt x="21529" y="10214"/>
                </a:lnTo>
                <a:lnTo>
                  <a:pt x="21581" y="10325"/>
                </a:lnTo>
                <a:lnTo>
                  <a:pt x="21600" y="10437"/>
                </a:lnTo>
                <a:lnTo>
                  <a:pt x="21586" y="10521"/>
                </a:lnTo>
                <a:lnTo>
                  <a:pt x="21543" y="10606"/>
                </a:lnTo>
                <a:lnTo>
                  <a:pt x="21468" y="10670"/>
                </a:lnTo>
                <a:lnTo>
                  <a:pt x="21360" y="10723"/>
                </a:lnTo>
                <a:lnTo>
                  <a:pt x="21228" y="10750"/>
                </a:lnTo>
                <a:lnTo>
                  <a:pt x="21062" y="10760"/>
                </a:lnTo>
                <a:lnTo>
                  <a:pt x="18064" y="10760"/>
                </a:lnTo>
                <a:lnTo>
                  <a:pt x="18064" y="20618"/>
                </a:lnTo>
                <a:lnTo>
                  <a:pt x="18050" y="20809"/>
                </a:lnTo>
                <a:lnTo>
                  <a:pt x="17998" y="20995"/>
                </a:lnTo>
                <a:lnTo>
                  <a:pt x="17922" y="21165"/>
                </a:lnTo>
                <a:lnTo>
                  <a:pt x="17809" y="21313"/>
                </a:lnTo>
                <a:lnTo>
                  <a:pt x="17686" y="21430"/>
                </a:lnTo>
                <a:lnTo>
                  <a:pt x="17536" y="21520"/>
                </a:lnTo>
                <a:lnTo>
                  <a:pt x="17371" y="21579"/>
                </a:lnTo>
                <a:lnTo>
                  <a:pt x="17191" y="21600"/>
                </a:lnTo>
                <a:lnTo>
                  <a:pt x="13523" y="21600"/>
                </a:lnTo>
                <a:lnTo>
                  <a:pt x="13523" y="15116"/>
                </a:lnTo>
                <a:lnTo>
                  <a:pt x="13514" y="14920"/>
                </a:lnTo>
                <a:lnTo>
                  <a:pt x="13462" y="14734"/>
                </a:lnTo>
                <a:lnTo>
                  <a:pt x="13382" y="14564"/>
                </a:lnTo>
                <a:lnTo>
                  <a:pt x="13268" y="14427"/>
                </a:lnTo>
                <a:lnTo>
                  <a:pt x="13146" y="14304"/>
                </a:lnTo>
                <a:lnTo>
                  <a:pt x="12995" y="14209"/>
                </a:lnTo>
                <a:lnTo>
                  <a:pt x="12830" y="14161"/>
                </a:lnTo>
                <a:lnTo>
                  <a:pt x="12655" y="14135"/>
                </a:lnTo>
                <a:lnTo>
                  <a:pt x="8954" y="14135"/>
                </a:lnTo>
                <a:lnTo>
                  <a:pt x="8775" y="14161"/>
                </a:lnTo>
                <a:lnTo>
                  <a:pt x="8615" y="14220"/>
                </a:lnTo>
                <a:lnTo>
                  <a:pt x="8468" y="14304"/>
                </a:lnTo>
                <a:lnTo>
                  <a:pt x="8336" y="14427"/>
                </a:lnTo>
                <a:lnTo>
                  <a:pt x="8233" y="14570"/>
                </a:lnTo>
                <a:lnTo>
                  <a:pt x="8148" y="14740"/>
                </a:lnTo>
                <a:lnTo>
                  <a:pt x="8096" y="14920"/>
                </a:lnTo>
                <a:lnTo>
                  <a:pt x="8082" y="15116"/>
                </a:lnTo>
                <a:lnTo>
                  <a:pt x="8082" y="21600"/>
                </a:lnTo>
                <a:lnTo>
                  <a:pt x="4413" y="21600"/>
                </a:lnTo>
                <a:lnTo>
                  <a:pt x="4239" y="21579"/>
                </a:lnTo>
                <a:lnTo>
                  <a:pt x="4074" y="21520"/>
                </a:lnTo>
                <a:lnTo>
                  <a:pt x="3928" y="21430"/>
                </a:lnTo>
                <a:lnTo>
                  <a:pt x="3800" y="21303"/>
                </a:lnTo>
                <a:lnTo>
                  <a:pt x="3692" y="21165"/>
                </a:lnTo>
                <a:lnTo>
                  <a:pt x="3607" y="20995"/>
                </a:lnTo>
                <a:lnTo>
                  <a:pt x="3555" y="20809"/>
                </a:lnTo>
                <a:lnTo>
                  <a:pt x="3541" y="20618"/>
                </a:lnTo>
                <a:lnTo>
                  <a:pt x="3541" y="10766"/>
                </a:lnTo>
                <a:lnTo>
                  <a:pt x="542" y="10766"/>
                </a:lnTo>
                <a:lnTo>
                  <a:pt x="382" y="10750"/>
                </a:lnTo>
                <a:lnTo>
                  <a:pt x="240" y="10723"/>
                </a:lnTo>
                <a:lnTo>
                  <a:pt x="137" y="10675"/>
                </a:lnTo>
                <a:lnTo>
                  <a:pt x="61" y="10612"/>
                </a:lnTo>
                <a:lnTo>
                  <a:pt x="14" y="10532"/>
                </a:lnTo>
                <a:lnTo>
                  <a:pt x="0" y="10437"/>
                </a:lnTo>
                <a:lnTo>
                  <a:pt x="19" y="10325"/>
                </a:lnTo>
                <a:lnTo>
                  <a:pt x="71" y="10214"/>
                </a:lnTo>
                <a:lnTo>
                  <a:pt x="156" y="10086"/>
                </a:lnTo>
                <a:lnTo>
                  <a:pt x="273" y="9954"/>
                </a:lnTo>
                <a:lnTo>
                  <a:pt x="9982" y="329"/>
                </a:lnTo>
                <a:lnTo>
                  <a:pt x="10147" y="196"/>
                </a:lnTo>
                <a:lnTo>
                  <a:pt x="10317" y="101"/>
                </a:lnTo>
                <a:lnTo>
                  <a:pt x="10505" y="37"/>
                </a:lnTo>
                <a:lnTo>
                  <a:pt x="10703" y="0"/>
                </a:lnTo>
                <a:lnTo>
                  <a:pt x="10897" y="0"/>
                </a:lnTo>
                <a:close/>
              </a:path>
            </a:pathLst>
          </a:custGeom>
          <a:ln w="12700">
            <a:solidFill>
              <a:srgbClr val="00A9E8"/>
            </a:solidFill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44" name="Shape 164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chnology Overview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1" name="Shape 1651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5B5C5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52" name="Shape 1652"/>
          <p:cNvSpPr>
            <a:spLocks noGrp="1"/>
          </p:cNvSpPr>
          <p:nvPr>
            <p:ph type="body" sz="quarter" idx="1"/>
          </p:nvPr>
        </p:nvSpPr>
        <p:spPr>
          <a:xfrm>
            <a:off x="439912" y="107157"/>
            <a:ext cx="8321041" cy="700091"/>
          </a:xfrm>
          <a:prstGeom prst="rect">
            <a:avLst/>
          </a:prstGeom>
        </p:spPr>
        <p:txBody>
          <a:bodyPr anchor="ctr"/>
          <a:lstStyle>
            <a:lvl1pPr marL="0" indent="0">
              <a:buClrTx/>
              <a:buSzTx/>
              <a:buFontTx/>
              <a:buNone/>
              <a:defRPr sz="2600">
                <a:solidFill>
                  <a:srgbClr val="FFFFFF"/>
                </a:solidFill>
              </a:defRPr>
            </a:lvl1pPr>
            <a:lvl2pPr marL="370777" indent="-241006">
              <a:buClrTx/>
              <a:buFontTx/>
              <a:defRPr sz="2600">
                <a:solidFill>
                  <a:srgbClr val="FFFFFF"/>
                </a:solidFill>
              </a:defRPr>
            </a:lvl2pPr>
            <a:lvl3pPr marL="538134" indent="-278592">
              <a:buClrTx/>
              <a:buFontTx/>
              <a:defRPr sz="2600">
                <a:solidFill>
                  <a:srgbClr val="FFFFFF"/>
                </a:solidFill>
              </a:defRPr>
            </a:lvl3pPr>
            <a:lvl4pPr marL="669296" indent="-281173">
              <a:buClrTx/>
              <a:buFontTx/>
              <a:defRPr sz="2600">
                <a:solidFill>
                  <a:srgbClr val="FFFFFF"/>
                </a:solidFill>
              </a:defRPr>
            </a:lvl4pPr>
            <a:lvl5pPr marL="836730" indent="-318834">
              <a:buClrTx/>
              <a:buFontTx/>
              <a:defRPr sz="26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53" name="Shape 1653"/>
          <p:cNvSpPr/>
          <p:nvPr/>
        </p:nvSpPr>
        <p:spPr>
          <a:xfrm>
            <a:off x="457203" y="6504374"/>
            <a:ext cx="3283886" cy="241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600"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iPad Lithoplasty Overview | SPL-61178 | Rev. B</a:t>
            </a:r>
          </a:p>
          <a:p>
            <a:pPr>
              <a:defRPr sz="600"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© Shockwave Medical, Inc.  All Rights Reserved.</a:t>
            </a:r>
          </a:p>
        </p:txBody>
      </p:sp>
      <p:pic>
        <p:nvPicPr>
          <p:cNvPr id="1654" name="image3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70458" y="6514748"/>
            <a:ext cx="914404" cy="224772"/>
          </a:xfrm>
          <a:prstGeom prst="rect">
            <a:avLst/>
          </a:prstGeom>
          <a:ln w="12700">
            <a:miter lim="400000"/>
          </a:ln>
        </p:spPr>
      </p:pic>
      <p:sp>
        <p:nvSpPr>
          <p:cNvPr id="1655" name="Shape 1655"/>
          <p:cNvSpPr/>
          <p:nvPr/>
        </p:nvSpPr>
        <p:spPr>
          <a:xfrm>
            <a:off x="3706317" y="6603154"/>
            <a:ext cx="1731369" cy="177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b">
            <a:spAutoFit/>
          </a:bodyPr>
          <a:lstStyle>
            <a:lvl1pPr algn="ctr">
              <a:defRPr sz="700">
                <a:solidFill>
                  <a:srgbClr val="00A9E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SAFETY INFORMATION</a:t>
            </a:r>
          </a:p>
        </p:txBody>
      </p:sp>
      <p:sp>
        <p:nvSpPr>
          <p:cNvPr id="1656" name="Shape 1656"/>
          <p:cNvSpPr/>
          <p:nvPr/>
        </p:nvSpPr>
        <p:spPr>
          <a:xfrm>
            <a:off x="550862" y="5973826"/>
            <a:ext cx="411846" cy="4114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597" y="0"/>
                </a:moveTo>
                <a:lnTo>
                  <a:pt x="21600" y="0"/>
                </a:lnTo>
                <a:lnTo>
                  <a:pt x="21600" y="18000"/>
                </a:lnTo>
                <a:cubicBezTo>
                  <a:pt x="21600" y="19988"/>
                  <a:pt x="19990" y="21600"/>
                  <a:pt x="18003" y="21600"/>
                </a:cubicBezTo>
                <a:lnTo>
                  <a:pt x="0" y="21600"/>
                </a:lnTo>
                <a:lnTo>
                  <a:pt x="0" y="3600"/>
                </a:lnTo>
                <a:cubicBezTo>
                  <a:pt x="0" y="1612"/>
                  <a:pt x="1610" y="0"/>
                  <a:pt x="3597" y="0"/>
                </a:cubicBezTo>
                <a:close/>
              </a:path>
            </a:pathLst>
          </a:custGeom>
          <a:ln w="12700">
            <a:solidFill>
              <a:srgbClr val="00A9E8"/>
            </a:solidFill>
          </a:ln>
        </p:spPr>
        <p:txBody>
          <a:bodyPr lIns="45718" tIns="45718" rIns="45718" bIns="45718" anchor="ctr"/>
          <a:lstStyle/>
          <a:p>
            <a:pPr algn="ctr">
              <a:defRPr sz="800" b="1">
                <a:solidFill>
                  <a:srgbClr val="00A9E8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1659" name="Group 1659">
            <a:hlinkClick r:id="rId4" action="ppaction://hlinksldjump"/>
          </p:cNvPr>
          <p:cNvGrpSpPr/>
          <p:nvPr/>
        </p:nvGrpSpPr>
        <p:grpSpPr>
          <a:xfrm>
            <a:off x="1005678" y="5973821"/>
            <a:ext cx="1058238" cy="411490"/>
            <a:chOff x="0" y="-1"/>
            <a:chExt cx="1058236" cy="411489"/>
          </a:xfrm>
        </p:grpSpPr>
        <p:sp>
          <p:nvSpPr>
            <p:cNvPr id="1657" name="Shape 1657"/>
            <p:cNvSpPr/>
            <p:nvPr/>
          </p:nvSpPr>
          <p:spPr>
            <a:xfrm>
              <a:off x="-1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solidFill>
              <a:srgbClr val="5B5C5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658" name="Shape 1658"/>
            <p:cNvSpPr/>
            <p:nvPr/>
          </p:nvSpPr>
          <p:spPr>
            <a:xfrm>
              <a:off x="20086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7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TECHNOLOGY OVERVIEW</a:t>
              </a:r>
            </a:p>
          </p:txBody>
        </p:sp>
      </p:grpSp>
      <p:grpSp>
        <p:nvGrpSpPr>
          <p:cNvPr id="1662" name="Group 1662">
            <a:hlinkClick r:id="rId4" action="ppaction://hlinksldjump"/>
          </p:cNvPr>
          <p:cNvGrpSpPr/>
          <p:nvPr/>
        </p:nvGrpSpPr>
        <p:grpSpPr>
          <a:xfrm>
            <a:off x="2106884" y="5973821"/>
            <a:ext cx="1058236" cy="411490"/>
            <a:chOff x="-1" y="-1"/>
            <a:chExt cx="1058235" cy="411489"/>
          </a:xfrm>
        </p:grpSpPr>
        <p:sp>
          <p:nvSpPr>
            <p:cNvPr id="1660" name="Shape 1660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661" name="Shape 1661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ANIMATIONS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AND VIDEOS</a:t>
              </a:r>
            </a:p>
          </p:txBody>
        </p:sp>
      </p:grpSp>
      <p:grpSp>
        <p:nvGrpSpPr>
          <p:cNvPr id="1665" name="Group 1665">
            <a:hlinkClick r:id="rId4" action="ppaction://hlinksldjump"/>
          </p:cNvPr>
          <p:cNvGrpSpPr/>
          <p:nvPr/>
        </p:nvGrpSpPr>
        <p:grpSpPr>
          <a:xfrm>
            <a:off x="3208087" y="5973821"/>
            <a:ext cx="1058237" cy="411490"/>
            <a:chOff x="0" y="-1"/>
            <a:chExt cx="1058236" cy="411489"/>
          </a:xfrm>
        </p:grpSpPr>
        <p:sp>
          <p:nvSpPr>
            <p:cNvPr id="1663" name="Shape 1663"/>
            <p:cNvSpPr/>
            <p:nvPr/>
          </p:nvSpPr>
          <p:spPr>
            <a:xfrm>
              <a:off x="-1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664" name="Shape 1664"/>
            <p:cNvSpPr/>
            <p:nvPr/>
          </p:nvSpPr>
          <p:spPr>
            <a:xfrm>
              <a:off x="20086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DISRUPT </a:t>
              </a:r>
              <a:br/>
              <a:r>
                <a:t>PAD DATA</a:t>
              </a:r>
            </a:p>
          </p:txBody>
        </p:sp>
      </p:grpSp>
      <p:grpSp>
        <p:nvGrpSpPr>
          <p:cNvPr id="1668" name="Group 1668">
            <a:hlinkClick r:id="rId4" action="ppaction://hlinksldjump"/>
          </p:cNvPr>
          <p:cNvGrpSpPr/>
          <p:nvPr/>
        </p:nvGrpSpPr>
        <p:grpSpPr>
          <a:xfrm>
            <a:off x="4309290" y="5973821"/>
            <a:ext cx="1058237" cy="411490"/>
            <a:chOff x="-1" y="-1"/>
            <a:chExt cx="1058235" cy="411489"/>
          </a:xfrm>
        </p:grpSpPr>
        <p:sp>
          <p:nvSpPr>
            <p:cNvPr id="1666" name="Shape 1666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667" name="Shape 1667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USER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GUIDE</a:t>
              </a:r>
            </a:p>
          </p:txBody>
        </p:sp>
      </p:grpSp>
      <p:grpSp>
        <p:nvGrpSpPr>
          <p:cNvPr id="1671" name="Group 1671"/>
          <p:cNvGrpSpPr/>
          <p:nvPr/>
        </p:nvGrpSpPr>
        <p:grpSpPr>
          <a:xfrm>
            <a:off x="5410493" y="5973821"/>
            <a:ext cx="1058236" cy="411490"/>
            <a:chOff x="-1" y="-1"/>
            <a:chExt cx="1058235" cy="411489"/>
          </a:xfrm>
        </p:grpSpPr>
        <p:sp>
          <p:nvSpPr>
            <p:cNvPr id="1669" name="Shape 1669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670" name="Shape 1670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CASE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STUDIES</a:t>
              </a:r>
            </a:p>
          </p:txBody>
        </p:sp>
      </p:grpSp>
      <p:grpSp>
        <p:nvGrpSpPr>
          <p:cNvPr id="1674" name="Group 1674">
            <a:hlinkClick r:id="rId4" action="ppaction://hlinksldjump"/>
          </p:cNvPr>
          <p:cNvGrpSpPr/>
          <p:nvPr/>
        </p:nvGrpSpPr>
        <p:grpSpPr>
          <a:xfrm>
            <a:off x="6511697" y="5973821"/>
            <a:ext cx="1058236" cy="411490"/>
            <a:chOff x="-1" y="-1"/>
            <a:chExt cx="1058235" cy="411489"/>
          </a:xfrm>
        </p:grpSpPr>
        <p:sp>
          <p:nvSpPr>
            <p:cNvPr id="1672" name="Shape 1672"/>
            <p:cNvSpPr/>
            <p:nvPr/>
          </p:nvSpPr>
          <p:spPr>
            <a:xfrm>
              <a:off x="-2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673" name="Shape 1673"/>
            <p:cNvSpPr/>
            <p:nvPr/>
          </p:nvSpPr>
          <p:spPr>
            <a:xfrm>
              <a:off x="20087" y="72575"/>
              <a:ext cx="1018060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KEY</a:t>
              </a:r>
              <a:br/>
              <a:r>
                <a:t>BENEFITS</a:t>
              </a:r>
            </a:p>
          </p:txBody>
        </p:sp>
      </p:grpSp>
      <p:sp>
        <p:nvSpPr>
          <p:cNvPr id="1675" name="Shape 1675">
            <a:hlinkClick r:id="rId2" action="ppaction://hlinksldjump"/>
          </p:cNvPr>
          <p:cNvSpPr/>
          <p:nvPr/>
        </p:nvSpPr>
        <p:spPr>
          <a:xfrm>
            <a:off x="653705" y="6088126"/>
            <a:ext cx="205795" cy="182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97" y="0"/>
                </a:moveTo>
                <a:lnTo>
                  <a:pt x="11095" y="37"/>
                </a:lnTo>
                <a:lnTo>
                  <a:pt x="11279" y="101"/>
                </a:lnTo>
                <a:lnTo>
                  <a:pt x="11458" y="196"/>
                </a:lnTo>
                <a:lnTo>
                  <a:pt x="11618" y="329"/>
                </a:lnTo>
                <a:lnTo>
                  <a:pt x="21331" y="9954"/>
                </a:lnTo>
                <a:lnTo>
                  <a:pt x="21449" y="10086"/>
                </a:lnTo>
                <a:lnTo>
                  <a:pt x="21529" y="10214"/>
                </a:lnTo>
                <a:lnTo>
                  <a:pt x="21581" y="10325"/>
                </a:lnTo>
                <a:lnTo>
                  <a:pt x="21600" y="10437"/>
                </a:lnTo>
                <a:lnTo>
                  <a:pt x="21586" y="10521"/>
                </a:lnTo>
                <a:lnTo>
                  <a:pt x="21543" y="10606"/>
                </a:lnTo>
                <a:lnTo>
                  <a:pt x="21468" y="10670"/>
                </a:lnTo>
                <a:lnTo>
                  <a:pt x="21360" y="10723"/>
                </a:lnTo>
                <a:lnTo>
                  <a:pt x="21228" y="10750"/>
                </a:lnTo>
                <a:lnTo>
                  <a:pt x="21062" y="10760"/>
                </a:lnTo>
                <a:lnTo>
                  <a:pt x="18064" y="10760"/>
                </a:lnTo>
                <a:lnTo>
                  <a:pt x="18064" y="20618"/>
                </a:lnTo>
                <a:lnTo>
                  <a:pt x="18050" y="20809"/>
                </a:lnTo>
                <a:lnTo>
                  <a:pt x="17998" y="20995"/>
                </a:lnTo>
                <a:lnTo>
                  <a:pt x="17922" y="21165"/>
                </a:lnTo>
                <a:lnTo>
                  <a:pt x="17809" y="21313"/>
                </a:lnTo>
                <a:lnTo>
                  <a:pt x="17686" y="21430"/>
                </a:lnTo>
                <a:lnTo>
                  <a:pt x="17536" y="21520"/>
                </a:lnTo>
                <a:lnTo>
                  <a:pt x="17371" y="21579"/>
                </a:lnTo>
                <a:lnTo>
                  <a:pt x="17191" y="21600"/>
                </a:lnTo>
                <a:lnTo>
                  <a:pt x="13523" y="21600"/>
                </a:lnTo>
                <a:lnTo>
                  <a:pt x="13523" y="15116"/>
                </a:lnTo>
                <a:lnTo>
                  <a:pt x="13514" y="14920"/>
                </a:lnTo>
                <a:lnTo>
                  <a:pt x="13462" y="14734"/>
                </a:lnTo>
                <a:lnTo>
                  <a:pt x="13382" y="14564"/>
                </a:lnTo>
                <a:lnTo>
                  <a:pt x="13268" y="14427"/>
                </a:lnTo>
                <a:lnTo>
                  <a:pt x="13146" y="14304"/>
                </a:lnTo>
                <a:lnTo>
                  <a:pt x="12995" y="14209"/>
                </a:lnTo>
                <a:lnTo>
                  <a:pt x="12830" y="14161"/>
                </a:lnTo>
                <a:lnTo>
                  <a:pt x="12655" y="14135"/>
                </a:lnTo>
                <a:lnTo>
                  <a:pt x="8954" y="14135"/>
                </a:lnTo>
                <a:lnTo>
                  <a:pt x="8775" y="14161"/>
                </a:lnTo>
                <a:lnTo>
                  <a:pt x="8615" y="14220"/>
                </a:lnTo>
                <a:lnTo>
                  <a:pt x="8468" y="14304"/>
                </a:lnTo>
                <a:lnTo>
                  <a:pt x="8336" y="14427"/>
                </a:lnTo>
                <a:lnTo>
                  <a:pt x="8233" y="14570"/>
                </a:lnTo>
                <a:lnTo>
                  <a:pt x="8148" y="14740"/>
                </a:lnTo>
                <a:lnTo>
                  <a:pt x="8096" y="14920"/>
                </a:lnTo>
                <a:lnTo>
                  <a:pt x="8082" y="15116"/>
                </a:lnTo>
                <a:lnTo>
                  <a:pt x="8082" y="21600"/>
                </a:lnTo>
                <a:lnTo>
                  <a:pt x="4413" y="21600"/>
                </a:lnTo>
                <a:lnTo>
                  <a:pt x="4239" y="21579"/>
                </a:lnTo>
                <a:lnTo>
                  <a:pt x="4074" y="21520"/>
                </a:lnTo>
                <a:lnTo>
                  <a:pt x="3928" y="21430"/>
                </a:lnTo>
                <a:lnTo>
                  <a:pt x="3800" y="21303"/>
                </a:lnTo>
                <a:lnTo>
                  <a:pt x="3692" y="21165"/>
                </a:lnTo>
                <a:lnTo>
                  <a:pt x="3607" y="20995"/>
                </a:lnTo>
                <a:lnTo>
                  <a:pt x="3555" y="20809"/>
                </a:lnTo>
                <a:lnTo>
                  <a:pt x="3541" y="20618"/>
                </a:lnTo>
                <a:lnTo>
                  <a:pt x="3541" y="10766"/>
                </a:lnTo>
                <a:lnTo>
                  <a:pt x="542" y="10766"/>
                </a:lnTo>
                <a:lnTo>
                  <a:pt x="382" y="10750"/>
                </a:lnTo>
                <a:lnTo>
                  <a:pt x="240" y="10723"/>
                </a:lnTo>
                <a:lnTo>
                  <a:pt x="137" y="10675"/>
                </a:lnTo>
                <a:lnTo>
                  <a:pt x="61" y="10612"/>
                </a:lnTo>
                <a:lnTo>
                  <a:pt x="14" y="10532"/>
                </a:lnTo>
                <a:lnTo>
                  <a:pt x="0" y="10437"/>
                </a:lnTo>
                <a:lnTo>
                  <a:pt x="19" y="10325"/>
                </a:lnTo>
                <a:lnTo>
                  <a:pt x="71" y="10214"/>
                </a:lnTo>
                <a:lnTo>
                  <a:pt x="156" y="10086"/>
                </a:lnTo>
                <a:lnTo>
                  <a:pt x="273" y="9954"/>
                </a:lnTo>
                <a:lnTo>
                  <a:pt x="9982" y="329"/>
                </a:lnTo>
                <a:lnTo>
                  <a:pt x="10147" y="196"/>
                </a:lnTo>
                <a:lnTo>
                  <a:pt x="10317" y="101"/>
                </a:lnTo>
                <a:lnTo>
                  <a:pt x="10505" y="37"/>
                </a:lnTo>
                <a:lnTo>
                  <a:pt x="10703" y="0"/>
                </a:lnTo>
                <a:lnTo>
                  <a:pt x="10897" y="0"/>
                </a:lnTo>
                <a:close/>
              </a:path>
            </a:pathLst>
          </a:custGeom>
          <a:ln w="12700">
            <a:solidFill>
              <a:srgbClr val="00A9E8"/>
            </a:solidFill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1678" name="Group 1678"/>
          <p:cNvGrpSpPr/>
          <p:nvPr/>
        </p:nvGrpSpPr>
        <p:grpSpPr>
          <a:xfrm>
            <a:off x="7611548" y="5973821"/>
            <a:ext cx="1058236" cy="411490"/>
            <a:chOff x="-1" y="-1"/>
            <a:chExt cx="1058235" cy="411489"/>
          </a:xfrm>
        </p:grpSpPr>
        <p:sp>
          <p:nvSpPr>
            <p:cNvPr id="1676" name="Shape 1676"/>
            <p:cNvSpPr/>
            <p:nvPr/>
          </p:nvSpPr>
          <p:spPr>
            <a:xfrm>
              <a:off x="-2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677" name="Shape 1677"/>
            <p:cNvSpPr/>
            <p:nvPr/>
          </p:nvSpPr>
          <p:spPr>
            <a:xfrm>
              <a:off x="20087" y="72575"/>
              <a:ext cx="1018060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CORPORATE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OVERVIEW</a:t>
              </a:r>
            </a:p>
          </p:txBody>
        </p:sp>
      </p:grpSp>
      <p:sp>
        <p:nvSpPr>
          <p:cNvPr id="1679" name="Shape 167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echnology Overview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Shape 1686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5B5C5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87" name="Shape 1687"/>
          <p:cNvSpPr>
            <a:spLocks noGrp="1"/>
          </p:cNvSpPr>
          <p:nvPr>
            <p:ph type="body" sz="quarter" idx="1"/>
          </p:nvPr>
        </p:nvSpPr>
        <p:spPr>
          <a:xfrm>
            <a:off x="439912" y="107157"/>
            <a:ext cx="8321041" cy="417187"/>
          </a:xfrm>
          <a:prstGeom prst="rect">
            <a:avLst/>
          </a:prstGeom>
        </p:spPr>
        <p:txBody>
          <a:bodyPr anchor="ctr"/>
          <a:lstStyle>
            <a:lvl1pPr marL="0" indent="0">
              <a:buClrTx/>
              <a:buSzTx/>
              <a:buFontTx/>
              <a:buNone/>
              <a:defRPr sz="2600">
                <a:solidFill>
                  <a:srgbClr val="FFFFFF"/>
                </a:solidFill>
              </a:defRPr>
            </a:lvl1pPr>
            <a:lvl2pPr marL="370777" indent="-241006">
              <a:buClrTx/>
              <a:buFontTx/>
              <a:defRPr sz="2600">
                <a:solidFill>
                  <a:srgbClr val="FFFFFF"/>
                </a:solidFill>
              </a:defRPr>
            </a:lvl2pPr>
            <a:lvl3pPr marL="538134" indent="-278592">
              <a:buClrTx/>
              <a:buFontTx/>
              <a:defRPr sz="2600">
                <a:solidFill>
                  <a:srgbClr val="FFFFFF"/>
                </a:solidFill>
              </a:defRPr>
            </a:lvl3pPr>
            <a:lvl4pPr marL="669296" indent="-281173">
              <a:buClrTx/>
              <a:buFontTx/>
              <a:defRPr sz="2600">
                <a:solidFill>
                  <a:srgbClr val="FFFFFF"/>
                </a:solidFill>
              </a:defRPr>
            </a:lvl4pPr>
            <a:lvl5pPr marL="836730" indent="-318834">
              <a:buClrTx/>
              <a:buFontTx/>
              <a:defRPr sz="26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88" name="Shape 1688"/>
          <p:cNvSpPr/>
          <p:nvPr/>
        </p:nvSpPr>
        <p:spPr>
          <a:xfrm>
            <a:off x="457203" y="6504374"/>
            <a:ext cx="3283886" cy="241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600"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iPad Lithoplasty Overview | SPL-61178 | Rev. B</a:t>
            </a:r>
          </a:p>
          <a:p>
            <a:pPr>
              <a:defRPr sz="600"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© Shockwave Medical, Inc.  All Rights Reserved.</a:t>
            </a:r>
          </a:p>
        </p:txBody>
      </p:sp>
      <p:pic>
        <p:nvPicPr>
          <p:cNvPr id="1689" name="image3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70458" y="6514748"/>
            <a:ext cx="914404" cy="224772"/>
          </a:xfrm>
          <a:prstGeom prst="rect">
            <a:avLst/>
          </a:prstGeom>
          <a:ln w="12700">
            <a:miter lim="400000"/>
          </a:ln>
        </p:spPr>
      </p:pic>
      <p:sp>
        <p:nvSpPr>
          <p:cNvPr id="1690" name="Shape 1690"/>
          <p:cNvSpPr/>
          <p:nvPr/>
        </p:nvSpPr>
        <p:spPr>
          <a:xfrm>
            <a:off x="3706317" y="6603154"/>
            <a:ext cx="1731369" cy="177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b">
            <a:spAutoFit/>
          </a:bodyPr>
          <a:lstStyle>
            <a:lvl1pPr algn="ctr">
              <a:defRPr sz="700">
                <a:solidFill>
                  <a:srgbClr val="00A9E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SAFETY INFORMATION</a:t>
            </a:r>
          </a:p>
        </p:txBody>
      </p:sp>
      <p:sp>
        <p:nvSpPr>
          <p:cNvPr id="1691" name="Shape 1691"/>
          <p:cNvSpPr/>
          <p:nvPr/>
        </p:nvSpPr>
        <p:spPr>
          <a:xfrm>
            <a:off x="550862" y="5973826"/>
            <a:ext cx="411846" cy="4114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597" y="0"/>
                </a:moveTo>
                <a:lnTo>
                  <a:pt x="21600" y="0"/>
                </a:lnTo>
                <a:lnTo>
                  <a:pt x="21600" y="18000"/>
                </a:lnTo>
                <a:cubicBezTo>
                  <a:pt x="21600" y="19988"/>
                  <a:pt x="19990" y="21600"/>
                  <a:pt x="18003" y="21600"/>
                </a:cubicBezTo>
                <a:lnTo>
                  <a:pt x="0" y="21600"/>
                </a:lnTo>
                <a:lnTo>
                  <a:pt x="0" y="3600"/>
                </a:lnTo>
                <a:cubicBezTo>
                  <a:pt x="0" y="1612"/>
                  <a:pt x="1610" y="0"/>
                  <a:pt x="3597" y="0"/>
                </a:cubicBezTo>
                <a:close/>
              </a:path>
            </a:pathLst>
          </a:custGeom>
          <a:ln w="12700">
            <a:solidFill>
              <a:srgbClr val="00A9E8"/>
            </a:solidFill>
          </a:ln>
        </p:spPr>
        <p:txBody>
          <a:bodyPr lIns="45718" tIns="45718" rIns="45718" bIns="45718" anchor="ctr"/>
          <a:lstStyle/>
          <a:p>
            <a:pPr algn="ctr">
              <a:defRPr sz="800" b="1">
                <a:solidFill>
                  <a:srgbClr val="00A9E8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1694" name="Group 1694">
            <a:hlinkClick r:id="rId4" action="ppaction://hlinksldjump"/>
          </p:cNvPr>
          <p:cNvGrpSpPr/>
          <p:nvPr/>
        </p:nvGrpSpPr>
        <p:grpSpPr>
          <a:xfrm>
            <a:off x="1005678" y="5973821"/>
            <a:ext cx="1058238" cy="411490"/>
            <a:chOff x="0" y="-1"/>
            <a:chExt cx="1058236" cy="411489"/>
          </a:xfrm>
        </p:grpSpPr>
        <p:sp>
          <p:nvSpPr>
            <p:cNvPr id="1692" name="Shape 1692"/>
            <p:cNvSpPr/>
            <p:nvPr/>
          </p:nvSpPr>
          <p:spPr>
            <a:xfrm>
              <a:off x="-1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solidFill>
              <a:srgbClr val="5B5C5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693" name="Shape 1693"/>
            <p:cNvSpPr/>
            <p:nvPr/>
          </p:nvSpPr>
          <p:spPr>
            <a:xfrm>
              <a:off x="20086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7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TECHNOLOGY OVERVIEW</a:t>
              </a:r>
            </a:p>
          </p:txBody>
        </p:sp>
      </p:grpSp>
      <p:grpSp>
        <p:nvGrpSpPr>
          <p:cNvPr id="1697" name="Group 1697">
            <a:hlinkClick r:id="rId4" action="ppaction://hlinksldjump"/>
          </p:cNvPr>
          <p:cNvGrpSpPr/>
          <p:nvPr/>
        </p:nvGrpSpPr>
        <p:grpSpPr>
          <a:xfrm>
            <a:off x="2106884" y="5973821"/>
            <a:ext cx="1058236" cy="411490"/>
            <a:chOff x="-1" y="-1"/>
            <a:chExt cx="1058235" cy="411489"/>
          </a:xfrm>
        </p:grpSpPr>
        <p:sp>
          <p:nvSpPr>
            <p:cNvPr id="1695" name="Shape 1695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696" name="Shape 1696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ANIMATIONS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AND VIDEOS</a:t>
              </a:r>
            </a:p>
          </p:txBody>
        </p:sp>
      </p:grpSp>
      <p:grpSp>
        <p:nvGrpSpPr>
          <p:cNvPr id="1700" name="Group 1700">
            <a:hlinkClick r:id="rId4" action="ppaction://hlinksldjump"/>
          </p:cNvPr>
          <p:cNvGrpSpPr/>
          <p:nvPr/>
        </p:nvGrpSpPr>
        <p:grpSpPr>
          <a:xfrm>
            <a:off x="3208087" y="5973821"/>
            <a:ext cx="1058237" cy="411490"/>
            <a:chOff x="0" y="-1"/>
            <a:chExt cx="1058236" cy="411489"/>
          </a:xfrm>
        </p:grpSpPr>
        <p:sp>
          <p:nvSpPr>
            <p:cNvPr id="1698" name="Shape 1698"/>
            <p:cNvSpPr/>
            <p:nvPr/>
          </p:nvSpPr>
          <p:spPr>
            <a:xfrm>
              <a:off x="-1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699" name="Shape 1699"/>
            <p:cNvSpPr/>
            <p:nvPr/>
          </p:nvSpPr>
          <p:spPr>
            <a:xfrm>
              <a:off x="20086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DISRUPT </a:t>
              </a:r>
              <a:br/>
              <a:r>
                <a:t>PAD DATA</a:t>
              </a:r>
            </a:p>
          </p:txBody>
        </p:sp>
      </p:grpSp>
      <p:grpSp>
        <p:nvGrpSpPr>
          <p:cNvPr id="1703" name="Group 1703">
            <a:hlinkClick r:id="rId4" action="ppaction://hlinksldjump"/>
          </p:cNvPr>
          <p:cNvGrpSpPr/>
          <p:nvPr/>
        </p:nvGrpSpPr>
        <p:grpSpPr>
          <a:xfrm>
            <a:off x="4309290" y="5973821"/>
            <a:ext cx="1058237" cy="411490"/>
            <a:chOff x="-1" y="-1"/>
            <a:chExt cx="1058235" cy="411489"/>
          </a:xfrm>
        </p:grpSpPr>
        <p:sp>
          <p:nvSpPr>
            <p:cNvPr id="1701" name="Shape 1701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702" name="Shape 1702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USER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GUIDE</a:t>
              </a:r>
            </a:p>
          </p:txBody>
        </p:sp>
      </p:grpSp>
      <p:grpSp>
        <p:nvGrpSpPr>
          <p:cNvPr id="1706" name="Group 1706"/>
          <p:cNvGrpSpPr/>
          <p:nvPr/>
        </p:nvGrpSpPr>
        <p:grpSpPr>
          <a:xfrm>
            <a:off x="5410493" y="5973821"/>
            <a:ext cx="1058236" cy="411490"/>
            <a:chOff x="-1" y="-1"/>
            <a:chExt cx="1058235" cy="411489"/>
          </a:xfrm>
        </p:grpSpPr>
        <p:sp>
          <p:nvSpPr>
            <p:cNvPr id="1704" name="Shape 1704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705" name="Shape 1705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CASE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STUDIES</a:t>
              </a:r>
            </a:p>
          </p:txBody>
        </p:sp>
      </p:grpSp>
      <p:grpSp>
        <p:nvGrpSpPr>
          <p:cNvPr id="1709" name="Group 1709">
            <a:hlinkClick r:id="rId4" action="ppaction://hlinksldjump"/>
          </p:cNvPr>
          <p:cNvGrpSpPr/>
          <p:nvPr/>
        </p:nvGrpSpPr>
        <p:grpSpPr>
          <a:xfrm>
            <a:off x="6511697" y="5973821"/>
            <a:ext cx="1058236" cy="411490"/>
            <a:chOff x="-1" y="-1"/>
            <a:chExt cx="1058235" cy="411489"/>
          </a:xfrm>
        </p:grpSpPr>
        <p:sp>
          <p:nvSpPr>
            <p:cNvPr id="1707" name="Shape 1707"/>
            <p:cNvSpPr/>
            <p:nvPr/>
          </p:nvSpPr>
          <p:spPr>
            <a:xfrm>
              <a:off x="-2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708" name="Shape 1708"/>
            <p:cNvSpPr/>
            <p:nvPr/>
          </p:nvSpPr>
          <p:spPr>
            <a:xfrm>
              <a:off x="20087" y="72575"/>
              <a:ext cx="1018060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KEY</a:t>
              </a:r>
              <a:br/>
              <a:r>
                <a:t>BENEFITS</a:t>
              </a:r>
            </a:p>
          </p:txBody>
        </p:sp>
      </p:grpSp>
      <p:sp>
        <p:nvSpPr>
          <p:cNvPr id="1710" name="Shape 1710">
            <a:hlinkClick r:id="rId2" action="ppaction://hlinksldjump"/>
          </p:cNvPr>
          <p:cNvSpPr/>
          <p:nvPr/>
        </p:nvSpPr>
        <p:spPr>
          <a:xfrm>
            <a:off x="653705" y="6088126"/>
            <a:ext cx="205795" cy="182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97" y="0"/>
                </a:moveTo>
                <a:lnTo>
                  <a:pt x="11095" y="37"/>
                </a:lnTo>
                <a:lnTo>
                  <a:pt x="11279" y="101"/>
                </a:lnTo>
                <a:lnTo>
                  <a:pt x="11458" y="196"/>
                </a:lnTo>
                <a:lnTo>
                  <a:pt x="11618" y="329"/>
                </a:lnTo>
                <a:lnTo>
                  <a:pt x="21331" y="9954"/>
                </a:lnTo>
                <a:lnTo>
                  <a:pt x="21449" y="10086"/>
                </a:lnTo>
                <a:lnTo>
                  <a:pt x="21529" y="10214"/>
                </a:lnTo>
                <a:lnTo>
                  <a:pt x="21581" y="10325"/>
                </a:lnTo>
                <a:lnTo>
                  <a:pt x="21600" y="10437"/>
                </a:lnTo>
                <a:lnTo>
                  <a:pt x="21586" y="10521"/>
                </a:lnTo>
                <a:lnTo>
                  <a:pt x="21543" y="10606"/>
                </a:lnTo>
                <a:lnTo>
                  <a:pt x="21468" y="10670"/>
                </a:lnTo>
                <a:lnTo>
                  <a:pt x="21360" y="10723"/>
                </a:lnTo>
                <a:lnTo>
                  <a:pt x="21228" y="10750"/>
                </a:lnTo>
                <a:lnTo>
                  <a:pt x="21062" y="10760"/>
                </a:lnTo>
                <a:lnTo>
                  <a:pt x="18064" y="10760"/>
                </a:lnTo>
                <a:lnTo>
                  <a:pt x="18064" y="20618"/>
                </a:lnTo>
                <a:lnTo>
                  <a:pt x="18050" y="20809"/>
                </a:lnTo>
                <a:lnTo>
                  <a:pt x="17998" y="20995"/>
                </a:lnTo>
                <a:lnTo>
                  <a:pt x="17922" y="21165"/>
                </a:lnTo>
                <a:lnTo>
                  <a:pt x="17809" y="21313"/>
                </a:lnTo>
                <a:lnTo>
                  <a:pt x="17686" y="21430"/>
                </a:lnTo>
                <a:lnTo>
                  <a:pt x="17536" y="21520"/>
                </a:lnTo>
                <a:lnTo>
                  <a:pt x="17371" y="21579"/>
                </a:lnTo>
                <a:lnTo>
                  <a:pt x="17191" y="21600"/>
                </a:lnTo>
                <a:lnTo>
                  <a:pt x="13523" y="21600"/>
                </a:lnTo>
                <a:lnTo>
                  <a:pt x="13523" y="15116"/>
                </a:lnTo>
                <a:lnTo>
                  <a:pt x="13514" y="14920"/>
                </a:lnTo>
                <a:lnTo>
                  <a:pt x="13462" y="14734"/>
                </a:lnTo>
                <a:lnTo>
                  <a:pt x="13382" y="14564"/>
                </a:lnTo>
                <a:lnTo>
                  <a:pt x="13268" y="14427"/>
                </a:lnTo>
                <a:lnTo>
                  <a:pt x="13146" y="14304"/>
                </a:lnTo>
                <a:lnTo>
                  <a:pt x="12995" y="14209"/>
                </a:lnTo>
                <a:lnTo>
                  <a:pt x="12830" y="14161"/>
                </a:lnTo>
                <a:lnTo>
                  <a:pt x="12655" y="14135"/>
                </a:lnTo>
                <a:lnTo>
                  <a:pt x="8954" y="14135"/>
                </a:lnTo>
                <a:lnTo>
                  <a:pt x="8775" y="14161"/>
                </a:lnTo>
                <a:lnTo>
                  <a:pt x="8615" y="14220"/>
                </a:lnTo>
                <a:lnTo>
                  <a:pt x="8468" y="14304"/>
                </a:lnTo>
                <a:lnTo>
                  <a:pt x="8336" y="14427"/>
                </a:lnTo>
                <a:lnTo>
                  <a:pt x="8233" y="14570"/>
                </a:lnTo>
                <a:lnTo>
                  <a:pt x="8148" y="14740"/>
                </a:lnTo>
                <a:lnTo>
                  <a:pt x="8096" y="14920"/>
                </a:lnTo>
                <a:lnTo>
                  <a:pt x="8082" y="15116"/>
                </a:lnTo>
                <a:lnTo>
                  <a:pt x="8082" y="21600"/>
                </a:lnTo>
                <a:lnTo>
                  <a:pt x="4413" y="21600"/>
                </a:lnTo>
                <a:lnTo>
                  <a:pt x="4239" y="21579"/>
                </a:lnTo>
                <a:lnTo>
                  <a:pt x="4074" y="21520"/>
                </a:lnTo>
                <a:lnTo>
                  <a:pt x="3928" y="21430"/>
                </a:lnTo>
                <a:lnTo>
                  <a:pt x="3800" y="21303"/>
                </a:lnTo>
                <a:lnTo>
                  <a:pt x="3692" y="21165"/>
                </a:lnTo>
                <a:lnTo>
                  <a:pt x="3607" y="20995"/>
                </a:lnTo>
                <a:lnTo>
                  <a:pt x="3555" y="20809"/>
                </a:lnTo>
                <a:lnTo>
                  <a:pt x="3541" y="20618"/>
                </a:lnTo>
                <a:lnTo>
                  <a:pt x="3541" y="10766"/>
                </a:lnTo>
                <a:lnTo>
                  <a:pt x="542" y="10766"/>
                </a:lnTo>
                <a:lnTo>
                  <a:pt x="382" y="10750"/>
                </a:lnTo>
                <a:lnTo>
                  <a:pt x="240" y="10723"/>
                </a:lnTo>
                <a:lnTo>
                  <a:pt x="137" y="10675"/>
                </a:lnTo>
                <a:lnTo>
                  <a:pt x="61" y="10612"/>
                </a:lnTo>
                <a:lnTo>
                  <a:pt x="14" y="10532"/>
                </a:lnTo>
                <a:lnTo>
                  <a:pt x="0" y="10437"/>
                </a:lnTo>
                <a:lnTo>
                  <a:pt x="19" y="10325"/>
                </a:lnTo>
                <a:lnTo>
                  <a:pt x="71" y="10214"/>
                </a:lnTo>
                <a:lnTo>
                  <a:pt x="156" y="10086"/>
                </a:lnTo>
                <a:lnTo>
                  <a:pt x="273" y="9954"/>
                </a:lnTo>
                <a:lnTo>
                  <a:pt x="9982" y="329"/>
                </a:lnTo>
                <a:lnTo>
                  <a:pt x="10147" y="196"/>
                </a:lnTo>
                <a:lnTo>
                  <a:pt x="10317" y="101"/>
                </a:lnTo>
                <a:lnTo>
                  <a:pt x="10505" y="37"/>
                </a:lnTo>
                <a:lnTo>
                  <a:pt x="10703" y="0"/>
                </a:lnTo>
                <a:lnTo>
                  <a:pt x="10897" y="0"/>
                </a:lnTo>
                <a:close/>
              </a:path>
            </a:pathLst>
          </a:custGeom>
          <a:ln w="12700">
            <a:solidFill>
              <a:srgbClr val="00A9E8"/>
            </a:solidFill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1713" name="Group 1713"/>
          <p:cNvGrpSpPr/>
          <p:nvPr/>
        </p:nvGrpSpPr>
        <p:grpSpPr>
          <a:xfrm>
            <a:off x="7611548" y="5973821"/>
            <a:ext cx="1058236" cy="411490"/>
            <a:chOff x="-1" y="-1"/>
            <a:chExt cx="1058235" cy="411489"/>
          </a:xfrm>
        </p:grpSpPr>
        <p:sp>
          <p:nvSpPr>
            <p:cNvPr id="1711" name="Shape 1711"/>
            <p:cNvSpPr/>
            <p:nvPr/>
          </p:nvSpPr>
          <p:spPr>
            <a:xfrm>
              <a:off x="-2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712" name="Shape 1712"/>
            <p:cNvSpPr/>
            <p:nvPr/>
          </p:nvSpPr>
          <p:spPr>
            <a:xfrm>
              <a:off x="20087" y="72575"/>
              <a:ext cx="1018060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CORPORATE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OVERVIEW</a:t>
              </a:r>
            </a:p>
          </p:txBody>
        </p:sp>
      </p:grpSp>
      <p:sp>
        <p:nvSpPr>
          <p:cNvPr id="1714" name="Shape 1714"/>
          <p:cNvSpPr>
            <a:spLocks noGrp="1"/>
          </p:cNvSpPr>
          <p:nvPr>
            <p:ph type="body" sz="quarter" idx="13"/>
          </p:nvPr>
        </p:nvSpPr>
        <p:spPr>
          <a:xfrm>
            <a:off x="439911" y="539530"/>
            <a:ext cx="8321041" cy="342901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15" name="Shape 171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Lithoplasty Ani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2" name="Shape 1722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5B5C5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723" name="Shape 1723"/>
          <p:cNvSpPr>
            <a:spLocks noGrp="1"/>
          </p:cNvSpPr>
          <p:nvPr>
            <p:ph type="body" sz="quarter" idx="1"/>
          </p:nvPr>
        </p:nvSpPr>
        <p:spPr>
          <a:xfrm>
            <a:off x="439912" y="107157"/>
            <a:ext cx="8321041" cy="700091"/>
          </a:xfrm>
          <a:prstGeom prst="rect">
            <a:avLst/>
          </a:prstGeom>
        </p:spPr>
        <p:txBody>
          <a:bodyPr anchor="ctr"/>
          <a:lstStyle>
            <a:lvl1pPr marL="0" indent="0">
              <a:buClrTx/>
              <a:buSzTx/>
              <a:buFontTx/>
              <a:buNone/>
              <a:defRPr sz="2600">
                <a:solidFill>
                  <a:srgbClr val="FFFFFF"/>
                </a:solidFill>
              </a:defRPr>
            </a:lvl1pPr>
            <a:lvl2pPr marL="370777" indent="-241006">
              <a:buClrTx/>
              <a:buFontTx/>
              <a:defRPr sz="2600">
                <a:solidFill>
                  <a:srgbClr val="FFFFFF"/>
                </a:solidFill>
              </a:defRPr>
            </a:lvl2pPr>
            <a:lvl3pPr marL="538134" indent="-278592">
              <a:buClrTx/>
              <a:buFontTx/>
              <a:defRPr sz="2600">
                <a:solidFill>
                  <a:srgbClr val="FFFFFF"/>
                </a:solidFill>
              </a:defRPr>
            </a:lvl3pPr>
            <a:lvl4pPr marL="669296" indent="-281173">
              <a:buClrTx/>
              <a:buFontTx/>
              <a:defRPr sz="2600">
                <a:solidFill>
                  <a:srgbClr val="FFFFFF"/>
                </a:solidFill>
              </a:defRPr>
            </a:lvl4pPr>
            <a:lvl5pPr marL="836730" indent="-318834">
              <a:buClrTx/>
              <a:buFontTx/>
              <a:defRPr sz="26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24" name="Shape 1724"/>
          <p:cNvSpPr/>
          <p:nvPr/>
        </p:nvSpPr>
        <p:spPr>
          <a:xfrm>
            <a:off x="457203" y="6504374"/>
            <a:ext cx="3283886" cy="241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600"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iPad Lithoplasty Overview | SPL-61178 | Rev. B</a:t>
            </a:r>
          </a:p>
          <a:p>
            <a:pPr>
              <a:defRPr sz="600"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© Shockwave Medical, Inc.  All Rights Reserved.</a:t>
            </a:r>
          </a:p>
        </p:txBody>
      </p:sp>
      <p:pic>
        <p:nvPicPr>
          <p:cNvPr id="1725" name="image3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70458" y="6514748"/>
            <a:ext cx="914404" cy="224772"/>
          </a:xfrm>
          <a:prstGeom prst="rect">
            <a:avLst/>
          </a:prstGeom>
          <a:ln w="12700">
            <a:miter lim="400000"/>
          </a:ln>
        </p:spPr>
      </p:pic>
      <p:sp>
        <p:nvSpPr>
          <p:cNvPr id="1726" name="Shape 1726"/>
          <p:cNvSpPr/>
          <p:nvPr/>
        </p:nvSpPr>
        <p:spPr>
          <a:xfrm>
            <a:off x="3706317" y="6603154"/>
            <a:ext cx="1731369" cy="177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b">
            <a:spAutoFit/>
          </a:bodyPr>
          <a:lstStyle>
            <a:lvl1pPr algn="ctr">
              <a:defRPr sz="700">
                <a:solidFill>
                  <a:srgbClr val="00A9E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SAFETY INFORMATION</a:t>
            </a:r>
          </a:p>
        </p:txBody>
      </p:sp>
      <p:sp>
        <p:nvSpPr>
          <p:cNvPr id="1727" name="Shape 1727"/>
          <p:cNvSpPr/>
          <p:nvPr/>
        </p:nvSpPr>
        <p:spPr>
          <a:xfrm>
            <a:off x="550862" y="5973826"/>
            <a:ext cx="411846" cy="4114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597" y="0"/>
                </a:moveTo>
                <a:lnTo>
                  <a:pt x="21600" y="0"/>
                </a:lnTo>
                <a:lnTo>
                  <a:pt x="21600" y="18000"/>
                </a:lnTo>
                <a:cubicBezTo>
                  <a:pt x="21600" y="19988"/>
                  <a:pt x="19990" y="21600"/>
                  <a:pt x="18003" y="21600"/>
                </a:cubicBezTo>
                <a:lnTo>
                  <a:pt x="0" y="21600"/>
                </a:lnTo>
                <a:lnTo>
                  <a:pt x="0" y="3600"/>
                </a:lnTo>
                <a:cubicBezTo>
                  <a:pt x="0" y="1612"/>
                  <a:pt x="1610" y="0"/>
                  <a:pt x="3597" y="0"/>
                </a:cubicBezTo>
                <a:close/>
              </a:path>
            </a:pathLst>
          </a:custGeom>
          <a:ln w="12700">
            <a:solidFill>
              <a:srgbClr val="00A9E8"/>
            </a:solidFill>
          </a:ln>
        </p:spPr>
        <p:txBody>
          <a:bodyPr lIns="45718" tIns="45718" rIns="45718" bIns="45718" anchor="ctr"/>
          <a:lstStyle/>
          <a:p>
            <a:pPr algn="ctr">
              <a:defRPr sz="800" b="1">
                <a:solidFill>
                  <a:srgbClr val="00A9E8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1730" name="Group 1730">
            <a:hlinkClick r:id="rId4" action="ppaction://hlinksldjump"/>
          </p:cNvPr>
          <p:cNvGrpSpPr/>
          <p:nvPr/>
        </p:nvGrpSpPr>
        <p:grpSpPr>
          <a:xfrm>
            <a:off x="1005678" y="5973821"/>
            <a:ext cx="1058238" cy="411490"/>
            <a:chOff x="0" y="-1"/>
            <a:chExt cx="1058236" cy="411489"/>
          </a:xfrm>
        </p:grpSpPr>
        <p:sp>
          <p:nvSpPr>
            <p:cNvPr id="1728" name="Shape 1728"/>
            <p:cNvSpPr/>
            <p:nvPr/>
          </p:nvSpPr>
          <p:spPr>
            <a:xfrm>
              <a:off x="-1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729" name="Shape 1729"/>
            <p:cNvSpPr/>
            <p:nvPr/>
          </p:nvSpPr>
          <p:spPr>
            <a:xfrm>
              <a:off x="20086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TECHNOLOGY OVERVIEW</a:t>
              </a:r>
            </a:p>
          </p:txBody>
        </p:sp>
      </p:grpSp>
      <p:grpSp>
        <p:nvGrpSpPr>
          <p:cNvPr id="1733" name="Group 1733">
            <a:hlinkClick r:id="rId4" action="ppaction://hlinksldjump"/>
          </p:cNvPr>
          <p:cNvGrpSpPr/>
          <p:nvPr/>
        </p:nvGrpSpPr>
        <p:grpSpPr>
          <a:xfrm>
            <a:off x="2106884" y="5973821"/>
            <a:ext cx="1058236" cy="411490"/>
            <a:chOff x="-1" y="-1"/>
            <a:chExt cx="1058235" cy="411489"/>
          </a:xfrm>
        </p:grpSpPr>
        <p:sp>
          <p:nvSpPr>
            <p:cNvPr id="1731" name="Shape 1731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solidFill>
              <a:srgbClr val="5B5C5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7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732" name="Shape 1732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ANIMATIONS</a:t>
              </a:r>
            </a:p>
            <a:p>
              <a:pPr algn="ctr">
                <a:defRPr sz="7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AND VIDEOS</a:t>
              </a:r>
            </a:p>
          </p:txBody>
        </p:sp>
      </p:grpSp>
      <p:grpSp>
        <p:nvGrpSpPr>
          <p:cNvPr id="1736" name="Group 1736">
            <a:hlinkClick r:id="rId4" action="ppaction://hlinksldjump"/>
          </p:cNvPr>
          <p:cNvGrpSpPr/>
          <p:nvPr/>
        </p:nvGrpSpPr>
        <p:grpSpPr>
          <a:xfrm>
            <a:off x="3208087" y="5973821"/>
            <a:ext cx="1058237" cy="411490"/>
            <a:chOff x="0" y="-1"/>
            <a:chExt cx="1058236" cy="411489"/>
          </a:xfrm>
        </p:grpSpPr>
        <p:sp>
          <p:nvSpPr>
            <p:cNvPr id="1734" name="Shape 1734"/>
            <p:cNvSpPr/>
            <p:nvPr/>
          </p:nvSpPr>
          <p:spPr>
            <a:xfrm>
              <a:off x="-1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735" name="Shape 1735"/>
            <p:cNvSpPr/>
            <p:nvPr/>
          </p:nvSpPr>
          <p:spPr>
            <a:xfrm>
              <a:off x="20086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DISRUPT </a:t>
              </a:r>
              <a:br/>
              <a:r>
                <a:t>PAD DATA</a:t>
              </a:r>
            </a:p>
          </p:txBody>
        </p:sp>
      </p:grpSp>
      <p:grpSp>
        <p:nvGrpSpPr>
          <p:cNvPr id="1739" name="Group 1739">
            <a:hlinkClick r:id="rId4" action="ppaction://hlinksldjump"/>
          </p:cNvPr>
          <p:cNvGrpSpPr/>
          <p:nvPr/>
        </p:nvGrpSpPr>
        <p:grpSpPr>
          <a:xfrm>
            <a:off x="4309290" y="5973821"/>
            <a:ext cx="1058237" cy="411490"/>
            <a:chOff x="-1" y="-1"/>
            <a:chExt cx="1058235" cy="411489"/>
          </a:xfrm>
        </p:grpSpPr>
        <p:sp>
          <p:nvSpPr>
            <p:cNvPr id="1737" name="Shape 1737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738" name="Shape 1738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USER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GUIDE</a:t>
              </a:r>
            </a:p>
          </p:txBody>
        </p:sp>
      </p:grpSp>
      <p:grpSp>
        <p:nvGrpSpPr>
          <p:cNvPr id="1742" name="Group 1742"/>
          <p:cNvGrpSpPr/>
          <p:nvPr/>
        </p:nvGrpSpPr>
        <p:grpSpPr>
          <a:xfrm>
            <a:off x="5410493" y="5973821"/>
            <a:ext cx="1058236" cy="411490"/>
            <a:chOff x="-1" y="-1"/>
            <a:chExt cx="1058235" cy="411489"/>
          </a:xfrm>
        </p:grpSpPr>
        <p:sp>
          <p:nvSpPr>
            <p:cNvPr id="1740" name="Shape 1740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741" name="Shape 1741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CASE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STUDIES</a:t>
              </a:r>
            </a:p>
          </p:txBody>
        </p:sp>
      </p:grpSp>
      <p:grpSp>
        <p:nvGrpSpPr>
          <p:cNvPr id="1745" name="Group 1745">
            <a:hlinkClick r:id="rId4" action="ppaction://hlinksldjump"/>
          </p:cNvPr>
          <p:cNvGrpSpPr/>
          <p:nvPr/>
        </p:nvGrpSpPr>
        <p:grpSpPr>
          <a:xfrm>
            <a:off x="6511697" y="5973821"/>
            <a:ext cx="1058236" cy="411490"/>
            <a:chOff x="-1" y="-1"/>
            <a:chExt cx="1058235" cy="411489"/>
          </a:xfrm>
        </p:grpSpPr>
        <p:sp>
          <p:nvSpPr>
            <p:cNvPr id="1743" name="Shape 1743"/>
            <p:cNvSpPr/>
            <p:nvPr/>
          </p:nvSpPr>
          <p:spPr>
            <a:xfrm>
              <a:off x="-2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744" name="Shape 1744"/>
            <p:cNvSpPr/>
            <p:nvPr/>
          </p:nvSpPr>
          <p:spPr>
            <a:xfrm>
              <a:off x="20087" y="72575"/>
              <a:ext cx="1018060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KEY</a:t>
              </a:r>
              <a:br/>
              <a:r>
                <a:t>BENEFITS</a:t>
              </a:r>
            </a:p>
          </p:txBody>
        </p:sp>
      </p:grpSp>
      <p:sp>
        <p:nvSpPr>
          <p:cNvPr id="1746" name="Shape 1746">
            <a:hlinkClick r:id="rId2" action="ppaction://hlinksldjump"/>
          </p:cNvPr>
          <p:cNvSpPr/>
          <p:nvPr/>
        </p:nvSpPr>
        <p:spPr>
          <a:xfrm>
            <a:off x="653705" y="6088126"/>
            <a:ext cx="205795" cy="182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97" y="0"/>
                </a:moveTo>
                <a:lnTo>
                  <a:pt x="11095" y="37"/>
                </a:lnTo>
                <a:lnTo>
                  <a:pt x="11279" y="101"/>
                </a:lnTo>
                <a:lnTo>
                  <a:pt x="11458" y="196"/>
                </a:lnTo>
                <a:lnTo>
                  <a:pt x="11618" y="329"/>
                </a:lnTo>
                <a:lnTo>
                  <a:pt x="21331" y="9954"/>
                </a:lnTo>
                <a:lnTo>
                  <a:pt x="21449" y="10086"/>
                </a:lnTo>
                <a:lnTo>
                  <a:pt x="21529" y="10214"/>
                </a:lnTo>
                <a:lnTo>
                  <a:pt x="21581" y="10325"/>
                </a:lnTo>
                <a:lnTo>
                  <a:pt x="21600" y="10437"/>
                </a:lnTo>
                <a:lnTo>
                  <a:pt x="21586" y="10521"/>
                </a:lnTo>
                <a:lnTo>
                  <a:pt x="21543" y="10606"/>
                </a:lnTo>
                <a:lnTo>
                  <a:pt x="21468" y="10670"/>
                </a:lnTo>
                <a:lnTo>
                  <a:pt x="21360" y="10723"/>
                </a:lnTo>
                <a:lnTo>
                  <a:pt x="21228" y="10750"/>
                </a:lnTo>
                <a:lnTo>
                  <a:pt x="21062" y="10760"/>
                </a:lnTo>
                <a:lnTo>
                  <a:pt x="18064" y="10760"/>
                </a:lnTo>
                <a:lnTo>
                  <a:pt x="18064" y="20618"/>
                </a:lnTo>
                <a:lnTo>
                  <a:pt x="18050" y="20809"/>
                </a:lnTo>
                <a:lnTo>
                  <a:pt x="17998" y="20995"/>
                </a:lnTo>
                <a:lnTo>
                  <a:pt x="17922" y="21165"/>
                </a:lnTo>
                <a:lnTo>
                  <a:pt x="17809" y="21313"/>
                </a:lnTo>
                <a:lnTo>
                  <a:pt x="17686" y="21430"/>
                </a:lnTo>
                <a:lnTo>
                  <a:pt x="17536" y="21520"/>
                </a:lnTo>
                <a:lnTo>
                  <a:pt x="17371" y="21579"/>
                </a:lnTo>
                <a:lnTo>
                  <a:pt x="17191" y="21600"/>
                </a:lnTo>
                <a:lnTo>
                  <a:pt x="13523" y="21600"/>
                </a:lnTo>
                <a:lnTo>
                  <a:pt x="13523" y="15116"/>
                </a:lnTo>
                <a:lnTo>
                  <a:pt x="13514" y="14920"/>
                </a:lnTo>
                <a:lnTo>
                  <a:pt x="13462" y="14734"/>
                </a:lnTo>
                <a:lnTo>
                  <a:pt x="13382" y="14564"/>
                </a:lnTo>
                <a:lnTo>
                  <a:pt x="13268" y="14427"/>
                </a:lnTo>
                <a:lnTo>
                  <a:pt x="13146" y="14304"/>
                </a:lnTo>
                <a:lnTo>
                  <a:pt x="12995" y="14209"/>
                </a:lnTo>
                <a:lnTo>
                  <a:pt x="12830" y="14161"/>
                </a:lnTo>
                <a:lnTo>
                  <a:pt x="12655" y="14135"/>
                </a:lnTo>
                <a:lnTo>
                  <a:pt x="8954" y="14135"/>
                </a:lnTo>
                <a:lnTo>
                  <a:pt x="8775" y="14161"/>
                </a:lnTo>
                <a:lnTo>
                  <a:pt x="8615" y="14220"/>
                </a:lnTo>
                <a:lnTo>
                  <a:pt x="8468" y="14304"/>
                </a:lnTo>
                <a:lnTo>
                  <a:pt x="8336" y="14427"/>
                </a:lnTo>
                <a:lnTo>
                  <a:pt x="8233" y="14570"/>
                </a:lnTo>
                <a:lnTo>
                  <a:pt x="8148" y="14740"/>
                </a:lnTo>
                <a:lnTo>
                  <a:pt x="8096" y="14920"/>
                </a:lnTo>
                <a:lnTo>
                  <a:pt x="8082" y="15116"/>
                </a:lnTo>
                <a:lnTo>
                  <a:pt x="8082" y="21600"/>
                </a:lnTo>
                <a:lnTo>
                  <a:pt x="4413" y="21600"/>
                </a:lnTo>
                <a:lnTo>
                  <a:pt x="4239" y="21579"/>
                </a:lnTo>
                <a:lnTo>
                  <a:pt x="4074" y="21520"/>
                </a:lnTo>
                <a:lnTo>
                  <a:pt x="3928" y="21430"/>
                </a:lnTo>
                <a:lnTo>
                  <a:pt x="3800" y="21303"/>
                </a:lnTo>
                <a:lnTo>
                  <a:pt x="3692" y="21165"/>
                </a:lnTo>
                <a:lnTo>
                  <a:pt x="3607" y="20995"/>
                </a:lnTo>
                <a:lnTo>
                  <a:pt x="3555" y="20809"/>
                </a:lnTo>
                <a:lnTo>
                  <a:pt x="3541" y="20618"/>
                </a:lnTo>
                <a:lnTo>
                  <a:pt x="3541" y="10766"/>
                </a:lnTo>
                <a:lnTo>
                  <a:pt x="542" y="10766"/>
                </a:lnTo>
                <a:lnTo>
                  <a:pt x="382" y="10750"/>
                </a:lnTo>
                <a:lnTo>
                  <a:pt x="240" y="10723"/>
                </a:lnTo>
                <a:lnTo>
                  <a:pt x="137" y="10675"/>
                </a:lnTo>
                <a:lnTo>
                  <a:pt x="61" y="10612"/>
                </a:lnTo>
                <a:lnTo>
                  <a:pt x="14" y="10532"/>
                </a:lnTo>
                <a:lnTo>
                  <a:pt x="0" y="10437"/>
                </a:lnTo>
                <a:lnTo>
                  <a:pt x="19" y="10325"/>
                </a:lnTo>
                <a:lnTo>
                  <a:pt x="71" y="10214"/>
                </a:lnTo>
                <a:lnTo>
                  <a:pt x="156" y="10086"/>
                </a:lnTo>
                <a:lnTo>
                  <a:pt x="273" y="9954"/>
                </a:lnTo>
                <a:lnTo>
                  <a:pt x="9982" y="329"/>
                </a:lnTo>
                <a:lnTo>
                  <a:pt x="10147" y="196"/>
                </a:lnTo>
                <a:lnTo>
                  <a:pt x="10317" y="101"/>
                </a:lnTo>
                <a:lnTo>
                  <a:pt x="10505" y="37"/>
                </a:lnTo>
                <a:lnTo>
                  <a:pt x="10703" y="0"/>
                </a:lnTo>
                <a:lnTo>
                  <a:pt x="10897" y="0"/>
                </a:lnTo>
                <a:close/>
              </a:path>
            </a:pathLst>
          </a:custGeom>
          <a:ln w="12700">
            <a:solidFill>
              <a:srgbClr val="00A9E8"/>
            </a:solidFill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1749" name="Group 1749"/>
          <p:cNvGrpSpPr/>
          <p:nvPr/>
        </p:nvGrpSpPr>
        <p:grpSpPr>
          <a:xfrm>
            <a:off x="7611548" y="5973821"/>
            <a:ext cx="1058236" cy="411490"/>
            <a:chOff x="-1" y="-1"/>
            <a:chExt cx="1058235" cy="411489"/>
          </a:xfrm>
        </p:grpSpPr>
        <p:sp>
          <p:nvSpPr>
            <p:cNvPr id="1747" name="Shape 1747"/>
            <p:cNvSpPr/>
            <p:nvPr/>
          </p:nvSpPr>
          <p:spPr>
            <a:xfrm>
              <a:off x="-2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748" name="Shape 1748"/>
            <p:cNvSpPr/>
            <p:nvPr/>
          </p:nvSpPr>
          <p:spPr>
            <a:xfrm>
              <a:off x="20087" y="72575"/>
              <a:ext cx="1018060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CORPORATE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OVERVIEW</a:t>
              </a:r>
            </a:p>
          </p:txBody>
        </p:sp>
      </p:grpSp>
      <p:sp>
        <p:nvSpPr>
          <p:cNvPr id="1750" name="Shape 1750"/>
          <p:cNvSpPr>
            <a:spLocks noGrp="1"/>
          </p:cNvSpPr>
          <p:nvPr>
            <p:ph type="body" idx="13"/>
          </p:nvPr>
        </p:nvSpPr>
        <p:spPr>
          <a:xfrm>
            <a:off x="439910" y="1182684"/>
            <a:ext cx="8321041" cy="457200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51" name="Shape 175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Lithoplasty Ani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8" name="Shape 1758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5B5C5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759" name="Shape 1759"/>
          <p:cNvSpPr/>
          <p:nvPr/>
        </p:nvSpPr>
        <p:spPr>
          <a:xfrm>
            <a:off x="457203" y="6504374"/>
            <a:ext cx="3283886" cy="241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600"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iPad Lithoplasty Overview | SPL-61178 | Rev. B</a:t>
            </a:r>
          </a:p>
          <a:p>
            <a:pPr>
              <a:defRPr sz="600"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© Shockwave Medical, Inc.  All Rights Reserved.</a:t>
            </a:r>
          </a:p>
        </p:txBody>
      </p:sp>
      <p:pic>
        <p:nvPicPr>
          <p:cNvPr id="1760" name="image3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70458" y="6514748"/>
            <a:ext cx="914404" cy="224772"/>
          </a:xfrm>
          <a:prstGeom prst="rect">
            <a:avLst/>
          </a:prstGeom>
          <a:ln w="12700">
            <a:miter lim="400000"/>
          </a:ln>
        </p:spPr>
      </p:pic>
      <p:sp>
        <p:nvSpPr>
          <p:cNvPr id="1761" name="Shape 1761"/>
          <p:cNvSpPr/>
          <p:nvPr/>
        </p:nvSpPr>
        <p:spPr>
          <a:xfrm>
            <a:off x="3706317" y="6603154"/>
            <a:ext cx="1731369" cy="177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b">
            <a:spAutoFit/>
          </a:bodyPr>
          <a:lstStyle>
            <a:lvl1pPr algn="ctr">
              <a:defRPr sz="700">
                <a:solidFill>
                  <a:srgbClr val="00A9E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SAFETY INFORMATION</a:t>
            </a:r>
          </a:p>
        </p:txBody>
      </p:sp>
      <p:sp>
        <p:nvSpPr>
          <p:cNvPr id="1762" name="Shape 1762"/>
          <p:cNvSpPr/>
          <p:nvPr/>
        </p:nvSpPr>
        <p:spPr>
          <a:xfrm>
            <a:off x="550862" y="5973826"/>
            <a:ext cx="411846" cy="4114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597" y="0"/>
                </a:moveTo>
                <a:lnTo>
                  <a:pt x="21600" y="0"/>
                </a:lnTo>
                <a:lnTo>
                  <a:pt x="21600" y="18000"/>
                </a:lnTo>
                <a:cubicBezTo>
                  <a:pt x="21600" y="19988"/>
                  <a:pt x="19990" y="21600"/>
                  <a:pt x="18003" y="21600"/>
                </a:cubicBezTo>
                <a:lnTo>
                  <a:pt x="0" y="21600"/>
                </a:lnTo>
                <a:lnTo>
                  <a:pt x="0" y="3600"/>
                </a:lnTo>
                <a:cubicBezTo>
                  <a:pt x="0" y="1612"/>
                  <a:pt x="1610" y="0"/>
                  <a:pt x="3597" y="0"/>
                </a:cubicBezTo>
                <a:close/>
              </a:path>
            </a:pathLst>
          </a:custGeom>
          <a:ln w="12700">
            <a:solidFill>
              <a:srgbClr val="00A9E8"/>
            </a:solidFill>
          </a:ln>
        </p:spPr>
        <p:txBody>
          <a:bodyPr lIns="45718" tIns="45718" rIns="45718" bIns="45718" anchor="ctr"/>
          <a:lstStyle/>
          <a:p>
            <a:pPr algn="ctr">
              <a:defRPr sz="800" b="1">
                <a:solidFill>
                  <a:srgbClr val="00A9E8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1765" name="Group 1765">
            <a:hlinkClick r:id="rId4" action="ppaction://hlinksldjump"/>
          </p:cNvPr>
          <p:cNvGrpSpPr/>
          <p:nvPr/>
        </p:nvGrpSpPr>
        <p:grpSpPr>
          <a:xfrm>
            <a:off x="1005678" y="5973821"/>
            <a:ext cx="1058238" cy="411490"/>
            <a:chOff x="0" y="-1"/>
            <a:chExt cx="1058236" cy="411489"/>
          </a:xfrm>
        </p:grpSpPr>
        <p:sp>
          <p:nvSpPr>
            <p:cNvPr id="1763" name="Shape 1763"/>
            <p:cNvSpPr/>
            <p:nvPr/>
          </p:nvSpPr>
          <p:spPr>
            <a:xfrm>
              <a:off x="-1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764" name="Shape 1764"/>
            <p:cNvSpPr/>
            <p:nvPr/>
          </p:nvSpPr>
          <p:spPr>
            <a:xfrm>
              <a:off x="20086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TECHNOLOGY OVERVIEW</a:t>
              </a:r>
            </a:p>
          </p:txBody>
        </p:sp>
      </p:grpSp>
      <p:grpSp>
        <p:nvGrpSpPr>
          <p:cNvPr id="1768" name="Group 1768">
            <a:hlinkClick r:id="rId4" action="ppaction://hlinksldjump"/>
          </p:cNvPr>
          <p:cNvGrpSpPr/>
          <p:nvPr/>
        </p:nvGrpSpPr>
        <p:grpSpPr>
          <a:xfrm>
            <a:off x="2106884" y="5973821"/>
            <a:ext cx="1058236" cy="411490"/>
            <a:chOff x="-1" y="-1"/>
            <a:chExt cx="1058235" cy="411489"/>
          </a:xfrm>
        </p:grpSpPr>
        <p:sp>
          <p:nvSpPr>
            <p:cNvPr id="1766" name="Shape 1766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solidFill>
              <a:srgbClr val="5B5C5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7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767" name="Shape 1767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ANIMATIONS</a:t>
              </a:r>
            </a:p>
            <a:p>
              <a:pPr algn="ctr">
                <a:defRPr sz="7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AND VIDEOS</a:t>
              </a:r>
            </a:p>
          </p:txBody>
        </p:sp>
      </p:grpSp>
      <p:grpSp>
        <p:nvGrpSpPr>
          <p:cNvPr id="1771" name="Group 1771">
            <a:hlinkClick r:id="rId4" action="ppaction://hlinksldjump"/>
          </p:cNvPr>
          <p:cNvGrpSpPr/>
          <p:nvPr/>
        </p:nvGrpSpPr>
        <p:grpSpPr>
          <a:xfrm>
            <a:off x="3208087" y="5973821"/>
            <a:ext cx="1058237" cy="411490"/>
            <a:chOff x="0" y="-1"/>
            <a:chExt cx="1058236" cy="411489"/>
          </a:xfrm>
        </p:grpSpPr>
        <p:sp>
          <p:nvSpPr>
            <p:cNvPr id="1769" name="Shape 1769"/>
            <p:cNvSpPr/>
            <p:nvPr/>
          </p:nvSpPr>
          <p:spPr>
            <a:xfrm>
              <a:off x="-1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770" name="Shape 1770"/>
            <p:cNvSpPr/>
            <p:nvPr/>
          </p:nvSpPr>
          <p:spPr>
            <a:xfrm>
              <a:off x="20086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DISRUPT </a:t>
              </a:r>
              <a:br/>
              <a:r>
                <a:t>PAD DATA</a:t>
              </a:r>
            </a:p>
          </p:txBody>
        </p:sp>
      </p:grpSp>
      <p:grpSp>
        <p:nvGrpSpPr>
          <p:cNvPr id="1774" name="Group 1774">
            <a:hlinkClick r:id="rId4" action="ppaction://hlinksldjump"/>
          </p:cNvPr>
          <p:cNvGrpSpPr/>
          <p:nvPr/>
        </p:nvGrpSpPr>
        <p:grpSpPr>
          <a:xfrm>
            <a:off x="4309290" y="5973821"/>
            <a:ext cx="1058237" cy="411490"/>
            <a:chOff x="-1" y="-1"/>
            <a:chExt cx="1058235" cy="411489"/>
          </a:xfrm>
        </p:grpSpPr>
        <p:sp>
          <p:nvSpPr>
            <p:cNvPr id="1772" name="Shape 1772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773" name="Shape 1773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USER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GUIDE</a:t>
              </a:r>
            </a:p>
          </p:txBody>
        </p:sp>
      </p:grpSp>
      <p:grpSp>
        <p:nvGrpSpPr>
          <p:cNvPr id="1777" name="Group 1777"/>
          <p:cNvGrpSpPr/>
          <p:nvPr/>
        </p:nvGrpSpPr>
        <p:grpSpPr>
          <a:xfrm>
            <a:off x="5410493" y="5973821"/>
            <a:ext cx="1058236" cy="411490"/>
            <a:chOff x="-1" y="-1"/>
            <a:chExt cx="1058235" cy="411489"/>
          </a:xfrm>
        </p:grpSpPr>
        <p:sp>
          <p:nvSpPr>
            <p:cNvPr id="1775" name="Shape 1775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776" name="Shape 1776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CASE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STUDIES</a:t>
              </a:r>
            </a:p>
          </p:txBody>
        </p:sp>
      </p:grpSp>
      <p:grpSp>
        <p:nvGrpSpPr>
          <p:cNvPr id="1780" name="Group 1780">
            <a:hlinkClick r:id="rId4" action="ppaction://hlinksldjump"/>
          </p:cNvPr>
          <p:cNvGrpSpPr/>
          <p:nvPr/>
        </p:nvGrpSpPr>
        <p:grpSpPr>
          <a:xfrm>
            <a:off x="6511697" y="5973821"/>
            <a:ext cx="1058236" cy="411490"/>
            <a:chOff x="-1" y="-1"/>
            <a:chExt cx="1058235" cy="411489"/>
          </a:xfrm>
        </p:grpSpPr>
        <p:sp>
          <p:nvSpPr>
            <p:cNvPr id="1778" name="Shape 1778"/>
            <p:cNvSpPr/>
            <p:nvPr/>
          </p:nvSpPr>
          <p:spPr>
            <a:xfrm>
              <a:off x="-2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779" name="Shape 1779"/>
            <p:cNvSpPr/>
            <p:nvPr/>
          </p:nvSpPr>
          <p:spPr>
            <a:xfrm>
              <a:off x="20087" y="72575"/>
              <a:ext cx="1018060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KEY</a:t>
              </a:r>
              <a:br/>
              <a:r>
                <a:t>BENEFITS</a:t>
              </a:r>
            </a:p>
          </p:txBody>
        </p:sp>
      </p:grpSp>
      <p:sp>
        <p:nvSpPr>
          <p:cNvPr id="1781" name="Shape 1781">
            <a:hlinkClick r:id="rId2" action="ppaction://hlinksldjump"/>
          </p:cNvPr>
          <p:cNvSpPr/>
          <p:nvPr/>
        </p:nvSpPr>
        <p:spPr>
          <a:xfrm>
            <a:off x="653705" y="6088126"/>
            <a:ext cx="205795" cy="182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97" y="0"/>
                </a:moveTo>
                <a:lnTo>
                  <a:pt x="11095" y="37"/>
                </a:lnTo>
                <a:lnTo>
                  <a:pt x="11279" y="101"/>
                </a:lnTo>
                <a:lnTo>
                  <a:pt x="11458" y="196"/>
                </a:lnTo>
                <a:lnTo>
                  <a:pt x="11618" y="329"/>
                </a:lnTo>
                <a:lnTo>
                  <a:pt x="21331" y="9954"/>
                </a:lnTo>
                <a:lnTo>
                  <a:pt x="21449" y="10086"/>
                </a:lnTo>
                <a:lnTo>
                  <a:pt x="21529" y="10214"/>
                </a:lnTo>
                <a:lnTo>
                  <a:pt x="21581" y="10325"/>
                </a:lnTo>
                <a:lnTo>
                  <a:pt x="21600" y="10437"/>
                </a:lnTo>
                <a:lnTo>
                  <a:pt x="21586" y="10521"/>
                </a:lnTo>
                <a:lnTo>
                  <a:pt x="21543" y="10606"/>
                </a:lnTo>
                <a:lnTo>
                  <a:pt x="21468" y="10670"/>
                </a:lnTo>
                <a:lnTo>
                  <a:pt x="21360" y="10723"/>
                </a:lnTo>
                <a:lnTo>
                  <a:pt x="21228" y="10750"/>
                </a:lnTo>
                <a:lnTo>
                  <a:pt x="21062" y="10760"/>
                </a:lnTo>
                <a:lnTo>
                  <a:pt x="18064" y="10760"/>
                </a:lnTo>
                <a:lnTo>
                  <a:pt x="18064" y="20618"/>
                </a:lnTo>
                <a:lnTo>
                  <a:pt x="18050" y="20809"/>
                </a:lnTo>
                <a:lnTo>
                  <a:pt x="17998" y="20995"/>
                </a:lnTo>
                <a:lnTo>
                  <a:pt x="17922" y="21165"/>
                </a:lnTo>
                <a:lnTo>
                  <a:pt x="17809" y="21313"/>
                </a:lnTo>
                <a:lnTo>
                  <a:pt x="17686" y="21430"/>
                </a:lnTo>
                <a:lnTo>
                  <a:pt x="17536" y="21520"/>
                </a:lnTo>
                <a:lnTo>
                  <a:pt x="17371" y="21579"/>
                </a:lnTo>
                <a:lnTo>
                  <a:pt x="17191" y="21600"/>
                </a:lnTo>
                <a:lnTo>
                  <a:pt x="13523" y="21600"/>
                </a:lnTo>
                <a:lnTo>
                  <a:pt x="13523" y="15116"/>
                </a:lnTo>
                <a:lnTo>
                  <a:pt x="13514" y="14920"/>
                </a:lnTo>
                <a:lnTo>
                  <a:pt x="13462" y="14734"/>
                </a:lnTo>
                <a:lnTo>
                  <a:pt x="13382" y="14564"/>
                </a:lnTo>
                <a:lnTo>
                  <a:pt x="13268" y="14427"/>
                </a:lnTo>
                <a:lnTo>
                  <a:pt x="13146" y="14304"/>
                </a:lnTo>
                <a:lnTo>
                  <a:pt x="12995" y="14209"/>
                </a:lnTo>
                <a:lnTo>
                  <a:pt x="12830" y="14161"/>
                </a:lnTo>
                <a:lnTo>
                  <a:pt x="12655" y="14135"/>
                </a:lnTo>
                <a:lnTo>
                  <a:pt x="8954" y="14135"/>
                </a:lnTo>
                <a:lnTo>
                  <a:pt x="8775" y="14161"/>
                </a:lnTo>
                <a:lnTo>
                  <a:pt x="8615" y="14220"/>
                </a:lnTo>
                <a:lnTo>
                  <a:pt x="8468" y="14304"/>
                </a:lnTo>
                <a:lnTo>
                  <a:pt x="8336" y="14427"/>
                </a:lnTo>
                <a:lnTo>
                  <a:pt x="8233" y="14570"/>
                </a:lnTo>
                <a:lnTo>
                  <a:pt x="8148" y="14740"/>
                </a:lnTo>
                <a:lnTo>
                  <a:pt x="8096" y="14920"/>
                </a:lnTo>
                <a:lnTo>
                  <a:pt x="8082" y="15116"/>
                </a:lnTo>
                <a:lnTo>
                  <a:pt x="8082" y="21600"/>
                </a:lnTo>
                <a:lnTo>
                  <a:pt x="4413" y="21600"/>
                </a:lnTo>
                <a:lnTo>
                  <a:pt x="4239" y="21579"/>
                </a:lnTo>
                <a:lnTo>
                  <a:pt x="4074" y="21520"/>
                </a:lnTo>
                <a:lnTo>
                  <a:pt x="3928" y="21430"/>
                </a:lnTo>
                <a:lnTo>
                  <a:pt x="3800" y="21303"/>
                </a:lnTo>
                <a:lnTo>
                  <a:pt x="3692" y="21165"/>
                </a:lnTo>
                <a:lnTo>
                  <a:pt x="3607" y="20995"/>
                </a:lnTo>
                <a:lnTo>
                  <a:pt x="3555" y="20809"/>
                </a:lnTo>
                <a:lnTo>
                  <a:pt x="3541" y="20618"/>
                </a:lnTo>
                <a:lnTo>
                  <a:pt x="3541" y="10766"/>
                </a:lnTo>
                <a:lnTo>
                  <a:pt x="542" y="10766"/>
                </a:lnTo>
                <a:lnTo>
                  <a:pt x="382" y="10750"/>
                </a:lnTo>
                <a:lnTo>
                  <a:pt x="240" y="10723"/>
                </a:lnTo>
                <a:lnTo>
                  <a:pt x="137" y="10675"/>
                </a:lnTo>
                <a:lnTo>
                  <a:pt x="61" y="10612"/>
                </a:lnTo>
                <a:lnTo>
                  <a:pt x="14" y="10532"/>
                </a:lnTo>
                <a:lnTo>
                  <a:pt x="0" y="10437"/>
                </a:lnTo>
                <a:lnTo>
                  <a:pt x="19" y="10325"/>
                </a:lnTo>
                <a:lnTo>
                  <a:pt x="71" y="10214"/>
                </a:lnTo>
                <a:lnTo>
                  <a:pt x="156" y="10086"/>
                </a:lnTo>
                <a:lnTo>
                  <a:pt x="273" y="9954"/>
                </a:lnTo>
                <a:lnTo>
                  <a:pt x="9982" y="329"/>
                </a:lnTo>
                <a:lnTo>
                  <a:pt x="10147" y="196"/>
                </a:lnTo>
                <a:lnTo>
                  <a:pt x="10317" y="101"/>
                </a:lnTo>
                <a:lnTo>
                  <a:pt x="10505" y="37"/>
                </a:lnTo>
                <a:lnTo>
                  <a:pt x="10703" y="0"/>
                </a:lnTo>
                <a:lnTo>
                  <a:pt x="10897" y="0"/>
                </a:lnTo>
                <a:close/>
              </a:path>
            </a:pathLst>
          </a:custGeom>
          <a:ln w="12700">
            <a:solidFill>
              <a:srgbClr val="00A9E8"/>
            </a:solidFill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1784" name="Group 1784"/>
          <p:cNvGrpSpPr/>
          <p:nvPr/>
        </p:nvGrpSpPr>
        <p:grpSpPr>
          <a:xfrm>
            <a:off x="7611548" y="5973821"/>
            <a:ext cx="1058236" cy="411490"/>
            <a:chOff x="-1" y="-1"/>
            <a:chExt cx="1058235" cy="411489"/>
          </a:xfrm>
        </p:grpSpPr>
        <p:sp>
          <p:nvSpPr>
            <p:cNvPr id="1782" name="Shape 1782"/>
            <p:cNvSpPr/>
            <p:nvPr/>
          </p:nvSpPr>
          <p:spPr>
            <a:xfrm>
              <a:off x="-2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783" name="Shape 1783"/>
            <p:cNvSpPr/>
            <p:nvPr/>
          </p:nvSpPr>
          <p:spPr>
            <a:xfrm>
              <a:off x="20087" y="72575"/>
              <a:ext cx="1018060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CORPORATE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OVERVIEW</a:t>
              </a:r>
            </a:p>
          </p:txBody>
        </p:sp>
      </p:grpSp>
      <p:sp>
        <p:nvSpPr>
          <p:cNvPr id="1785" name="Shape 1785"/>
          <p:cNvSpPr>
            <a:spLocks noGrp="1"/>
          </p:cNvSpPr>
          <p:nvPr>
            <p:ph type="body" idx="1"/>
          </p:nvPr>
        </p:nvSpPr>
        <p:spPr>
          <a:xfrm>
            <a:off x="439910" y="1182687"/>
            <a:ext cx="8321042" cy="4572002"/>
          </a:xfrm>
          <a:prstGeom prst="rect">
            <a:avLst/>
          </a:prstGeom>
        </p:spPr>
        <p:txBody>
          <a:bodyPr/>
          <a:lstStyle>
            <a:lvl1pPr marL="129773" indent="-129773">
              <a:buClr>
                <a:srgbClr val="38342C"/>
              </a:buClr>
              <a:defRPr>
                <a:solidFill>
                  <a:srgbClr val="5B5C56"/>
                </a:solidFill>
              </a:defRPr>
            </a:lvl1pPr>
            <a:lvl2pPr marL="276847" indent="-147076">
              <a:buClr>
                <a:srgbClr val="38342C"/>
              </a:buClr>
              <a:defRPr>
                <a:solidFill>
                  <a:srgbClr val="5B5C56"/>
                </a:solidFill>
              </a:defRPr>
            </a:lvl2pPr>
            <a:lvl3pPr marL="427686" indent="-168145">
              <a:buClr>
                <a:srgbClr val="38342C"/>
              </a:buClr>
              <a:defRPr>
                <a:solidFill>
                  <a:srgbClr val="5B5C56"/>
                </a:solidFill>
              </a:defRPr>
            </a:lvl3pPr>
            <a:lvl4pPr marL="571966" indent="-183845">
              <a:buClr>
                <a:srgbClr val="38342C"/>
              </a:buClr>
              <a:buChar char="•"/>
              <a:defRPr>
                <a:solidFill>
                  <a:srgbClr val="5B5C56"/>
                </a:solidFill>
              </a:defRPr>
            </a:lvl4pPr>
            <a:lvl5pPr marL="691618" indent="-173722">
              <a:buClr>
                <a:srgbClr val="38342C"/>
              </a:buClr>
              <a:buChar char="•"/>
              <a:defRPr>
                <a:solidFill>
                  <a:srgbClr val="5B5C56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86" name="Shape 1786"/>
          <p:cNvSpPr>
            <a:spLocks noGrp="1"/>
          </p:cNvSpPr>
          <p:nvPr>
            <p:ph type="body" sz="quarter" idx="13"/>
          </p:nvPr>
        </p:nvSpPr>
        <p:spPr>
          <a:xfrm>
            <a:off x="439911" y="107155"/>
            <a:ext cx="8321041" cy="417186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1787" name="Shape 1787"/>
          <p:cNvSpPr>
            <a:spLocks noGrp="1"/>
          </p:cNvSpPr>
          <p:nvPr>
            <p:ph type="body" sz="quarter" idx="14"/>
          </p:nvPr>
        </p:nvSpPr>
        <p:spPr>
          <a:xfrm>
            <a:off x="439911" y="539530"/>
            <a:ext cx="8321041" cy="342901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88" name="Shape 178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isrupt Pad Data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5" name="Shape 1795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5B5C5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796" name="Shape 1796"/>
          <p:cNvSpPr>
            <a:spLocks noGrp="1"/>
          </p:cNvSpPr>
          <p:nvPr>
            <p:ph type="body" idx="1"/>
          </p:nvPr>
        </p:nvSpPr>
        <p:spPr>
          <a:xfrm>
            <a:off x="439910" y="1182687"/>
            <a:ext cx="8321042" cy="4572002"/>
          </a:xfrm>
          <a:prstGeom prst="rect">
            <a:avLst/>
          </a:prstGeom>
        </p:spPr>
        <p:txBody>
          <a:bodyPr/>
          <a:lstStyle>
            <a:lvl1pPr marL="129773" indent="-129773">
              <a:buClr>
                <a:srgbClr val="38342C"/>
              </a:buClr>
              <a:defRPr>
                <a:solidFill>
                  <a:srgbClr val="5B5C56"/>
                </a:solidFill>
              </a:defRPr>
            </a:lvl1pPr>
            <a:lvl2pPr marL="276847" indent="-147076">
              <a:buClr>
                <a:srgbClr val="38342C"/>
              </a:buClr>
              <a:defRPr>
                <a:solidFill>
                  <a:srgbClr val="5B5C56"/>
                </a:solidFill>
              </a:defRPr>
            </a:lvl2pPr>
            <a:lvl3pPr marL="427686" indent="-168145">
              <a:buClr>
                <a:srgbClr val="38342C"/>
              </a:buClr>
              <a:defRPr>
                <a:solidFill>
                  <a:srgbClr val="5B5C56"/>
                </a:solidFill>
              </a:defRPr>
            </a:lvl3pPr>
            <a:lvl4pPr marL="571966" indent="-183845">
              <a:buClr>
                <a:srgbClr val="38342C"/>
              </a:buClr>
              <a:buChar char="•"/>
              <a:defRPr>
                <a:solidFill>
                  <a:srgbClr val="5B5C56"/>
                </a:solidFill>
              </a:defRPr>
            </a:lvl4pPr>
            <a:lvl5pPr marL="691618" indent="-173722">
              <a:buClr>
                <a:srgbClr val="38342C"/>
              </a:buClr>
              <a:buChar char="•"/>
              <a:defRPr>
                <a:solidFill>
                  <a:srgbClr val="5B5C56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97" name="Shape 1797"/>
          <p:cNvSpPr>
            <a:spLocks noGrp="1"/>
          </p:cNvSpPr>
          <p:nvPr>
            <p:ph type="body" sz="quarter" idx="13"/>
          </p:nvPr>
        </p:nvSpPr>
        <p:spPr>
          <a:xfrm>
            <a:off x="439911" y="107155"/>
            <a:ext cx="8321041" cy="700093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1798" name="Shape 179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isrupt Pad Data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5" name="Shape 1805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5B5C5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806" name="Shape 1806"/>
          <p:cNvSpPr>
            <a:spLocks noGrp="1"/>
          </p:cNvSpPr>
          <p:nvPr>
            <p:ph type="body" sz="quarter" idx="1"/>
          </p:nvPr>
        </p:nvSpPr>
        <p:spPr>
          <a:xfrm>
            <a:off x="439912" y="107157"/>
            <a:ext cx="8321041" cy="700091"/>
          </a:xfrm>
          <a:prstGeom prst="rect">
            <a:avLst/>
          </a:prstGeom>
        </p:spPr>
        <p:txBody>
          <a:bodyPr anchor="ctr"/>
          <a:lstStyle>
            <a:lvl1pPr marL="0" indent="0">
              <a:buClrTx/>
              <a:buSzTx/>
              <a:buFontTx/>
              <a:buNone/>
              <a:defRPr sz="2600">
                <a:solidFill>
                  <a:srgbClr val="FFFFFF"/>
                </a:solidFill>
              </a:defRPr>
            </a:lvl1pPr>
            <a:lvl2pPr marL="370777" indent="-241006">
              <a:buClrTx/>
              <a:buFontTx/>
              <a:defRPr sz="2600">
                <a:solidFill>
                  <a:srgbClr val="FFFFFF"/>
                </a:solidFill>
              </a:defRPr>
            </a:lvl2pPr>
            <a:lvl3pPr marL="538134" indent="-278592">
              <a:buClrTx/>
              <a:buFontTx/>
              <a:defRPr sz="2600">
                <a:solidFill>
                  <a:srgbClr val="FFFFFF"/>
                </a:solidFill>
              </a:defRPr>
            </a:lvl3pPr>
            <a:lvl4pPr marL="669296" indent="-281173">
              <a:buClrTx/>
              <a:buFontTx/>
              <a:defRPr sz="2600">
                <a:solidFill>
                  <a:srgbClr val="FFFFFF"/>
                </a:solidFill>
              </a:defRPr>
            </a:lvl4pPr>
            <a:lvl5pPr marL="836730" indent="-318834">
              <a:buClrTx/>
              <a:buFontTx/>
              <a:defRPr sz="26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07" name="Shape 1807"/>
          <p:cNvSpPr/>
          <p:nvPr/>
        </p:nvSpPr>
        <p:spPr>
          <a:xfrm>
            <a:off x="457203" y="6504374"/>
            <a:ext cx="3283886" cy="241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600"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iPad Lithoplasty Overview | SPL-61178 | Rev. B</a:t>
            </a:r>
          </a:p>
          <a:p>
            <a:pPr>
              <a:defRPr sz="600"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© Shockwave Medical, Inc.  All Rights Reserved.</a:t>
            </a:r>
          </a:p>
        </p:txBody>
      </p:sp>
      <p:pic>
        <p:nvPicPr>
          <p:cNvPr id="1808" name="image3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70458" y="6514748"/>
            <a:ext cx="914404" cy="224772"/>
          </a:xfrm>
          <a:prstGeom prst="rect">
            <a:avLst/>
          </a:prstGeom>
          <a:ln w="12700">
            <a:miter lim="400000"/>
          </a:ln>
        </p:spPr>
      </p:pic>
      <p:sp>
        <p:nvSpPr>
          <p:cNvPr id="1809" name="Shape 1809"/>
          <p:cNvSpPr/>
          <p:nvPr/>
        </p:nvSpPr>
        <p:spPr>
          <a:xfrm>
            <a:off x="3706317" y="6603154"/>
            <a:ext cx="1731369" cy="177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b">
            <a:spAutoFit/>
          </a:bodyPr>
          <a:lstStyle>
            <a:lvl1pPr algn="ctr">
              <a:defRPr sz="700">
                <a:solidFill>
                  <a:srgbClr val="00A9E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SAFETY INFORMATION</a:t>
            </a:r>
          </a:p>
        </p:txBody>
      </p:sp>
      <p:sp>
        <p:nvSpPr>
          <p:cNvPr id="1810" name="Shape 1810"/>
          <p:cNvSpPr/>
          <p:nvPr/>
        </p:nvSpPr>
        <p:spPr>
          <a:xfrm>
            <a:off x="550862" y="5973826"/>
            <a:ext cx="411846" cy="4114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597" y="0"/>
                </a:moveTo>
                <a:lnTo>
                  <a:pt x="21600" y="0"/>
                </a:lnTo>
                <a:lnTo>
                  <a:pt x="21600" y="18000"/>
                </a:lnTo>
                <a:cubicBezTo>
                  <a:pt x="21600" y="19988"/>
                  <a:pt x="19990" y="21600"/>
                  <a:pt x="18003" y="21600"/>
                </a:cubicBezTo>
                <a:lnTo>
                  <a:pt x="0" y="21600"/>
                </a:lnTo>
                <a:lnTo>
                  <a:pt x="0" y="3600"/>
                </a:lnTo>
                <a:cubicBezTo>
                  <a:pt x="0" y="1612"/>
                  <a:pt x="1610" y="0"/>
                  <a:pt x="3597" y="0"/>
                </a:cubicBezTo>
                <a:close/>
              </a:path>
            </a:pathLst>
          </a:custGeom>
          <a:ln w="12700">
            <a:solidFill>
              <a:srgbClr val="00A9E8"/>
            </a:solidFill>
          </a:ln>
        </p:spPr>
        <p:txBody>
          <a:bodyPr lIns="45718" tIns="45718" rIns="45718" bIns="45718" anchor="ctr"/>
          <a:lstStyle/>
          <a:p>
            <a:pPr algn="ctr">
              <a:defRPr sz="800" b="1">
                <a:solidFill>
                  <a:srgbClr val="00A9E8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1813" name="Group 1813">
            <a:hlinkClick r:id="rId4" action="ppaction://hlinksldjump"/>
          </p:cNvPr>
          <p:cNvGrpSpPr/>
          <p:nvPr/>
        </p:nvGrpSpPr>
        <p:grpSpPr>
          <a:xfrm>
            <a:off x="1005678" y="5973821"/>
            <a:ext cx="1058238" cy="411490"/>
            <a:chOff x="0" y="-1"/>
            <a:chExt cx="1058236" cy="411489"/>
          </a:xfrm>
        </p:grpSpPr>
        <p:sp>
          <p:nvSpPr>
            <p:cNvPr id="1811" name="Shape 1811"/>
            <p:cNvSpPr/>
            <p:nvPr/>
          </p:nvSpPr>
          <p:spPr>
            <a:xfrm>
              <a:off x="-1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812" name="Shape 1812"/>
            <p:cNvSpPr/>
            <p:nvPr/>
          </p:nvSpPr>
          <p:spPr>
            <a:xfrm>
              <a:off x="20086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TECHNOLOGY OVERVIEW</a:t>
              </a:r>
            </a:p>
          </p:txBody>
        </p:sp>
      </p:grpSp>
      <p:grpSp>
        <p:nvGrpSpPr>
          <p:cNvPr id="1816" name="Group 1816">
            <a:hlinkClick r:id="rId4" action="ppaction://hlinksldjump"/>
          </p:cNvPr>
          <p:cNvGrpSpPr/>
          <p:nvPr/>
        </p:nvGrpSpPr>
        <p:grpSpPr>
          <a:xfrm>
            <a:off x="2106884" y="5973821"/>
            <a:ext cx="1058236" cy="411490"/>
            <a:chOff x="-1" y="-1"/>
            <a:chExt cx="1058235" cy="411489"/>
          </a:xfrm>
        </p:grpSpPr>
        <p:sp>
          <p:nvSpPr>
            <p:cNvPr id="1814" name="Shape 1814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815" name="Shape 1815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ANIMATIONS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AND VIDEOS</a:t>
              </a:r>
            </a:p>
          </p:txBody>
        </p:sp>
      </p:grpSp>
      <p:grpSp>
        <p:nvGrpSpPr>
          <p:cNvPr id="1819" name="Group 1819">
            <a:hlinkClick r:id="rId4" action="ppaction://hlinksldjump"/>
          </p:cNvPr>
          <p:cNvGrpSpPr/>
          <p:nvPr/>
        </p:nvGrpSpPr>
        <p:grpSpPr>
          <a:xfrm>
            <a:off x="3208087" y="5973821"/>
            <a:ext cx="1058237" cy="411490"/>
            <a:chOff x="0" y="-1"/>
            <a:chExt cx="1058236" cy="411489"/>
          </a:xfrm>
        </p:grpSpPr>
        <p:sp>
          <p:nvSpPr>
            <p:cNvPr id="1817" name="Shape 1817"/>
            <p:cNvSpPr/>
            <p:nvPr/>
          </p:nvSpPr>
          <p:spPr>
            <a:xfrm>
              <a:off x="-1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solidFill>
              <a:srgbClr val="5B5C5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818" name="Shape 1818"/>
            <p:cNvSpPr/>
            <p:nvPr/>
          </p:nvSpPr>
          <p:spPr>
            <a:xfrm>
              <a:off x="20086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DISRUPT </a:t>
              </a:r>
              <a:br/>
              <a:r>
                <a:t>PAD DATA</a:t>
              </a:r>
            </a:p>
          </p:txBody>
        </p:sp>
      </p:grpSp>
      <p:grpSp>
        <p:nvGrpSpPr>
          <p:cNvPr id="1822" name="Group 1822">
            <a:hlinkClick r:id="rId4" action="ppaction://hlinksldjump"/>
          </p:cNvPr>
          <p:cNvGrpSpPr/>
          <p:nvPr/>
        </p:nvGrpSpPr>
        <p:grpSpPr>
          <a:xfrm>
            <a:off x="4309290" y="5973821"/>
            <a:ext cx="1058237" cy="411490"/>
            <a:chOff x="-1" y="-1"/>
            <a:chExt cx="1058235" cy="411489"/>
          </a:xfrm>
        </p:grpSpPr>
        <p:sp>
          <p:nvSpPr>
            <p:cNvPr id="1820" name="Shape 1820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821" name="Shape 1821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USER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GUIDE</a:t>
              </a:r>
            </a:p>
          </p:txBody>
        </p:sp>
      </p:grpSp>
      <p:grpSp>
        <p:nvGrpSpPr>
          <p:cNvPr id="1825" name="Group 1825"/>
          <p:cNvGrpSpPr/>
          <p:nvPr/>
        </p:nvGrpSpPr>
        <p:grpSpPr>
          <a:xfrm>
            <a:off x="5410493" y="5973821"/>
            <a:ext cx="1058236" cy="411490"/>
            <a:chOff x="-1" y="-1"/>
            <a:chExt cx="1058235" cy="411489"/>
          </a:xfrm>
        </p:grpSpPr>
        <p:sp>
          <p:nvSpPr>
            <p:cNvPr id="1823" name="Shape 1823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824" name="Shape 1824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CASE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STUDIES</a:t>
              </a:r>
            </a:p>
          </p:txBody>
        </p:sp>
      </p:grpSp>
      <p:grpSp>
        <p:nvGrpSpPr>
          <p:cNvPr id="1828" name="Group 1828">
            <a:hlinkClick r:id="rId4" action="ppaction://hlinksldjump"/>
          </p:cNvPr>
          <p:cNvGrpSpPr/>
          <p:nvPr/>
        </p:nvGrpSpPr>
        <p:grpSpPr>
          <a:xfrm>
            <a:off x="6511697" y="5973821"/>
            <a:ext cx="1058236" cy="411490"/>
            <a:chOff x="-1" y="-1"/>
            <a:chExt cx="1058235" cy="411489"/>
          </a:xfrm>
        </p:grpSpPr>
        <p:sp>
          <p:nvSpPr>
            <p:cNvPr id="1826" name="Shape 1826"/>
            <p:cNvSpPr/>
            <p:nvPr/>
          </p:nvSpPr>
          <p:spPr>
            <a:xfrm>
              <a:off x="-2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827" name="Shape 1827"/>
            <p:cNvSpPr/>
            <p:nvPr/>
          </p:nvSpPr>
          <p:spPr>
            <a:xfrm>
              <a:off x="20087" y="72575"/>
              <a:ext cx="1018060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KEY</a:t>
              </a:r>
              <a:br/>
              <a:r>
                <a:t>BENEFITS</a:t>
              </a:r>
            </a:p>
          </p:txBody>
        </p:sp>
      </p:grpSp>
      <p:sp>
        <p:nvSpPr>
          <p:cNvPr id="1829" name="Shape 1829">
            <a:hlinkClick r:id="rId2" action="ppaction://hlinksldjump"/>
          </p:cNvPr>
          <p:cNvSpPr/>
          <p:nvPr/>
        </p:nvSpPr>
        <p:spPr>
          <a:xfrm>
            <a:off x="653705" y="6088126"/>
            <a:ext cx="205795" cy="182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97" y="0"/>
                </a:moveTo>
                <a:lnTo>
                  <a:pt x="11095" y="37"/>
                </a:lnTo>
                <a:lnTo>
                  <a:pt x="11279" y="101"/>
                </a:lnTo>
                <a:lnTo>
                  <a:pt x="11458" y="196"/>
                </a:lnTo>
                <a:lnTo>
                  <a:pt x="11618" y="329"/>
                </a:lnTo>
                <a:lnTo>
                  <a:pt x="21331" y="9954"/>
                </a:lnTo>
                <a:lnTo>
                  <a:pt x="21449" y="10086"/>
                </a:lnTo>
                <a:lnTo>
                  <a:pt x="21529" y="10214"/>
                </a:lnTo>
                <a:lnTo>
                  <a:pt x="21581" y="10325"/>
                </a:lnTo>
                <a:lnTo>
                  <a:pt x="21600" y="10437"/>
                </a:lnTo>
                <a:lnTo>
                  <a:pt x="21586" y="10521"/>
                </a:lnTo>
                <a:lnTo>
                  <a:pt x="21543" y="10606"/>
                </a:lnTo>
                <a:lnTo>
                  <a:pt x="21468" y="10670"/>
                </a:lnTo>
                <a:lnTo>
                  <a:pt x="21360" y="10723"/>
                </a:lnTo>
                <a:lnTo>
                  <a:pt x="21228" y="10750"/>
                </a:lnTo>
                <a:lnTo>
                  <a:pt x="21062" y="10760"/>
                </a:lnTo>
                <a:lnTo>
                  <a:pt x="18064" y="10760"/>
                </a:lnTo>
                <a:lnTo>
                  <a:pt x="18064" y="20618"/>
                </a:lnTo>
                <a:lnTo>
                  <a:pt x="18050" y="20809"/>
                </a:lnTo>
                <a:lnTo>
                  <a:pt x="17998" y="20995"/>
                </a:lnTo>
                <a:lnTo>
                  <a:pt x="17922" y="21165"/>
                </a:lnTo>
                <a:lnTo>
                  <a:pt x="17809" y="21313"/>
                </a:lnTo>
                <a:lnTo>
                  <a:pt x="17686" y="21430"/>
                </a:lnTo>
                <a:lnTo>
                  <a:pt x="17536" y="21520"/>
                </a:lnTo>
                <a:lnTo>
                  <a:pt x="17371" y="21579"/>
                </a:lnTo>
                <a:lnTo>
                  <a:pt x="17191" y="21600"/>
                </a:lnTo>
                <a:lnTo>
                  <a:pt x="13523" y="21600"/>
                </a:lnTo>
                <a:lnTo>
                  <a:pt x="13523" y="15116"/>
                </a:lnTo>
                <a:lnTo>
                  <a:pt x="13514" y="14920"/>
                </a:lnTo>
                <a:lnTo>
                  <a:pt x="13462" y="14734"/>
                </a:lnTo>
                <a:lnTo>
                  <a:pt x="13382" y="14564"/>
                </a:lnTo>
                <a:lnTo>
                  <a:pt x="13268" y="14427"/>
                </a:lnTo>
                <a:lnTo>
                  <a:pt x="13146" y="14304"/>
                </a:lnTo>
                <a:lnTo>
                  <a:pt x="12995" y="14209"/>
                </a:lnTo>
                <a:lnTo>
                  <a:pt x="12830" y="14161"/>
                </a:lnTo>
                <a:lnTo>
                  <a:pt x="12655" y="14135"/>
                </a:lnTo>
                <a:lnTo>
                  <a:pt x="8954" y="14135"/>
                </a:lnTo>
                <a:lnTo>
                  <a:pt x="8775" y="14161"/>
                </a:lnTo>
                <a:lnTo>
                  <a:pt x="8615" y="14220"/>
                </a:lnTo>
                <a:lnTo>
                  <a:pt x="8468" y="14304"/>
                </a:lnTo>
                <a:lnTo>
                  <a:pt x="8336" y="14427"/>
                </a:lnTo>
                <a:lnTo>
                  <a:pt x="8233" y="14570"/>
                </a:lnTo>
                <a:lnTo>
                  <a:pt x="8148" y="14740"/>
                </a:lnTo>
                <a:lnTo>
                  <a:pt x="8096" y="14920"/>
                </a:lnTo>
                <a:lnTo>
                  <a:pt x="8082" y="15116"/>
                </a:lnTo>
                <a:lnTo>
                  <a:pt x="8082" y="21600"/>
                </a:lnTo>
                <a:lnTo>
                  <a:pt x="4413" y="21600"/>
                </a:lnTo>
                <a:lnTo>
                  <a:pt x="4239" y="21579"/>
                </a:lnTo>
                <a:lnTo>
                  <a:pt x="4074" y="21520"/>
                </a:lnTo>
                <a:lnTo>
                  <a:pt x="3928" y="21430"/>
                </a:lnTo>
                <a:lnTo>
                  <a:pt x="3800" y="21303"/>
                </a:lnTo>
                <a:lnTo>
                  <a:pt x="3692" y="21165"/>
                </a:lnTo>
                <a:lnTo>
                  <a:pt x="3607" y="20995"/>
                </a:lnTo>
                <a:lnTo>
                  <a:pt x="3555" y="20809"/>
                </a:lnTo>
                <a:lnTo>
                  <a:pt x="3541" y="20618"/>
                </a:lnTo>
                <a:lnTo>
                  <a:pt x="3541" y="10766"/>
                </a:lnTo>
                <a:lnTo>
                  <a:pt x="542" y="10766"/>
                </a:lnTo>
                <a:lnTo>
                  <a:pt x="382" y="10750"/>
                </a:lnTo>
                <a:lnTo>
                  <a:pt x="240" y="10723"/>
                </a:lnTo>
                <a:lnTo>
                  <a:pt x="137" y="10675"/>
                </a:lnTo>
                <a:lnTo>
                  <a:pt x="61" y="10612"/>
                </a:lnTo>
                <a:lnTo>
                  <a:pt x="14" y="10532"/>
                </a:lnTo>
                <a:lnTo>
                  <a:pt x="0" y="10437"/>
                </a:lnTo>
                <a:lnTo>
                  <a:pt x="19" y="10325"/>
                </a:lnTo>
                <a:lnTo>
                  <a:pt x="71" y="10214"/>
                </a:lnTo>
                <a:lnTo>
                  <a:pt x="156" y="10086"/>
                </a:lnTo>
                <a:lnTo>
                  <a:pt x="273" y="9954"/>
                </a:lnTo>
                <a:lnTo>
                  <a:pt x="9982" y="329"/>
                </a:lnTo>
                <a:lnTo>
                  <a:pt x="10147" y="196"/>
                </a:lnTo>
                <a:lnTo>
                  <a:pt x="10317" y="101"/>
                </a:lnTo>
                <a:lnTo>
                  <a:pt x="10505" y="37"/>
                </a:lnTo>
                <a:lnTo>
                  <a:pt x="10703" y="0"/>
                </a:lnTo>
                <a:lnTo>
                  <a:pt x="10897" y="0"/>
                </a:lnTo>
                <a:close/>
              </a:path>
            </a:pathLst>
          </a:custGeom>
          <a:ln w="12700">
            <a:solidFill>
              <a:srgbClr val="00A9E8"/>
            </a:solidFill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1832" name="Group 1832"/>
          <p:cNvGrpSpPr/>
          <p:nvPr/>
        </p:nvGrpSpPr>
        <p:grpSpPr>
          <a:xfrm>
            <a:off x="7611548" y="5973821"/>
            <a:ext cx="1058236" cy="411490"/>
            <a:chOff x="-1" y="-1"/>
            <a:chExt cx="1058235" cy="411489"/>
          </a:xfrm>
        </p:grpSpPr>
        <p:sp>
          <p:nvSpPr>
            <p:cNvPr id="1830" name="Shape 1830"/>
            <p:cNvSpPr/>
            <p:nvPr/>
          </p:nvSpPr>
          <p:spPr>
            <a:xfrm>
              <a:off x="-2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831" name="Shape 1831"/>
            <p:cNvSpPr/>
            <p:nvPr/>
          </p:nvSpPr>
          <p:spPr>
            <a:xfrm>
              <a:off x="20087" y="72575"/>
              <a:ext cx="1018060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CORPORATE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OVERVIEW</a:t>
              </a:r>
            </a:p>
          </p:txBody>
        </p:sp>
      </p:grpSp>
      <p:sp>
        <p:nvSpPr>
          <p:cNvPr id="1833" name="Shape 1833"/>
          <p:cNvSpPr>
            <a:spLocks noGrp="1"/>
          </p:cNvSpPr>
          <p:nvPr>
            <p:ph type="body" idx="13"/>
          </p:nvPr>
        </p:nvSpPr>
        <p:spPr>
          <a:xfrm>
            <a:off x="439910" y="1182684"/>
            <a:ext cx="8321041" cy="457200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34" name="Shape 183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.) Interio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>
            <a:spLocks noGrp="1"/>
          </p:cNvSpPr>
          <p:nvPr>
            <p:ph type="body" sz="quarter" idx="1"/>
          </p:nvPr>
        </p:nvSpPr>
        <p:spPr>
          <a:xfrm>
            <a:off x="520048" y="107157"/>
            <a:ext cx="7494400" cy="700091"/>
          </a:xfrm>
          <a:prstGeom prst="rect">
            <a:avLst/>
          </a:prstGeom>
        </p:spPr>
        <p:txBody>
          <a:bodyPr anchor="ctr"/>
          <a:lstStyle>
            <a:lvl1pPr marL="0" indent="0">
              <a:buClrTx/>
              <a:buSzTx/>
              <a:buFontTx/>
              <a:buNone/>
              <a:defRPr sz="2600" b="1">
                <a:solidFill>
                  <a:srgbClr val="FFFFFF"/>
                </a:solidFill>
              </a:defRPr>
            </a:lvl1pPr>
            <a:lvl2pPr marL="484413" indent="-306612">
              <a:buClrTx/>
              <a:buFontTx/>
              <a:defRPr sz="2600" b="1">
                <a:solidFill>
                  <a:srgbClr val="FFFFFF"/>
                </a:solidFill>
              </a:defRPr>
            </a:lvl2pPr>
            <a:lvl3pPr marL="600868" indent="-257967">
              <a:buClrTx/>
              <a:buFontTx/>
              <a:defRPr sz="2600" b="1">
                <a:solidFill>
                  <a:srgbClr val="FFFFFF"/>
                </a:solidFill>
              </a:defRPr>
            </a:lvl3pPr>
            <a:lvl4pPr marL="823119" indent="-361157">
              <a:buClrTx/>
              <a:buFontTx/>
              <a:defRPr sz="2600" b="1">
                <a:solidFill>
                  <a:srgbClr val="FFFFFF"/>
                </a:solidFill>
              </a:defRPr>
            </a:lvl4pPr>
            <a:lvl5pPr marL="938212" indent="-309562">
              <a:buClrTx/>
              <a:buFontTx/>
              <a:defRPr sz="2600"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9" name="Shape 69"/>
          <p:cNvSpPr>
            <a:spLocks noGrp="1"/>
          </p:cNvSpPr>
          <p:nvPr>
            <p:ph type="body" sz="half" idx="13"/>
          </p:nvPr>
        </p:nvSpPr>
        <p:spPr>
          <a:xfrm>
            <a:off x="520699" y="2517600"/>
            <a:ext cx="7932740" cy="1809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0" name="Shape 70"/>
          <p:cNvSpPr>
            <a:spLocks noGrp="1"/>
          </p:cNvSpPr>
          <p:nvPr>
            <p:ph type="body" sz="quarter" idx="14"/>
          </p:nvPr>
        </p:nvSpPr>
        <p:spPr>
          <a:xfrm>
            <a:off x="520047" y="1398490"/>
            <a:ext cx="7933391" cy="989014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1" name="Shape 7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User Gu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1" name="Shape 1841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5B5C5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842" name="Shape 1842"/>
          <p:cNvSpPr>
            <a:spLocks noGrp="1"/>
          </p:cNvSpPr>
          <p:nvPr>
            <p:ph type="body" sz="quarter" idx="1"/>
          </p:nvPr>
        </p:nvSpPr>
        <p:spPr>
          <a:xfrm>
            <a:off x="439912" y="107157"/>
            <a:ext cx="8321041" cy="700091"/>
          </a:xfrm>
          <a:prstGeom prst="rect">
            <a:avLst/>
          </a:prstGeom>
        </p:spPr>
        <p:txBody>
          <a:bodyPr anchor="ctr"/>
          <a:lstStyle>
            <a:lvl1pPr marL="0" indent="0">
              <a:buClrTx/>
              <a:buSzTx/>
              <a:buFontTx/>
              <a:buNone/>
              <a:defRPr sz="2600">
                <a:solidFill>
                  <a:srgbClr val="FFFFFF"/>
                </a:solidFill>
              </a:defRPr>
            </a:lvl1pPr>
            <a:lvl2pPr marL="370777" indent="-241006">
              <a:buClrTx/>
              <a:buFontTx/>
              <a:defRPr sz="2600">
                <a:solidFill>
                  <a:srgbClr val="FFFFFF"/>
                </a:solidFill>
              </a:defRPr>
            </a:lvl2pPr>
            <a:lvl3pPr marL="538134" indent="-278592">
              <a:buClrTx/>
              <a:buFontTx/>
              <a:defRPr sz="2600">
                <a:solidFill>
                  <a:srgbClr val="FFFFFF"/>
                </a:solidFill>
              </a:defRPr>
            </a:lvl3pPr>
            <a:lvl4pPr marL="669296" indent="-281173">
              <a:buClrTx/>
              <a:buFontTx/>
              <a:defRPr sz="2600">
                <a:solidFill>
                  <a:srgbClr val="FFFFFF"/>
                </a:solidFill>
              </a:defRPr>
            </a:lvl4pPr>
            <a:lvl5pPr marL="836730" indent="-318834">
              <a:buClrTx/>
              <a:buFontTx/>
              <a:defRPr sz="26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43" name="Shape 1843"/>
          <p:cNvSpPr/>
          <p:nvPr/>
        </p:nvSpPr>
        <p:spPr>
          <a:xfrm>
            <a:off x="457203" y="6504374"/>
            <a:ext cx="3283886" cy="241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600"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iPad Lithoplasty Overview | SPL-61178 | Rev. B</a:t>
            </a:r>
          </a:p>
          <a:p>
            <a:pPr>
              <a:defRPr sz="600"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© Shockwave Medical, Inc.  All Rights Reserved.</a:t>
            </a:r>
          </a:p>
        </p:txBody>
      </p:sp>
      <p:pic>
        <p:nvPicPr>
          <p:cNvPr id="1844" name="image3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70458" y="6514748"/>
            <a:ext cx="914404" cy="224772"/>
          </a:xfrm>
          <a:prstGeom prst="rect">
            <a:avLst/>
          </a:prstGeom>
          <a:ln w="12700">
            <a:miter lim="400000"/>
          </a:ln>
        </p:spPr>
      </p:pic>
      <p:sp>
        <p:nvSpPr>
          <p:cNvPr id="1845" name="Shape 1845"/>
          <p:cNvSpPr/>
          <p:nvPr/>
        </p:nvSpPr>
        <p:spPr>
          <a:xfrm>
            <a:off x="3706317" y="6603154"/>
            <a:ext cx="1731369" cy="177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b">
            <a:spAutoFit/>
          </a:bodyPr>
          <a:lstStyle>
            <a:lvl1pPr algn="ctr">
              <a:defRPr sz="700">
                <a:solidFill>
                  <a:srgbClr val="00A9E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SAFETY INFORMATION</a:t>
            </a:r>
          </a:p>
        </p:txBody>
      </p:sp>
      <p:sp>
        <p:nvSpPr>
          <p:cNvPr id="1846" name="Shape 1846"/>
          <p:cNvSpPr/>
          <p:nvPr/>
        </p:nvSpPr>
        <p:spPr>
          <a:xfrm>
            <a:off x="550862" y="5973826"/>
            <a:ext cx="411846" cy="4114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597" y="0"/>
                </a:moveTo>
                <a:lnTo>
                  <a:pt x="21600" y="0"/>
                </a:lnTo>
                <a:lnTo>
                  <a:pt x="21600" y="18000"/>
                </a:lnTo>
                <a:cubicBezTo>
                  <a:pt x="21600" y="19988"/>
                  <a:pt x="19990" y="21600"/>
                  <a:pt x="18003" y="21600"/>
                </a:cubicBezTo>
                <a:lnTo>
                  <a:pt x="0" y="21600"/>
                </a:lnTo>
                <a:lnTo>
                  <a:pt x="0" y="3600"/>
                </a:lnTo>
                <a:cubicBezTo>
                  <a:pt x="0" y="1612"/>
                  <a:pt x="1610" y="0"/>
                  <a:pt x="3597" y="0"/>
                </a:cubicBezTo>
                <a:close/>
              </a:path>
            </a:pathLst>
          </a:custGeom>
          <a:ln w="12700">
            <a:solidFill>
              <a:srgbClr val="00A9E8"/>
            </a:solidFill>
          </a:ln>
        </p:spPr>
        <p:txBody>
          <a:bodyPr lIns="45718" tIns="45718" rIns="45718" bIns="45718" anchor="ctr"/>
          <a:lstStyle/>
          <a:p>
            <a:pPr algn="ctr">
              <a:defRPr sz="800" b="1">
                <a:solidFill>
                  <a:srgbClr val="00A9E8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1849" name="Group 1849">
            <a:hlinkClick r:id="rId4" action="ppaction://hlinksldjump"/>
          </p:cNvPr>
          <p:cNvGrpSpPr/>
          <p:nvPr/>
        </p:nvGrpSpPr>
        <p:grpSpPr>
          <a:xfrm>
            <a:off x="1005678" y="5973821"/>
            <a:ext cx="1058238" cy="411490"/>
            <a:chOff x="0" y="-1"/>
            <a:chExt cx="1058236" cy="411489"/>
          </a:xfrm>
        </p:grpSpPr>
        <p:sp>
          <p:nvSpPr>
            <p:cNvPr id="1847" name="Shape 1847"/>
            <p:cNvSpPr/>
            <p:nvPr/>
          </p:nvSpPr>
          <p:spPr>
            <a:xfrm>
              <a:off x="-1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848" name="Shape 1848"/>
            <p:cNvSpPr/>
            <p:nvPr/>
          </p:nvSpPr>
          <p:spPr>
            <a:xfrm>
              <a:off x="20086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TECHNOLOGY OVERVIEW</a:t>
              </a:r>
            </a:p>
          </p:txBody>
        </p:sp>
      </p:grpSp>
      <p:grpSp>
        <p:nvGrpSpPr>
          <p:cNvPr id="1852" name="Group 1852">
            <a:hlinkClick r:id="rId4" action="ppaction://hlinksldjump"/>
          </p:cNvPr>
          <p:cNvGrpSpPr/>
          <p:nvPr/>
        </p:nvGrpSpPr>
        <p:grpSpPr>
          <a:xfrm>
            <a:off x="2106884" y="5973821"/>
            <a:ext cx="1058236" cy="411490"/>
            <a:chOff x="-1" y="-1"/>
            <a:chExt cx="1058235" cy="411489"/>
          </a:xfrm>
        </p:grpSpPr>
        <p:sp>
          <p:nvSpPr>
            <p:cNvPr id="1850" name="Shape 1850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851" name="Shape 1851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ANIMATIONS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AND VIDEOS</a:t>
              </a:r>
            </a:p>
          </p:txBody>
        </p:sp>
      </p:grpSp>
      <p:grpSp>
        <p:nvGrpSpPr>
          <p:cNvPr id="1855" name="Group 1855">
            <a:hlinkClick r:id="rId4" action="ppaction://hlinksldjump"/>
          </p:cNvPr>
          <p:cNvGrpSpPr/>
          <p:nvPr/>
        </p:nvGrpSpPr>
        <p:grpSpPr>
          <a:xfrm>
            <a:off x="3208087" y="5973821"/>
            <a:ext cx="1058237" cy="411490"/>
            <a:chOff x="0" y="-1"/>
            <a:chExt cx="1058236" cy="411489"/>
          </a:xfrm>
        </p:grpSpPr>
        <p:sp>
          <p:nvSpPr>
            <p:cNvPr id="1853" name="Shape 1853"/>
            <p:cNvSpPr/>
            <p:nvPr/>
          </p:nvSpPr>
          <p:spPr>
            <a:xfrm>
              <a:off x="-1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854" name="Shape 1854"/>
            <p:cNvSpPr/>
            <p:nvPr/>
          </p:nvSpPr>
          <p:spPr>
            <a:xfrm>
              <a:off x="20086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DISRUPT </a:t>
              </a:r>
              <a:br/>
              <a:r>
                <a:t>PAD DATA</a:t>
              </a:r>
            </a:p>
          </p:txBody>
        </p:sp>
      </p:grpSp>
      <p:grpSp>
        <p:nvGrpSpPr>
          <p:cNvPr id="1858" name="Group 1858">
            <a:hlinkClick r:id="rId4" action="ppaction://hlinksldjump"/>
          </p:cNvPr>
          <p:cNvGrpSpPr/>
          <p:nvPr/>
        </p:nvGrpSpPr>
        <p:grpSpPr>
          <a:xfrm>
            <a:off x="4309290" y="5973821"/>
            <a:ext cx="1058237" cy="411490"/>
            <a:chOff x="-1" y="-1"/>
            <a:chExt cx="1058235" cy="411489"/>
          </a:xfrm>
        </p:grpSpPr>
        <p:sp>
          <p:nvSpPr>
            <p:cNvPr id="1856" name="Shape 1856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solidFill>
              <a:srgbClr val="5B5C5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857" name="Shape 1857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USER</a:t>
              </a:r>
            </a:p>
            <a:p>
              <a:pPr algn="ctr">
                <a:defRPr sz="7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GUIDE</a:t>
              </a:r>
            </a:p>
          </p:txBody>
        </p:sp>
      </p:grpSp>
      <p:grpSp>
        <p:nvGrpSpPr>
          <p:cNvPr id="1861" name="Group 1861"/>
          <p:cNvGrpSpPr/>
          <p:nvPr/>
        </p:nvGrpSpPr>
        <p:grpSpPr>
          <a:xfrm>
            <a:off x="5410493" y="5973821"/>
            <a:ext cx="1058236" cy="411490"/>
            <a:chOff x="-1" y="-1"/>
            <a:chExt cx="1058235" cy="411489"/>
          </a:xfrm>
        </p:grpSpPr>
        <p:sp>
          <p:nvSpPr>
            <p:cNvPr id="1859" name="Shape 1859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860" name="Shape 1860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CASE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STUDIES</a:t>
              </a:r>
            </a:p>
          </p:txBody>
        </p:sp>
      </p:grpSp>
      <p:grpSp>
        <p:nvGrpSpPr>
          <p:cNvPr id="1864" name="Group 1864">
            <a:hlinkClick r:id="rId4" action="ppaction://hlinksldjump"/>
          </p:cNvPr>
          <p:cNvGrpSpPr/>
          <p:nvPr/>
        </p:nvGrpSpPr>
        <p:grpSpPr>
          <a:xfrm>
            <a:off x="6511697" y="5973821"/>
            <a:ext cx="1058236" cy="411490"/>
            <a:chOff x="-1" y="-1"/>
            <a:chExt cx="1058235" cy="411489"/>
          </a:xfrm>
        </p:grpSpPr>
        <p:sp>
          <p:nvSpPr>
            <p:cNvPr id="1862" name="Shape 1862"/>
            <p:cNvSpPr/>
            <p:nvPr/>
          </p:nvSpPr>
          <p:spPr>
            <a:xfrm>
              <a:off x="-2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863" name="Shape 1863"/>
            <p:cNvSpPr/>
            <p:nvPr/>
          </p:nvSpPr>
          <p:spPr>
            <a:xfrm>
              <a:off x="20087" y="72575"/>
              <a:ext cx="1018060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KEY</a:t>
              </a:r>
              <a:br/>
              <a:r>
                <a:t>BENEFITS</a:t>
              </a:r>
            </a:p>
          </p:txBody>
        </p:sp>
      </p:grpSp>
      <p:sp>
        <p:nvSpPr>
          <p:cNvPr id="1865" name="Shape 1865">
            <a:hlinkClick r:id="rId2" action="ppaction://hlinksldjump"/>
          </p:cNvPr>
          <p:cNvSpPr/>
          <p:nvPr/>
        </p:nvSpPr>
        <p:spPr>
          <a:xfrm>
            <a:off x="653705" y="6088126"/>
            <a:ext cx="205795" cy="182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97" y="0"/>
                </a:moveTo>
                <a:lnTo>
                  <a:pt x="11095" y="37"/>
                </a:lnTo>
                <a:lnTo>
                  <a:pt x="11279" y="101"/>
                </a:lnTo>
                <a:lnTo>
                  <a:pt x="11458" y="196"/>
                </a:lnTo>
                <a:lnTo>
                  <a:pt x="11618" y="329"/>
                </a:lnTo>
                <a:lnTo>
                  <a:pt x="21331" y="9954"/>
                </a:lnTo>
                <a:lnTo>
                  <a:pt x="21449" y="10086"/>
                </a:lnTo>
                <a:lnTo>
                  <a:pt x="21529" y="10214"/>
                </a:lnTo>
                <a:lnTo>
                  <a:pt x="21581" y="10325"/>
                </a:lnTo>
                <a:lnTo>
                  <a:pt x="21600" y="10437"/>
                </a:lnTo>
                <a:lnTo>
                  <a:pt x="21586" y="10521"/>
                </a:lnTo>
                <a:lnTo>
                  <a:pt x="21543" y="10606"/>
                </a:lnTo>
                <a:lnTo>
                  <a:pt x="21468" y="10670"/>
                </a:lnTo>
                <a:lnTo>
                  <a:pt x="21360" y="10723"/>
                </a:lnTo>
                <a:lnTo>
                  <a:pt x="21228" y="10750"/>
                </a:lnTo>
                <a:lnTo>
                  <a:pt x="21062" y="10760"/>
                </a:lnTo>
                <a:lnTo>
                  <a:pt x="18064" y="10760"/>
                </a:lnTo>
                <a:lnTo>
                  <a:pt x="18064" y="20618"/>
                </a:lnTo>
                <a:lnTo>
                  <a:pt x="18050" y="20809"/>
                </a:lnTo>
                <a:lnTo>
                  <a:pt x="17998" y="20995"/>
                </a:lnTo>
                <a:lnTo>
                  <a:pt x="17922" y="21165"/>
                </a:lnTo>
                <a:lnTo>
                  <a:pt x="17809" y="21313"/>
                </a:lnTo>
                <a:lnTo>
                  <a:pt x="17686" y="21430"/>
                </a:lnTo>
                <a:lnTo>
                  <a:pt x="17536" y="21520"/>
                </a:lnTo>
                <a:lnTo>
                  <a:pt x="17371" y="21579"/>
                </a:lnTo>
                <a:lnTo>
                  <a:pt x="17191" y="21600"/>
                </a:lnTo>
                <a:lnTo>
                  <a:pt x="13523" y="21600"/>
                </a:lnTo>
                <a:lnTo>
                  <a:pt x="13523" y="15116"/>
                </a:lnTo>
                <a:lnTo>
                  <a:pt x="13514" y="14920"/>
                </a:lnTo>
                <a:lnTo>
                  <a:pt x="13462" y="14734"/>
                </a:lnTo>
                <a:lnTo>
                  <a:pt x="13382" y="14564"/>
                </a:lnTo>
                <a:lnTo>
                  <a:pt x="13268" y="14427"/>
                </a:lnTo>
                <a:lnTo>
                  <a:pt x="13146" y="14304"/>
                </a:lnTo>
                <a:lnTo>
                  <a:pt x="12995" y="14209"/>
                </a:lnTo>
                <a:lnTo>
                  <a:pt x="12830" y="14161"/>
                </a:lnTo>
                <a:lnTo>
                  <a:pt x="12655" y="14135"/>
                </a:lnTo>
                <a:lnTo>
                  <a:pt x="8954" y="14135"/>
                </a:lnTo>
                <a:lnTo>
                  <a:pt x="8775" y="14161"/>
                </a:lnTo>
                <a:lnTo>
                  <a:pt x="8615" y="14220"/>
                </a:lnTo>
                <a:lnTo>
                  <a:pt x="8468" y="14304"/>
                </a:lnTo>
                <a:lnTo>
                  <a:pt x="8336" y="14427"/>
                </a:lnTo>
                <a:lnTo>
                  <a:pt x="8233" y="14570"/>
                </a:lnTo>
                <a:lnTo>
                  <a:pt x="8148" y="14740"/>
                </a:lnTo>
                <a:lnTo>
                  <a:pt x="8096" y="14920"/>
                </a:lnTo>
                <a:lnTo>
                  <a:pt x="8082" y="15116"/>
                </a:lnTo>
                <a:lnTo>
                  <a:pt x="8082" y="21600"/>
                </a:lnTo>
                <a:lnTo>
                  <a:pt x="4413" y="21600"/>
                </a:lnTo>
                <a:lnTo>
                  <a:pt x="4239" y="21579"/>
                </a:lnTo>
                <a:lnTo>
                  <a:pt x="4074" y="21520"/>
                </a:lnTo>
                <a:lnTo>
                  <a:pt x="3928" y="21430"/>
                </a:lnTo>
                <a:lnTo>
                  <a:pt x="3800" y="21303"/>
                </a:lnTo>
                <a:lnTo>
                  <a:pt x="3692" y="21165"/>
                </a:lnTo>
                <a:lnTo>
                  <a:pt x="3607" y="20995"/>
                </a:lnTo>
                <a:lnTo>
                  <a:pt x="3555" y="20809"/>
                </a:lnTo>
                <a:lnTo>
                  <a:pt x="3541" y="20618"/>
                </a:lnTo>
                <a:lnTo>
                  <a:pt x="3541" y="10766"/>
                </a:lnTo>
                <a:lnTo>
                  <a:pt x="542" y="10766"/>
                </a:lnTo>
                <a:lnTo>
                  <a:pt x="382" y="10750"/>
                </a:lnTo>
                <a:lnTo>
                  <a:pt x="240" y="10723"/>
                </a:lnTo>
                <a:lnTo>
                  <a:pt x="137" y="10675"/>
                </a:lnTo>
                <a:lnTo>
                  <a:pt x="61" y="10612"/>
                </a:lnTo>
                <a:lnTo>
                  <a:pt x="14" y="10532"/>
                </a:lnTo>
                <a:lnTo>
                  <a:pt x="0" y="10437"/>
                </a:lnTo>
                <a:lnTo>
                  <a:pt x="19" y="10325"/>
                </a:lnTo>
                <a:lnTo>
                  <a:pt x="71" y="10214"/>
                </a:lnTo>
                <a:lnTo>
                  <a:pt x="156" y="10086"/>
                </a:lnTo>
                <a:lnTo>
                  <a:pt x="273" y="9954"/>
                </a:lnTo>
                <a:lnTo>
                  <a:pt x="9982" y="329"/>
                </a:lnTo>
                <a:lnTo>
                  <a:pt x="10147" y="196"/>
                </a:lnTo>
                <a:lnTo>
                  <a:pt x="10317" y="101"/>
                </a:lnTo>
                <a:lnTo>
                  <a:pt x="10505" y="37"/>
                </a:lnTo>
                <a:lnTo>
                  <a:pt x="10703" y="0"/>
                </a:lnTo>
                <a:lnTo>
                  <a:pt x="10897" y="0"/>
                </a:lnTo>
                <a:close/>
              </a:path>
            </a:pathLst>
          </a:custGeom>
          <a:ln w="12700">
            <a:solidFill>
              <a:srgbClr val="00A9E8"/>
            </a:solidFill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1868" name="Group 1868"/>
          <p:cNvGrpSpPr/>
          <p:nvPr/>
        </p:nvGrpSpPr>
        <p:grpSpPr>
          <a:xfrm>
            <a:off x="7611548" y="5973821"/>
            <a:ext cx="1058236" cy="411490"/>
            <a:chOff x="-1" y="-1"/>
            <a:chExt cx="1058235" cy="411489"/>
          </a:xfrm>
        </p:grpSpPr>
        <p:sp>
          <p:nvSpPr>
            <p:cNvPr id="1866" name="Shape 1866"/>
            <p:cNvSpPr/>
            <p:nvPr/>
          </p:nvSpPr>
          <p:spPr>
            <a:xfrm>
              <a:off x="-2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867" name="Shape 1867"/>
            <p:cNvSpPr/>
            <p:nvPr/>
          </p:nvSpPr>
          <p:spPr>
            <a:xfrm>
              <a:off x="20087" y="72575"/>
              <a:ext cx="1018060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CORPORATE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OVERVIEW</a:t>
              </a:r>
            </a:p>
          </p:txBody>
        </p:sp>
      </p:grpSp>
      <p:sp>
        <p:nvSpPr>
          <p:cNvPr id="1869" name="Shape 1869"/>
          <p:cNvSpPr>
            <a:spLocks noGrp="1"/>
          </p:cNvSpPr>
          <p:nvPr>
            <p:ph type="body" idx="13"/>
          </p:nvPr>
        </p:nvSpPr>
        <p:spPr>
          <a:xfrm>
            <a:off x="439910" y="1182684"/>
            <a:ext cx="8321041" cy="457200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70" name="Shape 187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ase Stud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7" name="Shape 1877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5B5C5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878" name="Shape 1878"/>
          <p:cNvSpPr>
            <a:spLocks noGrp="1"/>
          </p:cNvSpPr>
          <p:nvPr>
            <p:ph type="body" sz="quarter" idx="1"/>
          </p:nvPr>
        </p:nvSpPr>
        <p:spPr>
          <a:xfrm>
            <a:off x="439912" y="107157"/>
            <a:ext cx="8321041" cy="700088"/>
          </a:xfrm>
          <a:prstGeom prst="rect">
            <a:avLst/>
          </a:prstGeom>
        </p:spPr>
        <p:txBody>
          <a:bodyPr anchor="ctr"/>
          <a:lstStyle>
            <a:lvl1pPr marL="0" indent="0">
              <a:buClrTx/>
              <a:buSzTx/>
              <a:buFontTx/>
              <a:buNone/>
              <a:defRPr sz="2600">
                <a:solidFill>
                  <a:srgbClr val="FFFFFF"/>
                </a:solidFill>
              </a:defRPr>
            </a:lvl1pPr>
            <a:lvl2pPr marL="370777" indent="-241006">
              <a:buClrTx/>
              <a:buFontTx/>
              <a:defRPr sz="2600">
                <a:solidFill>
                  <a:srgbClr val="FFFFFF"/>
                </a:solidFill>
              </a:defRPr>
            </a:lvl2pPr>
            <a:lvl3pPr marL="538134" indent="-278592">
              <a:buClrTx/>
              <a:buFontTx/>
              <a:defRPr sz="2600">
                <a:solidFill>
                  <a:srgbClr val="FFFFFF"/>
                </a:solidFill>
              </a:defRPr>
            </a:lvl3pPr>
            <a:lvl4pPr marL="669296" indent="-281173">
              <a:buClrTx/>
              <a:buFontTx/>
              <a:defRPr sz="2600">
                <a:solidFill>
                  <a:srgbClr val="FFFFFF"/>
                </a:solidFill>
              </a:defRPr>
            </a:lvl4pPr>
            <a:lvl5pPr marL="836730" indent="-318834">
              <a:buClrTx/>
              <a:buFontTx/>
              <a:defRPr sz="26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79" name="Shape 1879"/>
          <p:cNvSpPr/>
          <p:nvPr/>
        </p:nvSpPr>
        <p:spPr>
          <a:xfrm>
            <a:off x="457203" y="6504374"/>
            <a:ext cx="3283886" cy="241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600"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iPad Lithoplasty Overview | SPL-61178 | Rev. B</a:t>
            </a:r>
          </a:p>
          <a:p>
            <a:pPr>
              <a:defRPr sz="600"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© Shockwave Medical, Inc.  All Rights Reserved.</a:t>
            </a:r>
          </a:p>
        </p:txBody>
      </p:sp>
      <p:pic>
        <p:nvPicPr>
          <p:cNvPr id="1880" name="image3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70458" y="6514748"/>
            <a:ext cx="914404" cy="224772"/>
          </a:xfrm>
          <a:prstGeom prst="rect">
            <a:avLst/>
          </a:prstGeom>
          <a:ln w="12700">
            <a:miter lim="400000"/>
          </a:ln>
        </p:spPr>
      </p:pic>
      <p:sp>
        <p:nvSpPr>
          <p:cNvPr id="1881" name="Shape 1881"/>
          <p:cNvSpPr/>
          <p:nvPr/>
        </p:nvSpPr>
        <p:spPr>
          <a:xfrm>
            <a:off x="3706317" y="6603154"/>
            <a:ext cx="1731369" cy="177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b">
            <a:spAutoFit/>
          </a:bodyPr>
          <a:lstStyle>
            <a:lvl1pPr algn="ctr">
              <a:defRPr sz="700">
                <a:solidFill>
                  <a:srgbClr val="00A9E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SAFETY INFORMATION</a:t>
            </a:r>
          </a:p>
        </p:txBody>
      </p:sp>
      <p:sp>
        <p:nvSpPr>
          <p:cNvPr id="1882" name="Shape 1882"/>
          <p:cNvSpPr/>
          <p:nvPr/>
        </p:nvSpPr>
        <p:spPr>
          <a:xfrm>
            <a:off x="550862" y="5973826"/>
            <a:ext cx="411846" cy="4114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597" y="0"/>
                </a:moveTo>
                <a:lnTo>
                  <a:pt x="21600" y="0"/>
                </a:lnTo>
                <a:lnTo>
                  <a:pt x="21600" y="18000"/>
                </a:lnTo>
                <a:cubicBezTo>
                  <a:pt x="21600" y="19988"/>
                  <a:pt x="19990" y="21600"/>
                  <a:pt x="18003" y="21600"/>
                </a:cubicBezTo>
                <a:lnTo>
                  <a:pt x="0" y="21600"/>
                </a:lnTo>
                <a:lnTo>
                  <a:pt x="0" y="3600"/>
                </a:lnTo>
                <a:cubicBezTo>
                  <a:pt x="0" y="1612"/>
                  <a:pt x="1610" y="0"/>
                  <a:pt x="3597" y="0"/>
                </a:cubicBezTo>
                <a:close/>
              </a:path>
            </a:pathLst>
          </a:custGeom>
          <a:ln w="12700">
            <a:solidFill>
              <a:srgbClr val="00A9E8"/>
            </a:solidFill>
          </a:ln>
        </p:spPr>
        <p:txBody>
          <a:bodyPr lIns="45718" tIns="45718" rIns="45718" bIns="45718" anchor="ctr"/>
          <a:lstStyle/>
          <a:p>
            <a:pPr algn="ctr">
              <a:defRPr sz="800" b="1">
                <a:solidFill>
                  <a:srgbClr val="00A9E8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1885" name="Group 1885">
            <a:hlinkClick r:id="rId4" action="ppaction://hlinksldjump"/>
          </p:cNvPr>
          <p:cNvGrpSpPr/>
          <p:nvPr/>
        </p:nvGrpSpPr>
        <p:grpSpPr>
          <a:xfrm>
            <a:off x="1005678" y="5973821"/>
            <a:ext cx="1058238" cy="411490"/>
            <a:chOff x="0" y="-1"/>
            <a:chExt cx="1058236" cy="411489"/>
          </a:xfrm>
        </p:grpSpPr>
        <p:sp>
          <p:nvSpPr>
            <p:cNvPr id="1883" name="Shape 1883"/>
            <p:cNvSpPr/>
            <p:nvPr/>
          </p:nvSpPr>
          <p:spPr>
            <a:xfrm>
              <a:off x="-1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884" name="Shape 1884"/>
            <p:cNvSpPr/>
            <p:nvPr/>
          </p:nvSpPr>
          <p:spPr>
            <a:xfrm>
              <a:off x="20086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TECHNOLOGY OVERVIEW</a:t>
              </a:r>
            </a:p>
          </p:txBody>
        </p:sp>
      </p:grpSp>
      <p:grpSp>
        <p:nvGrpSpPr>
          <p:cNvPr id="1888" name="Group 1888">
            <a:hlinkClick r:id="rId4" action="ppaction://hlinksldjump"/>
          </p:cNvPr>
          <p:cNvGrpSpPr/>
          <p:nvPr/>
        </p:nvGrpSpPr>
        <p:grpSpPr>
          <a:xfrm>
            <a:off x="2106884" y="5973821"/>
            <a:ext cx="1058236" cy="411490"/>
            <a:chOff x="-1" y="-1"/>
            <a:chExt cx="1058235" cy="411489"/>
          </a:xfrm>
        </p:grpSpPr>
        <p:sp>
          <p:nvSpPr>
            <p:cNvPr id="1886" name="Shape 1886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887" name="Shape 1887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ANIMATIONS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AND VIDEOS</a:t>
              </a:r>
            </a:p>
          </p:txBody>
        </p:sp>
      </p:grpSp>
      <p:grpSp>
        <p:nvGrpSpPr>
          <p:cNvPr id="1891" name="Group 1891">
            <a:hlinkClick r:id="rId4" action="ppaction://hlinksldjump"/>
          </p:cNvPr>
          <p:cNvGrpSpPr/>
          <p:nvPr/>
        </p:nvGrpSpPr>
        <p:grpSpPr>
          <a:xfrm>
            <a:off x="3208087" y="5973821"/>
            <a:ext cx="1058237" cy="411490"/>
            <a:chOff x="0" y="-1"/>
            <a:chExt cx="1058236" cy="411489"/>
          </a:xfrm>
        </p:grpSpPr>
        <p:sp>
          <p:nvSpPr>
            <p:cNvPr id="1889" name="Shape 1889"/>
            <p:cNvSpPr/>
            <p:nvPr/>
          </p:nvSpPr>
          <p:spPr>
            <a:xfrm>
              <a:off x="-1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890" name="Shape 1890"/>
            <p:cNvSpPr/>
            <p:nvPr/>
          </p:nvSpPr>
          <p:spPr>
            <a:xfrm>
              <a:off x="20086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DISRUPT </a:t>
              </a:r>
              <a:br/>
              <a:r>
                <a:t>PAD DATA</a:t>
              </a:r>
            </a:p>
          </p:txBody>
        </p:sp>
      </p:grpSp>
      <p:grpSp>
        <p:nvGrpSpPr>
          <p:cNvPr id="1894" name="Group 1894">
            <a:hlinkClick r:id="rId4" action="ppaction://hlinksldjump"/>
          </p:cNvPr>
          <p:cNvGrpSpPr/>
          <p:nvPr/>
        </p:nvGrpSpPr>
        <p:grpSpPr>
          <a:xfrm>
            <a:off x="4309290" y="5973821"/>
            <a:ext cx="1058237" cy="411490"/>
            <a:chOff x="-1" y="-1"/>
            <a:chExt cx="1058235" cy="411489"/>
          </a:xfrm>
        </p:grpSpPr>
        <p:sp>
          <p:nvSpPr>
            <p:cNvPr id="1892" name="Shape 1892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893" name="Shape 1893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USER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GUIDE</a:t>
              </a:r>
            </a:p>
          </p:txBody>
        </p:sp>
      </p:grpSp>
      <p:grpSp>
        <p:nvGrpSpPr>
          <p:cNvPr id="1897" name="Group 1897"/>
          <p:cNvGrpSpPr/>
          <p:nvPr/>
        </p:nvGrpSpPr>
        <p:grpSpPr>
          <a:xfrm>
            <a:off x="5410493" y="5973821"/>
            <a:ext cx="1058236" cy="411490"/>
            <a:chOff x="-1" y="-1"/>
            <a:chExt cx="1058235" cy="411489"/>
          </a:xfrm>
        </p:grpSpPr>
        <p:sp>
          <p:nvSpPr>
            <p:cNvPr id="1895" name="Shape 1895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solidFill>
              <a:srgbClr val="5B5C5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896" name="Shape 1896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CASE</a:t>
              </a:r>
            </a:p>
            <a:p>
              <a:pPr algn="ctr">
                <a:defRPr sz="7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STUDIES</a:t>
              </a:r>
            </a:p>
          </p:txBody>
        </p:sp>
      </p:grpSp>
      <p:grpSp>
        <p:nvGrpSpPr>
          <p:cNvPr id="1900" name="Group 1900">
            <a:hlinkClick r:id="rId4" action="ppaction://hlinksldjump"/>
          </p:cNvPr>
          <p:cNvGrpSpPr/>
          <p:nvPr/>
        </p:nvGrpSpPr>
        <p:grpSpPr>
          <a:xfrm>
            <a:off x="6511697" y="5973821"/>
            <a:ext cx="1058236" cy="411490"/>
            <a:chOff x="-1" y="-1"/>
            <a:chExt cx="1058235" cy="411489"/>
          </a:xfrm>
        </p:grpSpPr>
        <p:sp>
          <p:nvSpPr>
            <p:cNvPr id="1898" name="Shape 1898"/>
            <p:cNvSpPr/>
            <p:nvPr/>
          </p:nvSpPr>
          <p:spPr>
            <a:xfrm>
              <a:off x="-2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899" name="Shape 1899"/>
            <p:cNvSpPr/>
            <p:nvPr/>
          </p:nvSpPr>
          <p:spPr>
            <a:xfrm>
              <a:off x="20087" y="72575"/>
              <a:ext cx="1018060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KEY</a:t>
              </a:r>
              <a:br/>
              <a:r>
                <a:t>BENEFITS</a:t>
              </a:r>
            </a:p>
          </p:txBody>
        </p:sp>
      </p:grpSp>
      <p:sp>
        <p:nvSpPr>
          <p:cNvPr id="1901" name="Shape 1901">
            <a:hlinkClick r:id="rId2" action="ppaction://hlinksldjump"/>
          </p:cNvPr>
          <p:cNvSpPr/>
          <p:nvPr/>
        </p:nvSpPr>
        <p:spPr>
          <a:xfrm>
            <a:off x="653705" y="6088126"/>
            <a:ext cx="205795" cy="182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97" y="0"/>
                </a:moveTo>
                <a:lnTo>
                  <a:pt x="11095" y="37"/>
                </a:lnTo>
                <a:lnTo>
                  <a:pt x="11279" y="101"/>
                </a:lnTo>
                <a:lnTo>
                  <a:pt x="11458" y="196"/>
                </a:lnTo>
                <a:lnTo>
                  <a:pt x="11618" y="329"/>
                </a:lnTo>
                <a:lnTo>
                  <a:pt x="21331" y="9954"/>
                </a:lnTo>
                <a:lnTo>
                  <a:pt x="21449" y="10086"/>
                </a:lnTo>
                <a:lnTo>
                  <a:pt x="21529" y="10214"/>
                </a:lnTo>
                <a:lnTo>
                  <a:pt x="21581" y="10325"/>
                </a:lnTo>
                <a:lnTo>
                  <a:pt x="21600" y="10437"/>
                </a:lnTo>
                <a:lnTo>
                  <a:pt x="21586" y="10521"/>
                </a:lnTo>
                <a:lnTo>
                  <a:pt x="21543" y="10606"/>
                </a:lnTo>
                <a:lnTo>
                  <a:pt x="21468" y="10670"/>
                </a:lnTo>
                <a:lnTo>
                  <a:pt x="21360" y="10723"/>
                </a:lnTo>
                <a:lnTo>
                  <a:pt x="21228" y="10750"/>
                </a:lnTo>
                <a:lnTo>
                  <a:pt x="21062" y="10760"/>
                </a:lnTo>
                <a:lnTo>
                  <a:pt x="18064" y="10760"/>
                </a:lnTo>
                <a:lnTo>
                  <a:pt x="18064" y="20618"/>
                </a:lnTo>
                <a:lnTo>
                  <a:pt x="18050" y="20809"/>
                </a:lnTo>
                <a:lnTo>
                  <a:pt x="17998" y="20995"/>
                </a:lnTo>
                <a:lnTo>
                  <a:pt x="17922" y="21165"/>
                </a:lnTo>
                <a:lnTo>
                  <a:pt x="17809" y="21313"/>
                </a:lnTo>
                <a:lnTo>
                  <a:pt x="17686" y="21430"/>
                </a:lnTo>
                <a:lnTo>
                  <a:pt x="17536" y="21520"/>
                </a:lnTo>
                <a:lnTo>
                  <a:pt x="17371" y="21579"/>
                </a:lnTo>
                <a:lnTo>
                  <a:pt x="17191" y="21600"/>
                </a:lnTo>
                <a:lnTo>
                  <a:pt x="13523" y="21600"/>
                </a:lnTo>
                <a:lnTo>
                  <a:pt x="13523" y="15116"/>
                </a:lnTo>
                <a:lnTo>
                  <a:pt x="13514" y="14920"/>
                </a:lnTo>
                <a:lnTo>
                  <a:pt x="13462" y="14734"/>
                </a:lnTo>
                <a:lnTo>
                  <a:pt x="13382" y="14564"/>
                </a:lnTo>
                <a:lnTo>
                  <a:pt x="13268" y="14427"/>
                </a:lnTo>
                <a:lnTo>
                  <a:pt x="13146" y="14304"/>
                </a:lnTo>
                <a:lnTo>
                  <a:pt x="12995" y="14209"/>
                </a:lnTo>
                <a:lnTo>
                  <a:pt x="12830" y="14161"/>
                </a:lnTo>
                <a:lnTo>
                  <a:pt x="12655" y="14135"/>
                </a:lnTo>
                <a:lnTo>
                  <a:pt x="8954" y="14135"/>
                </a:lnTo>
                <a:lnTo>
                  <a:pt x="8775" y="14161"/>
                </a:lnTo>
                <a:lnTo>
                  <a:pt x="8615" y="14220"/>
                </a:lnTo>
                <a:lnTo>
                  <a:pt x="8468" y="14304"/>
                </a:lnTo>
                <a:lnTo>
                  <a:pt x="8336" y="14427"/>
                </a:lnTo>
                <a:lnTo>
                  <a:pt x="8233" y="14570"/>
                </a:lnTo>
                <a:lnTo>
                  <a:pt x="8148" y="14740"/>
                </a:lnTo>
                <a:lnTo>
                  <a:pt x="8096" y="14920"/>
                </a:lnTo>
                <a:lnTo>
                  <a:pt x="8082" y="15116"/>
                </a:lnTo>
                <a:lnTo>
                  <a:pt x="8082" y="21600"/>
                </a:lnTo>
                <a:lnTo>
                  <a:pt x="4413" y="21600"/>
                </a:lnTo>
                <a:lnTo>
                  <a:pt x="4239" y="21579"/>
                </a:lnTo>
                <a:lnTo>
                  <a:pt x="4074" y="21520"/>
                </a:lnTo>
                <a:lnTo>
                  <a:pt x="3928" y="21430"/>
                </a:lnTo>
                <a:lnTo>
                  <a:pt x="3800" y="21303"/>
                </a:lnTo>
                <a:lnTo>
                  <a:pt x="3692" y="21165"/>
                </a:lnTo>
                <a:lnTo>
                  <a:pt x="3607" y="20995"/>
                </a:lnTo>
                <a:lnTo>
                  <a:pt x="3555" y="20809"/>
                </a:lnTo>
                <a:lnTo>
                  <a:pt x="3541" y="20618"/>
                </a:lnTo>
                <a:lnTo>
                  <a:pt x="3541" y="10766"/>
                </a:lnTo>
                <a:lnTo>
                  <a:pt x="542" y="10766"/>
                </a:lnTo>
                <a:lnTo>
                  <a:pt x="382" y="10750"/>
                </a:lnTo>
                <a:lnTo>
                  <a:pt x="240" y="10723"/>
                </a:lnTo>
                <a:lnTo>
                  <a:pt x="137" y="10675"/>
                </a:lnTo>
                <a:lnTo>
                  <a:pt x="61" y="10612"/>
                </a:lnTo>
                <a:lnTo>
                  <a:pt x="14" y="10532"/>
                </a:lnTo>
                <a:lnTo>
                  <a:pt x="0" y="10437"/>
                </a:lnTo>
                <a:lnTo>
                  <a:pt x="19" y="10325"/>
                </a:lnTo>
                <a:lnTo>
                  <a:pt x="71" y="10214"/>
                </a:lnTo>
                <a:lnTo>
                  <a:pt x="156" y="10086"/>
                </a:lnTo>
                <a:lnTo>
                  <a:pt x="273" y="9954"/>
                </a:lnTo>
                <a:lnTo>
                  <a:pt x="9982" y="329"/>
                </a:lnTo>
                <a:lnTo>
                  <a:pt x="10147" y="196"/>
                </a:lnTo>
                <a:lnTo>
                  <a:pt x="10317" y="101"/>
                </a:lnTo>
                <a:lnTo>
                  <a:pt x="10505" y="37"/>
                </a:lnTo>
                <a:lnTo>
                  <a:pt x="10703" y="0"/>
                </a:lnTo>
                <a:lnTo>
                  <a:pt x="10897" y="0"/>
                </a:lnTo>
                <a:close/>
              </a:path>
            </a:pathLst>
          </a:custGeom>
          <a:ln w="12700">
            <a:solidFill>
              <a:srgbClr val="00A9E8"/>
            </a:solidFill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1904" name="Group 1904"/>
          <p:cNvGrpSpPr/>
          <p:nvPr/>
        </p:nvGrpSpPr>
        <p:grpSpPr>
          <a:xfrm>
            <a:off x="7611548" y="5973821"/>
            <a:ext cx="1058236" cy="411490"/>
            <a:chOff x="-1" y="-1"/>
            <a:chExt cx="1058235" cy="411489"/>
          </a:xfrm>
        </p:grpSpPr>
        <p:sp>
          <p:nvSpPr>
            <p:cNvPr id="1902" name="Shape 1902"/>
            <p:cNvSpPr/>
            <p:nvPr/>
          </p:nvSpPr>
          <p:spPr>
            <a:xfrm>
              <a:off x="-2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903" name="Shape 1903"/>
            <p:cNvSpPr/>
            <p:nvPr/>
          </p:nvSpPr>
          <p:spPr>
            <a:xfrm>
              <a:off x="20087" y="72575"/>
              <a:ext cx="1018060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CORPORATE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OVERVIEW</a:t>
              </a:r>
            </a:p>
          </p:txBody>
        </p:sp>
      </p:grpSp>
      <p:sp>
        <p:nvSpPr>
          <p:cNvPr id="1905" name="Shape 1905"/>
          <p:cNvSpPr>
            <a:spLocks noGrp="1"/>
          </p:cNvSpPr>
          <p:nvPr>
            <p:ph type="body" idx="13"/>
          </p:nvPr>
        </p:nvSpPr>
        <p:spPr>
          <a:xfrm>
            <a:off x="439910" y="1182684"/>
            <a:ext cx="8321041" cy="457200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06" name="Shape 190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Case Stud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3" name="Shape 1913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5B5C5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914" name="Shape 1914"/>
          <p:cNvSpPr/>
          <p:nvPr/>
        </p:nvSpPr>
        <p:spPr>
          <a:xfrm>
            <a:off x="457203" y="6504374"/>
            <a:ext cx="3283886" cy="241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600"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iPad Lithoplasty Overview | SPL-61178 | Rev. B</a:t>
            </a:r>
          </a:p>
          <a:p>
            <a:pPr>
              <a:defRPr sz="600"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© Shockwave Medical, Inc.  All Rights Reserved.</a:t>
            </a:r>
          </a:p>
        </p:txBody>
      </p:sp>
      <p:pic>
        <p:nvPicPr>
          <p:cNvPr id="1915" name="image3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70458" y="6514748"/>
            <a:ext cx="914404" cy="224772"/>
          </a:xfrm>
          <a:prstGeom prst="rect">
            <a:avLst/>
          </a:prstGeom>
          <a:ln w="12700">
            <a:miter lim="400000"/>
          </a:ln>
        </p:spPr>
      </p:pic>
      <p:sp>
        <p:nvSpPr>
          <p:cNvPr id="1916" name="Shape 1916"/>
          <p:cNvSpPr/>
          <p:nvPr/>
        </p:nvSpPr>
        <p:spPr>
          <a:xfrm>
            <a:off x="3706317" y="6603154"/>
            <a:ext cx="1731369" cy="177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b">
            <a:spAutoFit/>
          </a:bodyPr>
          <a:lstStyle>
            <a:lvl1pPr algn="ctr">
              <a:defRPr sz="700">
                <a:solidFill>
                  <a:srgbClr val="00A9E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SAFETY INFORMATION</a:t>
            </a:r>
          </a:p>
        </p:txBody>
      </p:sp>
      <p:sp>
        <p:nvSpPr>
          <p:cNvPr id="1917" name="Shape 1917"/>
          <p:cNvSpPr/>
          <p:nvPr/>
        </p:nvSpPr>
        <p:spPr>
          <a:xfrm>
            <a:off x="550862" y="5973826"/>
            <a:ext cx="411846" cy="4114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597" y="0"/>
                </a:moveTo>
                <a:lnTo>
                  <a:pt x="21600" y="0"/>
                </a:lnTo>
                <a:lnTo>
                  <a:pt x="21600" y="18000"/>
                </a:lnTo>
                <a:cubicBezTo>
                  <a:pt x="21600" y="19988"/>
                  <a:pt x="19990" y="21600"/>
                  <a:pt x="18003" y="21600"/>
                </a:cubicBezTo>
                <a:lnTo>
                  <a:pt x="0" y="21600"/>
                </a:lnTo>
                <a:lnTo>
                  <a:pt x="0" y="3600"/>
                </a:lnTo>
                <a:cubicBezTo>
                  <a:pt x="0" y="1612"/>
                  <a:pt x="1610" y="0"/>
                  <a:pt x="3597" y="0"/>
                </a:cubicBezTo>
                <a:close/>
              </a:path>
            </a:pathLst>
          </a:custGeom>
          <a:ln w="12700">
            <a:solidFill>
              <a:srgbClr val="00A9E8"/>
            </a:solidFill>
          </a:ln>
        </p:spPr>
        <p:txBody>
          <a:bodyPr lIns="45718" tIns="45718" rIns="45718" bIns="45718" anchor="ctr"/>
          <a:lstStyle/>
          <a:p>
            <a:pPr algn="ctr">
              <a:defRPr sz="800" b="1">
                <a:solidFill>
                  <a:srgbClr val="00A9E8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1920" name="Group 1920">
            <a:hlinkClick r:id="rId4" action="ppaction://hlinksldjump"/>
          </p:cNvPr>
          <p:cNvGrpSpPr/>
          <p:nvPr/>
        </p:nvGrpSpPr>
        <p:grpSpPr>
          <a:xfrm>
            <a:off x="1005678" y="5973821"/>
            <a:ext cx="1058238" cy="411490"/>
            <a:chOff x="0" y="-1"/>
            <a:chExt cx="1058236" cy="411489"/>
          </a:xfrm>
        </p:grpSpPr>
        <p:sp>
          <p:nvSpPr>
            <p:cNvPr id="1918" name="Shape 1918"/>
            <p:cNvSpPr/>
            <p:nvPr/>
          </p:nvSpPr>
          <p:spPr>
            <a:xfrm>
              <a:off x="-1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919" name="Shape 1919"/>
            <p:cNvSpPr/>
            <p:nvPr/>
          </p:nvSpPr>
          <p:spPr>
            <a:xfrm>
              <a:off x="20086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TECHNOLOGY OVERVIEW</a:t>
              </a:r>
            </a:p>
          </p:txBody>
        </p:sp>
      </p:grpSp>
      <p:grpSp>
        <p:nvGrpSpPr>
          <p:cNvPr id="1923" name="Group 1923">
            <a:hlinkClick r:id="rId4" action="ppaction://hlinksldjump"/>
          </p:cNvPr>
          <p:cNvGrpSpPr/>
          <p:nvPr/>
        </p:nvGrpSpPr>
        <p:grpSpPr>
          <a:xfrm>
            <a:off x="2106884" y="5973821"/>
            <a:ext cx="1058236" cy="411490"/>
            <a:chOff x="-1" y="-1"/>
            <a:chExt cx="1058235" cy="411489"/>
          </a:xfrm>
        </p:grpSpPr>
        <p:sp>
          <p:nvSpPr>
            <p:cNvPr id="1921" name="Shape 1921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922" name="Shape 1922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ANIMATIONS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AND VIDEOS</a:t>
              </a:r>
            </a:p>
          </p:txBody>
        </p:sp>
      </p:grpSp>
      <p:grpSp>
        <p:nvGrpSpPr>
          <p:cNvPr id="1926" name="Group 1926">
            <a:hlinkClick r:id="rId4" action="ppaction://hlinksldjump"/>
          </p:cNvPr>
          <p:cNvGrpSpPr/>
          <p:nvPr/>
        </p:nvGrpSpPr>
        <p:grpSpPr>
          <a:xfrm>
            <a:off x="3208087" y="5973821"/>
            <a:ext cx="1058237" cy="411490"/>
            <a:chOff x="0" y="-1"/>
            <a:chExt cx="1058236" cy="411489"/>
          </a:xfrm>
        </p:grpSpPr>
        <p:sp>
          <p:nvSpPr>
            <p:cNvPr id="1924" name="Shape 1924"/>
            <p:cNvSpPr/>
            <p:nvPr/>
          </p:nvSpPr>
          <p:spPr>
            <a:xfrm>
              <a:off x="-1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925" name="Shape 1925"/>
            <p:cNvSpPr/>
            <p:nvPr/>
          </p:nvSpPr>
          <p:spPr>
            <a:xfrm>
              <a:off x="20086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DISRUPT </a:t>
              </a:r>
              <a:br/>
              <a:r>
                <a:t>PAD DATA</a:t>
              </a:r>
            </a:p>
          </p:txBody>
        </p:sp>
      </p:grpSp>
      <p:grpSp>
        <p:nvGrpSpPr>
          <p:cNvPr id="1929" name="Group 1929">
            <a:hlinkClick r:id="rId4" action="ppaction://hlinksldjump"/>
          </p:cNvPr>
          <p:cNvGrpSpPr/>
          <p:nvPr/>
        </p:nvGrpSpPr>
        <p:grpSpPr>
          <a:xfrm>
            <a:off x="4309290" y="5973821"/>
            <a:ext cx="1058237" cy="411490"/>
            <a:chOff x="-1" y="-1"/>
            <a:chExt cx="1058235" cy="411489"/>
          </a:xfrm>
        </p:grpSpPr>
        <p:sp>
          <p:nvSpPr>
            <p:cNvPr id="1927" name="Shape 1927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928" name="Shape 1928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USER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GUIDE</a:t>
              </a:r>
            </a:p>
          </p:txBody>
        </p:sp>
      </p:grpSp>
      <p:grpSp>
        <p:nvGrpSpPr>
          <p:cNvPr id="1932" name="Group 1932"/>
          <p:cNvGrpSpPr/>
          <p:nvPr/>
        </p:nvGrpSpPr>
        <p:grpSpPr>
          <a:xfrm>
            <a:off x="5410493" y="5973821"/>
            <a:ext cx="1058236" cy="411490"/>
            <a:chOff x="-1" y="-1"/>
            <a:chExt cx="1058235" cy="411489"/>
          </a:xfrm>
        </p:grpSpPr>
        <p:sp>
          <p:nvSpPr>
            <p:cNvPr id="1930" name="Shape 1930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solidFill>
              <a:srgbClr val="5B5C5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931" name="Shape 1931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CASE</a:t>
              </a:r>
            </a:p>
            <a:p>
              <a:pPr algn="ctr">
                <a:defRPr sz="7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STUDIES</a:t>
              </a:r>
            </a:p>
          </p:txBody>
        </p:sp>
      </p:grpSp>
      <p:grpSp>
        <p:nvGrpSpPr>
          <p:cNvPr id="1935" name="Group 1935">
            <a:hlinkClick r:id="rId4" action="ppaction://hlinksldjump"/>
          </p:cNvPr>
          <p:cNvGrpSpPr/>
          <p:nvPr/>
        </p:nvGrpSpPr>
        <p:grpSpPr>
          <a:xfrm>
            <a:off x="6511697" y="5973821"/>
            <a:ext cx="1058236" cy="411490"/>
            <a:chOff x="-1" y="-1"/>
            <a:chExt cx="1058235" cy="411489"/>
          </a:xfrm>
        </p:grpSpPr>
        <p:sp>
          <p:nvSpPr>
            <p:cNvPr id="1933" name="Shape 1933"/>
            <p:cNvSpPr/>
            <p:nvPr/>
          </p:nvSpPr>
          <p:spPr>
            <a:xfrm>
              <a:off x="-2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934" name="Shape 1934"/>
            <p:cNvSpPr/>
            <p:nvPr/>
          </p:nvSpPr>
          <p:spPr>
            <a:xfrm>
              <a:off x="20087" y="72575"/>
              <a:ext cx="1018060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KEY</a:t>
              </a:r>
              <a:br/>
              <a:r>
                <a:t>BENEFITS</a:t>
              </a:r>
            </a:p>
          </p:txBody>
        </p:sp>
      </p:grpSp>
      <p:sp>
        <p:nvSpPr>
          <p:cNvPr id="1936" name="Shape 1936">
            <a:hlinkClick r:id="rId2" action="ppaction://hlinksldjump"/>
          </p:cNvPr>
          <p:cNvSpPr/>
          <p:nvPr/>
        </p:nvSpPr>
        <p:spPr>
          <a:xfrm>
            <a:off x="653705" y="6088126"/>
            <a:ext cx="205795" cy="182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97" y="0"/>
                </a:moveTo>
                <a:lnTo>
                  <a:pt x="11095" y="37"/>
                </a:lnTo>
                <a:lnTo>
                  <a:pt x="11279" y="101"/>
                </a:lnTo>
                <a:lnTo>
                  <a:pt x="11458" y="196"/>
                </a:lnTo>
                <a:lnTo>
                  <a:pt x="11618" y="329"/>
                </a:lnTo>
                <a:lnTo>
                  <a:pt x="21331" y="9954"/>
                </a:lnTo>
                <a:lnTo>
                  <a:pt x="21449" y="10086"/>
                </a:lnTo>
                <a:lnTo>
                  <a:pt x="21529" y="10214"/>
                </a:lnTo>
                <a:lnTo>
                  <a:pt x="21581" y="10325"/>
                </a:lnTo>
                <a:lnTo>
                  <a:pt x="21600" y="10437"/>
                </a:lnTo>
                <a:lnTo>
                  <a:pt x="21586" y="10521"/>
                </a:lnTo>
                <a:lnTo>
                  <a:pt x="21543" y="10606"/>
                </a:lnTo>
                <a:lnTo>
                  <a:pt x="21468" y="10670"/>
                </a:lnTo>
                <a:lnTo>
                  <a:pt x="21360" y="10723"/>
                </a:lnTo>
                <a:lnTo>
                  <a:pt x="21228" y="10750"/>
                </a:lnTo>
                <a:lnTo>
                  <a:pt x="21062" y="10760"/>
                </a:lnTo>
                <a:lnTo>
                  <a:pt x="18064" y="10760"/>
                </a:lnTo>
                <a:lnTo>
                  <a:pt x="18064" y="20618"/>
                </a:lnTo>
                <a:lnTo>
                  <a:pt x="18050" y="20809"/>
                </a:lnTo>
                <a:lnTo>
                  <a:pt x="17998" y="20995"/>
                </a:lnTo>
                <a:lnTo>
                  <a:pt x="17922" y="21165"/>
                </a:lnTo>
                <a:lnTo>
                  <a:pt x="17809" y="21313"/>
                </a:lnTo>
                <a:lnTo>
                  <a:pt x="17686" y="21430"/>
                </a:lnTo>
                <a:lnTo>
                  <a:pt x="17536" y="21520"/>
                </a:lnTo>
                <a:lnTo>
                  <a:pt x="17371" y="21579"/>
                </a:lnTo>
                <a:lnTo>
                  <a:pt x="17191" y="21600"/>
                </a:lnTo>
                <a:lnTo>
                  <a:pt x="13523" y="21600"/>
                </a:lnTo>
                <a:lnTo>
                  <a:pt x="13523" y="15116"/>
                </a:lnTo>
                <a:lnTo>
                  <a:pt x="13514" y="14920"/>
                </a:lnTo>
                <a:lnTo>
                  <a:pt x="13462" y="14734"/>
                </a:lnTo>
                <a:lnTo>
                  <a:pt x="13382" y="14564"/>
                </a:lnTo>
                <a:lnTo>
                  <a:pt x="13268" y="14427"/>
                </a:lnTo>
                <a:lnTo>
                  <a:pt x="13146" y="14304"/>
                </a:lnTo>
                <a:lnTo>
                  <a:pt x="12995" y="14209"/>
                </a:lnTo>
                <a:lnTo>
                  <a:pt x="12830" y="14161"/>
                </a:lnTo>
                <a:lnTo>
                  <a:pt x="12655" y="14135"/>
                </a:lnTo>
                <a:lnTo>
                  <a:pt x="8954" y="14135"/>
                </a:lnTo>
                <a:lnTo>
                  <a:pt x="8775" y="14161"/>
                </a:lnTo>
                <a:lnTo>
                  <a:pt x="8615" y="14220"/>
                </a:lnTo>
                <a:lnTo>
                  <a:pt x="8468" y="14304"/>
                </a:lnTo>
                <a:lnTo>
                  <a:pt x="8336" y="14427"/>
                </a:lnTo>
                <a:lnTo>
                  <a:pt x="8233" y="14570"/>
                </a:lnTo>
                <a:lnTo>
                  <a:pt x="8148" y="14740"/>
                </a:lnTo>
                <a:lnTo>
                  <a:pt x="8096" y="14920"/>
                </a:lnTo>
                <a:lnTo>
                  <a:pt x="8082" y="15116"/>
                </a:lnTo>
                <a:lnTo>
                  <a:pt x="8082" y="21600"/>
                </a:lnTo>
                <a:lnTo>
                  <a:pt x="4413" y="21600"/>
                </a:lnTo>
                <a:lnTo>
                  <a:pt x="4239" y="21579"/>
                </a:lnTo>
                <a:lnTo>
                  <a:pt x="4074" y="21520"/>
                </a:lnTo>
                <a:lnTo>
                  <a:pt x="3928" y="21430"/>
                </a:lnTo>
                <a:lnTo>
                  <a:pt x="3800" y="21303"/>
                </a:lnTo>
                <a:lnTo>
                  <a:pt x="3692" y="21165"/>
                </a:lnTo>
                <a:lnTo>
                  <a:pt x="3607" y="20995"/>
                </a:lnTo>
                <a:lnTo>
                  <a:pt x="3555" y="20809"/>
                </a:lnTo>
                <a:lnTo>
                  <a:pt x="3541" y="20618"/>
                </a:lnTo>
                <a:lnTo>
                  <a:pt x="3541" y="10766"/>
                </a:lnTo>
                <a:lnTo>
                  <a:pt x="542" y="10766"/>
                </a:lnTo>
                <a:lnTo>
                  <a:pt x="382" y="10750"/>
                </a:lnTo>
                <a:lnTo>
                  <a:pt x="240" y="10723"/>
                </a:lnTo>
                <a:lnTo>
                  <a:pt x="137" y="10675"/>
                </a:lnTo>
                <a:lnTo>
                  <a:pt x="61" y="10612"/>
                </a:lnTo>
                <a:lnTo>
                  <a:pt x="14" y="10532"/>
                </a:lnTo>
                <a:lnTo>
                  <a:pt x="0" y="10437"/>
                </a:lnTo>
                <a:lnTo>
                  <a:pt x="19" y="10325"/>
                </a:lnTo>
                <a:lnTo>
                  <a:pt x="71" y="10214"/>
                </a:lnTo>
                <a:lnTo>
                  <a:pt x="156" y="10086"/>
                </a:lnTo>
                <a:lnTo>
                  <a:pt x="273" y="9954"/>
                </a:lnTo>
                <a:lnTo>
                  <a:pt x="9982" y="329"/>
                </a:lnTo>
                <a:lnTo>
                  <a:pt x="10147" y="196"/>
                </a:lnTo>
                <a:lnTo>
                  <a:pt x="10317" y="101"/>
                </a:lnTo>
                <a:lnTo>
                  <a:pt x="10505" y="37"/>
                </a:lnTo>
                <a:lnTo>
                  <a:pt x="10703" y="0"/>
                </a:lnTo>
                <a:lnTo>
                  <a:pt x="10897" y="0"/>
                </a:lnTo>
                <a:close/>
              </a:path>
            </a:pathLst>
          </a:custGeom>
          <a:ln w="12700">
            <a:solidFill>
              <a:srgbClr val="00A9E8"/>
            </a:solidFill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1939" name="Group 1939"/>
          <p:cNvGrpSpPr/>
          <p:nvPr/>
        </p:nvGrpSpPr>
        <p:grpSpPr>
          <a:xfrm>
            <a:off x="7611548" y="5973821"/>
            <a:ext cx="1058236" cy="411490"/>
            <a:chOff x="-1" y="-1"/>
            <a:chExt cx="1058235" cy="411489"/>
          </a:xfrm>
        </p:grpSpPr>
        <p:sp>
          <p:nvSpPr>
            <p:cNvPr id="1937" name="Shape 1937"/>
            <p:cNvSpPr/>
            <p:nvPr/>
          </p:nvSpPr>
          <p:spPr>
            <a:xfrm>
              <a:off x="-2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938" name="Shape 1938"/>
            <p:cNvSpPr/>
            <p:nvPr/>
          </p:nvSpPr>
          <p:spPr>
            <a:xfrm>
              <a:off x="20087" y="72575"/>
              <a:ext cx="1018060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CORPORATE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OVERVIEW</a:t>
              </a:r>
            </a:p>
          </p:txBody>
        </p:sp>
      </p:grpSp>
      <p:sp>
        <p:nvSpPr>
          <p:cNvPr id="1940" name="Shape 1940"/>
          <p:cNvSpPr>
            <a:spLocks noGrp="1"/>
          </p:cNvSpPr>
          <p:nvPr>
            <p:ph type="body" idx="1"/>
          </p:nvPr>
        </p:nvSpPr>
        <p:spPr>
          <a:xfrm>
            <a:off x="439910" y="1182687"/>
            <a:ext cx="8321042" cy="4572002"/>
          </a:xfrm>
          <a:prstGeom prst="rect">
            <a:avLst/>
          </a:prstGeom>
        </p:spPr>
        <p:txBody>
          <a:bodyPr/>
          <a:lstStyle>
            <a:lvl1pPr marL="129773" indent="-129773">
              <a:buClr>
                <a:srgbClr val="38342C"/>
              </a:buClr>
              <a:defRPr>
                <a:solidFill>
                  <a:srgbClr val="5B5C56"/>
                </a:solidFill>
              </a:defRPr>
            </a:lvl1pPr>
            <a:lvl2pPr marL="276847" indent="-147076">
              <a:buClr>
                <a:srgbClr val="38342C"/>
              </a:buClr>
              <a:defRPr>
                <a:solidFill>
                  <a:srgbClr val="5B5C56"/>
                </a:solidFill>
              </a:defRPr>
            </a:lvl2pPr>
            <a:lvl3pPr marL="427686" indent="-168145">
              <a:buClr>
                <a:srgbClr val="38342C"/>
              </a:buClr>
              <a:defRPr>
                <a:solidFill>
                  <a:srgbClr val="5B5C56"/>
                </a:solidFill>
              </a:defRPr>
            </a:lvl3pPr>
            <a:lvl4pPr marL="571966" indent="-183845">
              <a:buClr>
                <a:srgbClr val="38342C"/>
              </a:buClr>
              <a:buChar char="•"/>
              <a:defRPr>
                <a:solidFill>
                  <a:srgbClr val="5B5C56"/>
                </a:solidFill>
              </a:defRPr>
            </a:lvl4pPr>
            <a:lvl5pPr marL="691618" indent="-173722">
              <a:buClr>
                <a:srgbClr val="38342C"/>
              </a:buClr>
              <a:buChar char="•"/>
              <a:defRPr>
                <a:solidFill>
                  <a:srgbClr val="5B5C56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41" name="Shape 1941"/>
          <p:cNvSpPr>
            <a:spLocks noGrp="1"/>
          </p:cNvSpPr>
          <p:nvPr>
            <p:ph type="body" sz="quarter" idx="13"/>
          </p:nvPr>
        </p:nvSpPr>
        <p:spPr>
          <a:xfrm>
            <a:off x="439911" y="107155"/>
            <a:ext cx="8321041" cy="417186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1942" name="Shape 1942"/>
          <p:cNvSpPr>
            <a:spLocks noGrp="1"/>
          </p:cNvSpPr>
          <p:nvPr>
            <p:ph type="body" sz="quarter" idx="14"/>
          </p:nvPr>
        </p:nvSpPr>
        <p:spPr>
          <a:xfrm>
            <a:off x="439911" y="539530"/>
            <a:ext cx="8321041" cy="342901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43" name="Shape 194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Key Benef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0" name="Shape 1950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5B5C5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951" name="Shape 1951"/>
          <p:cNvSpPr>
            <a:spLocks noGrp="1"/>
          </p:cNvSpPr>
          <p:nvPr>
            <p:ph type="body" sz="quarter" idx="1"/>
          </p:nvPr>
        </p:nvSpPr>
        <p:spPr>
          <a:xfrm>
            <a:off x="439912" y="107157"/>
            <a:ext cx="8321041" cy="700091"/>
          </a:xfrm>
          <a:prstGeom prst="rect">
            <a:avLst/>
          </a:prstGeom>
        </p:spPr>
        <p:txBody>
          <a:bodyPr anchor="ctr"/>
          <a:lstStyle>
            <a:lvl1pPr marL="0" indent="0">
              <a:buClrTx/>
              <a:buSzTx/>
              <a:buFontTx/>
              <a:buNone/>
              <a:defRPr sz="2600">
                <a:solidFill>
                  <a:srgbClr val="FFFFFF"/>
                </a:solidFill>
              </a:defRPr>
            </a:lvl1pPr>
            <a:lvl2pPr marL="370777" indent="-241006">
              <a:buClrTx/>
              <a:buFontTx/>
              <a:defRPr sz="2600">
                <a:solidFill>
                  <a:srgbClr val="FFFFFF"/>
                </a:solidFill>
              </a:defRPr>
            </a:lvl2pPr>
            <a:lvl3pPr marL="538134" indent="-278592">
              <a:buClrTx/>
              <a:buFontTx/>
              <a:defRPr sz="2600">
                <a:solidFill>
                  <a:srgbClr val="FFFFFF"/>
                </a:solidFill>
              </a:defRPr>
            </a:lvl3pPr>
            <a:lvl4pPr marL="669296" indent="-281173">
              <a:buClrTx/>
              <a:buFontTx/>
              <a:defRPr sz="2600">
                <a:solidFill>
                  <a:srgbClr val="FFFFFF"/>
                </a:solidFill>
              </a:defRPr>
            </a:lvl4pPr>
            <a:lvl5pPr marL="836730" indent="-318834">
              <a:buClrTx/>
              <a:buFontTx/>
              <a:defRPr sz="26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52" name="Shape 1952"/>
          <p:cNvSpPr/>
          <p:nvPr/>
        </p:nvSpPr>
        <p:spPr>
          <a:xfrm>
            <a:off x="457203" y="6504374"/>
            <a:ext cx="3283886" cy="241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600"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iPad Lithoplasty Overview | SPL-61178 | Rev. B</a:t>
            </a:r>
          </a:p>
          <a:p>
            <a:pPr>
              <a:defRPr sz="600"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© Shockwave Medical, Inc.  All Rights Reserved.</a:t>
            </a:r>
          </a:p>
        </p:txBody>
      </p:sp>
      <p:pic>
        <p:nvPicPr>
          <p:cNvPr id="1953" name="image3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70458" y="6514748"/>
            <a:ext cx="914404" cy="224772"/>
          </a:xfrm>
          <a:prstGeom prst="rect">
            <a:avLst/>
          </a:prstGeom>
          <a:ln w="12700">
            <a:miter lim="400000"/>
          </a:ln>
        </p:spPr>
      </p:pic>
      <p:sp>
        <p:nvSpPr>
          <p:cNvPr id="1954" name="Shape 1954"/>
          <p:cNvSpPr/>
          <p:nvPr/>
        </p:nvSpPr>
        <p:spPr>
          <a:xfrm>
            <a:off x="3706317" y="6603154"/>
            <a:ext cx="1731369" cy="177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b">
            <a:spAutoFit/>
          </a:bodyPr>
          <a:lstStyle>
            <a:lvl1pPr algn="ctr">
              <a:defRPr sz="700">
                <a:solidFill>
                  <a:srgbClr val="00A9E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SAFETY INFORMATION</a:t>
            </a:r>
          </a:p>
        </p:txBody>
      </p:sp>
      <p:sp>
        <p:nvSpPr>
          <p:cNvPr id="1955" name="Shape 1955"/>
          <p:cNvSpPr/>
          <p:nvPr/>
        </p:nvSpPr>
        <p:spPr>
          <a:xfrm>
            <a:off x="550862" y="5973826"/>
            <a:ext cx="411846" cy="4114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597" y="0"/>
                </a:moveTo>
                <a:lnTo>
                  <a:pt x="21600" y="0"/>
                </a:lnTo>
                <a:lnTo>
                  <a:pt x="21600" y="18000"/>
                </a:lnTo>
                <a:cubicBezTo>
                  <a:pt x="21600" y="19988"/>
                  <a:pt x="19990" y="21600"/>
                  <a:pt x="18003" y="21600"/>
                </a:cubicBezTo>
                <a:lnTo>
                  <a:pt x="0" y="21600"/>
                </a:lnTo>
                <a:lnTo>
                  <a:pt x="0" y="3600"/>
                </a:lnTo>
                <a:cubicBezTo>
                  <a:pt x="0" y="1612"/>
                  <a:pt x="1610" y="0"/>
                  <a:pt x="3597" y="0"/>
                </a:cubicBezTo>
                <a:close/>
              </a:path>
            </a:pathLst>
          </a:custGeom>
          <a:ln w="12700">
            <a:solidFill>
              <a:srgbClr val="00A9E8"/>
            </a:solidFill>
          </a:ln>
        </p:spPr>
        <p:txBody>
          <a:bodyPr lIns="45718" tIns="45718" rIns="45718" bIns="45718" anchor="ctr"/>
          <a:lstStyle/>
          <a:p>
            <a:pPr algn="ctr">
              <a:defRPr sz="800" b="1">
                <a:solidFill>
                  <a:srgbClr val="00A9E8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1958" name="Group 1958">
            <a:hlinkClick r:id="rId4" action="ppaction://hlinksldjump"/>
          </p:cNvPr>
          <p:cNvGrpSpPr/>
          <p:nvPr/>
        </p:nvGrpSpPr>
        <p:grpSpPr>
          <a:xfrm>
            <a:off x="1005678" y="5973821"/>
            <a:ext cx="1058238" cy="411490"/>
            <a:chOff x="0" y="-1"/>
            <a:chExt cx="1058236" cy="411489"/>
          </a:xfrm>
        </p:grpSpPr>
        <p:sp>
          <p:nvSpPr>
            <p:cNvPr id="1956" name="Shape 1956"/>
            <p:cNvSpPr/>
            <p:nvPr/>
          </p:nvSpPr>
          <p:spPr>
            <a:xfrm>
              <a:off x="-1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957" name="Shape 1957"/>
            <p:cNvSpPr/>
            <p:nvPr/>
          </p:nvSpPr>
          <p:spPr>
            <a:xfrm>
              <a:off x="20086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TECHNOLOGY OVERVIEW</a:t>
              </a:r>
            </a:p>
          </p:txBody>
        </p:sp>
      </p:grpSp>
      <p:grpSp>
        <p:nvGrpSpPr>
          <p:cNvPr id="1961" name="Group 1961">
            <a:hlinkClick r:id="rId4" action="ppaction://hlinksldjump"/>
          </p:cNvPr>
          <p:cNvGrpSpPr/>
          <p:nvPr/>
        </p:nvGrpSpPr>
        <p:grpSpPr>
          <a:xfrm>
            <a:off x="2106884" y="5973821"/>
            <a:ext cx="1058236" cy="411490"/>
            <a:chOff x="-1" y="-1"/>
            <a:chExt cx="1058235" cy="411489"/>
          </a:xfrm>
        </p:grpSpPr>
        <p:sp>
          <p:nvSpPr>
            <p:cNvPr id="1959" name="Shape 1959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960" name="Shape 1960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ANIMATIONS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AND VIDEOS</a:t>
              </a:r>
            </a:p>
          </p:txBody>
        </p:sp>
      </p:grpSp>
      <p:grpSp>
        <p:nvGrpSpPr>
          <p:cNvPr id="1964" name="Group 1964">
            <a:hlinkClick r:id="rId4" action="ppaction://hlinksldjump"/>
          </p:cNvPr>
          <p:cNvGrpSpPr/>
          <p:nvPr/>
        </p:nvGrpSpPr>
        <p:grpSpPr>
          <a:xfrm>
            <a:off x="3208087" y="5973821"/>
            <a:ext cx="1058237" cy="411490"/>
            <a:chOff x="0" y="-1"/>
            <a:chExt cx="1058236" cy="411489"/>
          </a:xfrm>
        </p:grpSpPr>
        <p:sp>
          <p:nvSpPr>
            <p:cNvPr id="1962" name="Shape 1962"/>
            <p:cNvSpPr/>
            <p:nvPr/>
          </p:nvSpPr>
          <p:spPr>
            <a:xfrm>
              <a:off x="-1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963" name="Shape 1963"/>
            <p:cNvSpPr/>
            <p:nvPr/>
          </p:nvSpPr>
          <p:spPr>
            <a:xfrm>
              <a:off x="20086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DISRUPT </a:t>
              </a:r>
              <a:br/>
              <a:r>
                <a:t>PAD DATA</a:t>
              </a:r>
            </a:p>
          </p:txBody>
        </p:sp>
      </p:grpSp>
      <p:grpSp>
        <p:nvGrpSpPr>
          <p:cNvPr id="1967" name="Group 1967">
            <a:hlinkClick r:id="rId4" action="ppaction://hlinksldjump"/>
          </p:cNvPr>
          <p:cNvGrpSpPr/>
          <p:nvPr/>
        </p:nvGrpSpPr>
        <p:grpSpPr>
          <a:xfrm>
            <a:off x="4309290" y="5973821"/>
            <a:ext cx="1058237" cy="411490"/>
            <a:chOff x="-1" y="-1"/>
            <a:chExt cx="1058235" cy="411489"/>
          </a:xfrm>
        </p:grpSpPr>
        <p:sp>
          <p:nvSpPr>
            <p:cNvPr id="1965" name="Shape 1965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966" name="Shape 1966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USER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GUIDE</a:t>
              </a:r>
            </a:p>
          </p:txBody>
        </p:sp>
      </p:grpSp>
      <p:grpSp>
        <p:nvGrpSpPr>
          <p:cNvPr id="1970" name="Group 1970"/>
          <p:cNvGrpSpPr/>
          <p:nvPr/>
        </p:nvGrpSpPr>
        <p:grpSpPr>
          <a:xfrm>
            <a:off x="5410493" y="5973821"/>
            <a:ext cx="1058236" cy="411490"/>
            <a:chOff x="-1" y="-1"/>
            <a:chExt cx="1058235" cy="411489"/>
          </a:xfrm>
        </p:grpSpPr>
        <p:sp>
          <p:nvSpPr>
            <p:cNvPr id="1968" name="Shape 1968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969" name="Shape 1969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CASE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STUDIES</a:t>
              </a:r>
            </a:p>
          </p:txBody>
        </p:sp>
      </p:grpSp>
      <p:grpSp>
        <p:nvGrpSpPr>
          <p:cNvPr id="1973" name="Group 1973">
            <a:hlinkClick r:id="rId4" action="ppaction://hlinksldjump"/>
          </p:cNvPr>
          <p:cNvGrpSpPr/>
          <p:nvPr/>
        </p:nvGrpSpPr>
        <p:grpSpPr>
          <a:xfrm>
            <a:off x="6511697" y="5973821"/>
            <a:ext cx="1058236" cy="411490"/>
            <a:chOff x="-1" y="-1"/>
            <a:chExt cx="1058235" cy="411489"/>
          </a:xfrm>
        </p:grpSpPr>
        <p:sp>
          <p:nvSpPr>
            <p:cNvPr id="1971" name="Shape 1971"/>
            <p:cNvSpPr/>
            <p:nvPr/>
          </p:nvSpPr>
          <p:spPr>
            <a:xfrm>
              <a:off x="-2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solidFill>
              <a:srgbClr val="5B5C5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972" name="Shape 1972"/>
            <p:cNvSpPr/>
            <p:nvPr/>
          </p:nvSpPr>
          <p:spPr>
            <a:xfrm>
              <a:off x="20087" y="72575"/>
              <a:ext cx="1018060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KEY</a:t>
              </a:r>
              <a:br/>
              <a:r>
                <a:t>BENEFITS</a:t>
              </a:r>
            </a:p>
          </p:txBody>
        </p:sp>
      </p:grpSp>
      <p:sp>
        <p:nvSpPr>
          <p:cNvPr id="1974" name="Shape 1974">
            <a:hlinkClick r:id="rId2" action="ppaction://hlinksldjump"/>
          </p:cNvPr>
          <p:cNvSpPr/>
          <p:nvPr/>
        </p:nvSpPr>
        <p:spPr>
          <a:xfrm>
            <a:off x="653705" y="6088126"/>
            <a:ext cx="205795" cy="182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97" y="0"/>
                </a:moveTo>
                <a:lnTo>
                  <a:pt x="11095" y="37"/>
                </a:lnTo>
                <a:lnTo>
                  <a:pt x="11279" y="101"/>
                </a:lnTo>
                <a:lnTo>
                  <a:pt x="11458" y="196"/>
                </a:lnTo>
                <a:lnTo>
                  <a:pt x="11618" y="329"/>
                </a:lnTo>
                <a:lnTo>
                  <a:pt x="21331" y="9954"/>
                </a:lnTo>
                <a:lnTo>
                  <a:pt x="21449" y="10086"/>
                </a:lnTo>
                <a:lnTo>
                  <a:pt x="21529" y="10214"/>
                </a:lnTo>
                <a:lnTo>
                  <a:pt x="21581" y="10325"/>
                </a:lnTo>
                <a:lnTo>
                  <a:pt x="21600" y="10437"/>
                </a:lnTo>
                <a:lnTo>
                  <a:pt x="21586" y="10521"/>
                </a:lnTo>
                <a:lnTo>
                  <a:pt x="21543" y="10606"/>
                </a:lnTo>
                <a:lnTo>
                  <a:pt x="21468" y="10670"/>
                </a:lnTo>
                <a:lnTo>
                  <a:pt x="21360" y="10723"/>
                </a:lnTo>
                <a:lnTo>
                  <a:pt x="21228" y="10750"/>
                </a:lnTo>
                <a:lnTo>
                  <a:pt x="21062" y="10760"/>
                </a:lnTo>
                <a:lnTo>
                  <a:pt x="18064" y="10760"/>
                </a:lnTo>
                <a:lnTo>
                  <a:pt x="18064" y="20618"/>
                </a:lnTo>
                <a:lnTo>
                  <a:pt x="18050" y="20809"/>
                </a:lnTo>
                <a:lnTo>
                  <a:pt x="17998" y="20995"/>
                </a:lnTo>
                <a:lnTo>
                  <a:pt x="17922" y="21165"/>
                </a:lnTo>
                <a:lnTo>
                  <a:pt x="17809" y="21313"/>
                </a:lnTo>
                <a:lnTo>
                  <a:pt x="17686" y="21430"/>
                </a:lnTo>
                <a:lnTo>
                  <a:pt x="17536" y="21520"/>
                </a:lnTo>
                <a:lnTo>
                  <a:pt x="17371" y="21579"/>
                </a:lnTo>
                <a:lnTo>
                  <a:pt x="17191" y="21600"/>
                </a:lnTo>
                <a:lnTo>
                  <a:pt x="13523" y="21600"/>
                </a:lnTo>
                <a:lnTo>
                  <a:pt x="13523" y="15116"/>
                </a:lnTo>
                <a:lnTo>
                  <a:pt x="13514" y="14920"/>
                </a:lnTo>
                <a:lnTo>
                  <a:pt x="13462" y="14734"/>
                </a:lnTo>
                <a:lnTo>
                  <a:pt x="13382" y="14564"/>
                </a:lnTo>
                <a:lnTo>
                  <a:pt x="13268" y="14427"/>
                </a:lnTo>
                <a:lnTo>
                  <a:pt x="13146" y="14304"/>
                </a:lnTo>
                <a:lnTo>
                  <a:pt x="12995" y="14209"/>
                </a:lnTo>
                <a:lnTo>
                  <a:pt x="12830" y="14161"/>
                </a:lnTo>
                <a:lnTo>
                  <a:pt x="12655" y="14135"/>
                </a:lnTo>
                <a:lnTo>
                  <a:pt x="8954" y="14135"/>
                </a:lnTo>
                <a:lnTo>
                  <a:pt x="8775" y="14161"/>
                </a:lnTo>
                <a:lnTo>
                  <a:pt x="8615" y="14220"/>
                </a:lnTo>
                <a:lnTo>
                  <a:pt x="8468" y="14304"/>
                </a:lnTo>
                <a:lnTo>
                  <a:pt x="8336" y="14427"/>
                </a:lnTo>
                <a:lnTo>
                  <a:pt x="8233" y="14570"/>
                </a:lnTo>
                <a:lnTo>
                  <a:pt x="8148" y="14740"/>
                </a:lnTo>
                <a:lnTo>
                  <a:pt x="8096" y="14920"/>
                </a:lnTo>
                <a:lnTo>
                  <a:pt x="8082" y="15116"/>
                </a:lnTo>
                <a:lnTo>
                  <a:pt x="8082" y="21600"/>
                </a:lnTo>
                <a:lnTo>
                  <a:pt x="4413" y="21600"/>
                </a:lnTo>
                <a:lnTo>
                  <a:pt x="4239" y="21579"/>
                </a:lnTo>
                <a:lnTo>
                  <a:pt x="4074" y="21520"/>
                </a:lnTo>
                <a:lnTo>
                  <a:pt x="3928" y="21430"/>
                </a:lnTo>
                <a:lnTo>
                  <a:pt x="3800" y="21303"/>
                </a:lnTo>
                <a:lnTo>
                  <a:pt x="3692" y="21165"/>
                </a:lnTo>
                <a:lnTo>
                  <a:pt x="3607" y="20995"/>
                </a:lnTo>
                <a:lnTo>
                  <a:pt x="3555" y="20809"/>
                </a:lnTo>
                <a:lnTo>
                  <a:pt x="3541" y="20618"/>
                </a:lnTo>
                <a:lnTo>
                  <a:pt x="3541" y="10766"/>
                </a:lnTo>
                <a:lnTo>
                  <a:pt x="542" y="10766"/>
                </a:lnTo>
                <a:lnTo>
                  <a:pt x="382" y="10750"/>
                </a:lnTo>
                <a:lnTo>
                  <a:pt x="240" y="10723"/>
                </a:lnTo>
                <a:lnTo>
                  <a:pt x="137" y="10675"/>
                </a:lnTo>
                <a:lnTo>
                  <a:pt x="61" y="10612"/>
                </a:lnTo>
                <a:lnTo>
                  <a:pt x="14" y="10532"/>
                </a:lnTo>
                <a:lnTo>
                  <a:pt x="0" y="10437"/>
                </a:lnTo>
                <a:lnTo>
                  <a:pt x="19" y="10325"/>
                </a:lnTo>
                <a:lnTo>
                  <a:pt x="71" y="10214"/>
                </a:lnTo>
                <a:lnTo>
                  <a:pt x="156" y="10086"/>
                </a:lnTo>
                <a:lnTo>
                  <a:pt x="273" y="9954"/>
                </a:lnTo>
                <a:lnTo>
                  <a:pt x="9982" y="329"/>
                </a:lnTo>
                <a:lnTo>
                  <a:pt x="10147" y="196"/>
                </a:lnTo>
                <a:lnTo>
                  <a:pt x="10317" y="101"/>
                </a:lnTo>
                <a:lnTo>
                  <a:pt x="10505" y="37"/>
                </a:lnTo>
                <a:lnTo>
                  <a:pt x="10703" y="0"/>
                </a:lnTo>
                <a:lnTo>
                  <a:pt x="10897" y="0"/>
                </a:lnTo>
                <a:close/>
              </a:path>
            </a:pathLst>
          </a:custGeom>
          <a:ln w="12700">
            <a:solidFill>
              <a:srgbClr val="00A9E8"/>
            </a:solidFill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1977" name="Group 1977"/>
          <p:cNvGrpSpPr/>
          <p:nvPr/>
        </p:nvGrpSpPr>
        <p:grpSpPr>
          <a:xfrm>
            <a:off x="7611548" y="5973821"/>
            <a:ext cx="1058236" cy="411490"/>
            <a:chOff x="-1" y="-1"/>
            <a:chExt cx="1058235" cy="411489"/>
          </a:xfrm>
        </p:grpSpPr>
        <p:sp>
          <p:nvSpPr>
            <p:cNvPr id="1975" name="Shape 1975"/>
            <p:cNvSpPr/>
            <p:nvPr/>
          </p:nvSpPr>
          <p:spPr>
            <a:xfrm>
              <a:off x="-2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976" name="Shape 1976"/>
            <p:cNvSpPr/>
            <p:nvPr/>
          </p:nvSpPr>
          <p:spPr>
            <a:xfrm>
              <a:off x="20087" y="72575"/>
              <a:ext cx="1018060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CORPORATE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OVERVIEW</a:t>
              </a:r>
            </a:p>
          </p:txBody>
        </p:sp>
      </p:grpSp>
      <p:sp>
        <p:nvSpPr>
          <p:cNvPr id="1978" name="Shape 1978"/>
          <p:cNvSpPr>
            <a:spLocks noGrp="1"/>
          </p:cNvSpPr>
          <p:nvPr>
            <p:ph type="body" idx="13"/>
          </p:nvPr>
        </p:nvSpPr>
        <p:spPr>
          <a:xfrm>
            <a:off x="439910" y="1182684"/>
            <a:ext cx="8321041" cy="457200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79" name="Shape 197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Key Benef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" name="Shape 1986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5B5C5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987" name="Shape 1987"/>
          <p:cNvSpPr/>
          <p:nvPr/>
        </p:nvSpPr>
        <p:spPr>
          <a:xfrm>
            <a:off x="457203" y="6504374"/>
            <a:ext cx="3283886" cy="241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600"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iPad Lithoplasty Overview | SPL-61178 | Rev. B</a:t>
            </a:r>
          </a:p>
          <a:p>
            <a:pPr>
              <a:defRPr sz="600"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© Shockwave Medical, Inc.  All Rights Reserved.</a:t>
            </a:r>
          </a:p>
        </p:txBody>
      </p:sp>
      <p:pic>
        <p:nvPicPr>
          <p:cNvPr id="1988" name="image3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70458" y="6514748"/>
            <a:ext cx="914404" cy="224772"/>
          </a:xfrm>
          <a:prstGeom prst="rect">
            <a:avLst/>
          </a:prstGeom>
          <a:ln w="12700">
            <a:miter lim="400000"/>
          </a:ln>
        </p:spPr>
      </p:pic>
      <p:sp>
        <p:nvSpPr>
          <p:cNvPr id="1989" name="Shape 1989"/>
          <p:cNvSpPr/>
          <p:nvPr/>
        </p:nvSpPr>
        <p:spPr>
          <a:xfrm>
            <a:off x="3706317" y="6603154"/>
            <a:ext cx="1731369" cy="177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b">
            <a:spAutoFit/>
          </a:bodyPr>
          <a:lstStyle>
            <a:lvl1pPr algn="ctr">
              <a:defRPr sz="700">
                <a:solidFill>
                  <a:srgbClr val="00A9E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SAFETY INFORMATION</a:t>
            </a:r>
          </a:p>
        </p:txBody>
      </p:sp>
      <p:sp>
        <p:nvSpPr>
          <p:cNvPr id="1990" name="Shape 1990"/>
          <p:cNvSpPr/>
          <p:nvPr/>
        </p:nvSpPr>
        <p:spPr>
          <a:xfrm>
            <a:off x="550862" y="5973826"/>
            <a:ext cx="411846" cy="4114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597" y="0"/>
                </a:moveTo>
                <a:lnTo>
                  <a:pt x="21600" y="0"/>
                </a:lnTo>
                <a:lnTo>
                  <a:pt x="21600" y="18000"/>
                </a:lnTo>
                <a:cubicBezTo>
                  <a:pt x="21600" y="19988"/>
                  <a:pt x="19990" y="21600"/>
                  <a:pt x="18003" y="21600"/>
                </a:cubicBezTo>
                <a:lnTo>
                  <a:pt x="0" y="21600"/>
                </a:lnTo>
                <a:lnTo>
                  <a:pt x="0" y="3600"/>
                </a:lnTo>
                <a:cubicBezTo>
                  <a:pt x="0" y="1612"/>
                  <a:pt x="1610" y="0"/>
                  <a:pt x="3597" y="0"/>
                </a:cubicBezTo>
                <a:close/>
              </a:path>
            </a:pathLst>
          </a:custGeom>
          <a:ln w="12700">
            <a:solidFill>
              <a:srgbClr val="00A9E8"/>
            </a:solidFill>
          </a:ln>
        </p:spPr>
        <p:txBody>
          <a:bodyPr lIns="45718" tIns="45718" rIns="45718" bIns="45718" anchor="ctr"/>
          <a:lstStyle/>
          <a:p>
            <a:pPr algn="ctr">
              <a:defRPr sz="800" b="1">
                <a:solidFill>
                  <a:srgbClr val="00A9E8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1993" name="Group 1993">
            <a:hlinkClick r:id="rId4" action="ppaction://hlinksldjump"/>
          </p:cNvPr>
          <p:cNvGrpSpPr/>
          <p:nvPr/>
        </p:nvGrpSpPr>
        <p:grpSpPr>
          <a:xfrm>
            <a:off x="1005678" y="5973821"/>
            <a:ext cx="1058238" cy="411490"/>
            <a:chOff x="0" y="-1"/>
            <a:chExt cx="1058236" cy="411489"/>
          </a:xfrm>
        </p:grpSpPr>
        <p:sp>
          <p:nvSpPr>
            <p:cNvPr id="1991" name="Shape 1991"/>
            <p:cNvSpPr/>
            <p:nvPr/>
          </p:nvSpPr>
          <p:spPr>
            <a:xfrm>
              <a:off x="-1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992" name="Shape 1992"/>
            <p:cNvSpPr/>
            <p:nvPr/>
          </p:nvSpPr>
          <p:spPr>
            <a:xfrm>
              <a:off x="20086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TECHNOLOGY OVERVIEW</a:t>
              </a:r>
            </a:p>
          </p:txBody>
        </p:sp>
      </p:grpSp>
      <p:grpSp>
        <p:nvGrpSpPr>
          <p:cNvPr id="1996" name="Group 1996">
            <a:hlinkClick r:id="rId4" action="ppaction://hlinksldjump"/>
          </p:cNvPr>
          <p:cNvGrpSpPr/>
          <p:nvPr/>
        </p:nvGrpSpPr>
        <p:grpSpPr>
          <a:xfrm>
            <a:off x="2106884" y="5973821"/>
            <a:ext cx="1058236" cy="411490"/>
            <a:chOff x="-1" y="-1"/>
            <a:chExt cx="1058235" cy="411489"/>
          </a:xfrm>
        </p:grpSpPr>
        <p:sp>
          <p:nvSpPr>
            <p:cNvPr id="1994" name="Shape 1994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995" name="Shape 1995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ANIMATIONS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AND VIDEOS</a:t>
              </a:r>
            </a:p>
          </p:txBody>
        </p:sp>
      </p:grpSp>
      <p:grpSp>
        <p:nvGrpSpPr>
          <p:cNvPr id="1999" name="Group 1999">
            <a:hlinkClick r:id="rId4" action="ppaction://hlinksldjump"/>
          </p:cNvPr>
          <p:cNvGrpSpPr/>
          <p:nvPr/>
        </p:nvGrpSpPr>
        <p:grpSpPr>
          <a:xfrm>
            <a:off x="3208087" y="5973821"/>
            <a:ext cx="1058237" cy="411490"/>
            <a:chOff x="0" y="-1"/>
            <a:chExt cx="1058236" cy="411489"/>
          </a:xfrm>
        </p:grpSpPr>
        <p:sp>
          <p:nvSpPr>
            <p:cNvPr id="1997" name="Shape 1997"/>
            <p:cNvSpPr/>
            <p:nvPr/>
          </p:nvSpPr>
          <p:spPr>
            <a:xfrm>
              <a:off x="-1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998" name="Shape 1998"/>
            <p:cNvSpPr/>
            <p:nvPr/>
          </p:nvSpPr>
          <p:spPr>
            <a:xfrm>
              <a:off x="20086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DISRUPT </a:t>
              </a:r>
              <a:br/>
              <a:r>
                <a:t>PAD DATA</a:t>
              </a:r>
            </a:p>
          </p:txBody>
        </p:sp>
      </p:grpSp>
      <p:grpSp>
        <p:nvGrpSpPr>
          <p:cNvPr id="2002" name="Group 2002">
            <a:hlinkClick r:id="rId4" action="ppaction://hlinksldjump"/>
          </p:cNvPr>
          <p:cNvGrpSpPr/>
          <p:nvPr/>
        </p:nvGrpSpPr>
        <p:grpSpPr>
          <a:xfrm>
            <a:off x="4309290" y="5973821"/>
            <a:ext cx="1058237" cy="411490"/>
            <a:chOff x="-1" y="-1"/>
            <a:chExt cx="1058235" cy="411489"/>
          </a:xfrm>
        </p:grpSpPr>
        <p:sp>
          <p:nvSpPr>
            <p:cNvPr id="2000" name="Shape 2000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001" name="Shape 2001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USER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GUIDE</a:t>
              </a:r>
            </a:p>
          </p:txBody>
        </p:sp>
      </p:grpSp>
      <p:grpSp>
        <p:nvGrpSpPr>
          <p:cNvPr id="2005" name="Group 2005"/>
          <p:cNvGrpSpPr/>
          <p:nvPr/>
        </p:nvGrpSpPr>
        <p:grpSpPr>
          <a:xfrm>
            <a:off x="5410493" y="5973821"/>
            <a:ext cx="1058236" cy="411490"/>
            <a:chOff x="-1" y="-1"/>
            <a:chExt cx="1058235" cy="411489"/>
          </a:xfrm>
        </p:grpSpPr>
        <p:sp>
          <p:nvSpPr>
            <p:cNvPr id="2003" name="Shape 2003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004" name="Shape 2004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CASE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STUDIES</a:t>
              </a:r>
            </a:p>
          </p:txBody>
        </p:sp>
      </p:grpSp>
      <p:grpSp>
        <p:nvGrpSpPr>
          <p:cNvPr id="2008" name="Group 2008">
            <a:hlinkClick r:id="rId4" action="ppaction://hlinksldjump"/>
          </p:cNvPr>
          <p:cNvGrpSpPr/>
          <p:nvPr/>
        </p:nvGrpSpPr>
        <p:grpSpPr>
          <a:xfrm>
            <a:off x="6511697" y="5973821"/>
            <a:ext cx="1058236" cy="411490"/>
            <a:chOff x="-1" y="-1"/>
            <a:chExt cx="1058235" cy="411489"/>
          </a:xfrm>
        </p:grpSpPr>
        <p:sp>
          <p:nvSpPr>
            <p:cNvPr id="2006" name="Shape 2006"/>
            <p:cNvSpPr/>
            <p:nvPr/>
          </p:nvSpPr>
          <p:spPr>
            <a:xfrm>
              <a:off x="-2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solidFill>
              <a:srgbClr val="5B5C5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007" name="Shape 2007"/>
            <p:cNvSpPr/>
            <p:nvPr/>
          </p:nvSpPr>
          <p:spPr>
            <a:xfrm>
              <a:off x="20087" y="72575"/>
              <a:ext cx="1018060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KEY</a:t>
              </a:r>
              <a:br/>
              <a:r>
                <a:t>BENEFITS</a:t>
              </a:r>
            </a:p>
          </p:txBody>
        </p:sp>
      </p:grpSp>
      <p:sp>
        <p:nvSpPr>
          <p:cNvPr id="2009" name="Shape 2009">
            <a:hlinkClick r:id="rId2" action="ppaction://hlinksldjump"/>
          </p:cNvPr>
          <p:cNvSpPr/>
          <p:nvPr/>
        </p:nvSpPr>
        <p:spPr>
          <a:xfrm>
            <a:off x="653705" y="6088126"/>
            <a:ext cx="205795" cy="182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97" y="0"/>
                </a:moveTo>
                <a:lnTo>
                  <a:pt x="11095" y="37"/>
                </a:lnTo>
                <a:lnTo>
                  <a:pt x="11279" y="101"/>
                </a:lnTo>
                <a:lnTo>
                  <a:pt x="11458" y="196"/>
                </a:lnTo>
                <a:lnTo>
                  <a:pt x="11618" y="329"/>
                </a:lnTo>
                <a:lnTo>
                  <a:pt x="21331" y="9954"/>
                </a:lnTo>
                <a:lnTo>
                  <a:pt x="21449" y="10086"/>
                </a:lnTo>
                <a:lnTo>
                  <a:pt x="21529" y="10214"/>
                </a:lnTo>
                <a:lnTo>
                  <a:pt x="21581" y="10325"/>
                </a:lnTo>
                <a:lnTo>
                  <a:pt x="21600" y="10437"/>
                </a:lnTo>
                <a:lnTo>
                  <a:pt x="21586" y="10521"/>
                </a:lnTo>
                <a:lnTo>
                  <a:pt x="21543" y="10606"/>
                </a:lnTo>
                <a:lnTo>
                  <a:pt x="21468" y="10670"/>
                </a:lnTo>
                <a:lnTo>
                  <a:pt x="21360" y="10723"/>
                </a:lnTo>
                <a:lnTo>
                  <a:pt x="21228" y="10750"/>
                </a:lnTo>
                <a:lnTo>
                  <a:pt x="21062" y="10760"/>
                </a:lnTo>
                <a:lnTo>
                  <a:pt x="18064" y="10760"/>
                </a:lnTo>
                <a:lnTo>
                  <a:pt x="18064" y="20618"/>
                </a:lnTo>
                <a:lnTo>
                  <a:pt x="18050" y="20809"/>
                </a:lnTo>
                <a:lnTo>
                  <a:pt x="17998" y="20995"/>
                </a:lnTo>
                <a:lnTo>
                  <a:pt x="17922" y="21165"/>
                </a:lnTo>
                <a:lnTo>
                  <a:pt x="17809" y="21313"/>
                </a:lnTo>
                <a:lnTo>
                  <a:pt x="17686" y="21430"/>
                </a:lnTo>
                <a:lnTo>
                  <a:pt x="17536" y="21520"/>
                </a:lnTo>
                <a:lnTo>
                  <a:pt x="17371" y="21579"/>
                </a:lnTo>
                <a:lnTo>
                  <a:pt x="17191" y="21600"/>
                </a:lnTo>
                <a:lnTo>
                  <a:pt x="13523" y="21600"/>
                </a:lnTo>
                <a:lnTo>
                  <a:pt x="13523" y="15116"/>
                </a:lnTo>
                <a:lnTo>
                  <a:pt x="13514" y="14920"/>
                </a:lnTo>
                <a:lnTo>
                  <a:pt x="13462" y="14734"/>
                </a:lnTo>
                <a:lnTo>
                  <a:pt x="13382" y="14564"/>
                </a:lnTo>
                <a:lnTo>
                  <a:pt x="13268" y="14427"/>
                </a:lnTo>
                <a:lnTo>
                  <a:pt x="13146" y="14304"/>
                </a:lnTo>
                <a:lnTo>
                  <a:pt x="12995" y="14209"/>
                </a:lnTo>
                <a:lnTo>
                  <a:pt x="12830" y="14161"/>
                </a:lnTo>
                <a:lnTo>
                  <a:pt x="12655" y="14135"/>
                </a:lnTo>
                <a:lnTo>
                  <a:pt x="8954" y="14135"/>
                </a:lnTo>
                <a:lnTo>
                  <a:pt x="8775" y="14161"/>
                </a:lnTo>
                <a:lnTo>
                  <a:pt x="8615" y="14220"/>
                </a:lnTo>
                <a:lnTo>
                  <a:pt x="8468" y="14304"/>
                </a:lnTo>
                <a:lnTo>
                  <a:pt x="8336" y="14427"/>
                </a:lnTo>
                <a:lnTo>
                  <a:pt x="8233" y="14570"/>
                </a:lnTo>
                <a:lnTo>
                  <a:pt x="8148" y="14740"/>
                </a:lnTo>
                <a:lnTo>
                  <a:pt x="8096" y="14920"/>
                </a:lnTo>
                <a:lnTo>
                  <a:pt x="8082" y="15116"/>
                </a:lnTo>
                <a:lnTo>
                  <a:pt x="8082" y="21600"/>
                </a:lnTo>
                <a:lnTo>
                  <a:pt x="4413" y="21600"/>
                </a:lnTo>
                <a:lnTo>
                  <a:pt x="4239" y="21579"/>
                </a:lnTo>
                <a:lnTo>
                  <a:pt x="4074" y="21520"/>
                </a:lnTo>
                <a:lnTo>
                  <a:pt x="3928" y="21430"/>
                </a:lnTo>
                <a:lnTo>
                  <a:pt x="3800" y="21303"/>
                </a:lnTo>
                <a:lnTo>
                  <a:pt x="3692" y="21165"/>
                </a:lnTo>
                <a:lnTo>
                  <a:pt x="3607" y="20995"/>
                </a:lnTo>
                <a:lnTo>
                  <a:pt x="3555" y="20809"/>
                </a:lnTo>
                <a:lnTo>
                  <a:pt x="3541" y="20618"/>
                </a:lnTo>
                <a:lnTo>
                  <a:pt x="3541" y="10766"/>
                </a:lnTo>
                <a:lnTo>
                  <a:pt x="542" y="10766"/>
                </a:lnTo>
                <a:lnTo>
                  <a:pt x="382" y="10750"/>
                </a:lnTo>
                <a:lnTo>
                  <a:pt x="240" y="10723"/>
                </a:lnTo>
                <a:lnTo>
                  <a:pt x="137" y="10675"/>
                </a:lnTo>
                <a:lnTo>
                  <a:pt x="61" y="10612"/>
                </a:lnTo>
                <a:lnTo>
                  <a:pt x="14" y="10532"/>
                </a:lnTo>
                <a:lnTo>
                  <a:pt x="0" y="10437"/>
                </a:lnTo>
                <a:lnTo>
                  <a:pt x="19" y="10325"/>
                </a:lnTo>
                <a:lnTo>
                  <a:pt x="71" y="10214"/>
                </a:lnTo>
                <a:lnTo>
                  <a:pt x="156" y="10086"/>
                </a:lnTo>
                <a:lnTo>
                  <a:pt x="273" y="9954"/>
                </a:lnTo>
                <a:lnTo>
                  <a:pt x="9982" y="329"/>
                </a:lnTo>
                <a:lnTo>
                  <a:pt x="10147" y="196"/>
                </a:lnTo>
                <a:lnTo>
                  <a:pt x="10317" y="101"/>
                </a:lnTo>
                <a:lnTo>
                  <a:pt x="10505" y="37"/>
                </a:lnTo>
                <a:lnTo>
                  <a:pt x="10703" y="0"/>
                </a:lnTo>
                <a:lnTo>
                  <a:pt x="10897" y="0"/>
                </a:lnTo>
                <a:close/>
              </a:path>
            </a:pathLst>
          </a:custGeom>
          <a:ln w="12700">
            <a:solidFill>
              <a:srgbClr val="00A9E8"/>
            </a:solidFill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2012" name="Group 2012"/>
          <p:cNvGrpSpPr/>
          <p:nvPr/>
        </p:nvGrpSpPr>
        <p:grpSpPr>
          <a:xfrm>
            <a:off x="7611548" y="5973821"/>
            <a:ext cx="1058236" cy="411490"/>
            <a:chOff x="-1" y="-1"/>
            <a:chExt cx="1058235" cy="411489"/>
          </a:xfrm>
        </p:grpSpPr>
        <p:sp>
          <p:nvSpPr>
            <p:cNvPr id="2010" name="Shape 2010"/>
            <p:cNvSpPr/>
            <p:nvPr/>
          </p:nvSpPr>
          <p:spPr>
            <a:xfrm>
              <a:off x="-2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011" name="Shape 2011"/>
            <p:cNvSpPr/>
            <p:nvPr/>
          </p:nvSpPr>
          <p:spPr>
            <a:xfrm>
              <a:off x="20087" y="72575"/>
              <a:ext cx="1018060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CORPORATE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OVERVIEW</a:t>
              </a:r>
            </a:p>
          </p:txBody>
        </p:sp>
      </p:grpSp>
      <p:sp>
        <p:nvSpPr>
          <p:cNvPr id="2013" name="Shape 2013"/>
          <p:cNvSpPr>
            <a:spLocks noGrp="1"/>
          </p:cNvSpPr>
          <p:nvPr>
            <p:ph type="body" idx="1"/>
          </p:nvPr>
        </p:nvSpPr>
        <p:spPr>
          <a:xfrm>
            <a:off x="439910" y="1182687"/>
            <a:ext cx="8321042" cy="4572002"/>
          </a:xfrm>
          <a:prstGeom prst="rect">
            <a:avLst/>
          </a:prstGeom>
        </p:spPr>
        <p:txBody>
          <a:bodyPr/>
          <a:lstStyle>
            <a:lvl1pPr marL="129773" indent="-129773">
              <a:buClr>
                <a:srgbClr val="38342C"/>
              </a:buClr>
              <a:defRPr>
                <a:solidFill>
                  <a:srgbClr val="5B5C56"/>
                </a:solidFill>
              </a:defRPr>
            </a:lvl1pPr>
            <a:lvl2pPr marL="276847" indent="-147076">
              <a:buClr>
                <a:srgbClr val="38342C"/>
              </a:buClr>
              <a:defRPr>
                <a:solidFill>
                  <a:srgbClr val="5B5C56"/>
                </a:solidFill>
              </a:defRPr>
            </a:lvl2pPr>
            <a:lvl3pPr marL="427686" indent="-168145">
              <a:buClr>
                <a:srgbClr val="38342C"/>
              </a:buClr>
              <a:defRPr>
                <a:solidFill>
                  <a:srgbClr val="5B5C56"/>
                </a:solidFill>
              </a:defRPr>
            </a:lvl3pPr>
            <a:lvl4pPr marL="571966" indent="-183845">
              <a:buClr>
                <a:srgbClr val="38342C"/>
              </a:buClr>
              <a:buChar char="•"/>
              <a:defRPr>
                <a:solidFill>
                  <a:srgbClr val="5B5C56"/>
                </a:solidFill>
              </a:defRPr>
            </a:lvl4pPr>
            <a:lvl5pPr marL="691618" indent="-173722">
              <a:buClr>
                <a:srgbClr val="38342C"/>
              </a:buClr>
              <a:buChar char="•"/>
              <a:defRPr>
                <a:solidFill>
                  <a:srgbClr val="5B5C56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14" name="Shape 2014"/>
          <p:cNvSpPr>
            <a:spLocks noGrp="1"/>
          </p:cNvSpPr>
          <p:nvPr>
            <p:ph type="body" sz="quarter" idx="13"/>
          </p:nvPr>
        </p:nvSpPr>
        <p:spPr>
          <a:xfrm>
            <a:off x="439911" y="107155"/>
            <a:ext cx="8321041" cy="417186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2015" name="Shape 2015"/>
          <p:cNvSpPr>
            <a:spLocks noGrp="1"/>
          </p:cNvSpPr>
          <p:nvPr>
            <p:ph type="body" sz="quarter" idx="14"/>
          </p:nvPr>
        </p:nvSpPr>
        <p:spPr>
          <a:xfrm>
            <a:off x="439911" y="539530"/>
            <a:ext cx="8321041" cy="342901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16" name="Shape 201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rporate Overview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3" name="Shape 2023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5B5C5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024" name="Shape 2024"/>
          <p:cNvSpPr>
            <a:spLocks noGrp="1"/>
          </p:cNvSpPr>
          <p:nvPr>
            <p:ph type="body" idx="1"/>
          </p:nvPr>
        </p:nvSpPr>
        <p:spPr>
          <a:xfrm>
            <a:off x="439910" y="1182687"/>
            <a:ext cx="8321042" cy="4572002"/>
          </a:xfrm>
          <a:prstGeom prst="rect">
            <a:avLst/>
          </a:prstGeom>
        </p:spPr>
        <p:txBody>
          <a:bodyPr/>
          <a:lstStyle>
            <a:lvl1pPr marL="129773" indent="-129773">
              <a:buClr>
                <a:srgbClr val="38342C"/>
              </a:buClr>
              <a:defRPr>
                <a:solidFill>
                  <a:srgbClr val="5B5C56"/>
                </a:solidFill>
              </a:defRPr>
            </a:lvl1pPr>
            <a:lvl2pPr marL="276847" indent="-147076">
              <a:buClr>
                <a:srgbClr val="38342C"/>
              </a:buClr>
              <a:defRPr>
                <a:solidFill>
                  <a:srgbClr val="5B5C56"/>
                </a:solidFill>
              </a:defRPr>
            </a:lvl2pPr>
            <a:lvl3pPr marL="427686" indent="-168145">
              <a:buClr>
                <a:srgbClr val="38342C"/>
              </a:buClr>
              <a:defRPr>
                <a:solidFill>
                  <a:srgbClr val="5B5C56"/>
                </a:solidFill>
              </a:defRPr>
            </a:lvl3pPr>
            <a:lvl4pPr marL="571966" indent="-183845">
              <a:buClr>
                <a:srgbClr val="38342C"/>
              </a:buClr>
              <a:buChar char="•"/>
              <a:defRPr>
                <a:solidFill>
                  <a:srgbClr val="5B5C56"/>
                </a:solidFill>
              </a:defRPr>
            </a:lvl4pPr>
            <a:lvl5pPr marL="691618" indent="-173722">
              <a:buClr>
                <a:srgbClr val="38342C"/>
              </a:buClr>
              <a:buChar char="•"/>
              <a:defRPr>
                <a:solidFill>
                  <a:srgbClr val="5B5C56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25" name="Shape 2025"/>
          <p:cNvSpPr>
            <a:spLocks noGrp="1"/>
          </p:cNvSpPr>
          <p:nvPr>
            <p:ph type="body" sz="quarter" idx="13"/>
          </p:nvPr>
        </p:nvSpPr>
        <p:spPr>
          <a:xfrm>
            <a:off x="439911" y="107155"/>
            <a:ext cx="8321041" cy="700093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2026" name="Shape 2026"/>
          <p:cNvSpPr/>
          <p:nvPr/>
        </p:nvSpPr>
        <p:spPr>
          <a:xfrm>
            <a:off x="457203" y="6504374"/>
            <a:ext cx="3283886" cy="241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600"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iPad Lithoplasty Overview | SPL-61178 | Rev. B</a:t>
            </a:r>
          </a:p>
          <a:p>
            <a:pPr>
              <a:defRPr sz="600"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© Shockwave Medical, Inc.  All Rights Reserved.</a:t>
            </a:r>
          </a:p>
        </p:txBody>
      </p:sp>
      <p:pic>
        <p:nvPicPr>
          <p:cNvPr id="2027" name="image3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70458" y="6514748"/>
            <a:ext cx="914404" cy="224772"/>
          </a:xfrm>
          <a:prstGeom prst="rect">
            <a:avLst/>
          </a:prstGeom>
          <a:ln w="12700">
            <a:miter lim="400000"/>
          </a:ln>
        </p:spPr>
      </p:pic>
      <p:sp>
        <p:nvSpPr>
          <p:cNvPr id="2028" name="Shape 2028"/>
          <p:cNvSpPr/>
          <p:nvPr/>
        </p:nvSpPr>
        <p:spPr>
          <a:xfrm>
            <a:off x="3706317" y="6603154"/>
            <a:ext cx="1731369" cy="177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b">
            <a:spAutoFit/>
          </a:bodyPr>
          <a:lstStyle>
            <a:lvl1pPr algn="ctr">
              <a:defRPr sz="700">
                <a:solidFill>
                  <a:srgbClr val="00A9E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SAFETY INFORMATION</a:t>
            </a:r>
          </a:p>
        </p:txBody>
      </p:sp>
      <p:sp>
        <p:nvSpPr>
          <p:cNvPr id="2029" name="Shape 2029"/>
          <p:cNvSpPr/>
          <p:nvPr/>
        </p:nvSpPr>
        <p:spPr>
          <a:xfrm>
            <a:off x="550862" y="5973826"/>
            <a:ext cx="411846" cy="4114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597" y="0"/>
                </a:moveTo>
                <a:lnTo>
                  <a:pt x="21600" y="0"/>
                </a:lnTo>
                <a:lnTo>
                  <a:pt x="21600" y="18000"/>
                </a:lnTo>
                <a:cubicBezTo>
                  <a:pt x="21600" y="19988"/>
                  <a:pt x="19990" y="21600"/>
                  <a:pt x="18003" y="21600"/>
                </a:cubicBezTo>
                <a:lnTo>
                  <a:pt x="0" y="21600"/>
                </a:lnTo>
                <a:lnTo>
                  <a:pt x="0" y="3600"/>
                </a:lnTo>
                <a:cubicBezTo>
                  <a:pt x="0" y="1612"/>
                  <a:pt x="1610" y="0"/>
                  <a:pt x="3597" y="0"/>
                </a:cubicBezTo>
                <a:close/>
              </a:path>
            </a:pathLst>
          </a:custGeom>
          <a:ln w="12700">
            <a:solidFill>
              <a:srgbClr val="00A9E8"/>
            </a:solidFill>
          </a:ln>
        </p:spPr>
        <p:txBody>
          <a:bodyPr lIns="45718" tIns="45718" rIns="45718" bIns="45718" anchor="ctr"/>
          <a:lstStyle/>
          <a:p>
            <a:pPr algn="ctr">
              <a:defRPr sz="800" b="1">
                <a:solidFill>
                  <a:srgbClr val="00A9E8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2032" name="Group 2032">
            <a:hlinkClick r:id="rId4" action="ppaction://hlinksldjump"/>
          </p:cNvPr>
          <p:cNvGrpSpPr/>
          <p:nvPr/>
        </p:nvGrpSpPr>
        <p:grpSpPr>
          <a:xfrm>
            <a:off x="1005678" y="5973821"/>
            <a:ext cx="1058238" cy="411490"/>
            <a:chOff x="0" y="-1"/>
            <a:chExt cx="1058236" cy="411489"/>
          </a:xfrm>
        </p:grpSpPr>
        <p:sp>
          <p:nvSpPr>
            <p:cNvPr id="2030" name="Shape 2030"/>
            <p:cNvSpPr/>
            <p:nvPr/>
          </p:nvSpPr>
          <p:spPr>
            <a:xfrm>
              <a:off x="-1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031" name="Shape 2031"/>
            <p:cNvSpPr/>
            <p:nvPr/>
          </p:nvSpPr>
          <p:spPr>
            <a:xfrm>
              <a:off x="20086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TECHNOLOGY OVERVIEW</a:t>
              </a:r>
            </a:p>
          </p:txBody>
        </p:sp>
      </p:grpSp>
      <p:grpSp>
        <p:nvGrpSpPr>
          <p:cNvPr id="2035" name="Group 2035">
            <a:hlinkClick r:id="rId4" action="ppaction://hlinksldjump"/>
          </p:cNvPr>
          <p:cNvGrpSpPr/>
          <p:nvPr/>
        </p:nvGrpSpPr>
        <p:grpSpPr>
          <a:xfrm>
            <a:off x="2106884" y="5973821"/>
            <a:ext cx="1058236" cy="411490"/>
            <a:chOff x="-1" y="-1"/>
            <a:chExt cx="1058235" cy="411489"/>
          </a:xfrm>
        </p:grpSpPr>
        <p:sp>
          <p:nvSpPr>
            <p:cNvPr id="2033" name="Shape 2033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034" name="Shape 2034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ANIMATIONS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AND VIDEOS</a:t>
              </a:r>
            </a:p>
          </p:txBody>
        </p:sp>
      </p:grpSp>
      <p:grpSp>
        <p:nvGrpSpPr>
          <p:cNvPr id="2038" name="Group 2038">
            <a:hlinkClick r:id="rId4" action="ppaction://hlinksldjump"/>
          </p:cNvPr>
          <p:cNvGrpSpPr/>
          <p:nvPr/>
        </p:nvGrpSpPr>
        <p:grpSpPr>
          <a:xfrm>
            <a:off x="3208087" y="5973821"/>
            <a:ext cx="1058237" cy="411490"/>
            <a:chOff x="0" y="-1"/>
            <a:chExt cx="1058236" cy="411489"/>
          </a:xfrm>
        </p:grpSpPr>
        <p:sp>
          <p:nvSpPr>
            <p:cNvPr id="2036" name="Shape 2036"/>
            <p:cNvSpPr/>
            <p:nvPr/>
          </p:nvSpPr>
          <p:spPr>
            <a:xfrm>
              <a:off x="-1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037" name="Shape 2037"/>
            <p:cNvSpPr/>
            <p:nvPr/>
          </p:nvSpPr>
          <p:spPr>
            <a:xfrm>
              <a:off x="20086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DISRUPT </a:t>
              </a:r>
              <a:br/>
              <a:r>
                <a:t>PAD DATA</a:t>
              </a:r>
            </a:p>
          </p:txBody>
        </p:sp>
      </p:grpSp>
      <p:grpSp>
        <p:nvGrpSpPr>
          <p:cNvPr id="2041" name="Group 2041">
            <a:hlinkClick r:id="rId4" action="ppaction://hlinksldjump"/>
          </p:cNvPr>
          <p:cNvGrpSpPr/>
          <p:nvPr/>
        </p:nvGrpSpPr>
        <p:grpSpPr>
          <a:xfrm>
            <a:off x="4309290" y="5973821"/>
            <a:ext cx="1058237" cy="411490"/>
            <a:chOff x="-1" y="-1"/>
            <a:chExt cx="1058235" cy="411489"/>
          </a:xfrm>
        </p:grpSpPr>
        <p:sp>
          <p:nvSpPr>
            <p:cNvPr id="2039" name="Shape 2039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040" name="Shape 2040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USER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GUIDE</a:t>
              </a:r>
            </a:p>
          </p:txBody>
        </p:sp>
      </p:grpSp>
      <p:grpSp>
        <p:nvGrpSpPr>
          <p:cNvPr id="2044" name="Group 2044"/>
          <p:cNvGrpSpPr/>
          <p:nvPr/>
        </p:nvGrpSpPr>
        <p:grpSpPr>
          <a:xfrm>
            <a:off x="5410493" y="5973821"/>
            <a:ext cx="1058236" cy="411490"/>
            <a:chOff x="-1" y="-1"/>
            <a:chExt cx="1058235" cy="411489"/>
          </a:xfrm>
        </p:grpSpPr>
        <p:sp>
          <p:nvSpPr>
            <p:cNvPr id="2042" name="Shape 2042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043" name="Shape 2043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CASE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STUDIES</a:t>
              </a:r>
            </a:p>
          </p:txBody>
        </p:sp>
      </p:grpSp>
      <p:grpSp>
        <p:nvGrpSpPr>
          <p:cNvPr id="2047" name="Group 2047">
            <a:hlinkClick r:id="rId4" action="ppaction://hlinksldjump"/>
          </p:cNvPr>
          <p:cNvGrpSpPr/>
          <p:nvPr/>
        </p:nvGrpSpPr>
        <p:grpSpPr>
          <a:xfrm>
            <a:off x="6511697" y="5973821"/>
            <a:ext cx="1058236" cy="411490"/>
            <a:chOff x="-1" y="-1"/>
            <a:chExt cx="1058235" cy="411489"/>
          </a:xfrm>
        </p:grpSpPr>
        <p:sp>
          <p:nvSpPr>
            <p:cNvPr id="2045" name="Shape 2045"/>
            <p:cNvSpPr/>
            <p:nvPr/>
          </p:nvSpPr>
          <p:spPr>
            <a:xfrm>
              <a:off x="-2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046" name="Shape 2046"/>
            <p:cNvSpPr/>
            <p:nvPr/>
          </p:nvSpPr>
          <p:spPr>
            <a:xfrm>
              <a:off x="20087" y="72575"/>
              <a:ext cx="1018060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KEY</a:t>
              </a:r>
              <a:br/>
              <a:r>
                <a:t>BENEFITS</a:t>
              </a:r>
            </a:p>
          </p:txBody>
        </p:sp>
      </p:grpSp>
      <p:grpSp>
        <p:nvGrpSpPr>
          <p:cNvPr id="2050" name="Group 2050"/>
          <p:cNvGrpSpPr/>
          <p:nvPr/>
        </p:nvGrpSpPr>
        <p:grpSpPr>
          <a:xfrm>
            <a:off x="7611548" y="5973821"/>
            <a:ext cx="1058236" cy="411490"/>
            <a:chOff x="-1" y="-1"/>
            <a:chExt cx="1058235" cy="411489"/>
          </a:xfrm>
        </p:grpSpPr>
        <p:sp>
          <p:nvSpPr>
            <p:cNvPr id="2048" name="Shape 2048"/>
            <p:cNvSpPr/>
            <p:nvPr/>
          </p:nvSpPr>
          <p:spPr>
            <a:xfrm>
              <a:off x="-2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solidFill>
              <a:srgbClr val="5B5C5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049" name="Shape 2049"/>
            <p:cNvSpPr/>
            <p:nvPr/>
          </p:nvSpPr>
          <p:spPr>
            <a:xfrm>
              <a:off x="20087" y="72575"/>
              <a:ext cx="1018060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CORPORATE</a:t>
              </a:r>
            </a:p>
            <a:p>
              <a:pPr algn="ctr">
                <a:defRPr sz="7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OVERVIEW</a:t>
              </a:r>
            </a:p>
          </p:txBody>
        </p:sp>
      </p:grpSp>
      <p:sp>
        <p:nvSpPr>
          <p:cNvPr id="2051" name="Shape 2051">
            <a:hlinkClick r:id="rId2" action="ppaction://hlinksldjump"/>
          </p:cNvPr>
          <p:cNvSpPr/>
          <p:nvPr/>
        </p:nvSpPr>
        <p:spPr>
          <a:xfrm>
            <a:off x="653705" y="6088126"/>
            <a:ext cx="205795" cy="182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97" y="0"/>
                </a:moveTo>
                <a:lnTo>
                  <a:pt x="11095" y="37"/>
                </a:lnTo>
                <a:lnTo>
                  <a:pt x="11279" y="101"/>
                </a:lnTo>
                <a:lnTo>
                  <a:pt x="11458" y="196"/>
                </a:lnTo>
                <a:lnTo>
                  <a:pt x="11618" y="329"/>
                </a:lnTo>
                <a:lnTo>
                  <a:pt x="21331" y="9954"/>
                </a:lnTo>
                <a:lnTo>
                  <a:pt x="21449" y="10086"/>
                </a:lnTo>
                <a:lnTo>
                  <a:pt x="21529" y="10214"/>
                </a:lnTo>
                <a:lnTo>
                  <a:pt x="21581" y="10325"/>
                </a:lnTo>
                <a:lnTo>
                  <a:pt x="21600" y="10437"/>
                </a:lnTo>
                <a:lnTo>
                  <a:pt x="21586" y="10521"/>
                </a:lnTo>
                <a:lnTo>
                  <a:pt x="21543" y="10606"/>
                </a:lnTo>
                <a:lnTo>
                  <a:pt x="21468" y="10670"/>
                </a:lnTo>
                <a:lnTo>
                  <a:pt x="21360" y="10723"/>
                </a:lnTo>
                <a:lnTo>
                  <a:pt x="21228" y="10750"/>
                </a:lnTo>
                <a:lnTo>
                  <a:pt x="21062" y="10760"/>
                </a:lnTo>
                <a:lnTo>
                  <a:pt x="18064" y="10760"/>
                </a:lnTo>
                <a:lnTo>
                  <a:pt x="18064" y="20618"/>
                </a:lnTo>
                <a:lnTo>
                  <a:pt x="18050" y="20809"/>
                </a:lnTo>
                <a:lnTo>
                  <a:pt x="17998" y="20995"/>
                </a:lnTo>
                <a:lnTo>
                  <a:pt x="17922" y="21165"/>
                </a:lnTo>
                <a:lnTo>
                  <a:pt x="17809" y="21313"/>
                </a:lnTo>
                <a:lnTo>
                  <a:pt x="17686" y="21430"/>
                </a:lnTo>
                <a:lnTo>
                  <a:pt x="17536" y="21520"/>
                </a:lnTo>
                <a:lnTo>
                  <a:pt x="17371" y="21579"/>
                </a:lnTo>
                <a:lnTo>
                  <a:pt x="17191" y="21600"/>
                </a:lnTo>
                <a:lnTo>
                  <a:pt x="13523" y="21600"/>
                </a:lnTo>
                <a:lnTo>
                  <a:pt x="13523" y="15116"/>
                </a:lnTo>
                <a:lnTo>
                  <a:pt x="13514" y="14920"/>
                </a:lnTo>
                <a:lnTo>
                  <a:pt x="13462" y="14734"/>
                </a:lnTo>
                <a:lnTo>
                  <a:pt x="13382" y="14564"/>
                </a:lnTo>
                <a:lnTo>
                  <a:pt x="13268" y="14427"/>
                </a:lnTo>
                <a:lnTo>
                  <a:pt x="13146" y="14304"/>
                </a:lnTo>
                <a:lnTo>
                  <a:pt x="12995" y="14209"/>
                </a:lnTo>
                <a:lnTo>
                  <a:pt x="12830" y="14161"/>
                </a:lnTo>
                <a:lnTo>
                  <a:pt x="12655" y="14135"/>
                </a:lnTo>
                <a:lnTo>
                  <a:pt x="8954" y="14135"/>
                </a:lnTo>
                <a:lnTo>
                  <a:pt x="8775" y="14161"/>
                </a:lnTo>
                <a:lnTo>
                  <a:pt x="8615" y="14220"/>
                </a:lnTo>
                <a:lnTo>
                  <a:pt x="8468" y="14304"/>
                </a:lnTo>
                <a:lnTo>
                  <a:pt x="8336" y="14427"/>
                </a:lnTo>
                <a:lnTo>
                  <a:pt x="8233" y="14570"/>
                </a:lnTo>
                <a:lnTo>
                  <a:pt x="8148" y="14740"/>
                </a:lnTo>
                <a:lnTo>
                  <a:pt x="8096" y="14920"/>
                </a:lnTo>
                <a:lnTo>
                  <a:pt x="8082" y="15116"/>
                </a:lnTo>
                <a:lnTo>
                  <a:pt x="8082" y="21600"/>
                </a:lnTo>
                <a:lnTo>
                  <a:pt x="4413" y="21600"/>
                </a:lnTo>
                <a:lnTo>
                  <a:pt x="4239" y="21579"/>
                </a:lnTo>
                <a:lnTo>
                  <a:pt x="4074" y="21520"/>
                </a:lnTo>
                <a:lnTo>
                  <a:pt x="3928" y="21430"/>
                </a:lnTo>
                <a:lnTo>
                  <a:pt x="3800" y="21303"/>
                </a:lnTo>
                <a:lnTo>
                  <a:pt x="3692" y="21165"/>
                </a:lnTo>
                <a:lnTo>
                  <a:pt x="3607" y="20995"/>
                </a:lnTo>
                <a:lnTo>
                  <a:pt x="3555" y="20809"/>
                </a:lnTo>
                <a:lnTo>
                  <a:pt x="3541" y="20618"/>
                </a:lnTo>
                <a:lnTo>
                  <a:pt x="3541" y="10766"/>
                </a:lnTo>
                <a:lnTo>
                  <a:pt x="542" y="10766"/>
                </a:lnTo>
                <a:lnTo>
                  <a:pt x="382" y="10750"/>
                </a:lnTo>
                <a:lnTo>
                  <a:pt x="240" y="10723"/>
                </a:lnTo>
                <a:lnTo>
                  <a:pt x="137" y="10675"/>
                </a:lnTo>
                <a:lnTo>
                  <a:pt x="61" y="10612"/>
                </a:lnTo>
                <a:lnTo>
                  <a:pt x="14" y="10532"/>
                </a:lnTo>
                <a:lnTo>
                  <a:pt x="0" y="10437"/>
                </a:lnTo>
                <a:lnTo>
                  <a:pt x="19" y="10325"/>
                </a:lnTo>
                <a:lnTo>
                  <a:pt x="71" y="10214"/>
                </a:lnTo>
                <a:lnTo>
                  <a:pt x="156" y="10086"/>
                </a:lnTo>
                <a:lnTo>
                  <a:pt x="273" y="9954"/>
                </a:lnTo>
                <a:lnTo>
                  <a:pt x="9982" y="329"/>
                </a:lnTo>
                <a:lnTo>
                  <a:pt x="10147" y="196"/>
                </a:lnTo>
                <a:lnTo>
                  <a:pt x="10317" y="101"/>
                </a:lnTo>
                <a:lnTo>
                  <a:pt x="10505" y="37"/>
                </a:lnTo>
                <a:lnTo>
                  <a:pt x="10703" y="0"/>
                </a:lnTo>
                <a:lnTo>
                  <a:pt x="10897" y="0"/>
                </a:lnTo>
                <a:close/>
              </a:path>
            </a:pathLst>
          </a:custGeom>
          <a:ln w="12700">
            <a:solidFill>
              <a:srgbClr val="00A9E8"/>
            </a:solidFill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052" name="Shape 205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afety Infor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9" name="Shape 2059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5B5C5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060" name="Shape 2060"/>
          <p:cNvSpPr>
            <a:spLocks noGrp="1"/>
          </p:cNvSpPr>
          <p:nvPr>
            <p:ph type="body" idx="1"/>
          </p:nvPr>
        </p:nvSpPr>
        <p:spPr>
          <a:xfrm>
            <a:off x="439910" y="1182687"/>
            <a:ext cx="8321042" cy="4572002"/>
          </a:xfrm>
          <a:prstGeom prst="rect">
            <a:avLst/>
          </a:prstGeom>
        </p:spPr>
        <p:txBody>
          <a:bodyPr/>
          <a:lstStyle>
            <a:lvl1pPr marL="129773" indent="-129773">
              <a:buClr>
                <a:srgbClr val="38342C"/>
              </a:buClr>
              <a:defRPr>
                <a:solidFill>
                  <a:srgbClr val="5B5C56"/>
                </a:solidFill>
              </a:defRPr>
            </a:lvl1pPr>
            <a:lvl2pPr marL="276847" indent="-147076">
              <a:buClr>
                <a:srgbClr val="38342C"/>
              </a:buClr>
              <a:defRPr>
                <a:solidFill>
                  <a:srgbClr val="5B5C56"/>
                </a:solidFill>
              </a:defRPr>
            </a:lvl2pPr>
            <a:lvl3pPr marL="427686" indent="-168145">
              <a:buClr>
                <a:srgbClr val="38342C"/>
              </a:buClr>
              <a:defRPr>
                <a:solidFill>
                  <a:srgbClr val="5B5C56"/>
                </a:solidFill>
              </a:defRPr>
            </a:lvl3pPr>
            <a:lvl4pPr marL="571966" indent="-183845">
              <a:buClr>
                <a:srgbClr val="38342C"/>
              </a:buClr>
              <a:buChar char="•"/>
              <a:defRPr>
                <a:solidFill>
                  <a:srgbClr val="5B5C56"/>
                </a:solidFill>
              </a:defRPr>
            </a:lvl4pPr>
            <a:lvl5pPr marL="691618" indent="-173722">
              <a:buClr>
                <a:srgbClr val="38342C"/>
              </a:buClr>
              <a:buChar char="•"/>
              <a:defRPr>
                <a:solidFill>
                  <a:srgbClr val="5B5C56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61" name="Shape 2061"/>
          <p:cNvSpPr>
            <a:spLocks noGrp="1"/>
          </p:cNvSpPr>
          <p:nvPr>
            <p:ph type="body" sz="quarter" idx="13"/>
          </p:nvPr>
        </p:nvSpPr>
        <p:spPr>
          <a:xfrm>
            <a:off x="439911" y="107155"/>
            <a:ext cx="8321041" cy="700093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2062" name="Shape 2062"/>
          <p:cNvSpPr/>
          <p:nvPr/>
        </p:nvSpPr>
        <p:spPr>
          <a:xfrm>
            <a:off x="3706317" y="6603154"/>
            <a:ext cx="1731369" cy="177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b">
            <a:spAutoFit/>
          </a:bodyPr>
          <a:lstStyle>
            <a:lvl1pPr algn="ctr">
              <a:defRPr sz="700"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SAFETY INFORMATION</a:t>
            </a:r>
          </a:p>
        </p:txBody>
      </p:sp>
      <p:pic>
        <p:nvPicPr>
          <p:cNvPr id="2063" name="image3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70458" y="6514748"/>
            <a:ext cx="914404" cy="224772"/>
          </a:xfrm>
          <a:prstGeom prst="rect">
            <a:avLst/>
          </a:prstGeom>
          <a:ln w="12700">
            <a:miter lim="400000"/>
          </a:ln>
        </p:spPr>
      </p:pic>
      <p:sp>
        <p:nvSpPr>
          <p:cNvPr id="2064" name="Shape 2064"/>
          <p:cNvSpPr/>
          <p:nvPr/>
        </p:nvSpPr>
        <p:spPr>
          <a:xfrm>
            <a:off x="457203" y="6504374"/>
            <a:ext cx="3283886" cy="241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600"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iPad Lithoplasty Overview | SPL-61178 | Rev. B</a:t>
            </a:r>
          </a:p>
          <a:p>
            <a:pPr>
              <a:defRPr sz="600"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© Shockwave Medical, Inc.  All Rights Reserved.</a:t>
            </a:r>
          </a:p>
        </p:txBody>
      </p:sp>
      <p:sp>
        <p:nvSpPr>
          <p:cNvPr id="2065" name="Shape 2065"/>
          <p:cNvSpPr/>
          <p:nvPr/>
        </p:nvSpPr>
        <p:spPr>
          <a:xfrm>
            <a:off x="550862" y="5973826"/>
            <a:ext cx="411846" cy="4114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597" y="0"/>
                </a:moveTo>
                <a:lnTo>
                  <a:pt x="21600" y="0"/>
                </a:lnTo>
                <a:lnTo>
                  <a:pt x="21600" y="18000"/>
                </a:lnTo>
                <a:cubicBezTo>
                  <a:pt x="21600" y="19988"/>
                  <a:pt x="19990" y="21600"/>
                  <a:pt x="18003" y="21600"/>
                </a:cubicBezTo>
                <a:lnTo>
                  <a:pt x="0" y="21600"/>
                </a:lnTo>
                <a:lnTo>
                  <a:pt x="0" y="3600"/>
                </a:lnTo>
                <a:cubicBezTo>
                  <a:pt x="0" y="1612"/>
                  <a:pt x="1610" y="0"/>
                  <a:pt x="3597" y="0"/>
                </a:cubicBezTo>
                <a:close/>
              </a:path>
            </a:pathLst>
          </a:custGeom>
          <a:ln w="12700">
            <a:solidFill>
              <a:srgbClr val="00A9E8"/>
            </a:solidFill>
          </a:ln>
        </p:spPr>
        <p:txBody>
          <a:bodyPr lIns="45718" tIns="45718" rIns="45718" bIns="45718" anchor="ctr"/>
          <a:lstStyle/>
          <a:p>
            <a:pPr algn="ctr">
              <a:defRPr sz="800" b="1">
                <a:solidFill>
                  <a:srgbClr val="00A9E8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2068" name="Group 2068">
            <a:hlinkClick r:id="rId4" action="ppaction://hlinksldjump"/>
          </p:cNvPr>
          <p:cNvGrpSpPr/>
          <p:nvPr/>
        </p:nvGrpSpPr>
        <p:grpSpPr>
          <a:xfrm>
            <a:off x="1005678" y="5973821"/>
            <a:ext cx="1058238" cy="411490"/>
            <a:chOff x="0" y="-1"/>
            <a:chExt cx="1058236" cy="411489"/>
          </a:xfrm>
        </p:grpSpPr>
        <p:sp>
          <p:nvSpPr>
            <p:cNvPr id="2066" name="Shape 2066"/>
            <p:cNvSpPr/>
            <p:nvPr/>
          </p:nvSpPr>
          <p:spPr>
            <a:xfrm>
              <a:off x="-1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067" name="Shape 2067"/>
            <p:cNvSpPr/>
            <p:nvPr/>
          </p:nvSpPr>
          <p:spPr>
            <a:xfrm>
              <a:off x="20086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TECHNOLOGY OVERVIEW</a:t>
              </a:r>
            </a:p>
          </p:txBody>
        </p:sp>
      </p:grpSp>
      <p:grpSp>
        <p:nvGrpSpPr>
          <p:cNvPr id="2071" name="Group 2071">
            <a:hlinkClick r:id="rId4" action="ppaction://hlinksldjump"/>
          </p:cNvPr>
          <p:cNvGrpSpPr/>
          <p:nvPr/>
        </p:nvGrpSpPr>
        <p:grpSpPr>
          <a:xfrm>
            <a:off x="2106884" y="5973821"/>
            <a:ext cx="1058236" cy="411490"/>
            <a:chOff x="-1" y="-1"/>
            <a:chExt cx="1058235" cy="411489"/>
          </a:xfrm>
        </p:grpSpPr>
        <p:sp>
          <p:nvSpPr>
            <p:cNvPr id="2069" name="Shape 2069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070" name="Shape 2070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ANIMATIONS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AND VIDEOS</a:t>
              </a:r>
            </a:p>
          </p:txBody>
        </p:sp>
      </p:grpSp>
      <p:grpSp>
        <p:nvGrpSpPr>
          <p:cNvPr id="2074" name="Group 2074">
            <a:hlinkClick r:id="rId4" action="ppaction://hlinksldjump"/>
          </p:cNvPr>
          <p:cNvGrpSpPr/>
          <p:nvPr/>
        </p:nvGrpSpPr>
        <p:grpSpPr>
          <a:xfrm>
            <a:off x="3208087" y="5973821"/>
            <a:ext cx="1058237" cy="411490"/>
            <a:chOff x="0" y="-1"/>
            <a:chExt cx="1058236" cy="411489"/>
          </a:xfrm>
        </p:grpSpPr>
        <p:sp>
          <p:nvSpPr>
            <p:cNvPr id="2072" name="Shape 2072"/>
            <p:cNvSpPr/>
            <p:nvPr/>
          </p:nvSpPr>
          <p:spPr>
            <a:xfrm>
              <a:off x="-1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073" name="Shape 2073"/>
            <p:cNvSpPr/>
            <p:nvPr/>
          </p:nvSpPr>
          <p:spPr>
            <a:xfrm>
              <a:off x="20086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DISRUPT </a:t>
              </a:r>
              <a:br/>
              <a:r>
                <a:t>PAD DATA</a:t>
              </a:r>
            </a:p>
          </p:txBody>
        </p:sp>
      </p:grpSp>
      <p:grpSp>
        <p:nvGrpSpPr>
          <p:cNvPr id="2077" name="Group 2077">
            <a:hlinkClick r:id="rId4" action="ppaction://hlinksldjump"/>
          </p:cNvPr>
          <p:cNvGrpSpPr/>
          <p:nvPr/>
        </p:nvGrpSpPr>
        <p:grpSpPr>
          <a:xfrm>
            <a:off x="4309290" y="5973821"/>
            <a:ext cx="1058237" cy="411490"/>
            <a:chOff x="-1" y="-1"/>
            <a:chExt cx="1058235" cy="411489"/>
          </a:xfrm>
        </p:grpSpPr>
        <p:sp>
          <p:nvSpPr>
            <p:cNvPr id="2075" name="Shape 2075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076" name="Shape 2076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USER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GUIDE</a:t>
              </a:r>
            </a:p>
          </p:txBody>
        </p:sp>
      </p:grpSp>
      <p:grpSp>
        <p:nvGrpSpPr>
          <p:cNvPr id="2080" name="Group 2080"/>
          <p:cNvGrpSpPr/>
          <p:nvPr/>
        </p:nvGrpSpPr>
        <p:grpSpPr>
          <a:xfrm>
            <a:off x="5410493" y="5973821"/>
            <a:ext cx="1058236" cy="411490"/>
            <a:chOff x="-1" y="-1"/>
            <a:chExt cx="1058235" cy="411489"/>
          </a:xfrm>
        </p:grpSpPr>
        <p:sp>
          <p:nvSpPr>
            <p:cNvPr id="2078" name="Shape 2078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079" name="Shape 2079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CASE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STUDIES</a:t>
              </a:r>
            </a:p>
          </p:txBody>
        </p:sp>
      </p:grpSp>
      <p:grpSp>
        <p:nvGrpSpPr>
          <p:cNvPr id="2083" name="Group 2083">
            <a:hlinkClick r:id="rId4" action="ppaction://hlinksldjump"/>
          </p:cNvPr>
          <p:cNvGrpSpPr/>
          <p:nvPr/>
        </p:nvGrpSpPr>
        <p:grpSpPr>
          <a:xfrm>
            <a:off x="6511697" y="5973821"/>
            <a:ext cx="1058236" cy="411490"/>
            <a:chOff x="-1" y="-1"/>
            <a:chExt cx="1058235" cy="411489"/>
          </a:xfrm>
        </p:grpSpPr>
        <p:sp>
          <p:nvSpPr>
            <p:cNvPr id="2081" name="Shape 2081"/>
            <p:cNvSpPr/>
            <p:nvPr/>
          </p:nvSpPr>
          <p:spPr>
            <a:xfrm>
              <a:off x="-2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082" name="Shape 2082"/>
            <p:cNvSpPr/>
            <p:nvPr/>
          </p:nvSpPr>
          <p:spPr>
            <a:xfrm>
              <a:off x="20087" y="72575"/>
              <a:ext cx="1018060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KEY</a:t>
              </a:r>
              <a:br/>
              <a:r>
                <a:t>BENEFITS</a:t>
              </a:r>
            </a:p>
          </p:txBody>
        </p:sp>
      </p:grpSp>
      <p:grpSp>
        <p:nvGrpSpPr>
          <p:cNvPr id="2086" name="Group 2086"/>
          <p:cNvGrpSpPr/>
          <p:nvPr/>
        </p:nvGrpSpPr>
        <p:grpSpPr>
          <a:xfrm>
            <a:off x="7611548" y="5973821"/>
            <a:ext cx="1058236" cy="411490"/>
            <a:chOff x="-1" y="-1"/>
            <a:chExt cx="1058235" cy="411489"/>
          </a:xfrm>
        </p:grpSpPr>
        <p:sp>
          <p:nvSpPr>
            <p:cNvPr id="2084" name="Shape 2084"/>
            <p:cNvSpPr/>
            <p:nvPr/>
          </p:nvSpPr>
          <p:spPr>
            <a:xfrm>
              <a:off x="-2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085" name="Shape 2085"/>
            <p:cNvSpPr/>
            <p:nvPr/>
          </p:nvSpPr>
          <p:spPr>
            <a:xfrm>
              <a:off x="20087" y="72575"/>
              <a:ext cx="1018060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CORPORATE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OVERVIEW</a:t>
              </a:r>
            </a:p>
          </p:txBody>
        </p:sp>
      </p:grpSp>
      <p:sp>
        <p:nvSpPr>
          <p:cNvPr id="2087" name="Shape 2087">
            <a:hlinkClick r:id="rId2" action="ppaction://hlinksldjump"/>
          </p:cNvPr>
          <p:cNvSpPr/>
          <p:nvPr/>
        </p:nvSpPr>
        <p:spPr>
          <a:xfrm>
            <a:off x="653705" y="6088126"/>
            <a:ext cx="205795" cy="182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97" y="0"/>
                </a:moveTo>
                <a:lnTo>
                  <a:pt x="11095" y="37"/>
                </a:lnTo>
                <a:lnTo>
                  <a:pt x="11279" y="101"/>
                </a:lnTo>
                <a:lnTo>
                  <a:pt x="11458" y="196"/>
                </a:lnTo>
                <a:lnTo>
                  <a:pt x="11618" y="329"/>
                </a:lnTo>
                <a:lnTo>
                  <a:pt x="21331" y="9954"/>
                </a:lnTo>
                <a:lnTo>
                  <a:pt x="21449" y="10086"/>
                </a:lnTo>
                <a:lnTo>
                  <a:pt x="21529" y="10214"/>
                </a:lnTo>
                <a:lnTo>
                  <a:pt x="21581" y="10325"/>
                </a:lnTo>
                <a:lnTo>
                  <a:pt x="21600" y="10437"/>
                </a:lnTo>
                <a:lnTo>
                  <a:pt x="21586" y="10521"/>
                </a:lnTo>
                <a:lnTo>
                  <a:pt x="21543" y="10606"/>
                </a:lnTo>
                <a:lnTo>
                  <a:pt x="21468" y="10670"/>
                </a:lnTo>
                <a:lnTo>
                  <a:pt x="21360" y="10723"/>
                </a:lnTo>
                <a:lnTo>
                  <a:pt x="21228" y="10750"/>
                </a:lnTo>
                <a:lnTo>
                  <a:pt x="21062" y="10760"/>
                </a:lnTo>
                <a:lnTo>
                  <a:pt x="18064" y="10760"/>
                </a:lnTo>
                <a:lnTo>
                  <a:pt x="18064" y="20618"/>
                </a:lnTo>
                <a:lnTo>
                  <a:pt x="18050" y="20809"/>
                </a:lnTo>
                <a:lnTo>
                  <a:pt x="17998" y="20995"/>
                </a:lnTo>
                <a:lnTo>
                  <a:pt x="17922" y="21165"/>
                </a:lnTo>
                <a:lnTo>
                  <a:pt x="17809" y="21313"/>
                </a:lnTo>
                <a:lnTo>
                  <a:pt x="17686" y="21430"/>
                </a:lnTo>
                <a:lnTo>
                  <a:pt x="17536" y="21520"/>
                </a:lnTo>
                <a:lnTo>
                  <a:pt x="17371" y="21579"/>
                </a:lnTo>
                <a:lnTo>
                  <a:pt x="17191" y="21600"/>
                </a:lnTo>
                <a:lnTo>
                  <a:pt x="13523" y="21600"/>
                </a:lnTo>
                <a:lnTo>
                  <a:pt x="13523" y="15116"/>
                </a:lnTo>
                <a:lnTo>
                  <a:pt x="13514" y="14920"/>
                </a:lnTo>
                <a:lnTo>
                  <a:pt x="13462" y="14734"/>
                </a:lnTo>
                <a:lnTo>
                  <a:pt x="13382" y="14564"/>
                </a:lnTo>
                <a:lnTo>
                  <a:pt x="13268" y="14427"/>
                </a:lnTo>
                <a:lnTo>
                  <a:pt x="13146" y="14304"/>
                </a:lnTo>
                <a:lnTo>
                  <a:pt x="12995" y="14209"/>
                </a:lnTo>
                <a:lnTo>
                  <a:pt x="12830" y="14161"/>
                </a:lnTo>
                <a:lnTo>
                  <a:pt x="12655" y="14135"/>
                </a:lnTo>
                <a:lnTo>
                  <a:pt x="8954" y="14135"/>
                </a:lnTo>
                <a:lnTo>
                  <a:pt x="8775" y="14161"/>
                </a:lnTo>
                <a:lnTo>
                  <a:pt x="8615" y="14220"/>
                </a:lnTo>
                <a:lnTo>
                  <a:pt x="8468" y="14304"/>
                </a:lnTo>
                <a:lnTo>
                  <a:pt x="8336" y="14427"/>
                </a:lnTo>
                <a:lnTo>
                  <a:pt x="8233" y="14570"/>
                </a:lnTo>
                <a:lnTo>
                  <a:pt x="8148" y="14740"/>
                </a:lnTo>
                <a:lnTo>
                  <a:pt x="8096" y="14920"/>
                </a:lnTo>
                <a:lnTo>
                  <a:pt x="8082" y="15116"/>
                </a:lnTo>
                <a:lnTo>
                  <a:pt x="8082" y="21600"/>
                </a:lnTo>
                <a:lnTo>
                  <a:pt x="4413" y="21600"/>
                </a:lnTo>
                <a:lnTo>
                  <a:pt x="4239" y="21579"/>
                </a:lnTo>
                <a:lnTo>
                  <a:pt x="4074" y="21520"/>
                </a:lnTo>
                <a:lnTo>
                  <a:pt x="3928" y="21430"/>
                </a:lnTo>
                <a:lnTo>
                  <a:pt x="3800" y="21303"/>
                </a:lnTo>
                <a:lnTo>
                  <a:pt x="3692" y="21165"/>
                </a:lnTo>
                <a:lnTo>
                  <a:pt x="3607" y="20995"/>
                </a:lnTo>
                <a:lnTo>
                  <a:pt x="3555" y="20809"/>
                </a:lnTo>
                <a:lnTo>
                  <a:pt x="3541" y="20618"/>
                </a:lnTo>
                <a:lnTo>
                  <a:pt x="3541" y="10766"/>
                </a:lnTo>
                <a:lnTo>
                  <a:pt x="542" y="10766"/>
                </a:lnTo>
                <a:lnTo>
                  <a:pt x="382" y="10750"/>
                </a:lnTo>
                <a:lnTo>
                  <a:pt x="240" y="10723"/>
                </a:lnTo>
                <a:lnTo>
                  <a:pt x="137" y="10675"/>
                </a:lnTo>
                <a:lnTo>
                  <a:pt x="61" y="10612"/>
                </a:lnTo>
                <a:lnTo>
                  <a:pt x="14" y="10532"/>
                </a:lnTo>
                <a:lnTo>
                  <a:pt x="0" y="10437"/>
                </a:lnTo>
                <a:lnTo>
                  <a:pt x="19" y="10325"/>
                </a:lnTo>
                <a:lnTo>
                  <a:pt x="71" y="10214"/>
                </a:lnTo>
                <a:lnTo>
                  <a:pt x="156" y="10086"/>
                </a:lnTo>
                <a:lnTo>
                  <a:pt x="273" y="9954"/>
                </a:lnTo>
                <a:lnTo>
                  <a:pt x="9982" y="329"/>
                </a:lnTo>
                <a:lnTo>
                  <a:pt x="10147" y="196"/>
                </a:lnTo>
                <a:lnTo>
                  <a:pt x="10317" y="101"/>
                </a:lnTo>
                <a:lnTo>
                  <a:pt x="10505" y="37"/>
                </a:lnTo>
                <a:lnTo>
                  <a:pt x="10703" y="0"/>
                </a:lnTo>
                <a:lnTo>
                  <a:pt x="10897" y="0"/>
                </a:lnTo>
                <a:close/>
              </a:path>
            </a:pathLst>
          </a:custGeom>
          <a:ln w="12700">
            <a:solidFill>
              <a:srgbClr val="00A9E8"/>
            </a:solidFill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088" name="Shape 208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Safety Infor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5" name="image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6675" y="0"/>
            <a:ext cx="9220201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96" name="Shape 2096"/>
          <p:cNvSpPr/>
          <p:nvPr/>
        </p:nvSpPr>
        <p:spPr>
          <a:xfrm>
            <a:off x="3706317" y="6603154"/>
            <a:ext cx="1731369" cy="177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b">
            <a:spAutoFit/>
          </a:bodyPr>
          <a:lstStyle>
            <a:lvl1pPr algn="ctr">
              <a:defRPr sz="700"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SAFETY INFORMATION</a:t>
            </a:r>
          </a:p>
        </p:txBody>
      </p:sp>
      <p:pic>
        <p:nvPicPr>
          <p:cNvPr id="2097" name="image3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770458" y="6514748"/>
            <a:ext cx="914404" cy="224772"/>
          </a:xfrm>
          <a:prstGeom prst="rect">
            <a:avLst/>
          </a:prstGeom>
          <a:ln w="12700">
            <a:miter lim="400000"/>
          </a:ln>
        </p:spPr>
      </p:pic>
      <p:sp>
        <p:nvSpPr>
          <p:cNvPr id="2098" name="Shape 2098"/>
          <p:cNvSpPr/>
          <p:nvPr/>
        </p:nvSpPr>
        <p:spPr>
          <a:xfrm>
            <a:off x="457203" y="6504374"/>
            <a:ext cx="3283886" cy="241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600"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iPad Lithoplasty Overview | SPL-61178 | Rev. B</a:t>
            </a:r>
          </a:p>
          <a:p>
            <a:pPr>
              <a:defRPr sz="600"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© Shockwave Medical, Inc.  All Rights Reserved.</a:t>
            </a:r>
          </a:p>
        </p:txBody>
      </p:sp>
      <p:sp>
        <p:nvSpPr>
          <p:cNvPr id="2099" name="Shape 2099"/>
          <p:cNvSpPr/>
          <p:nvPr/>
        </p:nvSpPr>
        <p:spPr>
          <a:xfrm>
            <a:off x="550862" y="5973826"/>
            <a:ext cx="411846" cy="4114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597" y="0"/>
                </a:moveTo>
                <a:lnTo>
                  <a:pt x="21600" y="0"/>
                </a:lnTo>
                <a:lnTo>
                  <a:pt x="21600" y="18000"/>
                </a:lnTo>
                <a:cubicBezTo>
                  <a:pt x="21600" y="19988"/>
                  <a:pt x="19990" y="21600"/>
                  <a:pt x="18003" y="21600"/>
                </a:cubicBezTo>
                <a:lnTo>
                  <a:pt x="0" y="21600"/>
                </a:lnTo>
                <a:lnTo>
                  <a:pt x="0" y="3600"/>
                </a:lnTo>
                <a:cubicBezTo>
                  <a:pt x="0" y="1612"/>
                  <a:pt x="1610" y="0"/>
                  <a:pt x="3597" y="0"/>
                </a:cubicBezTo>
                <a:close/>
              </a:path>
            </a:pathLst>
          </a:custGeom>
          <a:ln w="12700">
            <a:solidFill>
              <a:srgbClr val="00A9E8"/>
            </a:solidFill>
          </a:ln>
        </p:spPr>
        <p:txBody>
          <a:bodyPr lIns="45718" tIns="45718" rIns="45718" bIns="45718" anchor="ctr"/>
          <a:lstStyle/>
          <a:p>
            <a:pPr algn="ctr">
              <a:defRPr sz="800" b="1">
                <a:solidFill>
                  <a:srgbClr val="00A9E8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2102" name="Group 2102">
            <a:hlinkClick r:id="rId5" action="ppaction://hlinksldjump"/>
          </p:cNvPr>
          <p:cNvGrpSpPr/>
          <p:nvPr/>
        </p:nvGrpSpPr>
        <p:grpSpPr>
          <a:xfrm>
            <a:off x="1005678" y="5973821"/>
            <a:ext cx="1058238" cy="411490"/>
            <a:chOff x="0" y="-1"/>
            <a:chExt cx="1058236" cy="411489"/>
          </a:xfrm>
        </p:grpSpPr>
        <p:sp>
          <p:nvSpPr>
            <p:cNvPr id="2100" name="Shape 2100"/>
            <p:cNvSpPr/>
            <p:nvPr/>
          </p:nvSpPr>
          <p:spPr>
            <a:xfrm>
              <a:off x="-1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101" name="Shape 2101"/>
            <p:cNvSpPr/>
            <p:nvPr/>
          </p:nvSpPr>
          <p:spPr>
            <a:xfrm>
              <a:off x="20086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TECHNOLOGY OVERVIEW</a:t>
              </a:r>
            </a:p>
          </p:txBody>
        </p:sp>
      </p:grpSp>
      <p:grpSp>
        <p:nvGrpSpPr>
          <p:cNvPr id="2105" name="Group 2105">
            <a:hlinkClick r:id="rId5" action="ppaction://hlinksldjump"/>
          </p:cNvPr>
          <p:cNvGrpSpPr/>
          <p:nvPr/>
        </p:nvGrpSpPr>
        <p:grpSpPr>
          <a:xfrm>
            <a:off x="2106884" y="5973821"/>
            <a:ext cx="1058236" cy="411490"/>
            <a:chOff x="-1" y="-1"/>
            <a:chExt cx="1058235" cy="411489"/>
          </a:xfrm>
        </p:grpSpPr>
        <p:sp>
          <p:nvSpPr>
            <p:cNvPr id="2103" name="Shape 2103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104" name="Shape 2104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ANIMATIONS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AND VIDEOS</a:t>
              </a:r>
            </a:p>
          </p:txBody>
        </p:sp>
      </p:grpSp>
      <p:grpSp>
        <p:nvGrpSpPr>
          <p:cNvPr id="2108" name="Group 2108">
            <a:hlinkClick r:id="rId5" action="ppaction://hlinksldjump"/>
          </p:cNvPr>
          <p:cNvGrpSpPr/>
          <p:nvPr/>
        </p:nvGrpSpPr>
        <p:grpSpPr>
          <a:xfrm>
            <a:off x="3208087" y="5973821"/>
            <a:ext cx="1058237" cy="411490"/>
            <a:chOff x="0" y="-1"/>
            <a:chExt cx="1058236" cy="411489"/>
          </a:xfrm>
        </p:grpSpPr>
        <p:sp>
          <p:nvSpPr>
            <p:cNvPr id="2106" name="Shape 2106"/>
            <p:cNvSpPr/>
            <p:nvPr/>
          </p:nvSpPr>
          <p:spPr>
            <a:xfrm>
              <a:off x="-1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107" name="Shape 2107"/>
            <p:cNvSpPr/>
            <p:nvPr/>
          </p:nvSpPr>
          <p:spPr>
            <a:xfrm>
              <a:off x="20086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DISRUPT </a:t>
              </a:r>
              <a:br/>
              <a:r>
                <a:t>PAD DATA</a:t>
              </a:r>
            </a:p>
          </p:txBody>
        </p:sp>
      </p:grpSp>
      <p:grpSp>
        <p:nvGrpSpPr>
          <p:cNvPr id="2111" name="Group 2111">
            <a:hlinkClick r:id="rId5" action="ppaction://hlinksldjump"/>
          </p:cNvPr>
          <p:cNvGrpSpPr/>
          <p:nvPr/>
        </p:nvGrpSpPr>
        <p:grpSpPr>
          <a:xfrm>
            <a:off x="4309290" y="5973821"/>
            <a:ext cx="1058237" cy="411490"/>
            <a:chOff x="-1" y="-1"/>
            <a:chExt cx="1058235" cy="411489"/>
          </a:xfrm>
        </p:grpSpPr>
        <p:sp>
          <p:nvSpPr>
            <p:cNvPr id="2109" name="Shape 2109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110" name="Shape 2110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USER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GUIDE</a:t>
              </a:r>
            </a:p>
          </p:txBody>
        </p:sp>
      </p:grpSp>
      <p:grpSp>
        <p:nvGrpSpPr>
          <p:cNvPr id="2114" name="Group 2114"/>
          <p:cNvGrpSpPr/>
          <p:nvPr/>
        </p:nvGrpSpPr>
        <p:grpSpPr>
          <a:xfrm>
            <a:off x="5410493" y="5973821"/>
            <a:ext cx="1058236" cy="411490"/>
            <a:chOff x="-1" y="-1"/>
            <a:chExt cx="1058235" cy="411489"/>
          </a:xfrm>
        </p:grpSpPr>
        <p:sp>
          <p:nvSpPr>
            <p:cNvPr id="2112" name="Shape 2112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113" name="Shape 2113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CASE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STUDIES</a:t>
              </a:r>
            </a:p>
          </p:txBody>
        </p:sp>
      </p:grpSp>
      <p:grpSp>
        <p:nvGrpSpPr>
          <p:cNvPr id="2117" name="Group 2117">
            <a:hlinkClick r:id="rId5" action="ppaction://hlinksldjump"/>
          </p:cNvPr>
          <p:cNvGrpSpPr/>
          <p:nvPr/>
        </p:nvGrpSpPr>
        <p:grpSpPr>
          <a:xfrm>
            <a:off x="6511697" y="5973821"/>
            <a:ext cx="1058236" cy="411490"/>
            <a:chOff x="-1" y="-1"/>
            <a:chExt cx="1058235" cy="411489"/>
          </a:xfrm>
        </p:grpSpPr>
        <p:sp>
          <p:nvSpPr>
            <p:cNvPr id="2115" name="Shape 2115"/>
            <p:cNvSpPr/>
            <p:nvPr/>
          </p:nvSpPr>
          <p:spPr>
            <a:xfrm>
              <a:off x="-2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116" name="Shape 2116"/>
            <p:cNvSpPr/>
            <p:nvPr/>
          </p:nvSpPr>
          <p:spPr>
            <a:xfrm>
              <a:off x="20087" y="72575"/>
              <a:ext cx="1018060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KEY</a:t>
              </a:r>
              <a:br/>
              <a:r>
                <a:t>BENEFITS</a:t>
              </a:r>
            </a:p>
          </p:txBody>
        </p:sp>
      </p:grpSp>
      <p:grpSp>
        <p:nvGrpSpPr>
          <p:cNvPr id="2120" name="Group 2120"/>
          <p:cNvGrpSpPr/>
          <p:nvPr/>
        </p:nvGrpSpPr>
        <p:grpSpPr>
          <a:xfrm>
            <a:off x="7611548" y="5973821"/>
            <a:ext cx="1058236" cy="411490"/>
            <a:chOff x="-1" y="-1"/>
            <a:chExt cx="1058235" cy="411489"/>
          </a:xfrm>
        </p:grpSpPr>
        <p:sp>
          <p:nvSpPr>
            <p:cNvPr id="2118" name="Shape 2118"/>
            <p:cNvSpPr/>
            <p:nvPr/>
          </p:nvSpPr>
          <p:spPr>
            <a:xfrm>
              <a:off x="-2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119" name="Shape 2119"/>
            <p:cNvSpPr/>
            <p:nvPr/>
          </p:nvSpPr>
          <p:spPr>
            <a:xfrm>
              <a:off x="20087" y="72575"/>
              <a:ext cx="1018060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CORPORATE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OVERVIEW</a:t>
              </a:r>
            </a:p>
          </p:txBody>
        </p:sp>
      </p:grpSp>
      <p:sp>
        <p:nvSpPr>
          <p:cNvPr id="2121" name="Shape 2121">
            <a:hlinkClick r:id="rId3" action="ppaction://hlinksldjump"/>
          </p:cNvPr>
          <p:cNvSpPr/>
          <p:nvPr/>
        </p:nvSpPr>
        <p:spPr>
          <a:xfrm>
            <a:off x="653705" y="6088126"/>
            <a:ext cx="205795" cy="182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97" y="0"/>
                </a:moveTo>
                <a:lnTo>
                  <a:pt x="11095" y="37"/>
                </a:lnTo>
                <a:lnTo>
                  <a:pt x="11279" y="101"/>
                </a:lnTo>
                <a:lnTo>
                  <a:pt x="11458" y="196"/>
                </a:lnTo>
                <a:lnTo>
                  <a:pt x="11618" y="329"/>
                </a:lnTo>
                <a:lnTo>
                  <a:pt x="21331" y="9954"/>
                </a:lnTo>
                <a:lnTo>
                  <a:pt x="21449" y="10086"/>
                </a:lnTo>
                <a:lnTo>
                  <a:pt x="21529" y="10214"/>
                </a:lnTo>
                <a:lnTo>
                  <a:pt x="21581" y="10325"/>
                </a:lnTo>
                <a:lnTo>
                  <a:pt x="21600" y="10437"/>
                </a:lnTo>
                <a:lnTo>
                  <a:pt x="21586" y="10521"/>
                </a:lnTo>
                <a:lnTo>
                  <a:pt x="21543" y="10606"/>
                </a:lnTo>
                <a:lnTo>
                  <a:pt x="21468" y="10670"/>
                </a:lnTo>
                <a:lnTo>
                  <a:pt x="21360" y="10723"/>
                </a:lnTo>
                <a:lnTo>
                  <a:pt x="21228" y="10750"/>
                </a:lnTo>
                <a:lnTo>
                  <a:pt x="21062" y="10760"/>
                </a:lnTo>
                <a:lnTo>
                  <a:pt x="18064" y="10760"/>
                </a:lnTo>
                <a:lnTo>
                  <a:pt x="18064" y="20618"/>
                </a:lnTo>
                <a:lnTo>
                  <a:pt x="18050" y="20809"/>
                </a:lnTo>
                <a:lnTo>
                  <a:pt x="17998" y="20995"/>
                </a:lnTo>
                <a:lnTo>
                  <a:pt x="17922" y="21165"/>
                </a:lnTo>
                <a:lnTo>
                  <a:pt x="17809" y="21313"/>
                </a:lnTo>
                <a:lnTo>
                  <a:pt x="17686" y="21430"/>
                </a:lnTo>
                <a:lnTo>
                  <a:pt x="17536" y="21520"/>
                </a:lnTo>
                <a:lnTo>
                  <a:pt x="17371" y="21579"/>
                </a:lnTo>
                <a:lnTo>
                  <a:pt x="17191" y="21600"/>
                </a:lnTo>
                <a:lnTo>
                  <a:pt x="13523" y="21600"/>
                </a:lnTo>
                <a:lnTo>
                  <a:pt x="13523" y="15116"/>
                </a:lnTo>
                <a:lnTo>
                  <a:pt x="13514" y="14920"/>
                </a:lnTo>
                <a:lnTo>
                  <a:pt x="13462" y="14734"/>
                </a:lnTo>
                <a:lnTo>
                  <a:pt x="13382" y="14564"/>
                </a:lnTo>
                <a:lnTo>
                  <a:pt x="13268" y="14427"/>
                </a:lnTo>
                <a:lnTo>
                  <a:pt x="13146" y="14304"/>
                </a:lnTo>
                <a:lnTo>
                  <a:pt x="12995" y="14209"/>
                </a:lnTo>
                <a:lnTo>
                  <a:pt x="12830" y="14161"/>
                </a:lnTo>
                <a:lnTo>
                  <a:pt x="12655" y="14135"/>
                </a:lnTo>
                <a:lnTo>
                  <a:pt x="8954" y="14135"/>
                </a:lnTo>
                <a:lnTo>
                  <a:pt x="8775" y="14161"/>
                </a:lnTo>
                <a:lnTo>
                  <a:pt x="8615" y="14220"/>
                </a:lnTo>
                <a:lnTo>
                  <a:pt x="8468" y="14304"/>
                </a:lnTo>
                <a:lnTo>
                  <a:pt x="8336" y="14427"/>
                </a:lnTo>
                <a:lnTo>
                  <a:pt x="8233" y="14570"/>
                </a:lnTo>
                <a:lnTo>
                  <a:pt x="8148" y="14740"/>
                </a:lnTo>
                <a:lnTo>
                  <a:pt x="8096" y="14920"/>
                </a:lnTo>
                <a:lnTo>
                  <a:pt x="8082" y="15116"/>
                </a:lnTo>
                <a:lnTo>
                  <a:pt x="8082" y="21600"/>
                </a:lnTo>
                <a:lnTo>
                  <a:pt x="4413" y="21600"/>
                </a:lnTo>
                <a:lnTo>
                  <a:pt x="4239" y="21579"/>
                </a:lnTo>
                <a:lnTo>
                  <a:pt x="4074" y="21520"/>
                </a:lnTo>
                <a:lnTo>
                  <a:pt x="3928" y="21430"/>
                </a:lnTo>
                <a:lnTo>
                  <a:pt x="3800" y="21303"/>
                </a:lnTo>
                <a:lnTo>
                  <a:pt x="3692" y="21165"/>
                </a:lnTo>
                <a:lnTo>
                  <a:pt x="3607" y="20995"/>
                </a:lnTo>
                <a:lnTo>
                  <a:pt x="3555" y="20809"/>
                </a:lnTo>
                <a:lnTo>
                  <a:pt x="3541" y="20618"/>
                </a:lnTo>
                <a:lnTo>
                  <a:pt x="3541" y="10766"/>
                </a:lnTo>
                <a:lnTo>
                  <a:pt x="542" y="10766"/>
                </a:lnTo>
                <a:lnTo>
                  <a:pt x="382" y="10750"/>
                </a:lnTo>
                <a:lnTo>
                  <a:pt x="240" y="10723"/>
                </a:lnTo>
                <a:lnTo>
                  <a:pt x="137" y="10675"/>
                </a:lnTo>
                <a:lnTo>
                  <a:pt x="61" y="10612"/>
                </a:lnTo>
                <a:lnTo>
                  <a:pt x="14" y="10532"/>
                </a:lnTo>
                <a:lnTo>
                  <a:pt x="0" y="10437"/>
                </a:lnTo>
                <a:lnTo>
                  <a:pt x="19" y="10325"/>
                </a:lnTo>
                <a:lnTo>
                  <a:pt x="71" y="10214"/>
                </a:lnTo>
                <a:lnTo>
                  <a:pt x="156" y="10086"/>
                </a:lnTo>
                <a:lnTo>
                  <a:pt x="273" y="9954"/>
                </a:lnTo>
                <a:lnTo>
                  <a:pt x="9982" y="329"/>
                </a:lnTo>
                <a:lnTo>
                  <a:pt x="10147" y="196"/>
                </a:lnTo>
                <a:lnTo>
                  <a:pt x="10317" y="101"/>
                </a:lnTo>
                <a:lnTo>
                  <a:pt x="10505" y="37"/>
                </a:lnTo>
                <a:lnTo>
                  <a:pt x="10703" y="0"/>
                </a:lnTo>
                <a:lnTo>
                  <a:pt x="10897" y="0"/>
                </a:lnTo>
                <a:close/>
              </a:path>
            </a:pathLst>
          </a:custGeom>
          <a:ln w="12700">
            <a:solidFill>
              <a:srgbClr val="00A9E8"/>
            </a:solidFill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2122" name="image2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148838" y="1984248"/>
            <a:ext cx="4846324" cy="1207012"/>
          </a:xfrm>
          <a:prstGeom prst="rect">
            <a:avLst/>
          </a:prstGeom>
          <a:ln w="12700">
            <a:miter lim="400000"/>
          </a:ln>
        </p:spPr>
      </p:pic>
      <p:sp>
        <p:nvSpPr>
          <p:cNvPr id="2123" name="Shape 21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.)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0" name="Shape 2130"/>
          <p:cNvSpPr/>
          <p:nvPr/>
        </p:nvSpPr>
        <p:spPr>
          <a:xfrm>
            <a:off x="1" y="6385307"/>
            <a:ext cx="9144001" cy="472697"/>
          </a:xfrm>
          <a:prstGeom prst="rect">
            <a:avLst/>
          </a:prstGeom>
          <a:solidFill>
            <a:srgbClr val="00A9E8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300">
                <a:solidFill>
                  <a:srgbClr val="00A9E8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2131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73336" y="6515454"/>
            <a:ext cx="911526" cy="224066"/>
          </a:xfrm>
          <a:prstGeom prst="rect">
            <a:avLst/>
          </a:prstGeom>
          <a:ln w="12700">
            <a:miter lim="400000"/>
          </a:ln>
        </p:spPr>
      </p:pic>
      <p:sp>
        <p:nvSpPr>
          <p:cNvPr id="2132" name="Shape 2132"/>
          <p:cNvSpPr/>
          <p:nvPr/>
        </p:nvSpPr>
        <p:spPr>
          <a:xfrm>
            <a:off x="457203" y="6504374"/>
            <a:ext cx="3283886" cy="241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iPad Lithoplasty Overview | SPL-61178 | Rev. B</a:t>
            </a:r>
          </a:p>
          <a:p>
            <a:pPr>
              <a:defRPr sz="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© Shockwave Medical, Inc.  All Rights Reserved.</a:t>
            </a:r>
          </a:p>
        </p:txBody>
      </p:sp>
      <p:pic>
        <p:nvPicPr>
          <p:cNvPr id="2133" name="image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64" y="0"/>
            <a:ext cx="9130473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34" name="Shape 2134"/>
          <p:cNvSpPr/>
          <p:nvPr/>
        </p:nvSpPr>
        <p:spPr>
          <a:xfrm>
            <a:off x="0" y="6382510"/>
            <a:ext cx="9144000" cy="475488"/>
          </a:xfrm>
          <a:prstGeom prst="rect">
            <a:avLst/>
          </a:prstGeom>
          <a:solidFill>
            <a:srgbClr val="00A9E8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135" name="Shape 2135"/>
          <p:cNvSpPr/>
          <p:nvPr/>
        </p:nvSpPr>
        <p:spPr>
          <a:xfrm>
            <a:off x="3747246" y="6527923"/>
            <a:ext cx="1649506" cy="1651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©2016 SHOCKWAVE</a:t>
            </a:r>
          </a:p>
        </p:txBody>
      </p:sp>
      <p:pic>
        <p:nvPicPr>
          <p:cNvPr id="2136" name="image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48838" y="1984248"/>
            <a:ext cx="4846324" cy="1207012"/>
          </a:xfrm>
          <a:prstGeom prst="rect">
            <a:avLst/>
          </a:prstGeom>
          <a:ln w="12700">
            <a:miter lim="400000"/>
          </a:ln>
        </p:spPr>
      </p:pic>
      <p:sp>
        <p:nvSpPr>
          <p:cNvPr id="2137" name="Shape 2137"/>
          <p:cNvSpPr>
            <a:spLocks noGrp="1"/>
          </p:cNvSpPr>
          <p:nvPr>
            <p:ph type="sldNum" sz="quarter" idx="2"/>
          </p:nvPr>
        </p:nvSpPr>
        <p:spPr>
          <a:xfrm>
            <a:off x="4460728" y="6525422"/>
            <a:ext cx="222544" cy="204126"/>
          </a:xfrm>
          <a:prstGeom prst="rect">
            <a:avLst/>
          </a:prstGeom>
        </p:spPr>
        <p:txBody>
          <a:bodyPr lIns="34290" tIns="34290" rIns="34290" bIns="34290"/>
          <a:lstStyle>
            <a:lvl1pPr algn="ctr">
              <a:defRPr sz="10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.)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4" name="Shape 2144"/>
          <p:cNvSpPr/>
          <p:nvPr/>
        </p:nvSpPr>
        <p:spPr>
          <a:xfrm>
            <a:off x="1" y="6385307"/>
            <a:ext cx="9144001" cy="472697"/>
          </a:xfrm>
          <a:prstGeom prst="rect">
            <a:avLst/>
          </a:prstGeom>
          <a:solidFill>
            <a:srgbClr val="00A9E8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300">
                <a:solidFill>
                  <a:srgbClr val="00A9E8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2145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73336" y="6515454"/>
            <a:ext cx="911526" cy="224066"/>
          </a:xfrm>
          <a:prstGeom prst="rect">
            <a:avLst/>
          </a:prstGeom>
          <a:ln w="12700">
            <a:miter lim="400000"/>
          </a:ln>
        </p:spPr>
      </p:pic>
      <p:sp>
        <p:nvSpPr>
          <p:cNvPr id="2146" name="Shape 2146"/>
          <p:cNvSpPr/>
          <p:nvPr/>
        </p:nvSpPr>
        <p:spPr>
          <a:xfrm>
            <a:off x="457203" y="6504374"/>
            <a:ext cx="3283886" cy="241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iPad Lithoplasty Overview | SPL-61178 | Rev. B</a:t>
            </a:r>
          </a:p>
          <a:p>
            <a:pPr>
              <a:defRPr sz="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© Shockwave Medical, Inc.  All Rights Reserved.</a:t>
            </a:r>
          </a:p>
        </p:txBody>
      </p:sp>
      <p:pic>
        <p:nvPicPr>
          <p:cNvPr id="2147" name="image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64" y="0"/>
            <a:ext cx="9130473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48" name="Shape 2148"/>
          <p:cNvSpPr/>
          <p:nvPr/>
        </p:nvSpPr>
        <p:spPr>
          <a:xfrm>
            <a:off x="1" y="6385307"/>
            <a:ext cx="9144001" cy="472697"/>
          </a:xfrm>
          <a:prstGeom prst="rect">
            <a:avLst/>
          </a:prstGeom>
          <a:solidFill>
            <a:srgbClr val="00A9E8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149" name="Shape 2149"/>
          <p:cNvSpPr>
            <a:spLocks noGrp="1"/>
          </p:cNvSpPr>
          <p:nvPr>
            <p:ph type="body" sz="quarter" idx="1"/>
          </p:nvPr>
        </p:nvSpPr>
        <p:spPr>
          <a:xfrm>
            <a:off x="1654175" y="2103353"/>
            <a:ext cx="5835650" cy="1325648"/>
          </a:xfrm>
          <a:prstGeom prst="rect">
            <a:avLst/>
          </a:prstGeom>
        </p:spPr>
        <p:txBody>
          <a:bodyPr anchor="ctr"/>
          <a:lstStyle>
            <a:lvl1pPr marL="0" indent="0" algn="ctr">
              <a:buClrTx/>
              <a:buSzTx/>
              <a:buFontTx/>
              <a:buNone/>
              <a:tabLst>
                <a:tab pos="101600" algn="l"/>
              </a:tabLst>
              <a:defRPr sz="5600" b="1">
                <a:solidFill>
                  <a:srgbClr val="FFFFFF"/>
                </a:solidFill>
              </a:defRPr>
            </a:lvl1pPr>
            <a:lvl2pPr marL="648863" indent="-519092" algn="ctr">
              <a:buClrTx/>
              <a:buFontTx/>
              <a:tabLst>
                <a:tab pos="101600" algn="l"/>
              </a:tabLst>
              <a:defRPr sz="5600" b="1">
                <a:solidFill>
                  <a:srgbClr val="FFFFFF"/>
                </a:solidFill>
              </a:defRPr>
            </a:lvl2pPr>
            <a:lvl3pPr marL="859591" indent="-600048" algn="ctr">
              <a:buClrTx/>
              <a:buFontTx/>
              <a:tabLst>
                <a:tab pos="101600" algn="l"/>
              </a:tabLst>
              <a:defRPr sz="5600" b="1">
                <a:solidFill>
                  <a:srgbClr val="FFFFFF"/>
                </a:solidFill>
              </a:defRPr>
            </a:lvl3pPr>
            <a:lvl4pPr marL="993730" indent="-605606" algn="ctr">
              <a:buClrTx/>
              <a:buFontTx/>
              <a:tabLst>
                <a:tab pos="101600" algn="l"/>
              </a:tabLst>
              <a:defRPr sz="5600" b="1">
                <a:solidFill>
                  <a:srgbClr val="FFFFFF"/>
                </a:solidFill>
              </a:defRPr>
            </a:lvl4pPr>
            <a:lvl5pPr marL="1204616" indent="-686721" algn="ctr">
              <a:buClrTx/>
              <a:buFontTx/>
              <a:tabLst>
                <a:tab pos="101600" algn="l"/>
              </a:tabLst>
              <a:defRPr sz="5600"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2150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73336" y="6515454"/>
            <a:ext cx="911526" cy="224066"/>
          </a:xfrm>
          <a:prstGeom prst="rect">
            <a:avLst/>
          </a:prstGeom>
          <a:ln w="12700">
            <a:miter lim="400000"/>
          </a:ln>
        </p:spPr>
      </p:pic>
      <p:sp>
        <p:nvSpPr>
          <p:cNvPr id="2151" name="Shape 2151"/>
          <p:cNvSpPr/>
          <p:nvPr/>
        </p:nvSpPr>
        <p:spPr>
          <a:xfrm>
            <a:off x="457203" y="6504374"/>
            <a:ext cx="3283886" cy="241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iPad Lithoplasty Overview | SPL-61178 | Rev. B</a:t>
            </a:r>
          </a:p>
          <a:p>
            <a:pPr>
              <a:defRPr sz="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© Shockwave Medical, Inc.  All Rights Reserved.</a:t>
            </a:r>
          </a:p>
        </p:txBody>
      </p:sp>
      <p:sp>
        <p:nvSpPr>
          <p:cNvPr id="2152" name="Shape 2152"/>
          <p:cNvSpPr>
            <a:spLocks noGrp="1"/>
          </p:cNvSpPr>
          <p:nvPr>
            <p:ph type="sldNum" sz="quarter" idx="2"/>
          </p:nvPr>
        </p:nvSpPr>
        <p:spPr>
          <a:xfrm>
            <a:off x="4460728" y="6525422"/>
            <a:ext cx="222544" cy="204126"/>
          </a:xfrm>
          <a:prstGeom prst="rect">
            <a:avLst/>
          </a:prstGeom>
        </p:spPr>
        <p:txBody>
          <a:bodyPr lIns="34290" tIns="34290" rIns="34290" bIns="34290"/>
          <a:lstStyle>
            <a:lvl1pPr algn="ctr">
              <a:defRPr sz="10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Interio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44546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79" name="Shape 79"/>
          <p:cNvSpPr>
            <a:spLocks noGrp="1"/>
          </p:cNvSpPr>
          <p:nvPr>
            <p:ph type="body" sz="quarter" idx="1"/>
          </p:nvPr>
        </p:nvSpPr>
        <p:spPr>
          <a:xfrm>
            <a:off x="520048" y="107155"/>
            <a:ext cx="7494400" cy="700091"/>
          </a:xfrm>
          <a:prstGeom prst="rect">
            <a:avLst/>
          </a:prstGeom>
        </p:spPr>
        <p:txBody>
          <a:bodyPr anchor="ctr"/>
          <a:lstStyle>
            <a:lvl1pPr marL="0" indent="0">
              <a:buClrTx/>
              <a:buSzTx/>
              <a:buFontTx/>
              <a:buNone/>
              <a:defRPr sz="3200" b="1">
                <a:solidFill>
                  <a:srgbClr val="FFFFFF"/>
                </a:solidFill>
              </a:defRPr>
            </a:lvl1pPr>
            <a:lvl2pPr marL="555171" indent="-377371">
              <a:buClrTx/>
              <a:buFontTx/>
              <a:defRPr sz="3200" b="1">
                <a:solidFill>
                  <a:srgbClr val="FFFFFF"/>
                </a:solidFill>
              </a:defRPr>
            </a:lvl2pPr>
            <a:lvl3pPr marL="660401" indent="-317500">
              <a:buClrTx/>
              <a:buFontTx/>
              <a:defRPr sz="3200" b="1">
                <a:solidFill>
                  <a:srgbClr val="FFFFFF"/>
                </a:solidFill>
              </a:defRPr>
            </a:lvl3pPr>
            <a:lvl4pPr marL="906462" indent="-444501">
              <a:buClrTx/>
              <a:buFontTx/>
              <a:defRPr sz="3200" b="1">
                <a:solidFill>
                  <a:srgbClr val="FFFFFF"/>
                </a:solidFill>
              </a:defRPr>
            </a:lvl4pPr>
            <a:lvl5pPr marL="1009650" indent="-381000">
              <a:buClrTx/>
              <a:buFontTx/>
              <a:defRPr sz="3200"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0" name="Shape 80"/>
          <p:cNvSpPr>
            <a:spLocks noGrp="1"/>
          </p:cNvSpPr>
          <p:nvPr>
            <p:ph type="body" sz="quarter" idx="13"/>
          </p:nvPr>
        </p:nvSpPr>
        <p:spPr>
          <a:xfrm>
            <a:off x="520048" y="1398490"/>
            <a:ext cx="7933671" cy="1147489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1" name="Shape 81"/>
          <p:cNvSpPr>
            <a:spLocks noGrp="1"/>
          </p:cNvSpPr>
          <p:nvPr>
            <p:ph type="body" sz="half" idx="14"/>
          </p:nvPr>
        </p:nvSpPr>
        <p:spPr>
          <a:xfrm>
            <a:off x="520979" y="2707250"/>
            <a:ext cx="7932740" cy="294948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2" name="Shape 82"/>
          <p:cNvSpPr/>
          <p:nvPr/>
        </p:nvSpPr>
        <p:spPr>
          <a:xfrm>
            <a:off x="50319" y="6515636"/>
            <a:ext cx="1594705" cy="2269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Internal Use Only</a:t>
            </a:r>
          </a:p>
        </p:txBody>
      </p:sp>
      <p:sp>
        <p:nvSpPr>
          <p:cNvPr id="83" name="Shape 8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.) Title Slide Altern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9" name="Shape 2159"/>
          <p:cNvSpPr/>
          <p:nvPr/>
        </p:nvSpPr>
        <p:spPr>
          <a:xfrm>
            <a:off x="1" y="6385307"/>
            <a:ext cx="9144001" cy="472697"/>
          </a:xfrm>
          <a:prstGeom prst="rect">
            <a:avLst/>
          </a:prstGeom>
          <a:solidFill>
            <a:srgbClr val="00A9E8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300">
                <a:solidFill>
                  <a:srgbClr val="00A9E8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2160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73336" y="6515454"/>
            <a:ext cx="911526" cy="224066"/>
          </a:xfrm>
          <a:prstGeom prst="rect">
            <a:avLst/>
          </a:prstGeom>
          <a:ln w="12700">
            <a:miter lim="400000"/>
          </a:ln>
        </p:spPr>
      </p:pic>
      <p:sp>
        <p:nvSpPr>
          <p:cNvPr id="2161" name="Shape 2161"/>
          <p:cNvSpPr/>
          <p:nvPr/>
        </p:nvSpPr>
        <p:spPr>
          <a:xfrm>
            <a:off x="457203" y="6504374"/>
            <a:ext cx="3283886" cy="241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iPad Lithoplasty Overview | SPL-61178 | Rev. B</a:t>
            </a:r>
          </a:p>
          <a:p>
            <a:pPr>
              <a:defRPr sz="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© Shockwave Medical, Inc.  All Rights Reserved.</a:t>
            </a:r>
          </a:p>
        </p:txBody>
      </p:sp>
      <p:pic>
        <p:nvPicPr>
          <p:cNvPr id="2162" name="image2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64" y="0"/>
            <a:ext cx="9130473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63" name="Shape 2163"/>
          <p:cNvSpPr/>
          <p:nvPr/>
        </p:nvSpPr>
        <p:spPr>
          <a:xfrm>
            <a:off x="1" y="6385307"/>
            <a:ext cx="9144001" cy="47269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164" name="Shape 2164"/>
          <p:cNvSpPr/>
          <p:nvPr/>
        </p:nvSpPr>
        <p:spPr>
          <a:xfrm>
            <a:off x="457203" y="6536797"/>
            <a:ext cx="3283886" cy="1532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PRESENTATION NAME | CLIENT | VERSION 01 | 01 APRIL 16</a:t>
            </a:r>
          </a:p>
        </p:txBody>
      </p:sp>
      <p:sp>
        <p:nvSpPr>
          <p:cNvPr id="2165" name="Shape 2165"/>
          <p:cNvSpPr>
            <a:spLocks noGrp="1"/>
          </p:cNvSpPr>
          <p:nvPr>
            <p:ph type="body" sz="quarter" idx="1"/>
          </p:nvPr>
        </p:nvSpPr>
        <p:spPr>
          <a:xfrm>
            <a:off x="1654175" y="2103353"/>
            <a:ext cx="5835650" cy="1325648"/>
          </a:xfrm>
          <a:prstGeom prst="rect">
            <a:avLst/>
          </a:prstGeom>
        </p:spPr>
        <p:txBody>
          <a:bodyPr anchor="ctr"/>
          <a:lstStyle>
            <a:lvl1pPr marL="0" indent="0" algn="ctr">
              <a:buClrTx/>
              <a:buSzTx/>
              <a:buFontTx/>
              <a:buNone/>
              <a:tabLst>
                <a:tab pos="101600" algn="l"/>
              </a:tabLst>
              <a:defRPr sz="5600" b="1">
                <a:solidFill>
                  <a:srgbClr val="FFFFFF"/>
                </a:solidFill>
              </a:defRPr>
            </a:lvl1pPr>
            <a:lvl2pPr marL="648863" indent="-519092" algn="ctr">
              <a:buClrTx/>
              <a:buFontTx/>
              <a:tabLst>
                <a:tab pos="101600" algn="l"/>
              </a:tabLst>
              <a:defRPr sz="5600" b="1">
                <a:solidFill>
                  <a:srgbClr val="FFFFFF"/>
                </a:solidFill>
              </a:defRPr>
            </a:lvl2pPr>
            <a:lvl3pPr marL="859591" indent="-600048" algn="ctr">
              <a:buClrTx/>
              <a:buFontTx/>
              <a:tabLst>
                <a:tab pos="101600" algn="l"/>
              </a:tabLst>
              <a:defRPr sz="5600" b="1">
                <a:solidFill>
                  <a:srgbClr val="FFFFFF"/>
                </a:solidFill>
              </a:defRPr>
            </a:lvl3pPr>
            <a:lvl4pPr marL="993730" indent="-605606" algn="ctr">
              <a:buClrTx/>
              <a:buFontTx/>
              <a:tabLst>
                <a:tab pos="101600" algn="l"/>
              </a:tabLst>
              <a:defRPr sz="5600" b="1">
                <a:solidFill>
                  <a:srgbClr val="FFFFFF"/>
                </a:solidFill>
              </a:defRPr>
            </a:lvl4pPr>
            <a:lvl5pPr marL="1204616" indent="-686721" algn="ctr">
              <a:buClrTx/>
              <a:buFontTx/>
              <a:tabLst>
                <a:tab pos="101600" algn="l"/>
              </a:tabLst>
              <a:defRPr sz="5600"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2166" name="image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574260" y="6490868"/>
            <a:ext cx="1036344" cy="254746"/>
          </a:xfrm>
          <a:prstGeom prst="rect">
            <a:avLst/>
          </a:prstGeom>
          <a:ln w="12700">
            <a:miter lim="400000"/>
          </a:ln>
        </p:spPr>
      </p:pic>
      <p:sp>
        <p:nvSpPr>
          <p:cNvPr id="2167" name="Shape 2167"/>
          <p:cNvSpPr>
            <a:spLocks noGrp="1"/>
          </p:cNvSpPr>
          <p:nvPr>
            <p:ph type="sldNum" sz="quarter" idx="2"/>
          </p:nvPr>
        </p:nvSpPr>
        <p:spPr>
          <a:xfrm>
            <a:off x="4460728" y="6525422"/>
            <a:ext cx="222544" cy="204126"/>
          </a:xfrm>
          <a:prstGeom prst="rect">
            <a:avLst/>
          </a:prstGeom>
        </p:spPr>
        <p:txBody>
          <a:bodyPr lIns="34290" tIns="34290" rIns="34290" bIns="34290"/>
          <a:lstStyle>
            <a:lvl1pPr algn="ctr">
              <a:defRPr sz="10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.) Divider Sli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4" name="Shape 2174"/>
          <p:cNvSpPr/>
          <p:nvPr/>
        </p:nvSpPr>
        <p:spPr>
          <a:xfrm>
            <a:off x="1" y="6385307"/>
            <a:ext cx="9144001" cy="472697"/>
          </a:xfrm>
          <a:prstGeom prst="rect">
            <a:avLst/>
          </a:prstGeom>
          <a:solidFill>
            <a:srgbClr val="00A9E8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300">
                <a:solidFill>
                  <a:srgbClr val="00A9E8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2175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73336" y="6515454"/>
            <a:ext cx="911526" cy="224066"/>
          </a:xfrm>
          <a:prstGeom prst="rect">
            <a:avLst/>
          </a:prstGeom>
          <a:ln w="12700">
            <a:miter lim="400000"/>
          </a:ln>
        </p:spPr>
      </p:pic>
      <p:sp>
        <p:nvSpPr>
          <p:cNvPr id="2176" name="Shape 2176"/>
          <p:cNvSpPr/>
          <p:nvPr/>
        </p:nvSpPr>
        <p:spPr>
          <a:xfrm>
            <a:off x="457203" y="6504374"/>
            <a:ext cx="3283886" cy="241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iPad Lithoplasty Overview | SPL-61178 | Rev. B</a:t>
            </a:r>
          </a:p>
          <a:p>
            <a:pPr>
              <a:defRPr sz="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© Shockwave Medical, Inc.  All Rights Reserved.</a:t>
            </a:r>
          </a:p>
        </p:txBody>
      </p:sp>
      <p:pic>
        <p:nvPicPr>
          <p:cNvPr id="2177" name="image3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78" name="Shape 2178"/>
          <p:cNvSpPr/>
          <p:nvPr/>
        </p:nvSpPr>
        <p:spPr>
          <a:xfrm>
            <a:off x="1" y="6385307"/>
            <a:ext cx="9144001" cy="47269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2179" name="image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574260" y="6490868"/>
            <a:ext cx="1036344" cy="254746"/>
          </a:xfrm>
          <a:prstGeom prst="rect">
            <a:avLst/>
          </a:prstGeom>
          <a:ln w="12700">
            <a:miter lim="400000"/>
          </a:ln>
        </p:spPr>
      </p:pic>
      <p:sp>
        <p:nvSpPr>
          <p:cNvPr id="2180" name="Shape 2180"/>
          <p:cNvSpPr>
            <a:spLocks noGrp="1"/>
          </p:cNvSpPr>
          <p:nvPr>
            <p:ph type="body" sz="quarter" idx="1"/>
          </p:nvPr>
        </p:nvSpPr>
        <p:spPr>
          <a:xfrm>
            <a:off x="1654175" y="2516564"/>
            <a:ext cx="5835650" cy="912436"/>
          </a:xfrm>
          <a:prstGeom prst="rect">
            <a:avLst/>
          </a:prstGeom>
        </p:spPr>
        <p:txBody>
          <a:bodyPr anchor="ctr"/>
          <a:lstStyle>
            <a:lvl1pPr marL="0" indent="0" algn="ctr">
              <a:buClrTx/>
              <a:buSzTx/>
              <a:buFontTx/>
              <a:buNone/>
              <a:defRPr sz="3600" b="1">
                <a:solidFill>
                  <a:srgbClr val="FFFFFF"/>
                </a:solidFill>
              </a:defRPr>
            </a:lvl1pPr>
            <a:lvl2pPr marL="463472" indent="-333700" algn="ctr">
              <a:buClrTx/>
              <a:buFontTx/>
              <a:defRPr sz="3600" b="1">
                <a:solidFill>
                  <a:srgbClr val="FFFFFF"/>
                </a:solidFill>
              </a:defRPr>
            </a:lvl2pPr>
            <a:lvl3pPr marL="645287" indent="-385746" algn="ctr">
              <a:buClrTx/>
              <a:buFontTx/>
              <a:defRPr sz="3600" b="1">
                <a:solidFill>
                  <a:srgbClr val="FFFFFF"/>
                </a:solidFill>
              </a:defRPr>
            </a:lvl3pPr>
            <a:lvl4pPr marL="777441" indent="-389318" algn="ctr">
              <a:buClrTx/>
              <a:buFontTx/>
              <a:defRPr sz="3600" b="1">
                <a:solidFill>
                  <a:srgbClr val="FFFFFF"/>
                </a:solidFill>
              </a:defRPr>
            </a:lvl4pPr>
            <a:lvl5pPr marL="959358" indent="-441462" algn="ctr">
              <a:buClrTx/>
              <a:buFontTx/>
              <a:defRPr sz="3600"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81" name="Shape 2181"/>
          <p:cNvSpPr>
            <a:spLocks noGrp="1"/>
          </p:cNvSpPr>
          <p:nvPr>
            <p:ph type="sldNum" sz="quarter" idx="2"/>
          </p:nvPr>
        </p:nvSpPr>
        <p:spPr>
          <a:xfrm>
            <a:off x="4460728" y="6525422"/>
            <a:ext cx="222544" cy="204126"/>
          </a:xfrm>
          <a:prstGeom prst="rect">
            <a:avLst/>
          </a:prstGeom>
        </p:spPr>
        <p:txBody>
          <a:bodyPr lIns="34290" tIns="34290" rIns="34290" bIns="34290"/>
          <a:lstStyle>
            <a:lvl1pPr algn="ctr">
              <a:defRPr sz="10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.) Divider Sli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8" name="Shape 2188"/>
          <p:cNvSpPr/>
          <p:nvPr/>
        </p:nvSpPr>
        <p:spPr>
          <a:xfrm>
            <a:off x="1" y="6385307"/>
            <a:ext cx="9144001" cy="472697"/>
          </a:xfrm>
          <a:prstGeom prst="rect">
            <a:avLst/>
          </a:prstGeom>
          <a:solidFill>
            <a:srgbClr val="00A9E8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300">
                <a:solidFill>
                  <a:srgbClr val="00A9E8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2189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73336" y="6515454"/>
            <a:ext cx="911526" cy="224066"/>
          </a:xfrm>
          <a:prstGeom prst="rect">
            <a:avLst/>
          </a:prstGeom>
          <a:ln w="12700">
            <a:miter lim="400000"/>
          </a:ln>
        </p:spPr>
      </p:pic>
      <p:sp>
        <p:nvSpPr>
          <p:cNvPr id="2190" name="Shape 2190"/>
          <p:cNvSpPr/>
          <p:nvPr/>
        </p:nvSpPr>
        <p:spPr>
          <a:xfrm>
            <a:off x="457203" y="6504374"/>
            <a:ext cx="3283886" cy="241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iPad Lithoplasty Overview | SPL-61178 | Rev. B</a:t>
            </a:r>
          </a:p>
          <a:p>
            <a:pPr>
              <a:defRPr sz="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© Shockwave Medical, Inc.  All Rights Reserved.</a:t>
            </a:r>
          </a:p>
        </p:txBody>
      </p:sp>
      <p:pic>
        <p:nvPicPr>
          <p:cNvPr id="2191" name="image4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92" name="Shape 2192"/>
          <p:cNvSpPr/>
          <p:nvPr/>
        </p:nvSpPr>
        <p:spPr>
          <a:xfrm>
            <a:off x="1" y="6385307"/>
            <a:ext cx="9144001" cy="47269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2193" name="image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574260" y="6490868"/>
            <a:ext cx="1036344" cy="254746"/>
          </a:xfrm>
          <a:prstGeom prst="rect">
            <a:avLst/>
          </a:prstGeom>
          <a:ln w="12700">
            <a:miter lim="400000"/>
          </a:ln>
        </p:spPr>
      </p:pic>
      <p:sp>
        <p:nvSpPr>
          <p:cNvPr id="2194" name="Shape 2194"/>
          <p:cNvSpPr/>
          <p:nvPr/>
        </p:nvSpPr>
        <p:spPr>
          <a:xfrm>
            <a:off x="457202" y="6536797"/>
            <a:ext cx="3283886" cy="1651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PRESENTATION NAME | CLIENT | VERSION 01 | 01 APRIL 16</a:t>
            </a:r>
          </a:p>
        </p:txBody>
      </p:sp>
      <p:sp>
        <p:nvSpPr>
          <p:cNvPr id="2195" name="Shape 2195"/>
          <p:cNvSpPr>
            <a:spLocks noGrp="1"/>
          </p:cNvSpPr>
          <p:nvPr>
            <p:ph type="body" sz="quarter" idx="1"/>
          </p:nvPr>
        </p:nvSpPr>
        <p:spPr>
          <a:xfrm>
            <a:off x="1654175" y="2516564"/>
            <a:ext cx="5835650" cy="912436"/>
          </a:xfrm>
          <a:prstGeom prst="rect">
            <a:avLst/>
          </a:prstGeom>
        </p:spPr>
        <p:txBody>
          <a:bodyPr anchor="ctr"/>
          <a:lstStyle>
            <a:lvl1pPr marL="0" indent="0" algn="ctr">
              <a:buClrTx/>
              <a:buSzTx/>
              <a:buFontTx/>
              <a:buNone/>
              <a:defRPr sz="3600" b="1">
                <a:solidFill>
                  <a:srgbClr val="FFFFFF"/>
                </a:solidFill>
              </a:defRPr>
            </a:lvl1pPr>
            <a:lvl2pPr marL="463472" indent="-333700" algn="ctr">
              <a:buClrTx/>
              <a:buFontTx/>
              <a:defRPr sz="3600" b="1">
                <a:solidFill>
                  <a:srgbClr val="FFFFFF"/>
                </a:solidFill>
              </a:defRPr>
            </a:lvl2pPr>
            <a:lvl3pPr marL="645287" indent="-385746" algn="ctr">
              <a:buClrTx/>
              <a:buFontTx/>
              <a:defRPr sz="3600" b="1">
                <a:solidFill>
                  <a:srgbClr val="FFFFFF"/>
                </a:solidFill>
              </a:defRPr>
            </a:lvl3pPr>
            <a:lvl4pPr marL="777441" indent="-389318" algn="ctr">
              <a:buClrTx/>
              <a:buFontTx/>
              <a:defRPr sz="3600" b="1">
                <a:solidFill>
                  <a:srgbClr val="FFFFFF"/>
                </a:solidFill>
              </a:defRPr>
            </a:lvl4pPr>
            <a:lvl5pPr marL="959358" indent="-441462" algn="ctr">
              <a:buClrTx/>
              <a:buFontTx/>
              <a:defRPr sz="3600"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96" name="Shape 2196"/>
          <p:cNvSpPr>
            <a:spLocks noGrp="1"/>
          </p:cNvSpPr>
          <p:nvPr>
            <p:ph type="sldNum" sz="quarter" idx="2"/>
          </p:nvPr>
        </p:nvSpPr>
        <p:spPr>
          <a:xfrm>
            <a:off x="4460728" y="6525422"/>
            <a:ext cx="222544" cy="204126"/>
          </a:xfrm>
          <a:prstGeom prst="rect">
            <a:avLst/>
          </a:prstGeom>
        </p:spPr>
        <p:txBody>
          <a:bodyPr lIns="34290" tIns="34290" rIns="34290" bIns="34290"/>
          <a:lstStyle>
            <a:lvl1pPr algn="ctr">
              <a:defRPr sz="10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1.) Divider Slid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3" name="Shape 2203"/>
          <p:cNvSpPr/>
          <p:nvPr/>
        </p:nvSpPr>
        <p:spPr>
          <a:xfrm>
            <a:off x="1" y="6385307"/>
            <a:ext cx="9144001" cy="472697"/>
          </a:xfrm>
          <a:prstGeom prst="rect">
            <a:avLst/>
          </a:prstGeom>
          <a:solidFill>
            <a:srgbClr val="00A9E8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300">
                <a:solidFill>
                  <a:srgbClr val="00A9E8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2204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73336" y="6515454"/>
            <a:ext cx="911526" cy="224066"/>
          </a:xfrm>
          <a:prstGeom prst="rect">
            <a:avLst/>
          </a:prstGeom>
          <a:ln w="12700">
            <a:miter lim="400000"/>
          </a:ln>
        </p:spPr>
      </p:pic>
      <p:sp>
        <p:nvSpPr>
          <p:cNvPr id="2205" name="Shape 2205"/>
          <p:cNvSpPr/>
          <p:nvPr/>
        </p:nvSpPr>
        <p:spPr>
          <a:xfrm>
            <a:off x="457203" y="6504374"/>
            <a:ext cx="3283886" cy="241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iPad Lithoplasty Overview | SPL-61178 | Rev. B</a:t>
            </a:r>
          </a:p>
          <a:p>
            <a:pPr>
              <a:defRPr sz="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© Shockwave Medical, Inc.  All Rights Reserved.</a:t>
            </a:r>
          </a:p>
        </p:txBody>
      </p:sp>
      <p:pic>
        <p:nvPicPr>
          <p:cNvPr id="2206" name="image5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207" name="Shape 2207"/>
          <p:cNvSpPr/>
          <p:nvPr/>
        </p:nvSpPr>
        <p:spPr>
          <a:xfrm>
            <a:off x="1" y="6385307"/>
            <a:ext cx="9144001" cy="47269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2208" name="image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574260" y="6490868"/>
            <a:ext cx="1036344" cy="254746"/>
          </a:xfrm>
          <a:prstGeom prst="rect">
            <a:avLst/>
          </a:prstGeom>
          <a:ln w="12700">
            <a:miter lim="400000"/>
          </a:ln>
        </p:spPr>
      </p:pic>
      <p:sp>
        <p:nvSpPr>
          <p:cNvPr id="2209" name="Shape 2209"/>
          <p:cNvSpPr/>
          <p:nvPr/>
        </p:nvSpPr>
        <p:spPr>
          <a:xfrm>
            <a:off x="457202" y="6536797"/>
            <a:ext cx="3283886" cy="1651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PRESENTATION NAME | CLIENT | VERSION 01 | 01 APRIL 16</a:t>
            </a:r>
          </a:p>
        </p:txBody>
      </p:sp>
      <p:sp>
        <p:nvSpPr>
          <p:cNvPr id="2210" name="Shape 2210"/>
          <p:cNvSpPr>
            <a:spLocks noGrp="1"/>
          </p:cNvSpPr>
          <p:nvPr>
            <p:ph type="body" sz="quarter" idx="1"/>
          </p:nvPr>
        </p:nvSpPr>
        <p:spPr>
          <a:xfrm>
            <a:off x="1654175" y="2516564"/>
            <a:ext cx="5835650" cy="912436"/>
          </a:xfrm>
          <a:prstGeom prst="rect">
            <a:avLst/>
          </a:prstGeom>
        </p:spPr>
        <p:txBody>
          <a:bodyPr anchor="ctr"/>
          <a:lstStyle>
            <a:lvl1pPr marL="0" indent="0" algn="ctr">
              <a:buClrTx/>
              <a:buSzTx/>
              <a:buFontTx/>
              <a:buNone/>
              <a:defRPr sz="3600" b="1">
                <a:solidFill>
                  <a:srgbClr val="FFFFFF"/>
                </a:solidFill>
              </a:defRPr>
            </a:lvl1pPr>
            <a:lvl2pPr marL="463472" indent="-333700" algn="ctr">
              <a:buClrTx/>
              <a:buFontTx/>
              <a:defRPr sz="3600" b="1">
                <a:solidFill>
                  <a:srgbClr val="FFFFFF"/>
                </a:solidFill>
              </a:defRPr>
            </a:lvl2pPr>
            <a:lvl3pPr marL="645287" indent="-385746" algn="ctr">
              <a:buClrTx/>
              <a:buFontTx/>
              <a:defRPr sz="3600" b="1">
                <a:solidFill>
                  <a:srgbClr val="FFFFFF"/>
                </a:solidFill>
              </a:defRPr>
            </a:lvl3pPr>
            <a:lvl4pPr marL="777441" indent="-389318" algn="ctr">
              <a:buClrTx/>
              <a:buFontTx/>
              <a:defRPr sz="3600" b="1">
                <a:solidFill>
                  <a:srgbClr val="FFFFFF"/>
                </a:solidFill>
              </a:defRPr>
            </a:lvl4pPr>
            <a:lvl5pPr marL="959358" indent="-441462" algn="ctr">
              <a:buClrTx/>
              <a:buFontTx/>
              <a:defRPr sz="3600"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11" name="Shape 2211"/>
          <p:cNvSpPr>
            <a:spLocks noGrp="1"/>
          </p:cNvSpPr>
          <p:nvPr>
            <p:ph type="sldNum" sz="quarter" idx="2"/>
          </p:nvPr>
        </p:nvSpPr>
        <p:spPr>
          <a:xfrm>
            <a:off x="4460728" y="6525422"/>
            <a:ext cx="222544" cy="204126"/>
          </a:xfrm>
          <a:prstGeom prst="rect">
            <a:avLst/>
          </a:prstGeom>
        </p:spPr>
        <p:txBody>
          <a:bodyPr lIns="34290" tIns="34290" rIns="34290" bIns="34290"/>
          <a:lstStyle>
            <a:lvl1pPr algn="ctr">
              <a:defRPr sz="10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2.) Salutation (Final) 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8" name="Shape 2218"/>
          <p:cNvSpPr/>
          <p:nvPr/>
        </p:nvSpPr>
        <p:spPr>
          <a:xfrm>
            <a:off x="1" y="6385307"/>
            <a:ext cx="9144001" cy="472697"/>
          </a:xfrm>
          <a:prstGeom prst="rect">
            <a:avLst/>
          </a:prstGeom>
          <a:solidFill>
            <a:srgbClr val="00A9E8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300">
                <a:solidFill>
                  <a:srgbClr val="00A9E8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2219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73336" y="6515454"/>
            <a:ext cx="911526" cy="224066"/>
          </a:xfrm>
          <a:prstGeom prst="rect">
            <a:avLst/>
          </a:prstGeom>
          <a:ln w="12700">
            <a:miter lim="400000"/>
          </a:ln>
        </p:spPr>
      </p:pic>
      <p:sp>
        <p:nvSpPr>
          <p:cNvPr id="2220" name="Shape 2220"/>
          <p:cNvSpPr/>
          <p:nvPr/>
        </p:nvSpPr>
        <p:spPr>
          <a:xfrm>
            <a:off x="457203" y="6504374"/>
            <a:ext cx="3283886" cy="241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iPad Lithoplasty Overview | SPL-61178 | Rev. B</a:t>
            </a:r>
          </a:p>
          <a:p>
            <a:pPr>
              <a:defRPr sz="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© Shockwave Medical, Inc.  All Rights Reserved.</a:t>
            </a:r>
          </a:p>
        </p:txBody>
      </p:sp>
      <p:pic>
        <p:nvPicPr>
          <p:cNvPr id="2221" name="image6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222" name="Shape 2222"/>
          <p:cNvSpPr/>
          <p:nvPr/>
        </p:nvSpPr>
        <p:spPr>
          <a:xfrm>
            <a:off x="1" y="6385307"/>
            <a:ext cx="9144001" cy="47269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2223" name="image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574260" y="6490868"/>
            <a:ext cx="1036344" cy="254746"/>
          </a:xfrm>
          <a:prstGeom prst="rect">
            <a:avLst/>
          </a:prstGeom>
          <a:ln w="12700">
            <a:miter lim="400000"/>
          </a:ln>
        </p:spPr>
      </p:pic>
      <p:sp>
        <p:nvSpPr>
          <p:cNvPr id="2224" name="Shape 2224"/>
          <p:cNvSpPr/>
          <p:nvPr/>
        </p:nvSpPr>
        <p:spPr>
          <a:xfrm>
            <a:off x="457202" y="6536797"/>
            <a:ext cx="3283886" cy="1651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PRESENTATION NAME | CLIENT | VERSION 01 | 01 APRIL 16</a:t>
            </a:r>
          </a:p>
        </p:txBody>
      </p:sp>
      <p:sp>
        <p:nvSpPr>
          <p:cNvPr id="2225" name="Shape 2225"/>
          <p:cNvSpPr>
            <a:spLocks noGrp="1"/>
          </p:cNvSpPr>
          <p:nvPr>
            <p:ph type="body" sz="quarter" idx="1"/>
          </p:nvPr>
        </p:nvSpPr>
        <p:spPr>
          <a:xfrm>
            <a:off x="1654175" y="2516564"/>
            <a:ext cx="5835650" cy="912436"/>
          </a:xfrm>
          <a:prstGeom prst="rect">
            <a:avLst/>
          </a:prstGeom>
        </p:spPr>
        <p:txBody>
          <a:bodyPr anchor="ctr"/>
          <a:lstStyle>
            <a:lvl1pPr marL="0" indent="0" algn="ctr">
              <a:buClrTx/>
              <a:buSzTx/>
              <a:buFontTx/>
              <a:buNone/>
              <a:defRPr sz="3600" b="1">
                <a:solidFill>
                  <a:srgbClr val="FFFFFF"/>
                </a:solidFill>
              </a:defRPr>
            </a:lvl1pPr>
            <a:lvl2pPr marL="463472" indent="-333700" algn="ctr">
              <a:buClrTx/>
              <a:buFontTx/>
              <a:defRPr sz="3600" b="1">
                <a:solidFill>
                  <a:srgbClr val="FFFFFF"/>
                </a:solidFill>
              </a:defRPr>
            </a:lvl2pPr>
            <a:lvl3pPr marL="645287" indent="-385746" algn="ctr">
              <a:buClrTx/>
              <a:buFontTx/>
              <a:defRPr sz="3600" b="1">
                <a:solidFill>
                  <a:srgbClr val="FFFFFF"/>
                </a:solidFill>
              </a:defRPr>
            </a:lvl3pPr>
            <a:lvl4pPr marL="777441" indent="-389318" algn="ctr">
              <a:buClrTx/>
              <a:buFontTx/>
              <a:defRPr sz="3600" b="1">
                <a:solidFill>
                  <a:srgbClr val="FFFFFF"/>
                </a:solidFill>
              </a:defRPr>
            </a:lvl4pPr>
            <a:lvl5pPr marL="959358" indent="-441462" algn="ctr">
              <a:buClrTx/>
              <a:buFontTx/>
              <a:defRPr sz="3600"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26" name="Shape 2226"/>
          <p:cNvSpPr/>
          <p:nvPr/>
        </p:nvSpPr>
        <p:spPr>
          <a:xfrm>
            <a:off x="3747246" y="6527923"/>
            <a:ext cx="1649506" cy="1651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600">
                <a:solidFill>
                  <a:srgbClr val="52525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©2016 SHOCKWAVE</a:t>
            </a:r>
          </a:p>
        </p:txBody>
      </p:sp>
      <p:sp>
        <p:nvSpPr>
          <p:cNvPr id="2227" name="Shape 2227"/>
          <p:cNvSpPr/>
          <p:nvPr/>
        </p:nvSpPr>
        <p:spPr>
          <a:xfrm>
            <a:off x="451042" y="6525906"/>
            <a:ext cx="1945341" cy="1651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600" b="1"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SHOCKWAVEMEDICAL.COM</a:t>
            </a:r>
          </a:p>
        </p:txBody>
      </p:sp>
      <p:sp>
        <p:nvSpPr>
          <p:cNvPr id="2228" name="Shape 2228"/>
          <p:cNvSpPr>
            <a:spLocks noGrp="1"/>
          </p:cNvSpPr>
          <p:nvPr>
            <p:ph type="sldNum" sz="quarter" idx="2"/>
          </p:nvPr>
        </p:nvSpPr>
        <p:spPr>
          <a:xfrm>
            <a:off x="4460728" y="6525422"/>
            <a:ext cx="222544" cy="204126"/>
          </a:xfrm>
          <a:prstGeom prst="rect">
            <a:avLst/>
          </a:prstGeom>
        </p:spPr>
        <p:txBody>
          <a:bodyPr lIns="34290" tIns="34290" rIns="34290" bIns="34290"/>
          <a:lstStyle>
            <a:lvl1pPr algn="ctr">
              <a:defRPr sz="10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5" name="image2.jpeg"/>
          <p:cNvPicPr>
            <a:picLocks noChangeAspect="1"/>
          </p:cNvPicPr>
          <p:nvPr/>
        </p:nvPicPr>
        <p:blipFill>
          <a:blip r:embed="rId2">
            <a:extLst/>
          </a:blip>
          <a:srcRect b="13462"/>
          <a:stretch>
            <a:fillRect/>
          </a:stretch>
        </p:blipFill>
        <p:spPr>
          <a:xfrm>
            <a:off x="0" y="914399"/>
            <a:ext cx="9144000" cy="5943602"/>
          </a:xfrm>
          <a:prstGeom prst="rect">
            <a:avLst/>
          </a:prstGeom>
          <a:ln w="12700">
            <a:miter lim="400000"/>
          </a:ln>
        </p:spPr>
      </p:pic>
      <p:sp>
        <p:nvSpPr>
          <p:cNvPr id="2236" name="Shape 2236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5B5C5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237" name="Shape 2237"/>
          <p:cNvSpPr/>
          <p:nvPr/>
        </p:nvSpPr>
        <p:spPr>
          <a:xfrm>
            <a:off x="5522464" y="2765098"/>
            <a:ext cx="2428088" cy="3752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 anchor="ctr">
            <a:spAutoFit/>
          </a:bodyPr>
          <a:lstStyle>
            <a:lvl1pPr>
              <a:defRPr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DISRUPT CALCIUM</a:t>
            </a:r>
          </a:p>
        </p:txBody>
      </p:sp>
      <p:sp>
        <p:nvSpPr>
          <p:cNvPr id="2238" name="Shape 2238"/>
          <p:cNvSpPr/>
          <p:nvPr/>
        </p:nvSpPr>
        <p:spPr>
          <a:xfrm>
            <a:off x="5522464" y="3216092"/>
            <a:ext cx="2131672" cy="3752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 anchor="ctr">
            <a:spAutoFit/>
          </a:bodyPr>
          <a:lstStyle>
            <a:lvl1pPr>
              <a:defRPr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RESTORE FLOW</a:t>
            </a:r>
          </a:p>
        </p:txBody>
      </p:sp>
      <p:sp>
        <p:nvSpPr>
          <p:cNvPr id="2239" name="Shape 2239"/>
          <p:cNvSpPr/>
          <p:nvPr/>
        </p:nvSpPr>
        <p:spPr>
          <a:xfrm>
            <a:off x="5522464" y="3667091"/>
            <a:ext cx="2993139" cy="3752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 anchor="ctr">
            <a:spAutoFit/>
          </a:bodyPr>
          <a:lstStyle>
            <a:lvl1pPr>
              <a:defRPr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EXPAND POSSIBILITIES</a:t>
            </a:r>
          </a:p>
        </p:txBody>
      </p:sp>
      <p:sp>
        <p:nvSpPr>
          <p:cNvPr id="2240" name="Shape 2240"/>
          <p:cNvSpPr/>
          <p:nvPr/>
        </p:nvSpPr>
        <p:spPr>
          <a:xfrm>
            <a:off x="653706" y="1262280"/>
            <a:ext cx="7939962" cy="350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Reshape interventional therapy with the power of Lithoplast</a:t>
            </a:r>
            <a:r>
              <a:rPr spc="100"/>
              <a:t>y</a:t>
            </a:r>
            <a:r>
              <a:rPr baseline="30000"/>
              <a:t>®</a:t>
            </a:r>
            <a:r>
              <a:t> Technology.</a:t>
            </a:r>
          </a:p>
        </p:txBody>
      </p:sp>
      <p:grpSp>
        <p:nvGrpSpPr>
          <p:cNvPr id="2243" name="Group 2243"/>
          <p:cNvGrpSpPr/>
          <p:nvPr/>
        </p:nvGrpSpPr>
        <p:grpSpPr>
          <a:xfrm>
            <a:off x="5124247" y="2769831"/>
            <a:ext cx="365770" cy="365770"/>
            <a:chOff x="-1" y="-1"/>
            <a:chExt cx="365769" cy="365769"/>
          </a:xfrm>
        </p:grpSpPr>
        <p:sp>
          <p:nvSpPr>
            <p:cNvPr id="2241" name="Shape 2241"/>
            <p:cNvSpPr/>
            <p:nvPr/>
          </p:nvSpPr>
          <p:spPr>
            <a:xfrm>
              <a:off x="-2" y="-2"/>
              <a:ext cx="365770" cy="3657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11463" y="18"/>
                  </a:lnTo>
                  <a:lnTo>
                    <a:pt x="12101" y="78"/>
                  </a:lnTo>
                  <a:lnTo>
                    <a:pt x="12746" y="179"/>
                  </a:lnTo>
                  <a:lnTo>
                    <a:pt x="13367" y="310"/>
                  </a:lnTo>
                  <a:lnTo>
                    <a:pt x="13976" y="472"/>
                  </a:lnTo>
                  <a:lnTo>
                    <a:pt x="14573" y="675"/>
                  </a:lnTo>
                  <a:lnTo>
                    <a:pt x="15146" y="907"/>
                  </a:lnTo>
                  <a:lnTo>
                    <a:pt x="15707" y="1176"/>
                  </a:lnTo>
                  <a:lnTo>
                    <a:pt x="16251" y="1475"/>
                  </a:lnTo>
                  <a:lnTo>
                    <a:pt x="16776" y="1803"/>
                  </a:lnTo>
                  <a:lnTo>
                    <a:pt x="17278" y="2161"/>
                  </a:lnTo>
                  <a:lnTo>
                    <a:pt x="17755" y="2537"/>
                  </a:lnTo>
                  <a:lnTo>
                    <a:pt x="18215" y="2949"/>
                  </a:lnTo>
                  <a:lnTo>
                    <a:pt x="18651" y="3385"/>
                  </a:lnTo>
                  <a:lnTo>
                    <a:pt x="19063" y="3845"/>
                  </a:lnTo>
                  <a:lnTo>
                    <a:pt x="19439" y="4322"/>
                  </a:lnTo>
                  <a:lnTo>
                    <a:pt x="19803" y="4824"/>
                  </a:lnTo>
                  <a:lnTo>
                    <a:pt x="20125" y="5349"/>
                  </a:lnTo>
                  <a:lnTo>
                    <a:pt x="20424" y="5893"/>
                  </a:lnTo>
                  <a:lnTo>
                    <a:pt x="20693" y="6454"/>
                  </a:lnTo>
                  <a:lnTo>
                    <a:pt x="20925" y="7027"/>
                  </a:lnTo>
                  <a:lnTo>
                    <a:pt x="21128" y="7624"/>
                  </a:lnTo>
                  <a:lnTo>
                    <a:pt x="21290" y="8233"/>
                  </a:lnTo>
                  <a:lnTo>
                    <a:pt x="21421" y="8854"/>
                  </a:lnTo>
                  <a:lnTo>
                    <a:pt x="21522" y="9499"/>
                  </a:lnTo>
                  <a:lnTo>
                    <a:pt x="21582" y="10137"/>
                  </a:lnTo>
                  <a:lnTo>
                    <a:pt x="21600" y="10800"/>
                  </a:lnTo>
                  <a:lnTo>
                    <a:pt x="21582" y="11463"/>
                  </a:lnTo>
                  <a:lnTo>
                    <a:pt x="21522" y="12101"/>
                  </a:lnTo>
                  <a:lnTo>
                    <a:pt x="21421" y="12746"/>
                  </a:lnTo>
                  <a:lnTo>
                    <a:pt x="21290" y="13367"/>
                  </a:lnTo>
                  <a:lnTo>
                    <a:pt x="21128" y="13976"/>
                  </a:lnTo>
                  <a:lnTo>
                    <a:pt x="20925" y="14573"/>
                  </a:lnTo>
                  <a:lnTo>
                    <a:pt x="20693" y="15146"/>
                  </a:lnTo>
                  <a:lnTo>
                    <a:pt x="20424" y="15707"/>
                  </a:lnTo>
                  <a:lnTo>
                    <a:pt x="20125" y="16251"/>
                  </a:lnTo>
                  <a:lnTo>
                    <a:pt x="19803" y="16776"/>
                  </a:lnTo>
                  <a:lnTo>
                    <a:pt x="19439" y="17278"/>
                  </a:lnTo>
                  <a:lnTo>
                    <a:pt x="19063" y="17755"/>
                  </a:lnTo>
                  <a:lnTo>
                    <a:pt x="18651" y="18215"/>
                  </a:lnTo>
                  <a:lnTo>
                    <a:pt x="18215" y="18651"/>
                  </a:lnTo>
                  <a:lnTo>
                    <a:pt x="17755" y="19063"/>
                  </a:lnTo>
                  <a:lnTo>
                    <a:pt x="17278" y="19439"/>
                  </a:lnTo>
                  <a:lnTo>
                    <a:pt x="16776" y="19803"/>
                  </a:lnTo>
                  <a:lnTo>
                    <a:pt x="16251" y="20125"/>
                  </a:lnTo>
                  <a:lnTo>
                    <a:pt x="15707" y="20424"/>
                  </a:lnTo>
                  <a:lnTo>
                    <a:pt x="15146" y="20693"/>
                  </a:lnTo>
                  <a:lnTo>
                    <a:pt x="14573" y="20925"/>
                  </a:lnTo>
                  <a:lnTo>
                    <a:pt x="13976" y="21128"/>
                  </a:lnTo>
                  <a:lnTo>
                    <a:pt x="13367" y="21290"/>
                  </a:lnTo>
                  <a:lnTo>
                    <a:pt x="12746" y="21421"/>
                  </a:lnTo>
                  <a:lnTo>
                    <a:pt x="12101" y="21522"/>
                  </a:lnTo>
                  <a:lnTo>
                    <a:pt x="11463" y="21582"/>
                  </a:lnTo>
                  <a:lnTo>
                    <a:pt x="10800" y="21600"/>
                  </a:lnTo>
                  <a:lnTo>
                    <a:pt x="10137" y="21582"/>
                  </a:lnTo>
                  <a:lnTo>
                    <a:pt x="9499" y="21522"/>
                  </a:lnTo>
                  <a:lnTo>
                    <a:pt x="8854" y="21421"/>
                  </a:lnTo>
                  <a:lnTo>
                    <a:pt x="8233" y="21290"/>
                  </a:lnTo>
                  <a:lnTo>
                    <a:pt x="7624" y="21128"/>
                  </a:lnTo>
                  <a:lnTo>
                    <a:pt x="7027" y="20925"/>
                  </a:lnTo>
                  <a:lnTo>
                    <a:pt x="6454" y="20693"/>
                  </a:lnTo>
                  <a:lnTo>
                    <a:pt x="5893" y="20424"/>
                  </a:lnTo>
                  <a:lnTo>
                    <a:pt x="5349" y="20125"/>
                  </a:lnTo>
                  <a:lnTo>
                    <a:pt x="4824" y="19803"/>
                  </a:lnTo>
                  <a:lnTo>
                    <a:pt x="4322" y="19439"/>
                  </a:lnTo>
                  <a:lnTo>
                    <a:pt x="3845" y="19063"/>
                  </a:lnTo>
                  <a:lnTo>
                    <a:pt x="3385" y="18651"/>
                  </a:lnTo>
                  <a:lnTo>
                    <a:pt x="2949" y="18215"/>
                  </a:lnTo>
                  <a:lnTo>
                    <a:pt x="2537" y="17755"/>
                  </a:lnTo>
                  <a:lnTo>
                    <a:pt x="2161" y="17278"/>
                  </a:lnTo>
                  <a:lnTo>
                    <a:pt x="1803" y="16776"/>
                  </a:lnTo>
                  <a:lnTo>
                    <a:pt x="1475" y="16251"/>
                  </a:lnTo>
                  <a:lnTo>
                    <a:pt x="1176" y="15707"/>
                  </a:lnTo>
                  <a:lnTo>
                    <a:pt x="907" y="15146"/>
                  </a:lnTo>
                  <a:lnTo>
                    <a:pt x="675" y="14573"/>
                  </a:lnTo>
                  <a:lnTo>
                    <a:pt x="472" y="13976"/>
                  </a:lnTo>
                  <a:lnTo>
                    <a:pt x="310" y="13367"/>
                  </a:lnTo>
                  <a:lnTo>
                    <a:pt x="179" y="12746"/>
                  </a:lnTo>
                  <a:lnTo>
                    <a:pt x="78" y="12101"/>
                  </a:lnTo>
                  <a:lnTo>
                    <a:pt x="18" y="11463"/>
                  </a:lnTo>
                  <a:lnTo>
                    <a:pt x="0" y="10800"/>
                  </a:lnTo>
                  <a:lnTo>
                    <a:pt x="18" y="10137"/>
                  </a:lnTo>
                  <a:lnTo>
                    <a:pt x="78" y="9499"/>
                  </a:lnTo>
                  <a:lnTo>
                    <a:pt x="179" y="8854"/>
                  </a:lnTo>
                  <a:lnTo>
                    <a:pt x="310" y="8233"/>
                  </a:lnTo>
                  <a:lnTo>
                    <a:pt x="472" y="7624"/>
                  </a:lnTo>
                  <a:lnTo>
                    <a:pt x="675" y="7027"/>
                  </a:lnTo>
                  <a:lnTo>
                    <a:pt x="907" y="6454"/>
                  </a:lnTo>
                  <a:lnTo>
                    <a:pt x="1176" y="5893"/>
                  </a:lnTo>
                  <a:lnTo>
                    <a:pt x="1475" y="5349"/>
                  </a:lnTo>
                  <a:lnTo>
                    <a:pt x="1803" y="4824"/>
                  </a:lnTo>
                  <a:lnTo>
                    <a:pt x="2161" y="4322"/>
                  </a:lnTo>
                  <a:lnTo>
                    <a:pt x="2537" y="3845"/>
                  </a:lnTo>
                  <a:lnTo>
                    <a:pt x="2949" y="3385"/>
                  </a:lnTo>
                  <a:lnTo>
                    <a:pt x="3385" y="2949"/>
                  </a:lnTo>
                  <a:lnTo>
                    <a:pt x="3845" y="2537"/>
                  </a:lnTo>
                  <a:lnTo>
                    <a:pt x="4322" y="2161"/>
                  </a:lnTo>
                  <a:lnTo>
                    <a:pt x="4824" y="1803"/>
                  </a:lnTo>
                  <a:lnTo>
                    <a:pt x="5349" y="1475"/>
                  </a:lnTo>
                  <a:lnTo>
                    <a:pt x="5893" y="1176"/>
                  </a:lnTo>
                  <a:lnTo>
                    <a:pt x="6454" y="907"/>
                  </a:lnTo>
                  <a:lnTo>
                    <a:pt x="7027" y="675"/>
                  </a:lnTo>
                  <a:lnTo>
                    <a:pt x="7624" y="472"/>
                  </a:lnTo>
                  <a:lnTo>
                    <a:pt x="8233" y="310"/>
                  </a:lnTo>
                  <a:lnTo>
                    <a:pt x="8854" y="179"/>
                  </a:lnTo>
                  <a:lnTo>
                    <a:pt x="9499" y="78"/>
                  </a:lnTo>
                  <a:lnTo>
                    <a:pt x="10137" y="18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0383C9"/>
            </a:solidFill>
            <a:ln w="1905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5B5C56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242" name="Shape 2242"/>
            <p:cNvSpPr/>
            <p:nvPr/>
          </p:nvSpPr>
          <p:spPr>
            <a:xfrm>
              <a:off x="51861" y="51861"/>
              <a:ext cx="262043" cy="2620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075" y="17917"/>
                  </a:moveTo>
                  <a:lnTo>
                    <a:pt x="6617" y="18250"/>
                  </a:lnTo>
                  <a:lnTo>
                    <a:pt x="7175" y="18542"/>
                  </a:lnTo>
                  <a:lnTo>
                    <a:pt x="7742" y="18775"/>
                  </a:lnTo>
                  <a:lnTo>
                    <a:pt x="8333" y="18975"/>
                  </a:lnTo>
                  <a:lnTo>
                    <a:pt x="8933" y="19133"/>
                  </a:lnTo>
                  <a:lnTo>
                    <a:pt x="9550" y="19250"/>
                  </a:lnTo>
                  <a:lnTo>
                    <a:pt x="10167" y="19317"/>
                  </a:lnTo>
                  <a:lnTo>
                    <a:pt x="10800" y="19342"/>
                  </a:lnTo>
                  <a:lnTo>
                    <a:pt x="10825" y="21600"/>
                  </a:lnTo>
                  <a:lnTo>
                    <a:pt x="10800" y="21600"/>
                  </a:lnTo>
                  <a:lnTo>
                    <a:pt x="10083" y="21575"/>
                  </a:lnTo>
                  <a:lnTo>
                    <a:pt x="9392" y="21508"/>
                  </a:lnTo>
                  <a:lnTo>
                    <a:pt x="8700" y="21392"/>
                  </a:lnTo>
                  <a:lnTo>
                    <a:pt x="8017" y="21233"/>
                  </a:lnTo>
                  <a:lnTo>
                    <a:pt x="7350" y="21033"/>
                  </a:lnTo>
                  <a:lnTo>
                    <a:pt x="6692" y="20783"/>
                  </a:lnTo>
                  <a:lnTo>
                    <a:pt x="6050" y="20500"/>
                  </a:lnTo>
                  <a:lnTo>
                    <a:pt x="5433" y="20175"/>
                  </a:lnTo>
                  <a:lnTo>
                    <a:pt x="4833" y="19800"/>
                  </a:lnTo>
                  <a:lnTo>
                    <a:pt x="6075" y="17917"/>
                  </a:lnTo>
                  <a:close/>
                  <a:moveTo>
                    <a:pt x="16858" y="16825"/>
                  </a:moveTo>
                  <a:lnTo>
                    <a:pt x="18458" y="18408"/>
                  </a:lnTo>
                  <a:lnTo>
                    <a:pt x="17933" y="18900"/>
                  </a:lnTo>
                  <a:lnTo>
                    <a:pt x="17383" y="19350"/>
                  </a:lnTo>
                  <a:lnTo>
                    <a:pt x="16808" y="19775"/>
                  </a:lnTo>
                  <a:lnTo>
                    <a:pt x="16217" y="20133"/>
                  </a:lnTo>
                  <a:lnTo>
                    <a:pt x="15600" y="20475"/>
                  </a:lnTo>
                  <a:lnTo>
                    <a:pt x="14967" y="20767"/>
                  </a:lnTo>
                  <a:lnTo>
                    <a:pt x="14300" y="21017"/>
                  </a:lnTo>
                  <a:lnTo>
                    <a:pt x="13633" y="21225"/>
                  </a:lnTo>
                  <a:lnTo>
                    <a:pt x="12942" y="21392"/>
                  </a:lnTo>
                  <a:lnTo>
                    <a:pt x="12492" y="19175"/>
                  </a:lnTo>
                  <a:lnTo>
                    <a:pt x="13100" y="19025"/>
                  </a:lnTo>
                  <a:lnTo>
                    <a:pt x="13708" y="18842"/>
                  </a:lnTo>
                  <a:lnTo>
                    <a:pt x="14283" y="18600"/>
                  </a:lnTo>
                  <a:lnTo>
                    <a:pt x="14850" y="18325"/>
                  </a:lnTo>
                  <a:lnTo>
                    <a:pt x="15383" y="18008"/>
                  </a:lnTo>
                  <a:lnTo>
                    <a:pt x="15900" y="17650"/>
                  </a:lnTo>
                  <a:lnTo>
                    <a:pt x="16392" y="17258"/>
                  </a:lnTo>
                  <a:lnTo>
                    <a:pt x="16858" y="16825"/>
                  </a:lnTo>
                  <a:close/>
                  <a:moveTo>
                    <a:pt x="2433" y="12500"/>
                  </a:moveTo>
                  <a:lnTo>
                    <a:pt x="2575" y="13108"/>
                  </a:lnTo>
                  <a:lnTo>
                    <a:pt x="2767" y="13717"/>
                  </a:lnTo>
                  <a:lnTo>
                    <a:pt x="3000" y="14292"/>
                  </a:lnTo>
                  <a:lnTo>
                    <a:pt x="3283" y="14858"/>
                  </a:lnTo>
                  <a:lnTo>
                    <a:pt x="3592" y="15392"/>
                  </a:lnTo>
                  <a:lnTo>
                    <a:pt x="3958" y="15908"/>
                  </a:lnTo>
                  <a:lnTo>
                    <a:pt x="4350" y="16400"/>
                  </a:lnTo>
                  <a:lnTo>
                    <a:pt x="4775" y="16858"/>
                  </a:lnTo>
                  <a:lnTo>
                    <a:pt x="3192" y="18467"/>
                  </a:lnTo>
                  <a:lnTo>
                    <a:pt x="2708" y="17942"/>
                  </a:lnTo>
                  <a:lnTo>
                    <a:pt x="2250" y="17400"/>
                  </a:lnTo>
                  <a:lnTo>
                    <a:pt x="1833" y="16825"/>
                  </a:lnTo>
                  <a:lnTo>
                    <a:pt x="1467" y="16225"/>
                  </a:lnTo>
                  <a:lnTo>
                    <a:pt x="1133" y="15617"/>
                  </a:lnTo>
                  <a:lnTo>
                    <a:pt x="842" y="14975"/>
                  </a:lnTo>
                  <a:lnTo>
                    <a:pt x="583" y="14317"/>
                  </a:lnTo>
                  <a:lnTo>
                    <a:pt x="383" y="13642"/>
                  </a:lnTo>
                  <a:lnTo>
                    <a:pt x="217" y="12950"/>
                  </a:lnTo>
                  <a:lnTo>
                    <a:pt x="2433" y="12500"/>
                  </a:lnTo>
                  <a:close/>
                  <a:moveTo>
                    <a:pt x="21600" y="10783"/>
                  </a:moveTo>
                  <a:lnTo>
                    <a:pt x="21600" y="10800"/>
                  </a:lnTo>
                  <a:lnTo>
                    <a:pt x="21575" y="11517"/>
                  </a:lnTo>
                  <a:lnTo>
                    <a:pt x="21508" y="12217"/>
                  </a:lnTo>
                  <a:lnTo>
                    <a:pt x="21392" y="12908"/>
                  </a:lnTo>
                  <a:lnTo>
                    <a:pt x="21233" y="13583"/>
                  </a:lnTo>
                  <a:lnTo>
                    <a:pt x="21033" y="14267"/>
                  </a:lnTo>
                  <a:lnTo>
                    <a:pt x="20783" y="14908"/>
                  </a:lnTo>
                  <a:lnTo>
                    <a:pt x="20492" y="15550"/>
                  </a:lnTo>
                  <a:lnTo>
                    <a:pt x="20167" y="16175"/>
                  </a:lnTo>
                  <a:lnTo>
                    <a:pt x="19792" y="16775"/>
                  </a:lnTo>
                  <a:lnTo>
                    <a:pt x="17917" y="15525"/>
                  </a:lnTo>
                  <a:lnTo>
                    <a:pt x="18250" y="14992"/>
                  </a:lnTo>
                  <a:lnTo>
                    <a:pt x="18533" y="14433"/>
                  </a:lnTo>
                  <a:lnTo>
                    <a:pt x="18775" y="13858"/>
                  </a:lnTo>
                  <a:lnTo>
                    <a:pt x="18975" y="13275"/>
                  </a:lnTo>
                  <a:lnTo>
                    <a:pt x="19133" y="12675"/>
                  </a:lnTo>
                  <a:lnTo>
                    <a:pt x="19250" y="12050"/>
                  </a:lnTo>
                  <a:lnTo>
                    <a:pt x="19317" y="11433"/>
                  </a:lnTo>
                  <a:lnTo>
                    <a:pt x="19342" y="10800"/>
                  </a:lnTo>
                  <a:lnTo>
                    <a:pt x="21600" y="10783"/>
                  </a:lnTo>
                  <a:close/>
                  <a:moveTo>
                    <a:pt x="1817" y="4808"/>
                  </a:moveTo>
                  <a:lnTo>
                    <a:pt x="3692" y="6058"/>
                  </a:lnTo>
                  <a:lnTo>
                    <a:pt x="3367" y="6600"/>
                  </a:lnTo>
                  <a:lnTo>
                    <a:pt x="3067" y="7158"/>
                  </a:lnTo>
                  <a:lnTo>
                    <a:pt x="2825" y="7733"/>
                  </a:lnTo>
                  <a:lnTo>
                    <a:pt x="2625" y="8317"/>
                  </a:lnTo>
                  <a:lnTo>
                    <a:pt x="2467" y="8925"/>
                  </a:lnTo>
                  <a:lnTo>
                    <a:pt x="2350" y="9542"/>
                  </a:lnTo>
                  <a:lnTo>
                    <a:pt x="2283" y="10167"/>
                  </a:lnTo>
                  <a:lnTo>
                    <a:pt x="2258" y="10800"/>
                  </a:lnTo>
                  <a:lnTo>
                    <a:pt x="0" y="10833"/>
                  </a:lnTo>
                  <a:lnTo>
                    <a:pt x="0" y="10800"/>
                  </a:lnTo>
                  <a:lnTo>
                    <a:pt x="25" y="10083"/>
                  </a:lnTo>
                  <a:lnTo>
                    <a:pt x="92" y="9383"/>
                  </a:lnTo>
                  <a:lnTo>
                    <a:pt x="208" y="8692"/>
                  </a:lnTo>
                  <a:lnTo>
                    <a:pt x="367" y="8008"/>
                  </a:lnTo>
                  <a:lnTo>
                    <a:pt x="575" y="7325"/>
                  </a:lnTo>
                  <a:lnTo>
                    <a:pt x="825" y="6667"/>
                  </a:lnTo>
                  <a:lnTo>
                    <a:pt x="1117" y="6033"/>
                  </a:lnTo>
                  <a:lnTo>
                    <a:pt x="1442" y="5408"/>
                  </a:lnTo>
                  <a:lnTo>
                    <a:pt x="1817" y="4808"/>
                  </a:lnTo>
                  <a:close/>
                  <a:moveTo>
                    <a:pt x="18417" y="3150"/>
                  </a:moveTo>
                  <a:lnTo>
                    <a:pt x="18917" y="3675"/>
                  </a:lnTo>
                  <a:lnTo>
                    <a:pt x="19358" y="4225"/>
                  </a:lnTo>
                  <a:lnTo>
                    <a:pt x="19775" y="4792"/>
                  </a:lnTo>
                  <a:lnTo>
                    <a:pt x="20150" y="5392"/>
                  </a:lnTo>
                  <a:lnTo>
                    <a:pt x="20475" y="6017"/>
                  </a:lnTo>
                  <a:lnTo>
                    <a:pt x="20767" y="6650"/>
                  </a:lnTo>
                  <a:lnTo>
                    <a:pt x="21025" y="7308"/>
                  </a:lnTo>
                  <a:lnTo>
                    <a:pt x="21225" y="7983"/>
                  </a:lnTo>
                  <a:lnTo>
                    <a:pt x="21392" y="8675"/>
                  </a:lnTo>
                  <a:lnTo>
                    <a:pt x="19175" y="9117"/>
                  </a:lnTo>
                  <a:lnTo>
                    <a:pt x="19033" y="8500"/>
                  </a:lnTo>
                  <a:lnTo>
                    <a:pt x="18842" y="7900"/>
                  </a:lnTo>
                  <a:lnTo>
                    <a:pt x="18600" y="7317"/>
                  </a:lnTo>
                  <a:lnTo>
                    <a:pt x="18325" y="6758"/>
                  </a:lnTo>
                  <a:lnTo>
                    <a:pt x="18017" y="6225"/>
                  </a:lnTo>
                  <a:lnTo>
                    <a:pt x="17658" y="5700"/>
                  </a:lnTo>
                  <a:lnTo>
                    <a:pt x="17258" y="5217"/>
                  </a:lnTo>
                  <a:lnTo>
                    <a:pt x="16833" y="4750"/>
                  </a:lnTo>
                  <a:lnTo>
                    <a:pt x="18417" y="3150"/>
                  </a:lnTo>
                  <a:close/>
                  <a:moveTo>
                    <a:pt x="8692" y="208"/>
                  </a:moveTo>
                  <a:lnTo>
                    <a:pt x="9125" y="2425"/>
                  </a:lnTo>
                  <a:lnTo>
                    <a:pt x="8508" y="2567"/>
                  </a:lnTo>
                  <a:lnTo>
                    <a:pt x="7917" y="2758"/>
                  </a:lnTo>
                  <a:lnTo>
                    <a:pt x="7325" y="2992"/>
                  </a:lnTo>
                  <a:lnTo>
                    <a:pt x="6775" y="3267"/>
                  </a:lnTo>
                  <a:lnTo>
                    <a:pt x="6233" y="3583"/>
                  </a:lnTo>
                  <a:lnTo>
                    <a:pt x="5708" y="3942"/>
                  </a:lnTo>
                  <a:lnTo>
                    <a:pt x="5217" y="4333"/>
                  </a:lnTo>
                  <a:lnTo>
                    <a:pt x="4758" y="4758"/>
                  </a:lnTo>
                  <a:lnTo>
                    <a:pt x="3158" y="3175"/>
                  </a:lnTo>
                  <a:lnTo>
                    <a:pt x="3683" y="2675"/>
                  </a:lnTo>
                  <a:lnTo>
                    <a:pt x="4233" y="2233"/>
                  </a:lnTo>
                  <a:lnTo>
                    <a:pt x="4808" y="1817"/>
                  </a:lnTo>
                  <a:lnTo>
                    <a:pt x="5400" y="1442"/>
                  </a:lnTo>
                  <a:lnTo>
                    <a:pt x="6025" y="1117"/>
                  </a:lnTo>
                  <a:lnTo>
                    <a:pt x="6658" y="825"/>
                  </a:lnTo>
                  <a:lnTo>
                    <a:pt x="7317" y="575"/>
                  </a:lnTo>
                  <a:lnTo>
                    <a:pt x="7992" y="375"/>
                  </a:lnTo>
                  <a:lnTo>
                    <a:pt x="8692" y="208"/>
                  </a:lnTo>
                  <a:close/>
                  <a:moveTo>
                    <a:pt x="10792" y="0"/>
                  </a:moveTo>
                  <a:lnTo>
                    <a:pt x="10800" y="0"/>
                  </a:lnTo>
                  <a:lnTo>
                    <a:pt x="11517" y="25"/>
                  </a:lnTo>
                  <a:lnTo>
                    <a:pt x="12217" y="92"/>
                  </a:lnTo>
                  <a:lnTo>
                    <a:pt x="12908" y="208"/>
                  </a:lnTo>
                  <a:lnTo>
                    <a:pt x="13592" y="367"/>
                  </a:lnTo>
                  <a:lnTo>
                    <a:pt x="14267" y="567"/>
                  </a:lnTo>
                  <a:lnTo>
                    <a:pt x="14917" y="817"/>
                  </a:lnTo>
                  <a:lnTo>
                    <a:pt x="15558" y="1108"/>
                  </a:lnTo>
                  <a:lnTo>
                    <a:pt x="16183" y="1433"/>
                  </a:lnTo>
                  <a:lnTo>
                    <a:pt x="16783" y="1808"/>
                  </a:lnTo>
                  <a:lnTo>
                    <a:pt x="15533" y="3692"/>
                  </a:lnTo>
                  <a:lnTo>
                    <a:pt x="14992" y="3367"/>
                  </a:lnTo>
                  <a:lnTo>
                    <a:pt x="14442" y="3067"/>
                  </a:lnTo>
                  <a:lnTo>
                    <a:pt x="13867" y="2825"/>
                  </a:lnTo>
                  <a:lnTo>
                    <a:pt x="13275" y="2625"/>
                  </a:lnTo>
                  <a:lnTo>
                    <a:pt x="12675" y="2467"/>
                  </a:lnTo>
                  <a:lnTo>
                    <a:pt x="12058" y="2350"/>
                  </a:lnTo>
                  <a:lnTo>
                    <a:pt x="11433" y="2283"/>
                  </a:lnTo>
                  <a:lnTo>
                    <a:pt x="10800" y="2258"/>
                  </a:lnTo>
                  <a:lnTo>
                    <a:pt x="10792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5B5C56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grpSp>
        <p:nvGrpSpPr>
          <p:cNvPr id="2253" name="Group 2253"/>
          <p:cNvGrpSpPr/>
          <p:nvPr/>
        </p:nvGrpSpPr>
        <p:grpSpPr>
          <a:xfrm>
            <a:off x="5124247" y="3671822"/>
            <a:ext cx="365770" cy="365770"/>
            <a:chOff x="-1" y="-1"/>
            <a:chExt cx="365769" cy="365769"/>
          </a:xfrm>
        </p:grpSpPr>
        <p:sp>
          <p:nvSpPr>
            <p:cNvPr id="2244" name="Shape 2244"/>
            <p:cNvSpPr/>
            <p:nvPr/>
          </p:nvSpPr>
          <p:spPr>
            <a:xfrm>
              <a:off x="-2" y="-2"/>
              <a:ext cx="365770" cy="3657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11463" y="18"/>
                  </a:lnTo>
                  <a:lnTo>
                    <a:pt x="12101" y="78"/>
                  </a:lnTo>
                  <a:lnTo>
                    <a:pt x="12746" y="179"/>
                  </a:lnTo>
                  <a:lnTo>
                    <a:pt x="13367" y="310"/>
                  </a:lnTo>
                  <a:lnTo>
                    <a:pt x="13976" y="472"/>
                  </a:lnTo>
                  <a:lnTo>
                    <a:pt x="14573" y="675"/>
                  </a:lnTo>
                  <a:lnTo>
                    <a:pt x="15146" y="907"/>
                  </a:lnTo>
                  <a:lnTo>
                    <a:pt x="15707" y="1176"/>
                  </a:lnTo>
                  <a:lnTo>
                    <a:pt x="16251" y="1475"/>
                  </a:lnTo>
                  <a:lnTo>
                    <a:pt x="16776" y="1803"/>
                  </a:lnTo>
                  <a:lnTo>
                    <a:pt x="17278" y="2161"/>
                  </a:lnTo>
                  <a:lnTo>
                    <a:pt x="17755" y="2537"/>
                  </a:lnTo>
                  <a:lnTo>
                    <a:pt x="18215" y="2949"/>
                  </a:lnTo>
                  <a:lnTo>
                    <a:pt x="18651" y="3385"/>
                  </a:lnTo>
                  <a:lnTo>
                    <a:pt x="19063" y="3845"/>
                  </a:lnTo>
                  <a:lnTo>
                    <a:pt x="19439" y="4322"/>
                  </a:lnTo>
                  <a:lnTo>
                    <a:pt x="19803" y="4824"/>
                  </a:lnTo>
                  <a:lnTo>
                    <a:pt x="20125" y="5349"/>
                  </a:lnTo>
                  <a:lnTo>
                    <a:pt x="20424" y="5893"/>
                  </a:lnTo>
                  <a:lnTo>
                    <a:pt x="20693" y="6454"/>
                  </a:lnTo>
                  <a:lnTo>
                    <a:pt x="20925" y="7027"/>
                  </a:lnTo>
                  <a:lnTo>
                    <a:pt x="21128" y="7624"/>
                  </a:lnTo>
                  <a:lnTo>
                    <a:pt x="21290" y="8233"/>
                  </a:lnTo>
                  <a:lnTo>
                    <a:pt x="21421" y="8854"/>
                  </a:lnTo>
                  <a:lnTo>
                    <a:pt x="21522" y="9499"/>
                  </a:lnTo>
                  <a:lnTo>
                    <a:pt x="21582" y="10137"/>
                  </a:lnTo>
                  <a:lnTo>
                    <a:pt x="21600" y="10800"/>
                  </a:lnTo>
                  <a:lnTo>
                    <a:pt x="21582" y="11463"/>
                  </a:lnTo>
                  <a:lnTo>
                    <a:pt x="21522" y="12101"/>
                  </a:lnTo>
                  <a:lnTo>
                    <a:pt x="21421" y="12746"/>
                  </a:lnTo>
                  <a:lnTo>
                    <a:pt x="21290" y="13367"/>
                  </a:lnTo>
                  <a:lnTo>
                    <a:pt x="21128" y="13976"/>
                  </a:lnTo>
                  <a:lnTo>
                    <a:pt x="20925" y="14573"/>
                  </a:lnTo>
                  <a:lnTo>
                    <a:pt x="20693" y="15146"/>
                  </a:lnTo>
                  <a:lnTo>
                    <a:pt x="20424" y="15707"/>
                  </a:lnTo>
                  <a:lnTo>
                    <a:pt x="20125" y="16251"/>
                  </a:lnTo>
                  <a:lnTo>
                    <a:pt x="19803" y="16776"/>
                  </a:lnTo>
                  <a:lnTo>
                    <a:pt x="19439" y="17278"/>
                  </a:lnTo>
                  <a:lnTo>
                    <a:pt x="19063" y="17755"/>
                  </a:lnTo>
                  <a:lnTo>
                    <a:pt x="18651" y="18215"/>
                  </a:lnTo>
                  <a:lnTo>
                    <a:pt x="18215" y="18651"/>
                  </a:lnTo>
                  <a:lnTo>
                    <a:pt x="17755" y="19063"/>
                  </a:lnTo>
                  <a:lnTo>
                    <a:pt x="17278" y="19439"/>
                  </a:lnTo>
                  <a:lnTo>
                    <a:pt x="16776" y="19803"/>
                  </a:lnTo>
                  <a:lnTo>
                    <a:pt x="16251" y="20125"/>
                  </a:lnTo>
                  <a:lnTo>
                    <a:pt x="15707" y="20424"/>
                  </a:lnTo>
                  <a:lnTo>
                    <a:pt x="15146" y="20693"/>
                  </a:lnTo>
                  <a:lnTo>
                    <a:pt x="14573" y="20925"/>
                  </a:lnTo>
                  <a:lnTo>
                    <a:pt x="13976" y="21128"/>
                  </a:lnTo>
                  <a:lnTo>
                    <a:pt x="13367" y="21290"/>
                  </a:lnTo>
                  <a:lnTo>
                    <a:pt x="12746" y="21421"/>
                  </a:lnTo>
                  <a:lnTo>
                    <a:pt x="12101" y="21522"/>
                  </a:lnTo>
                  <a:lnTo>
                    <a:pt x="11463" y="21582"/>
                  </a:lnTo>
                  <a:lnTo>
                    <a:pt x="10800" y="21600"/>
                  </a:lnTo>
                  <a:lnTo>
                    <a:pt x="10137" y="21582"/>
                  </a:lnTo>
                  <a:lnTo>
                    <a:pt x="9499" y="21522"/>
                  </a:lnTo>
                  <a:lnTo>
                    <a:pt x="8854" y="21421"/>
                  </a:lnTo>
                  <a:lnTo>
                    <a:pt x="8233" y="21290"/>
                  </a:lnTo>
                  <a:lnTo>
                    <a:pt x="7624" y="21128"/>
                  </a:lnTo>
                  <a:lnTo>
                    <a:pt x="7027" y="20925"/>
                  </a:lnTo>
                  <a:lnTo>
                    <a:pt x="6454" y="20693"/>
                  </a:lnTo>
                  <a:lnTo>
                    <a:pt x="5893" y="20424"/>
                  </a:lnTo>
                  <a:lnTo>
                    <a:pt x="5349" y="20125"/>
                  </a:lnTo>
                  <a:lnTo>
                    <a:pt x="4824" y="19803"/>
                  </a:lnTo>
                  <a:lnTo>
                    <a:pt x="4322" y="19439"/>
                  </a:lnTo>
                  <a:lnTo>
                    <a:pt x="3845" y="19063"/>
                  </a:lnTo>
                  <a:lnTo>
                    <a:pt x="3385" y="18651"/>
                  </a:lnTo>
                  <a:lnTo>
                    <a:pt x="2949" y="18215"/>
                  </a:lnTo>
                  <a:lnTo>
                    <a:pt x="2537" y="17755"/>
                  </a:lnTo>
                  <a:lnTo>
                    <a:pt x="2161" y="17278"/>
                  </a:lnTo>
                  <a:lnTo>
                    <a:pt x="1803" y="16776"/>
                  </a:lnTo>
                  <a:lnTo>
                    <a:pt x="1475" y="16251"/>
                  </a:lnTo>
                  <a:lnTo>
                    <a:pt x="1176" y="15707"/>
                  </a:lnTo>
                  <a:lnTo>
                    <a:pt x="907" y="15146"/>
                  </a:lnTo>
                  <a:lnTo>
                    <a:pt x="675" y="14573"/>
                  </a:lnTo>
                  <a:lnTo>
                    <a:pt x="472" y="13976"/>
                  </a:lnTo>
                  <a:lnTo>
                    <a:pt x="310" y="13367"/>
                  </a:lnTo>
                  <a:lnTo>
                    <a:pt x="179" y="12746"/>
                  </a:lnTo>
                  <a:lnTo>
                    <a:pt x="78" y="12101"/>
                  </a:lnTo>
                  <a:lnTo>
                    <a:pt x="18" y="11463"/>
                  </a:lnTo>
                  <a:lnTo>
                    <a:pt x="0" y="10800"/>
                  </a:lnTo>
                  <a:lnTo>
                    <a:pt x="18" y="10137"/>
                  </a:lnTo>
                  <a:lnTo>
                    <a:pt x="78" y="9499"/>
                  </a:lnTo>
                  <a:lnTo>
                    <a:pt x="179" y="8854"/>
                  </a:lnTo>
                  <a:lnTo>
                    <a:pt x="310" y="8233"/>
                  </a:lnTo>
                  <a:lnTo>
                    <a:pt x="472" y="7624"/>
                  </a:lnTo>
                  <a:lnTo>
                    <a:pt x="675" y="7027"/>
                  </a:lnTo>
                  <a:lnTo>
                    <a:pt x="907" y="6454"/>
                  </a:lnTo>
                  <a:lnTo>
                    <a:pt x="1176" y="5893"/>
                  </a:lnTo>
                  <a:lnTo>
                    <a:pt x="1475" y="5349"/>
                  </a:lnTo>
                  <a:lnTo>
                    <a:pt x="1803" y="4824"/>
                  </a:lnTo>
                  <a:lnTo>
                    <a:pt x="2161" y="4322"/>
                  </a:lnTo>
                  <a:lnTo>
                    <a:pt x="2537" y="3845"/>
                  </a:lnTo>
                  <a:lnTo>
                    <a:pt x="2949" y="3385"/>
                  </a:lnTo>
                  <a:lnTo>
                    <a:pt x="3385" y="2949"/>
                  </a:lnTo>
                  <a:lnTo>
                    <a:pt x="3845" y="2537"/>
                  </a:lnTo>
                  <a:lnTo>
                    <a:pt x="4322" y="2161"/>
                  </a:lnTo>
                  <a:lnTo>
                    <a:pt x="4824" y="1803"/>
                  </a:lnTo>
                  <a:lnTo>
                    <a:pt x="5349" y="1475"/>
                  </a:lnTo>
                  <a:lnTo>
                    <a:pt x="5893" y="1176"/>
                  </a:lnTo>
                  <a:lnTo>
                    <a:pt x="6454" y="907"/>
                  </a:lnTo>
                  <a:lnTo>
                    <a:pt x="7027" y="675"/>
                  </a:lnTo>
                  <a:lnTo>
                    <a:pt x="7624" y="472"/>
                  </a:lnTo>
                  <a:lnTo>
                    <a:pt x="8233" y="310"/>
                  </a:lnTo>
                  <a:lnTo>
                    <a:pt x="8854" y="179"/>
                  </a:lnTo>
                  <a:lnTo>
                    <a:pt x="9499" y="78"/>
                  </a:lnTo>
                  <a:lnTo>
                    <a:pt x="10137" y="18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0383C9"/>
            </a:solidFill>
            <a:ln w="1905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5B5C56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245" name="Shape 2245"/>
            <p:cNvSpPr/>
            <p:nvPr/>
          </p:nvSpPr>
          <p:spPr>
            <a:xfrm>
              <a:off x="215636" y="155584"/>
              <a:ext cx="99178" cy="545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530" y="0"/>
                  </a:moveTo>
                  <a:lnTo>
                    <a:pt x="15884" y="39"/>
                  </a:lnTo>
                  <a:lnTo>
                    <a:pt x="16194" y="315"/>
                  </a:lnTo>
                  <a:lnTo>
                    <a:pt x="16482" y="670"/>
                  </a:lnTo>
                  <a:lnTo>
                    <a:pt x="21223" y="9105"/>
                  </a:lnTo>
                  <a:lnTo>
                    <a:pt x="21445" y="9578"/>
                  </a:lnTo>
                  <a:lnTo>
                    <a:pt x="21556" y="10169"/>
                  </a:lnTo>
                  <a:lnTo>
                    <a:pt x="21600" y="10761"/>
                  </a:lnTo>
                  <a:lnTo>
                    <a:pt x="21556" y="11391"/>
                  </a:lnTo>
                  <a:lnTo>
                    <a:pt x="21445" y="11982"/>
                  </a:lnTo>
                  <a:lnTo>
                    <a:pt x="21223" y="12455"/>
                  </a:lnTo>
                  <a:lnTo>
                    <a:pt x="16482" y="20930"/>
                  </a:lnTo>
                  <a:lnTo>
                    <a:pt x="16194" y="21285"/>
                  </a:lnTo>
                  <a:lnTo>
                    <a:pt x="15884" y="21521"/>
                  </a:lnTo>
                  <a:lnTo>
                    <a:pt x="15530" y="21600"/>
                  </a:lnTo>
                  <a:lnTo>
                    <a:pt x="15198" y="21521"/>
                  </a:lnTo>
                  <a:lnTo>
                    <a:pt x="14887" y="21285"/>
                  </a:lnTo>
                  <a:lnTo>
                    <a:pt x="14599" y="20930"/>
                  </a:lnTo>
                  <a:lnTo>
                    <a:pt x="14378" y="20378"/>
                  </a:lnTo>
                  <a:lnTo>
                    <a:pt x="14245" y="19826"/>
                  </a:lnTo>
                  <a:lnTo>
                    <a:pt x="14201" y="19235"/>
                  </a:lnTo>
                  <a:lnTo>
                    <a:pt x="14245" y="18604"/>
                  </a:lnTo>
                  <a:lnTo>
                    <a:pt x="14378" y="18053"/>
                  </a:lnTo>
                  <a:lnTo>
                    <a:pt x="14599" y="17540"/>
                  </a:lnTo>
                  <a:lnTo>
                    <a:pt x="17058" y="13126"/>
                  </a:lnTo>
                  <a:lnTo>
                    <a:pt x="1329" y="13126"/>
                  </a:lnTo>
                  <a:lnTo>
                    <a:pt x="886" y="13007"/>
                  </a:lnTo>
                  <a:lnTo>
                    <a:pt x="532" y="12692"/>
                  </a:lnTo>
                  <a:lnTo>
                    <a:pt x="266" y="12180"/>
                  </a:lnTo>
                  <a:lnTo>
                    <a:pt x="66" y="11549"/>
                  </a:lnTo>
                  <a:lnTo>
                    <a:pt x="0" y="10761"/>
                  </a:lnTo>
                  <a:lnTo>
                    <a:pt x="66" y="10012"/>
                  </a:lnTo>
                  <a:lnTo>
                    <a:pt x="266" y="9381"/>
                  </a:lnTo>
                  <a:lnTo>
                    <a:pt x="532" y="8908"/>
                  </a:lnTo>
                  <a:lnTo>
                    <a:pt x="886" y="8553"/>
                  </a:lnTo>
                  <a:lnTo>
                    <a:pt x="1329" y="8435"/>
                  </a:lnTo>
                  <a:lnTo>
                    <a:pt x="17058" y="8435"/>
                  </a:lnTo>
                  <a:lnTo>
                    <a:pt x="14599" y="4020"/>
                  </a:lnTo>
                  <a:lnTo>
                    <a:pt x="14378" y="3508"/>
                  </a:lnTo>
                  <a:lnTo>
                    <a:pt x="14245" y="2917"/>
                  </a:lnTo>
                  <a:lnTo>
                    <a:pt x="14201" y="2326"/>
                  </a:lnTo>
                  <a:lnTo>
                    <a:pt x="14245" y="1734"/>
                  </a:lnTo>
                  <a:lnTo>
                    <a:pt x="14378" y="1182"/>
                  </a:lnTo>
                  <a:lnTo>
                    <a:pt x="14599" y="670"/>
                  </a:lnTo>
                  <a:lnTo>
                    <a:pt x="14887" y="315"/>
                  </a:lnTo>
                  <a:lnTo>
                    <a:pt x="15198" y="39"/>
                  </a:lnTo>
                  <a:lnTo>
                    <a:pt x="1553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5B5C56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246" name="Shape 2246"/>
            <p:cNvSpPr/>
            <p:nvPr/>
          </p:nvSpPr>
          <p:spPr>
            <a:xfrm>
              <a:off x="50951" y="155584"/>
              <a:ext cx="99178" cy="55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070" y="0"/>
                  </a:moveTo>
                  <a:lnTo>
                    <a:pt x="6402" y="39"/>
                  </a:lnTo>
                  <a:lnTo>
                    <a:pt x="6713" y="315"/>
                  </a:lnTo>
                  <a:lnTo>
                    <a:pt x="7001" y="709"/>
                  </a:lnTo>
                  <a:lnTo>
                    <a:pt x="7222" y="1182"/>
                  </a:lnTo>
                  <a:lnTo>
                    <a:pt x="7355" y="1734"/>
                  </a:lnTo>
                  <a:lnTo>
                    <a:pt x="7399" y="2326"/>
                  </a:lnTo>
                  <a:lnTo>
                    <a:pt x="7355" y="2956"/>
                  </a:lnTo>
                  <a:lnTo>
                    <a:pt x="7222" y="3508"/>
                  </a:lnTo>
                  <a:lnTo>
                    <a:pt x="7001" y="4020"/>
                  </a:lnTo>
                  <a:lnTo>
                    <a:pt x="4542" y="8435"/>
                  </a:lnTo>
                  <a:lnTo>
                    <a:pt x="20271" y="8435"/>
                  </a:lnTo>
                  <a:lnTo>
                    <a:pt x="20714" y="8553"/>
                  </a:lnTo>
                  <a:lnTo>
                    <a:pt x="21068" y="8908"/>
                  </a:lnTo>
                  <a:lnTo>
                    <a:pt x="21334" y="9381"/>
                  </a:lnTo>
                  <a:lnTo>
                    <a:pt x="21534" y="10051"/>
                  </a:lnTo>
                  <a:lnTo>
                    <a:pt x="21600" y="10800"/>
                  </a:lnTo>
                  <a:lnTo>
                    <a:pt x="21534" y="11549"/>
                  </a:lnTo>
                  <a:lnTo>
                    <a:pt x="21334" y="12180"/>
                  </a:lnTo>
                  <a:lnTo>
                    <a:pt x="21068" y="12731"/>
                  </a:lnTo>
                  <a:lnTo>
                    <a:pt x="20714" y="13047"/>
                  </a:lnTo>
                  <a:lnTo>
                    <a:pt x="20271" y="13126"/>
                  </a:lnTo>
                  <a:lnTo>
                    <a:pt x="4542" y="13126"/>
                  </a:lnTo>
                  <a:lnTo>
                    <a:pt x="7001" y="17540"/>
                  </a:lnTo>
                  <a:lnTo>
                    <a:pt x="7222" y="18053"/>
                  </a:lnTo>
                  <a:lnTo>
                    <a:pt x="7355" y="18644"/>
                  </a:lnTo>
                  <a:lnTo>
                    <a:pt x="7399" y="19235"/>
                  </a:lnTo>
                  <a:lnTo>
                    <a:pt x="7355" y="19826"/>
                  </a:lnTo>
                  <a:lnTo>
                    <a:pt x="7222" y="20418"/>
                  </a:lnTo>
                  <a:lnTo>
                    <a:pt x="7001" y="20930"/>
                  </a:lnTo>
                  <a:lnTo>
                    <a:pt x="6713" y="21324"/>
                  </a:lnTo>
                  <a:lnTo>
                    <a:pt x="6402" y="21521"/>
                  </a:lnTo>
                  <a:lnTo>
                    <a:pt x="6070" y="21600"/>
                  </a:lnTo>
                  <a:lnTo>
                    <a:pt x="5716" y="21521"/>
                  </a:lnTo>
                  <a:lnTo>
                    <a:pt x="5406" y="21324"/>
                  </a:lnTo>
                  <a:lnTo>
                    <a:pt x="5118" y="20930"/>
                  </a:lnTo>
                  <a:lnTo>
                    <a:pt x="377" y="12455"/>
                  </a:lnTo>
                  <a:lnTo>
                    <a:pt x="155" y="11982"/>
                  </a:lnTo>
                  <a:lnTo>
                    <a:pt x="44" y="11431"/>
                  </a:lnTo>
                  <a:lnTo>
                    <a:pt x="0" y="10800"/>
                  </a:lnTo>
                  <a:lnTo>
                    <a:pt x="44" y="10209"/>
                  </a:lnTo>
                  <a:lnTo>
                    <a:pt x="155" y="9618"/>
                  </a:lnTo>
                  <a:lnTo>
                    <a:pt x="377" y="9145"/>
                  </a:lnTo>
                  <a:lnTo>
                    <a:pt x="5118" y="709"/>
                  </a:lnTo>
                  <a:lnTo>
                    <a:pt x="5406" y="315"/>
                  </a:lnTo>
                  <a:lnTo>
                    <a:pt x="5716" y="39"/>
                  </a:lnTo>
                  <a:lnTo>
                    <a:pt x="607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5B5C56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247" name="Shape 2247"/>
            <p:cNvSpPr/>
            <p:nvPr/>
          </p:nvSpPr>
          <p:spPr>
            <a:xfrm>
              <a:off x="155584" y="50951"/>
              <a:ext cx="55507" cy="99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11431" y="44"/>
                  </a:lnTo>
                  <a:lnTo>
                    <a:pt x="11982" y="155"/>
                  </a:lnTo>
                  <a:lnTo>
                    <a:pt x="12455" y="377"/>
                  </a:lnTo>
                  <a:lnTo>
                    <a:pt x="20930" y="5118"/>
                  </a:lnTo>
                  <a:lnTo>
                    <a:pt x="21324" y="5406"/>
                  </a:lnTo>
                  <a:lnTo>
                    <a:pt x="21521" y="5716"/>
                  </a:lnTo>
                  <a:lnTo>
                    <a:pt x="21600" y="6070"/>
                  </a:lnTo>
                  <a:lnTo>
                    <a:pt x="21521" y="6402"/>
                  </a:lnTo>
                  <a:lnTo>
                    <a:pt x="21324" y="6713"/>
                  </a:lnTo>
                  <a:lnTo>
                    <a:pt x="20930" y="7001"/>
                  </a:lnTo>
                  <a:lnTo>
                    <a:pt x="20418" y="7222"/>
                  </a:lnTo>
                  <a:lnTo>
                    <a:pt x="19826" y="7355"/>
                  </a:lnTo>
                  <a:lnTo>
                    <a:pt x="19235" y="7399"/>
                  </a:lnTo>
                  <a:lnTo>
                    <a:pt x="18644" y="7355"/>
                  </a:lnTo>
                  <a:lnTo>
                    <a:pt x="18053" y="7222"/>
                  </a:lnTo>
                  <a:lnTo>
                    <a:pt x="17540" y="7001"/>
                  </a:lnTo>
                  <a:lnTo>
                    <a:pt x="13126" y="4542"/>
                  </a:lnTo>
                  <a:lnTo>
                    <a:pt x="13126" y="20271"/>
                  </a:lnTo>
                  <a:lnTo>
                    <a:pt x="13047" y="20714"/>
                  </a:lnTo>
                  <a:lnTo>
                    <a:pt x="12731" y="21068"/>
                  </a:lnTo>
                  <a:lnTo>
                    <a:pt x="12180" y="21334"/>
                  </a:lnTo>
                  <a:lnTo>
                    <a:pt x="11549" y="21534"/>
                  </a:lnTo>
                  <a:lnTo>
                    <a:pt x="10800" y="21600"/>
                  </a:lnTo>
                  <a:lnTo>
                    <a:pt x="10051" y="21534"/>
                  </a:lnTo>
                  <a:lnTo>
                    <a:pt x="9381" y="21334"/>
                  </a:lnTo>
                  <a:lnTo>
                    <a:pt x="8908" y="21068"/>
                  </a:lnTo>
                  <a:lnTo>
                    <a:pt x="8553" y="20714"/>
                  </a:lnTo>
                  <a:lnTo>
                    <a:pt x="8435" y="20271"/>
                  </a:lnTo>
                  <a:lnTo>
                    <a:pt x="8435" y="4542"/>
                  </a:lnTo>
                  <a:lnTo>
                    <a:pt x="4020" y="7001"/>
                  </a:lnTo>
                  <a:lnTo>
                    <a:pt x="3508" y="7222"/>
                  </a:lnTo>
                  <a:lnTo>
                    <a:pt x="2956" y="7355"/>
                  </a:lnTo>
                  <a:lnTo>
                    <a:pt x="2326" y="7399"/>
                  </a:lnTo>
                  <a:lnTo>
                    <a:pt x="1734" y="7355"/>
                  </a:lnTo>
                  <a:lnTo>
                    <a:pt x="1182" y="7222"/>
                  </a:lnTo>
                  <a:lnTo>
                    <a:pt x="709" y="7001"/>
                  </a:lnTo>
                  <a:lnTo>
                    <a:pt x="315" y="6713"/>
                  </a:lnTo>
                  <a:lnTo>
                    <a:pt x="39" y="6402"/>
                  </a:lnTo>
                  <a:lnTo>
                    <a:pt x="0" y="6070"/>
                  </a:lnTo>
                  <a:lnTo>
                    <a:pt x="39" y="5716"/>
                  </a:lnTo>
                  <a:lnTo>
                    <a:pt x="315" y="5406"/>
                  </a:lnTo>
                  <a:lnTo>
                    <a:pt x="709" y="5118"/>
                  </a:lnTo>
                  <a:lnTo>
                    <a:pt x="9145" y="377"/>
                  </a:lnTo>
                  <a:lnTo>
                    <a:pt x="9618" y="155"/>
                  </a:lnTo>
                  <a:lnTo>
                    <a:pt x="10209" y="44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5B5C56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248" name="Shape 2248"/>
            <p:cNvSpPr/>
            <p:nvPr/>
          </p:nvSpPr>
          <p:spPr>
            <a:xfrm>
              <a:off x="154674" y="215636"/>
              <a:ext cx="55507" cy="99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11588" y="66"/>
                  </a:lnTo>
                  <a:lnTo>
                    <a:pt x="12219" y="266"/>
                  </a:lnTo>
                  <a:lnTo>
                    <a:pt x="12731" y="553"/>
                  </a:lnTo>
                  <a:lnTo>
                    <a:pt x="13047" y="907"/>
                  </a:lnTo>
                  <a:lnTo>
                    <a:pt x="13165" y="1328"/>
                  </a:lnTo>
                  <a:lnTo>
                    <a:pt x="13165" y="17085"/>
                  </a:lnTo>
                  <a:lnTo>
                    <a:pt x="17580" y="14607"/>
                  </a:lnTo>
                  <a:lnTo>
                    <a:pt x="18092" y="14385"/>
                  </a:lnTo>
                  <a:lnTo>
                    <a:pt x="18644" y="14230"/>
                  </a:lnTo>
                  <a:lnTo>
                    <a:pt x="19274" y="14208"/>
                  </a:lnTo>
                  <a:lnTo>
                    <a:pt x="19866" y="14230"/>
                  </a:lnTo>
                  <a:lnTo>
                    <a:pt x="20418" y="14385"/>
                  </a:lnTo>
                  <a:lnTo>
                    <a:pt x="20891" y="14607"/>
                  </a:lnTo>
                  <a:lnTo>
                    <a:pt x="21285" y="14872"/>
                  </a:lnTo>
                  <a:lnTo>
                    <a:pt x="21561" y="15182"/>
                  </a:lnTo>
                  <a:lnTo>
                    <a:pt x="21600" y="15514"/>
                  </a:lnTo>
                  <a:lnTo>
                    <a:pt x="21561" y="15868"/>
                  </a:lnTo>
                  <a:lnTo>
                    <a:pt x="21285" y="16178"/>
                  </a:lnTo>
                  <a:lnTo>
                    <a:pt x="20891" y="16466"/>
                  </a:lnTo>
                  <a:lnTo>
                    <a:pt x="12495" y="21202"/>
                  </a:lnTo>
                  <a:lnTo>
                    <a:pt x="12022" y="21423"/>
                  </a:lnTo>
                  <a:lnTo>
                    <a:pt x="11431" y="21534"/>
                  </a:lnTo>
                  <a:lnTo>
                    <a:pt x="10800" y="21600"/>
                  </a:lnTo>
                  <a:lnTo>
                    <a:pt x="10169" y="21534"/>
                  </a:lnTo>
                  <a:lnTo>
                    <a:pt x="9618" y="21423"/>
                  </a:lnTo>
                  <a:lnTo>
                    <a:pt x="9145" y="21202"/>
                  </a:lnTo>
                  <a:lnTo>
                    <a:pt x="670" y="16466"/>
                  </a:lnTo>
                  <a:lnTo>
                    <a:pt x="315" y="16178"/>
                  </a:lnTo>
                  <a:lnTo>
                    <a:pt x="79" y="15868"/>
                  </a:lnTo>
                  <a:lnTo>
                    <a:pt x="0" y="15514"/>
                  </a:lnTo>
                  <a:lnTo>
                    <a:pt x="79" y="15182"/>
                  </a:lnTo>
                  <a:lnTo>
                    <a:pt x="315" y="14872"/>
                  </a:lnTo>
                  <a:lnTo>
                    <a:pt x="670" y="14607"/>
                  </a:lnTo>
                  <a:lnTo>
                    <a:pt x="1182" y="14385"/>
                  </a:lnTo>
                  <a:lnTo>
                    <a:pt x="1774" y="14230"/>
                  </a:lnTo>
                  <a:lnTo>
                    <a:pt x="2365" y="14208"/>
                  </a:lnTo>
                  <a:lnTo>
                    <a:pt x="2956" y="14230"/>
                  </a:lnTo>
                  <a:lnTo>
                    <a:pt x="3547" y="14385"/>
                  </a:lnTo>
                  <a:lnTo>
                    <a:pt x="4060" y="14607"/>
                  </a:lnTo>
                  <a:lnTo>
                    <a:pt x="8474" y="17085"/>
                  </a:lnTo>
                  <a:lnTo>
                    <a:pt x="8474" y="1328"/>
                  </a:lnTo>
                  <a:lnTo>
                    <a:pt x="8593" y="907"/>
                  </a:lnTo>
                  <a:lnTo>
                    <a:pt x="8908" y="553"/>
                  </a:lnTo>
                  <a:lnTo>
                    <a:pt x="9420" y="266"/>
                  </a:lnTo>
                  <a:lnTo>
                    <a:pt x="10051" y="66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5B5C56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249" name="Shape 2249"/>
            <p:cNvSpPr/>
            <p:nvPr/>
          </p:nvSpPr>
          <p:spPr>
            <a:xfrm>
              <a:off x="204718" y="88255"/>
              <a:ext cx="72792" cy="727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840" y="0"/>
                  </a:moveTo>
                  <a:lnTo>
                    <a:pt x="20317" y="60"/>
                  </a:lnTo>
                  <a:lnTo>
                    <a:pt x="20735" y="209"/>
                  </a:lnTo>
                  <a:lnTo>
                    <a:pt x="21093" y="507"/>
                  </a:lnTo>
                  <a:lnTo>
                    <a:pt x="21391" y="865"/>
                  </a:lnTo>
                  <a:lnTo>
                    <a:pt x="21540" y="1283"/>
                  </a:lnTo>
                  <a:lnTo>
                    <a:pt x="21600" y="1760"/>
                  </a:lnTo>
                  <a:lnTo>
                    <a:pt x="21600" y="10800"/>
                  </a:lnTo>
                  <a:lnTo>
                    <a:pt x="21540" y="11367"/>
                  </a:lnTo>
                  <a:lnTo>
                    <a:pt x="21272" y="11844"/>
                  </a:lnTo>
                  <a:lnTo>
                    <a:pt x="20884" y="12262"/>
                  </a:lnTo>
                  <a:lnTo>
                    <a:pt x="20407" y="12501"/>
                  </a:lnTo>
                  <a:lnTo>
                    <a:pt x="19840" y="12590"/>
                  </a:lnTo>
                  <a:lnTo>
                    <a:pt x="19243" y="12501"/>
                  </a:lnTo>
                  <a:lnTo>
                    <a:pt x="18766" y="12262"/>
                  </a:lnTo>
                  <a:lnTo>
                    <a:pt x="18408" y="11844"/>
                  </a:lnTo>
                  <a:lnTo>
                    <a:pt x="18139" y="11367"/>
                  </a:lnTo>
                  <a:lnTo>
                    <a:pt x="18050" y="10800"/>
                  </a:lnTo>
                  <a:lnTo>
                    <a:pt x="18050" y="6056"/>
                  </a:lnTo>
                  <a:lnTo>
                    <a:pt x="3043" y="21093"/>
                  </a:lnTo>
                  <a:lnTo>
                    <a:pt x="2685" y="21391"/>
                  </a:lnTo>
                  <a:lnTo>
                    <a:pt x="2238" y="21540"/>
                  </a:lnTo>
                  <a:lnTo>
                    <a:pt x="1790" y="21600"/>
                  </a:lnTo>
                  <a:lnTo>
                    <a:pt x="1343" y="21540"/>
                  </a:lnTo>
                  <a:lnTo>
                    <a:pt x="895" y="21391"/>
                  </a:lnTo>
                  <a:lnTo>
                    <a:pt x="507" y="21093"/>
                  </a:lnTo>
                  <a:lnTo>
                    <a:pt x="209" y="20705"/>
                  </a:lnTo>
                  <a:lnTo>
                    <a:pt x="60" y="20257"/>
                  </a:lnTo>
                  <a:lnTo>
                    <a:pt x="0" y="19810"/>
                  </a:lnTo>
                  <a:lnTo>
                    <a:pt x="60" y="19392"/>
                  </a:lnTo>
                  <a:lnTo>
                    <a:pt x="209" y="18945"/>
                  </a:lnTo>
                  <a:lnTo>
                    <a:pt x="507" y="18557"/>
                  </a:lnTo>
                  <a:lnTo>
                    <a:pt x="15514" y="3550"/>
                  </a:lnTo>
                  <a:lnTo>
                    <a:pt x="10770" y="3550"/>
                  </a:lnTo>
                  <a:lnTo>
                    <a:pt x="10233" y="3461"/>
                  </a:lnTo>
                  <a:lnTo>
                    <a:pt x="9726" y="3222"/>
                  </a:lnTo>
                  <a:lnTo>
                    <a:pt x="9338" y="2834"/>
                  </a:lnTo>
                  <a:lnTo>
                    <a:pt x="9129" y="2327"/>
                  </a:lnTo>
                  <a:lnTo>
                    <a:pt x="9010" y="1760"/>
                  </a:lnTo>
                  <a:lnTo>
                    <a:pt x="9129" y="1193"/>
                  </a:lnTo>
                  <a:lnTo>
                    <a:pt x="9338" y="716"/>
                  </a:lnTo>
                  <a:lnTo>
                    <a:pt x="9726" y="298"/>
                  </a:lnTo>
                  <a:lnTo>
                    <a:pt x="10233" y="90"/>
                  </a:lnTo>
                  <a:lnTo>
                    <a:pt x="10770" y="0"/>
                  </a:lnTo>
                  <a:lnTo>
                    <a:pt x="1984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5B5C56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250" name="Shape 2250"/>
            <p:cNvSpPr/>
            <p:nvPr/>
          </p:nvSpPr>
          <p:spPr>
            <a:xfrm>
              <a:off x="88255" y="204718"/>
              <a:ext cx="72792" cy="73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812" y="0"/>
                  </a:moveTo>
                  <a:lnTo>
                    <a:pt x="20259" y="60"/>
                  </a:lnTo>
                  <a:lnTo>
                    <a:pt x="20706" y="238"/>
                  </a:lnTo>
                  <a:lnTo>
                    <a:pt x="21094" y="536"/>
                  </a:lnTo>
                  <a:lnTo>
                    <a:pt x="21391" y="894"/>
                  </a:lnTo>
                  <a:lnTo>
                    <a:pt x="21540" y="1341"/>
                  </a:lnTo>
                  <a:lnTo>
                    <a:pt x="21600" y="1758"/>
                  </a:lnTo>
                  <a:lnTo>
                    <a:pt x="21540" y="2234"/>
                  </a:lnTo>
                  <a:lnTo>
                    <a:pt x="21391" y="2652"/>
                  </a:lnTo>
                  <a:lnTo>
                    <a:pt x="21094" y="3039"/>
                  </a:lnTo>
                  <a:lnTo>
                    <a:pt x="6108" y="18025"/>
                  </a:lnTo>
                  <a:lnTo>
                    <a:pt x="10815" y="18025"/>
                  </a:lnTo>
                  <a:lnTo>
                    <a:pt x="11381" y="18114"/>
                  </a:lnTo>
                  <a:lnTo>
                    <a:pt x="11887" y="18353"/>
                  </a:lnTo>
                  <a:lnTo>
                    <a:pt x="12245" y="18740"/>
                  </a:lnTo>
                  <a:lnTo>
                    <a:pt x="12513" y="19246"/>
                  </a:lnTo>
                  <a:lnTo>
                    <a:pt x="12602" y="19783"/>
                  </a:lnTo>
                  <a:lnTo>
                    <a:pt x="12513" y="20378"/>
                  </a:lnTo>
                  <a:lnTo>
                    <a:pt x="12245" y="20885"/>
                  </a:lnTo>
                  <a:lnTo>
                    <a:pt x="11887" y="21272"/>
                  </a:lnTo>
                  <a:lnTo>
                    <a:pt x="11381" y="21481"/>
                  </a:lnTo>
                  <a:lnTo>
                    <a:pt x="10815" y="21600"/>
                  </a:lnTo>
                  <a:lnTo>
                    <a:pt x="1788" y="21600"/>
                  </a:lnTo>
                  <a:lnTo>
                    <a:pt x="1341" y="21511"/>
                  </a:lnTo>
                  <a:lnTo>
                    <a:pt x="894" y="21362"/>
                  </a:lnTo>
                  <a:lnTo>
                    <a:pt x="506" y="21064"/>
                  </a:lnTo>
                  <a:lnTo>
                    <a:pt x="238" y="20706"/>
                  </a:lnTo>
                  <a:lnTo>
                    <a:pt x="60" y="20289"/>
                  </a:lnTo>
                  <a:lnTo>
                    <a:pt x="0" y="19783"/>
                  </a:lnTo>
                  <a:lnTo>
                    <a:pt x="0" y="10785"/>
                  </a:lnTo>
                  <a:lnTo>
                    <a:pt x="89" y="10219"/>
                  </a:lnTo>
                  <a:lnTo>
                    <a:pt x="358" y="9742"/>
                  </a:lnTo>
                  <a:lnTo>
                    <a:pt x="745" y="9355"/>
                  </a:lnTo>
                  <a:lnTo>
                    <a:pt x="1222" y="9087"/>
                  </a:lnTo>
                  <a:lnTo>
                    <a:pt x="1788" y="9027"/>
                  </a:lnTo>
                  <a:lnTo>
                    <a:pt x="2354" y="9087"/>
                  </a:lnTo>
                  <a:lnTo>
                    <a:pt x="2830" y="9355"/>
                  </a:lnTo>
                  <a:lnTo>
                    <a:pt x="3218" y="9742"/>
                  </a:lnTo>
                  <a:lnTo>
                    <a:pt x="3486" y="10219"/>
                  </a:lnTo>
                  <a:lnTo>
                    <a:pt x="3575" y="10785"/>
                  </a:lnTo>
                  <a:lnTo>
                    <a:pt x="3575" y="15522"/>
                  </a:lnTo>
                  <a:lnTo>
                    <a:pt x="18531" y="536"/>
                  </a:lnTo>
                  <a:lnTo>
                    <a:pt x="18948" y="238"/>
                  </a:lnTo>
                  <a:lnTo>
                    <a:pt x="19366" y="60"/>
                  </a:lnTo>
                  <a:lnTo>
                    <a:pt x="19812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5B5C56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251" name="Shape 2251"/>
            <p:cNvSpPr/>
            <p:nvPr/>
          </p:nvSpPr>
          <p:spPr>
            <a:xfrm>
              <a:off x="88255" y="87345"/>
              <a:ext cx="72792" cy="73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88" y="0"/>
                  </a:moveTo>
                  <a:lnTo>
                    <a:pt x="10815" y="0"/>
                  </a:lnTo>
                  <a:lnTo>
                    <a:pt x="11381" y="119"/>
                  </a:lnTo>
                  <a:lnTo>
                    <a:pt x="11887" y="358"/>
                  </a:lnTo>
                  <a:lnTo>
                    <a:pt x="12245" y="775"/>
                  </a:lnTo>
                  <a:lnTo>
                    <a:pt x="12513" y="1251"/>
                  </a:lnTo>
                  <a:lnTo>
                    <a:pt x="12602" y="1817"/>
                  </a:lnTo>
                  <a:lnTo>
                    <a:pt x="12513" y="2354"/>
                  </a:lnTo>
                  <a:lnTo>
                    <a:pt x="12245" y="2860"/>
                  </a:lnTo>
                  <a:lnTo>
                    <a:pt x="11887" y="3247"/>
                  </a:lnTo>
                  <a:lnTo>
                    <a:pt x="11381" y="3516"/>
                  </a:lnTo>
                  <a:lnTo>
                    <a:pt x="10815" y="3575"/>
                  </a:lnTo>
                  <a:lnTo>
                    <a:pt x="6108" y="3575"/>
                  </a:lnTo>
                  <a:lnTo>
                    <a:pt x="21094" y="18561"/>
                  </a:lnTo>
                  <a:lnTo>
                    <a:pt x="21391" y="18948"/>
                  </a:lnTo>
                  <a:lnTo>
                    <a:pt x="21540" y="19366"/>
                  </a:lnTo>
                  <a:lnTo>
                    <a:pt x="21600" y="19842"/>
                  </a:lnTo>
                  <a:lnTo>
                    <a:pt x="21540" y="20289"/>
                  </a:lnTo>
                  <a:lnTo>
                    <a:pt x="21391" y="20706"/>
                  </a:lnTo>
                  <a:lnTo>
                    <a:pt x="21094" y="21064"/>
                  </a:lnTo>
                  <a:lnTo>
                    <a:pt x="20706" y="21362"/>
                  </a:lnTo>
                  <a:lnTo>
                    <a:pt x="20259" y="21570"/>
                  </a:lnTo>
                  <a:lnTo>
                    <a:pt x="19812" y="21600"/>
                  </a:lnTo>
                  <a:lnTo>
                    <a:pt x="19366" y="21570"/>
                  </a:lnTo>
                  <a:lnTo>
                    <a:pt x="18948" y="21362"/>
                  </a:lnTo>
                  <a:lnTo>
                    <a:pt x="18531" y="21064"/>
                  </a:lnTo>
                  <a:lnTo>
                    <a:pt x="3575" y="6108"/>
                  </a:lnTo>
                  <a:lnTo>
                    <a:pt x="3575" y="10815"/>
                  </a:lnTo>
                  <a:lnTo>
                    <a:pt x="3486" y="11381"/>
                  </a:lnTo>
                  <a:lnTo>
                    <a:pt x="3218" y="11858"/>
                  </a:lnTo>
                  <a:lnTo>
                    <a:pt x="2830" y="12245"/>
                  </a:lnTo>
                  <a:lnTo>
                    <a:pt x="2354" y="12513"/>
                  </a:lnTo>
                  <a:lnTo>
                    <a:pt x="1788" y="12632"/>
                  </a:lnTo>
                  <a:lnTo>
                    <a:pt x="1222" y="12513"/>
                  </a:lnTo>
                  <a:lnTo>
                    <a:pt x="745" y="12245"/>
                  </a:lnTo>
                  <a:lnTo>
                    <a:pt x="358" y="11858"/>
                  </a:lnTo>
                  <a:lnTo>
                    <a:pt x="89" y="11381"/>
                  </a:lnTo>
                  <a:lnTo>
                    <a:pt x="0" y="10815"/>
                  </a:lnTo>
                  <a:lnTo>
                    <a:pt x="0" y="1817"/>
                  </a:lnTo>
                  <a:lnTo>
                    <a:pt x="60" y="1341"/>
                  </a:lnTo>
                  <a:lnTo>
                    <a:pt x="238" y="924"/>
                  </a:lnTo>
                  <a:lnTo>
                    <a:pt x="506" y="536"/>
                  </a:lnTo>
                  <a:lnTo>
                    <a:pt x="894" y="268"/>
                  </a:lnTo>
                  <a:lnTo>
                    <a:pt x="1341" y="89"/>
                  </a:lnTo>
                  <a:lnTo>
                    <a:pt x="178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5B5C56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252" name="Shape 2252"/>
            <p:cNvSpPr/>
            <p:nvPr/>
          </p:nvSpPr>
          <p:spPr>
            <a:xfrm>
              <a:off x="204718" y="204718"/>
              <a:ext cx="72792" cy="73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90" y="0"/>
                  </a:moveTo>
                  <a:lnTo>
                    <a:pt x="2238" y="60"/>
                  </a:lnTo>
                  <a:lnTo>
                    <a:pt x="2685" y="238"/>
                  </a:lnTo>
                  <a:lnTo>
                    <a:pt x="3043" y="536"/>
                  </a:lnTo>
                  <a:lnTo>
                    <a:pt x="18050" y="15522"/>
                  </a:lnTo>
                  <a:lnTo>
                    <a:pt x="18050" y="10785"/>
                  </a:lnTo>
                  <a:lnTo>
                    <a:pt x="18139" y="10219"/>
                  </a:lnTo>
                  <a:lnTo>
                    <a:pt x="18408" y="9742"/>
                  </a:lnTo>
                  <a:lnTo>
                    <a:pt x="18766" y="9355"/>
                  </a:lnTo>
                  <a:lnTo>
                    <a:pt x="19243" y="9087"/>
                  </a:lnTo>
                  <a:lnTo>
                    <a:pt x="19840" y="9027"/>
                  </a:lnTo>
                  <a:lnTo>
                    <a:pt x="20407" y="9087"/>
                  </a:lnTo>
                  <a:lnTo>
                    <a:pt x="20884" y="9355"/>
                  </a:lnTo>
                  <a:lnTo>
                    <a:pt x="21272" y="9742"/>
                  </a:lnTo>
                  <a:lnTo>
                    <a:pt x="21540" y="10219"/>
                  </a:lnTo>
                  <a:lnTo>
                    <a:pt x="21600" y="10785"/>
                  </a:lnTo>
                  <a:lnTo>
                    <a:pt x="21600" y="19783"/>
                  </a:lnTo>
                  <a:lnTo>
                    <a:pt x="21540" y="20289"/>
                  </a:lnTo>
                  <a:lnTo>
                    <a:pt x="21391" y="20706"/>
                  </a:lnTo>
                  <a:lnTo>
                    <a:pt x="21093" y="21064"/>
                  </a:lnTo>
                  <a:lnTo>
                    <a:pt x="20735" y="21362"/>
                  </a:lnTo>
                  <a:lnTo>
                    <a:pt x="20317" y="21511"/>
                  </a:lnTo>
                  <a:lnTo>
                    <a:pt x="19840" y="21600"/>
                  </a:lnTo>
                  <a:lnTo>
                    <a:pt x="10770" y="21600"/>
                  </a:lnTo>
                  <a:lnTo>
                    <a:pt x="10233" y="21481"/>
                  </a:lnTo>
                  <a:lnTo>
                    <a:pt x="9726" y="21272"/>
                  </a:lnTo>
                  <a:lnTo>
                    <a:pt x="9338" y="20885"/>
                  </a:lnTo>
                  <a:lnTo>
                    <a:pt x="9129" y="20378"/>
                  </a:lnTo>
                  <a:lnTo>
                    <a:pt x="9010" y="19783"/>
                  </a:lnTo>
                  <a:lnTo>
                    <a:pt x="9129" y="19246"/>
                  </a:lnTo>
                  <a:lnTo>
                    <a:pt x="9338" y="18740"/>
                  </a:lnTo>
                  <a:lnTo>
                    <a:pt x="9726" y="18353"/>
                  </a:lnTo>
                  <a:lnTo>
                    <a:pt x="10233" y="18114"/>
                  </a:lnTo>
                  <a:lnTo>
                    <a:pt x="10770" y="18025"/>
                  </a:lnTo>
                  <a:lnTo>
                    <a:pt x="15514" y="18025"/>
                  </a:lnTo>
                  <a:lnTo>
                    <a:pt x="507" y="3039"/>
                  </a:lnTo>
                  <a:lnTo>
                    <a:pt x="209" y="2652"/>
                  </a:lnTo>
                  <a:lnTo>
                    <a:pt x="60" y="2234"/>
                  </a:lnTo>
                  <a:lnTo>
                    <a:pt x="0" y="1758"/>
                  </a:lnTo>
                  <a:lnTo>
                    <a:pt x="60" y="1341"/>
                  </a:lnTo>
                  <a:lnTo>
                    <a:pt x="209" y="894"/>
                  </a:lnTo>
                  <a:lnTo>
                    <a:pt x="507" y="536"/>
                  </a:lnTo>
                  <a:lnTo>
                    <a:pt x="895" y="238"/>
                  </a:lnTo>
                  <a:lnTo>
                    <a:pt x="1343" y="60"/>
                  </a:lnTo>
                  <a:lnTo>
                    <a:pt x="179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5B5C56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grpSp>
        <p:nvGrpSpPr>
          <p:cNvPr id="2259" name="Group 2259"/>
          <p:cNvGrpSpPr/>
          <p:nvPr/>
        </p:nvGrpSpPr>
        <p:grpSpPr>
          <a:xfrm>
            <a:off x="5124247" y="3220826"/>
            <a:ext cx="365770" cy="365770"/>
            <a:chOff x="-1" y="-1"/>
            <a:chExt cx="365769" cy="365769"/>
          </a:xfrm>
        </p:grpSpPr>
        <p:sp>
          <p:nvSpPr>
            <p:cNvPr id="2254" name="Shape 2254"/>
            <p:cNvSpPr/>
            <p:nvPr/>
          </p:nvSpPr>
          <p:spPr>
            <a:xfrm>
              <a:off x="-2" y="-2"/>
              <a:ext cx="365770" cy="3657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11463" y="18"/>
                  </a:lnTo>
                  <a:lnTo>
                    <a:pt x="12101" y="78"/>
                  </a:lnTo>
                  <a:lnTo>
                    <a:pt x="12746" y="179"/>
                  </a:lnTo>
                  <a:lnTo>
                    <a:pt x="13367" y="310"/>
                  </a:lnTo>
                  <a:lnTo>
                    <a:pt x="13976" y="472"/>
                  </a:lnTo>
                  <a:lnTo>
                    <a:pt x="14573" y="675"/>
                  </a:lnTo>
                  <a:lnTo>
                    <a:pt x="15146" y="907"/>
                  </a:lnTo>
                  <a:lnTo>
                    <a:pt x="15707" y="1176"/>
                  </a:lnTo>
                  <a:lnTo>
                    <a:pt x="16251" y="1475"/>
                  </a:lnTo>
                  <a:lnTo>
                    <a:pt x="16776" y="1803"/>
                  </a:lnTo>
                  <a:lnTo>
                    <a:pt x="17278" y="2161"/>
                  </a:lnTo>
                  <a:lnTo>
                    <a:pt x="17755" y="2537"/>
                  </a:lnTo>
                  <a:lnTo>
                    <a:pt x="18215" y="2949"/>
                  </a:lnTo>
                  <a:lnTo>
                    <a:pt x="18651" y="3385"/>
                  </a:lnTo>
                  <a:lnTo>
                    <a:pt x="19063" y="3845"/>
                  </a:lnTo>
                  <a:lnTo>
                    <a:pt x="19439" y="4322"/>
                  </a:lnTo>
                  <a:lnTo>
                    <a:pt x="19803" y="4824"/>
                  </a:lnTo>
                  <a:lnTo>
                    <a:pt x="20125" y="5349"/>
                  </a:lnTo>
                  <a:lnTo>
                    <a:pt x="20424" y="5893"/>
                  </a:lnTo>
                  <a:lnTo>
                    <a:pt x="20693" y="6454"/>
                  </a:lnTo>
                  <a:lnTo>
                    <a:pt x="20925" y="7027"/>
                  </a:lnTo>
                  <a:lnTo>
                    <a:pt x="21128" y="7624"/>
                  </a:lnTo>
                  <a:lnTo>
                    <a:pt x="21290" y="8233"/>
                  </a:lnTo>
                  <a:lnTo>
                    <a:pt x="21421" y="8854"/>
                  </a:lnTo>
                  <a:lnTo>
                    <a:pt x="21522" y="9499"/>
                  </a:lnTo>
                  <a:lnTo>
                    <a:pt x="21582" y="10137"/>
                  </a:lnTo>
                  <a:lnTo>
                    <a:pt x="21600" y="10800"/>
                  </a:lnTo>
                  <a:lnTo>
                    <a:pt x="21582" y="11463"/>
                  </a:lnTo>
                  <a:lnTo>
                    <a:pt x="21522" y="12101"/>
                  </a:lnTo>
                  <a:lnTo>
                    <a:pt x="21421" y="12746"/>
                  </a:lnTo>
                  <a:lnTo>
                    <a:pt x="21290" y="13367"/>
                  </a:lnTo>
                  <a:lnTo>
                    <a:pt x="21128" y="13976"/>
                  </a:lnTo>
                  <a:lnTo>
                    <a:pt x="20925" y="14573"/>
                  </a:lnTo>
                  <a:lnTo>
                    <a:pt x="20693" y="15146"/>
                  </a:lnTo>
                  <a:lnTo>
                    <a:pt x="20424" y="15707"/>
                  </a:lnTo>
                  <a:lnTo>
                    <a:pt x="20125" y="16251"/>
                  </a:lnTo>
                  <a:lnTo>
                    <a:pt x="19803" y="16776"/>
                  </a:lnTo>
                  <a:lnTo>
                    <a:pt x="19439" y="17278"/>
                  </a:lnTo>
                  <a:lnTo>
                    <a:pt x="19063" y="17755"/>
                  </a:lnTo>
                  <a:lnTo>
                    <a:pt x="18651" y="18215"/>
                  </a:lnTo>
                  <a:lnTo>
                    <a:pt x="18215" y="18651"/>
                  </a:lnTo>
                  <a:lnTo>
                    <a:pt x="17755" y="19063"/>
                  </a:lnTo>
                  <a:lnTo>
                    <a:pt x="17278" y="19439"/>
                  </a:lnTo>
                  <a:lnTo>
                    <a:pt x="16776" y="19803"/>
                  </a:lnTo>
                  <a:lnTo>
                    <a:pt x="16251" y="20125"/>
                  </a:lnTo>
                  <a:lnTo>
                    <a:pt x="15707" y="20424"/>
                  </a:lnTo>
                  <a:lnTo>
                    <a:pt x="15146" y="20693"/>
                  </a:lnTo>
                  <a:lnTo>
                    <a:pt x="14573" y="20925"/>
                  </a:lnTo>
                  <a:lnTo>
                    <a:pt x="13976" y="21128"/>
                  </a:lnTo>
                  <a:lnTo>
                    <a:pt x="13367" y="21290"/>
                  </a:lnTo>
                  <a:lnTo>
                    <a:pt x="12746" y="21421"/>
                  </a:lnTo>
                  <a:lnTo>
                    <a:pt x="12101" y="21522"/>
                  </a:lnTo>
                  <a:lnTo>
                    <a:pt x="11463" y="21582"/>
                  </a:lnTo>
                  <a:lnTo>
                    <a:pt x="10800" y="21600"/>
                  </a:lnTo>
                  <a:lnTo>
                    <a:pt x="10137" y="21582"/>
                  </a:lnTo>
                  <a:lnTo>
                    <a:pt x="9499" y="21522"/>
                  </a:lnTo>
                  <a:lnTo>
                    <a:pt x="8854" y="21421"/>
                  </a:lnTo>
                  <a:lnTo>
                    <a:pt x="8233" y="21290"/>
                  </a:lnTo>
                  <a:lnTo>
                    <a:pt x="7624" y="21128"/>
                  </a:lnTo>
                  <a:lnTo>
                    <a:pt x="7027" y="20925"/>
                  </a:lnTo>
                  <a:lnTo>
                    <a:pt x="6454" y="20693"/>
                  </a:lnTo>
                  <a:lnTo>
                    <a:pt x="5893" y="20424"/>
                  </a:lnTo>
                  <a:lnTo>
                    <a:pt x="5349" y="20125"/>
                  </a:lnTo>
                  <a:lnTo>
                    <a:pt x="4824" y="19803"/>
                  </a:lnTo>
                  <a:lnTo>
                    <a:pt x="4322" y="19439"/>
                  </a:lnTo>
                  <a:lnTo>
                    <a:pt x="3845" y="19063"/>
                  </a:lnTo>
                  <a:lnTo>
                    <a:pt x="3385" y="18651"/>
                  </a:lnTo>
                  <a:lnTo>
                    <a:pt x="2949" y="18215"/>
                  </a:lnTo>
                  <a:lnTo>
                    <a:pt x="2537" y="17755"/>
                  </a:lnTo>
                  <a:lnTo>
                    <a:pt x="2161" y="17278"/>
                  </a:lnTo>
                  <a:lnTo>
                    <a:pt x="1803" y="16776"/>
                  </a:lnTo>
                  <a:lnTo>
                    <a:pt x="1475" y="16251"/>
                  </a:lnTo>
                  <a:lnTo>
                    <a:pt x="1176" y="15707"/>
                  </a:lnTo>
                  <a:lnTo>
                    <a:pt x="907" y="15146"/>
                  </a:lnTo>
                  <a:lnTo>
                    <a:pt x="675" y="14573"/>
                  </a:lnTo>
                  <a:lnTo>
                    <a:pt x="472" y="13976"/>
                  </a:lnTo>
                  <a:lnTo>
                    <a:pt x="310" y="13367"/>
                  </a:lnTo>
                  <a:lnTo>
                    <a:pt x="179" y="12746"/>
                  </a:lnTo>
                  <a:lnTo>
                    <a:pt x="78" y="12101"/>
                  </a:lnTo>
                  <a:lnTo>
                    <a:pt x="18" y="11463"/>
                  </a:lnTo>
                  <a:lnTo>
                    <a:pt x="0" y="10800"/>
                  </a:lnTo>
                  <a:lnTo>
                    <a:pt x="18" y="10137"/>
                  </a:lnTo>
                  <a:lnTo>
                    <a:pt x="78" y="9499"/>
                  </a:lnTo>
                  <a:lnTo>
                    <a:pt x="179" y="8854"/>
                  </a:lnTo>
                  <a:lnTo>
                    <a:pt x="310" y="8233"/>
                  </a:lnTo>
                  <a:lnTo>
                    <a:pt x="472" y="7624"/>
                  </a:lnTo>
                  <a:lnTo>
                    <a:pt x="675" y="7027"/>
                  </a:lnTo>
                  <a:lnTo>
                    <a:pt x="907" y="6454"/>
                  </a:lnTo>
                  <a:lnTo>
                    <a:pt x="1176" y="5893"/>
                  </a:lnTo>
                  <a:lnTo>
                    <a:pt x="1475" y="5349"/>
                  </a:lnTo>
                  <a:lnTo>
                    <a:pt x="1803" y="4824"/>
                  </a:lnTo>
                  <a:lnTo>
                    <a:pt x="2161" y="4322"/>
                  </a:lnTo>
                  <a:lnTo>
                    <a:pt x="2537" y="3845"/>
                  </a:lnTo>
                  <a:lnTo>
                    <a:pt x="2949" y="3385"/>
                  </a:lnTo>
                  <a:lnTo>
                    <a:pt x="3385" y="2949"/>
                  </a:lnTo>
                  <a:lnTo>
                    <a:pt x="3845" y="2537"/>
                  </a:lnTo>
                  <a:lnTo>
                    <a:pt x="4322" y="2161"/>
                  </a:lnTo>
                  <a:lnTo>
                    <a:pt x="4824" y="1803"/>
                  </a:lnTo>
                  <a:lnTo>
                    <a:pt x="5349" y="1475"/>
                  </a:lnTo>
                  <a:lnTo>
                    <a:pt x="5893" y="1176"/>
                  </a:lnTo>
                  <a:lnTo>
                    <a:pt x="6454" y="907"/>
                  </a:lnTo>
                  <a:lnTo>
                    <a:pt x="7027" y="675"/>
                  </a:lnTo>
                  <a:lnTo>
                    <a:pt x="7624" y="472"/>
                  </a:lnTo>
                  <a:lnTo>
                    <a:pt x="8233" y="310"/>
                  </a:lnTo>
                  <a:lnTo>
                    <a:pt x="8854" y="179"/>
                  </a:lnTo>
                  <a:lnTo>
                    <a:pt x="9499" y="78"/>
                  </a:lnTo>
                  <a:lnTo>
                    <a:pt x="10137" y="18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0383C9"/>
            </a:solidFill>
            <a:ln w="1905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5B5C56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255" name="Shape 2255"/>
            <p:cNvSpPr/>
            <p:nvPr/>
          </p:nvSpPr>
          <p:spPr>
            <a:xfrm>
              <a:off x="81431" y="65509"/>
              <a:ext cx="202903" cy="509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900" y="0"/>
                  </a:moveTo>
                  <a:lnTo>
                    <a:pt x="19072" y="86"/>
                  </a:lnTo>
                  <a:lnTo>
                    <a:pt x="19255" y="387"/>
                  </a:lnTo>
                  <a:lnTo>
                    <a:pt x="19406" y="861"/>
                  </a:lnTo>
                  <a:lnTo>
                    <a:pt x="21385" y="8821"/>
                  </a:lnTo>
                  <a:lnTo>
                    <a:pt x="21503" y="9466"/>
                  </a:lnTo>
                  <a:lnTo>
                    <a:pt x="21578" y="10112"/>
                  </a:lnTo>
                  <a:lnTo>
                    <a:pt x="21600" y="10800"/>
                  </a:lnTo>
                  <a:lnTo>
                    <a:pt x="21578" y="11575"/>
                  </a:lnTo>
                  <a:lnTo>
                    <a:pt x="21503" y="12220"/>
                  </a:lnTo>
                  <a:lnTo>
                    <a:pt x="21385" y="12822"/>
                  </a:lnTo>
                  <a:lnTo>
                    <a:pt x="19406" y="20825"/>
                  </a:lnTo>
                  <a:lnTo>
                    <a:pt x="19255" y="21256"/>
                  </a:lnTo>
                  <a:lnTo>
                    <a:pt x="19072" y="21514"/>
                  </a:lnTo>
                  <a:lnTo>
                    <a:pt x="18900" y="21600"/>
                  </a:lnTo>
                  <a:lnTo>
                    <a:pt x="18728" y="21514"/>
                  </a:lnTo>
                  <a:lnTo>
                    <a:pt x="18545" y="21256"/>
                  </a:lnTo>
                  <a:lnTo>
                    <a:pt x="18405" y="20825"/>
                  </a:lnTo>
                  <a:lnTo>
                    <a:pt x="18287" y="20180"/>
                  </a:lnTo>
                  <a:lnTo>
                    <a:pt x="18212" y="19492"/>
                  </a:lnTo>
                  <a:lnTo>
                    <a:pt x="18190" y="18803"/>
                  </a:lnTo>
                  <a:lnTo>
                    <a:pt x="18212" y="18072"/>
                  </a:lnTo>
                  <a:lnTo>
                    <a:pt x="18287" y="17383"/>
                  </a:lnTo>
                  <a:lnTo>
                    <a:pt x="18405" y="16824"/>
                  </a:lnTo>
                  <a:lnTo>
                    <a:pt x="19040" y="14199"/>
                  </a:lnTo>
                  <a:lnTo>
                    <a:pt x="839" y="14199"/>
                  </a:lnTo>
                  <a:lnTo>
                    <a:pt x="624" y="14113"/>
                  </a:lnTo>
                  <a:lnTo>
                    <a:pt x="420" y="13769"/>
                  </a:lnTo>
                  <a:lnTo>
                    <a:pt x="247" y="13210"/>
                  </a:lnTo>
                  <a:lnTo>
                    <a:pt x="118" y="12564"/>
                  </a:lnTo>
                  <a:lnTo>
                    <a:pt x="22" y="11704"/>
                  </a:lnTo>
                  <a:lnTo>
                    <a:pt x="0" y="10800"/>
                  </a:lnTo>
                  <a:lnTo>
                    <a:pt x="22" y="9896"/>
                  </a:lnTo>
                  <a:lnTo>
                    <a:pt x="118" y="9122"/>
                  </a:lnTo>
                  <a:lnTo>
                    <a:pt x="247" y="8390"/>
                  </a:lnTo>
                  <a:lnTo>
                    <a:pt x="420" y="7874"/>
                  </a:lnTo>
                  <a:lnTo>
                    <a:pt x="624" y="7573"/>
                  </a:lnTo>
                  <a:lnTo>
                    <a:pt x="839" y="7401"/>
                  </a:lnTo>
                  <a:lnTo>
                    <a:pt x="19040" y="7401"/>
                  </a:lnTo>
                  <a:lnTo>
                    <a:pt x="18405" y="4862"/>
                  </a:lnTo>
                  <a:lnTo>
                    <a:pt x="18287" y="4260"/>
                  </a:lnTo>
                  <a:lnTo>
                    <a:pt x="18212" y="3614"/>
                  </a:lnTo>
                  <a:lnTo>
                    <a:pt x="18190" y="2840"/>
                  </a:lnTo>
                  <a:lnTo>
                    <a:pt x="18212" y="2151"/>
                  </a:lnTo>
                  <a:lnTo>
                    <a:pt x="18287" y="1463"/>
                  </a:lnTo>
                  <a:lnTo>
                    <a:pt x="18405" y="861"/>
                  </a:lnTo>
                  <a:lnTo>
                    <a:pt x="18545" y="387"/>
                  </a:lnTo>
                  <a:lnTo>
                    <a:pt x="18728" y="86"/>
                  </a:lnTo>
                  <a:lnTo>
                    <a:pt x="189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5B5C56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256" name="Shape 2256"/>
            <p:cNvSpPr/>
            <p:nvPr/>
          </p:nvSpPr>
          <p:spPr>
            <a:xfrm>
              <a:off x="49586" y="125559"/>
              <a:ext cx="266592" cy="50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549" y="0"/>
                  </a:moveTo>
                  <a:lnTo>
                    <a:pt x="19680" y="86"/>
                  </a:lnTo>
                  <a:lnTo>
                    <a:pt x="19819" y="387"/>
                  </a:lnTo>
                  <a:lnTo>
                    <a:pt x="19933" y="818"/>
                  </a:lnTo>
                  <a:lnTo>
                    <a:pt x="21437" y="8778"/>
                  </a:lnTo>
                  <a:lnTo>
                    <a:pt x="21526" y="9380"/>
                  </a:lnTo>
                  <a:lnTo>
                    <a:pt x="21584" y="10112"/>
                  </a:lnTo>
                  <a:lnTo>
                    <a:pt x="21600" y="10800"/>
                  </a:lnTo>
                  <a:lnTo>
                    <a:pt x="21584" y="11531"/>
                  </a:lnTo>
                  <a:lnTo>
                    <a:pt x="21526" y="12220"/>
                  </a:lnTo>
                  <a:lnTo>
                    <a:pt x="21437" y="12779"/>
                  </a:lnTo>
                  <a:lnTo>
                    <a:pt x="19933" y="20739"/>
                  </a:lnTo>
                  <a:lnTo>
                    <a:pt x="19819" y="21213"/>
                  </a:lnTo>
                  <a:lnTo>
                    <a:pt x="19680" y="21514"/>
                  </a:lnTo>
                  <a:lnTo>
                    <a:pt x="19549" y="21600"/>
                  </a:lnTo>
                  <a:lnTo>
                    <a:pt x="19419" y="21514"/>
                  </a:lnTo>
                  <a:lnTo>
                    <a:pt x="19280" y="21213"/>
                  </a:lnTo>
                  <a:lnTo>
                    <a:pt x="19174" y="20739"/>
                  </a:lnTo>
                  <a:lnTo>
                    <a:pt x="19084" y="20137"/>
                  </a:lnTo>
                  <a:lnTo>
                    <a:pt x="19027" y="19492"/>
                  </a:lnTo>
                  <a:lnTo>
                    <a:pt x="19010" y="18760"/>
                  </a:lnTo>
                  <a:lnTo>
                    <a:pt x="19027" y="18029"/>
                  </a:lnTo>
                  <a:lnTo>
                    <a:pt x="19084" y="17383"/>
                  </a:lnTo>
                  <a:lnTo>
                    <a:pt x="19174" y="16738"/>
                  </a:lnTo>
                  <a:lnTo>
                    <a:pt x="19656" y="14199"/>
                  </a:lnTo>
                  <a:lnTo>
                    <a:pt x="645" y="14199"/>
                  </a:lnTo>
                  <a:lnTo>
                    <a:pt x="474" y="14113"/>
                  </a:lnTo>
                  <a:lnTo>
                    <a:pt x="310" y="13726"/>
                  </a:lnTo>
                  <a:lnTo>
                    <a:pt x="188" y="13210"/>
                  </a:lnTo>
                  <a:lnTo>
                    <a:pt x="74" y="12521"/>
                  </a:lnTo>
                  <a:lnTo>
                    <a:pt x="16" y="11704"/>
                  </a:lnTo>
                  <a:lnTo>
                    <a:pt x="0" y="10800"/>
                  </a:lnTo>
                  <a:lnTo>
                    <a:pt x="16" y="9896"/>
                  </a:lnTo>
                  <a:lnTo>
                    <a:pt x="74" y="9079"/>
                  </a:lnTo>
                  <a:lnTo>
                    <a:pt x="188" y="8390"/>
                  </a:lnTo>
                  <a:lnTo>
                    <a:pt x="310" y="7874"/>
                  </a:lnTo>
                  <a:lnTo>
                    <a:pt x="474" y="7487"/>
                  </a:lnTo>
                  <a:lnTo>
                    <a:pt x="645" y="7401"/>
                  </a:lnTo>
                  <a:lnTo>
                    <a:pt x="19656" y="7401"/>
                  </a:lnTo>
                  <a:lnTo>
                    <a:pt x="19174" y="4862"/>
                  </a:lnTo>
                  <a:lnTo>
                    <a:pt x="19084" y="4260"/>
                  </a:lnTo>
                  <a:lnTo>
                    <a:pt x="19027" y="3528"/>
                  </a:lnTo>
                  <a:lnTo>
                    <a:pt x="19010" y="2840"/>
                  </a:lnTo>
                  <a:lnTo>
                    <a:pt x="19027" y="2108"/>
                  </a:lnTo>
                  <a:lnTo>
                    <a:pt x="19084" y="1420"/>
                  </a:lnTo>
                  <a:lnTo>
                    <a:pt x="19174" y="818"/>
                  </a:lnTo>
                  <a:lnTo>
                    <a:pt x="19280" y="387"/>
                  </a:lnTo>
                  <a:lnTo>
                    <a:pt x="19419" y="86"/>
                  </a:lnTo>
                  <a:lnTo>
                    <a:pt x="19549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5B5C56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257" name="Shape 2257"/>
            <p:cNvSpPr/>
            <p:nvPr/>
          </p:nvSpPr>
          <p:spPr>
            <a:xfrm>
              <a:off x="49586" y="192890"/>
              <a:ext cx="266592" cy="509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549" y="0"/>
                  </a:moveTo>
                  <a:lnTo>
                    <a:pt x="19680" y="86"/>
                  </a:lnTo>
                  <a:lnTo>
                    <a:pt x="19819" y="344"/>
                  </a:lnTo>
                  <a:lnTo>
                    <a:pt x="19933" y="818"/>
                  </a:lnTo>
                  <a:lnTo>
                    <a:pt x="21437" y="8778"/>
                  </a:lnTo>
                  <a:lnTo>
                    <a:pt x="21526" y="9380"/>
                  </a:lnTo>
                  <a:lnTo>
                    <a:pt x="21584" y="10069"/>
                  </a:lnTo>
                  <a:lnTo>
                    <a:pt x="21600" y="10800"/>
                  </a:lnTo>
                  <a:lnTo>
                    <a:pt x="21584" y="11531"/>
                  </a:lnTo>
                  <a:lnTo>
                    <a:pt x="21526" y="12177"/>
                  </a:lnTo>
                  <a:lnTo>
                    <a:pt x="21437" y="12779"/>
                  </a:lnTo>
                  <a:lnTo>
                    <a:pt x="19933" y="20739"/>
                  </a:lnTo>
                  <a:lnTo>
                    <a:pt x="19819" y="21213"/>
                  </a:lnTo>
                  <a:lnTo>
                    <a:pt x="19680" y="21514"/>
                  </a:lnTo>
                  <a:lnTo>
                    <a:pt x="19549" y="21600"/>
                  </a:lnTo>
                  <a:lnTo>
                    <a:pt x="19419" y="21514"/>
                  </a:lnTo>
                  <a:lnTo>
                    <a:pt x="19280" y="21213"/>
                  </a:lnTo>
                  <a:lnTo>
                    <a:pt x="19174" y="20739"/>
                  </a:lnTo>
                  <a:lnTo>
                    <a:pt x="19084" y="20137"/>
                  </a:lnTo>
                  <a:lnTo>
                    <a:pt x="19027" y="19492"/>
                  </a:lnTo>
                  <a:lnTo>
                    <a:pt x="19010" y="18717"/>
                  </a:lnTo>
                  <a:lnTo>
                    <a:pt x="19027" y="18029"/>
                  </a:lnTo>
                  <a:lnTo>
                    <a:pt x="19084" y="17383"/>
                  </a:lnTo>
                  <a:lnTo>
                    <a:pt x="19174" y="16738"/>
                  </a:lnTo>
                  <a:lnTo>
                    <a:pt x="19656" y="14199"/>
                  </a:lnTo>
                  <a:lnTo>
                    <a:pt x="645" y="14199"/>
                  </a:lnTo>
                  <a:lnTo>
                    <a:pt x="474" y="14070"/>
                  </a:lnTo>
                  <a:lnTo>
                    <a:pt x="310" y="13726"/>
                  </a:lnTo>
                  <a:lnTo>
                    <a:pt x="188" y="13210"/>
                  </a:lnTo>
                  <a:lnTo>
                    <a:pt x="74" y="12521"/>
                  </a:lnTo>
                  <a:lnTo>
                    <a:pt x="16" y="11704"/>
                  </a:lnTo>
                  <a:lnTo>
                    <a:pt x="0" y="10800"/>
                  </a:lnTo>
                  <a:lnTo>
                    <a:pt x="16" y="9853"/>
                  </a:lnTo>
                  <a:lnTo>
                    <a:pt x="74" y="9079"/>
                  </a:lnTo>
                  <a:lnTo>
                    <a:pt x="188" y="8390"/>
                  </a:lnTo>
                  <a:lnTo>
                    <a:pt x="310" y="7831"/>
                  </a:lnTo>
                  <a:lnTo>
                    <a:pt x="474" y="7487"/>
                  </a:lnTo>
                  <a:lnTo>
                    <a:pt x="645" y="7358"/>
                  </a:lnTo>
                  <a:lnTo>
                    <a:pt x="19656" y="7358"/>
                  </a:lnTo>
                  <a:lnTo>
                    <a:pt x="19174" y="4819"/>
                  </a:lnTo>
                  <a:lnTo>
                    <a:pt x="19084" y="4260"/>
                  </a:lnTo>
                  <a:lnTo>
                    <a:pt x="19027" y="3528"/>
                  </a:lnTo>
                  <a:lnTo>
                    <a:pt x="19010" y="2840"/>
                  </a:lnTo>
                  <a:lnTo>
                    <a:pt x="19027" y="2108"/>
                  </a:lnTo>
                  <a:lnTo>
                    <a:pt x="19084" y="1420"/>
                  </a:lnTo>
                  <a:lnTo>
                    <a:pt x="19174" y="818"/>
                  </a:lnTo>
                  <a:lnTo>
                    <a:pt x="19280" y="344"/>
                  </a:lnTo>
                  <a:lnTo>
                    <a:pt x="19419" y="86"/>
                  </a:lnTo>
                  <a:lnTo>
                    <a:pt x="19549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5B5C56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258" name="Shape 2258"/>
            <p:cNvSpPr/>
            <p:nvPr/>
          </p:nvSpPr>
          <p:spPr>
            <a:xfrm>
              <a:off x="85070" y="256579"/>
              <a:ext cx="195625" cy="50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800" y="0"/>
                  </a:moveTo>
                  <a:lnTo>
                    <a:pt x="18978" y="129"/>
                  </a:lnTo>
                  <a:lnTo>
                    <a:pt x="19168" y="386"/>
                  </a:lnTo>
                  <a:lnTo>
                    <a:pt x="19324" y="859"/>
                  </a:lnTo>
                  <a:lnTo>
                    <a:pt x="21377" y="8803"/>
                  </a:lnTo>
                  <a:lnTo>
                    <a:pt x="21500" y="9447"/>
                  </a:lnTo>
                  <a:lnTo>
                    <a:pt x="21578" y="10091"/>
                  </a:lnTo>
                  <a:lnTo>
                    <a:pt x="21600" y="10779"/>
                  </a:lnTo>
                  <a:lnTo>
                    <a:pt x="21578" y="11551"/>
                  </a:lnTo>
                  <a:lnTo>
                    <a:pt x="21500" y="12196"/>
                  </a:lnTo>
                  <a:lnTo>
                    <a:pt x="21377" y="12840"/>
                  </a:lnTo>
                  <a:lnTo>
                    <a:pt x="19324" y="20784"/>
                  </a:lnTo>
                  <a:lnTo>
                    <a:pt x="19168" y="21256"/>
                  </a:lnTo>
                  <a:lnTo>
                    <a:pt x="18978" y="21471"/>
                  </a:lnTo>
                  <a:lnTo>
                    <a:pt x="18800" y="21600"/>
                  </a:lnTo>
                  <a:lnTo>
                    <a:pt x="18621" y="21471"/>
                  </a:lnTo>
                  <a:lnTo>
                    <a:pt x="18431" y="21256"/>
                  </a:lnTo>
                  <a:lnTo>
                    <a:pt x="18286" y="20784"/>
                  </a:lnTo>
                  <a:lnTo>
                    <a:pt x="18164" y="20183"/>
                  </a:lnTo>
                  <a:lnTo>
                    <a:pt x="18086" y="19453"/>
                  </a:lnTo>
                  <a:lnTo>
                    <a:pt x="18063" y="18766"/>
                  </a:lnTo>
                  <a:lnTo>
                    <a:pt x="18086" y="18036"/>
                  </a:lnTo>
                  <a:lnTo>
                    <a:pt x="18164" y="17349"/>
                  </a:lnTo>
                  <a:lnTo>
                    <a:pt x="18286" y="16790"/>
                  </a:lnTo>
                  <a:lnTo>
                    <a:pt x="18945" y="14214"/>
                  </a:lnTo>
                  <a:lnTo>
                    <a:pt x="881" y="14214"/>
                  </a:lnTo>
                  <a:lnTo>
                    <a:pt x="647" y="14085"/>
                  </a:lnTo>
                  <a:lnTo>
                    <a:pt x="435" y="13784"/>
                  </a:lnTo>
                  <a:lnTo>
                    <a:pt x="257" y="13183"/>
                  </a:lnTo>
                  <a:lnTo>
                    <a:pt x="123" y="12539"/>
                  </a:lnTo>
                  <a:lnTo>
                    <a:pt x="22" y="11723"/>
                  </a:lnTo>
                  <a:lnTo>
                    <a:pt x="0" y="10779"/>
                  </a:lnTo>
                  <a:lnTo>
                    <a:pt x="22" y="9920"/>
                  </a:lnTo>
                  <a:lnTo>
                    <a:pt x="123" y="9104"/>
                  </a:lnTo>
                  <a:lnTo>
                    <a:pt x="257" y="8417"/>
                  </a:lnTo>
                  <a:lnTo>
                    <a:pt x="435" y="7858"/>
                  </a:lnTo>
                  <a:lnTo>
                    <a:pt x="647" y="7558"/>
                  </a:lnTo>
                  <a:lnTo>
                    <a:pt x="881" y="7429"/>
                  </a:lnTo>
                  <a:lnTo>
                    <a:pt x="18945" y="7429"/>
                  </a:lnTo>
                  <a:lnTo>
                    <a:pt x="18286" y="4852"/>
                  </a:lnTo>
                  <a:lnTo>
                    <a:pt x="18164" y="4251"/>
                  </a:lnTo>
                  <a:lnTo>
                    <a:pt x="18086" y="3607"/>
                  </a:lnTo>
                  <a:lnTo>
                    <a:pt x="18063" y="2877"/>
                  </a:lnTo>
                  <a:lnTo>
                    <a:pt x="18086" y="2147"/>
                  </a:lnTo>
                  <a:lnTo>
                    <a:pt x="18164" y="1460"/>
                  </a:lnTo>
                  <a:lnTo>
                    <a:pt x="18286" y="859"/>
                  </a:lnTo>
                  <a:lnTo>
                    <a:pt x="18431" y="386"/>
                  </a:lnTo>
                  <a:lnTo>
                    <a:pt x="18621" y="129"/>
                  </a:lnTo>
                  <a:lnTo>
                    <a:pt x="188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5B5C56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sp>
        <p:nvSpPr>
          <p:cNvPr id="2260" name="Shape 2260"/>
          <p:cNvSpPr/>
          <p:nvPr/>
        </p:nvSpPr>
        <p:spPr>
          <a:xfrm>
            <a:off x="483407" y="5662817"/>
            <a:ext cx="4602727" cy="2392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defRPr sz="11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Explore our Peripheral Lithoplasty System</a:t>
            </a:r>
          </a:p>
        </p:txBody>
      </p:sp>
      <p:pic>
        <p:nvPicPr>
          <p:cNvPr id="2261" name="image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50862" y="274320"/>
            <a:ext cx="1468585" cy="365760"/>
          </a:xfrm>
          <a:prstGeom prst="rect">
            <a:avLst/>
          </a:prstGeom>
          <a:ln w="12700">
            <a:miter lim="400000"/>
          </a:ln>
        </p:spPr>
      </p:pic>
      <p:sp>
        <p:nvSpPr>
          <p:cNvPr id="2262" name="Shape 2262"/>
          <p:cNvSpPr/>
          <p:nvPr/>
        </p:nvSpPr>
        <p:spPr>
          <a:xfrm>
            <a:off x="457203" y="6504374"/>
            <a:ext cx="3283886" cy="241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iPad Lithoplasty Overview | SPL-61178 | Rev. B</a:t>
            </a:r>
          </a:p>
          <a:p>
            <a:pPr>
              <a:defRPr sz="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© Shockwave Medical, Inc.  All Rights Reserved.</a:t>
            </a:r>
          </a:p>
        </p:txBody>
      </p:sp>
      <p:sp>
        <p:nvSpPr>
          <p:cNvPr id="2263" name="Shape 2263"/>
          <p:cNvSpPr/>
          <p:nvPr/>
        </p:nvSpPr>
        <p:spPr>
          <a:xfrm>
            <a:off x="3706317" y="6613586"/>
            <a:ext cx="1731369" cy="177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b">
            <a:spAutoFit/>
          </a:bodyPr>
          <a:lstStyle>
            <a:lvl1pPr algn="ctr">
              <a:defRPr sz="7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SAFETY INFORMATION</a:t>
            </a:r>
          </a:p>
        </p:txBody>
      </p:sp>
      <p:sp>
        <p:nvSpPr>
          <p:cNvPr id="2264" name="Shape 2264"/>
          <p:cNvSpPr/>
          <p:nvPr/>
        </p:nvSpPr>
        <p:spPr>
          <a:xfrm>
            <a:off x="550862" y="5973826"/>
            <a:ext cx="411846" cy="4114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597" y="0"/>
                </a:moveTo>
                <a:lnTo>
                  <a:pt x="21600" y="0"/>
                </a:lnTo>
                <a:lnTo>
                  <a:pt x="21600" y="18000"/>
                </a:lnTo>
                <a:cubicBezTo>
                  <a:pt x="21600" y="19988"/>
                  <a:pt x="19990" y="21600"/>
                  <a:pt x="18003" y="21600"/>
                </a:cubicBezTo>
                <a:lnTo>
                  <a:pt x="0" y="21600"/>
                </a:lnTo>
                <a:lnTo>
                  <a:pt x="0" y="3600"/>
                </a:lnTo>
                <a:cubicBezTo>
                  <a:pt x="0" y="1612"/>
                  <a:pt x="1610" y="0"/>
                  <a:pt x="3597" y="0"/>
                </a:cubicBezTo>
                <a:close/>
              </a:path>
            </a:pathLst>
          </a:custGeom>
          <a:solidFill>
            <a:srgbClr val="5B5C5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2267" name="Group 2267">
            <a:hlinkClick r:id="rId4" action="ppaction://hlinksldjump"/>
          </p:cNvPr>
          <p:cNvGrpSpPr/>
          <p:nvPr/>
        </p:nvGrpSpPr>
        <p:grpSpPr>
          <a:xfrm>
            <a:off x="1005678" y="5973821"/>
            <a:ext cx="1058238" cy="411490"/>
            <a:chOff x="0" y="-1"/>
            <a:chExt cx="1058236" cy="411489"/>
          </a:xfrm>
        </p:grpSpPr>
        <p:sp>
          <p:nvSpPr>
            <p:cNvPr id="2265" name="Shape 2265"/>
            <p:cNvSpPr/>
            <p:nvPr/>
          </p:nvSpPr>
          <p:spPr>
            <a:xfrm>
              <a:off x="-1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solidFill>
              <a:srgbClr val="5B5C5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266" name="Shape 2266"/>
            <p:cNvSpPr/>
            <p:nvPr/>
          </p:nvSpPr>
          <p:spPr>
            <a:xfrm>
              <a:off x="20086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7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TECHNOLOGY OVERVIEW</a:t>
              </a:r>
            </a:p>
          </p:txBody>
        </p:sp>
      </p:grpSp>
      <p:grpSp>
        <p:nvGrpSpPr>
          <p:cNvPr id="2270" name="Group 2270">
            <a:hlinkClick r:id="rId4" action="ppaction://hlinksldjump"/>
          </p:cNvPr>
          <p:cNvGrpSpPr/>
          <p:nvPr/>
        </p:nvGrpSpPr>
        <p:grpSpPr>
          <a:xfrm>
            <a:off x="2106884" y="5973821"/>
            <a:ext cx="1058236" cy="411490"/>
            <a:chOff x="-1" y="-1"/>
            <a:chExt cx="1058235" cy="411489"/>
          </a:xfrm>
        </p:grpSpPr>
        <p:sp>
          <p:nvSpPr>
            <p:cNvPr id="2268" name="Shape 2268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solidFill>
              <a:srgbClr val="5B5C5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7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269" name="Shape 2269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ANIMATIONS</a:t>
              </a:r>
            </a:p>
            <a:p>
              <a:pPr algn="ctr">
                <a:defRPr sz="7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AND VIDEOS</a:t>
              </a:r>
            </a:p>
          </p:txBody>
        </p:sp>
      </p:grpSp>
      <p:grpSp>
        <p:nvGrpSpPr>
          <p:cNvPr id="2273" name="Group 2273">
            <a:hlinkClick r:id="rId4" action="ppaction://hlinksldjump"/>
          </p:cNvPr>
          <p:cNvGrpSpPr/>
          <p:nvPr/>
        </p:nvGrpSpPr>
        <p:grpSpPr>
          <a:xfrm>
            <a:off x="3208087" y="5973821"/>
            <a:ext cx="1058237" cy="411490"/>
            <a:chOff x="0" y="-1"/>
            <a:chExt cx="1058236" cy="411489"/>
          </a:xfrm>
        </p:grpSpPr>
        <p:sp>
          <p:nvSpPr>
            <p:cNvPr id="2271" name="Shape 2271"/>
            <p:cNvSpPr/>
            <p:nvPr/>
          </p:nvSpPr>
          <p:spPr>
            <a:xfrm>
              <a:off x="-1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solidFill>
              <a:srgbClr val="5B5C5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272" name="Shape 2272"/>
            <p:cNvSpPr/>
            <p:nvPr/>
          </p:nvSpPr>
          <p:spPr>
            <a:xfrm>
              <a:off x="20086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DISRUPT </a:t>
              </a:r>
              <a:br/>
              <a:r>
                <a:t>PAD DATA</a:t>
              </a:r>
            </a:p>
          </p:txBody>
        </p:sp>
      </p:grpSp>
      <p:grpSp>
        <p:nvGrpSpPr>
          <p:cNvPr id="2276" name="Group 2276">
            <a:hlinkClick r:id="rId4" action="ppaction://hlinksldjump"/>
          </p:cNvPr>
          <p:cNvGrpSpPr/>
          <p:nvPr/>
        </p:nvGrpSpPr>
        <p:grpSpPr>
          <a:xfrm>
            <a:off x="4309290" y="5973821"/>
            <a:ext cx="1058237" cy="411490"/>
            <a:chOff x="-1" y="-1"/>
            <a:chExt cx="1058235" cy="411489"/>
          </a:xfrm>
        </p:grpSpPr>
        <p:sp>
          <p:nvSpPr>
            <p:cNvPr id="2274" name="Shape 2274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solidFill>
              <a:srgbClr val="5B5C5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275" name="Shape 2275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USER</a:t>
              </a:r>
            </a:p>
            <a:p>
              <a:pPr algn="ctr">
                <a:defRPr sz="7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GUIDE</a:t>
              </a:r>
            </a:p>
          </p:txBody>
        </p:sp>
      </p:grpSp>
      <p:grpSp>
        <p:nvGrpSpPr>
          <p:cNvPr id="2279" name="Group 2279"/>
          <p:cNvGrpSpPr/>
          <p:nvPr/>
        </p:nvGrpSpPr>
        <p:grpSpPr>
          <a:xfrm>
            <a:off x="5410493" y="5973821"/>
            <a:ext cx="1058236" cy="411490"/>
            <a:chOff x="-1" y="-1"/>
            <a:chExt cx="1058235" cy="411489"/>
          </a:xfrm>
        </p:grpSpPr>
        <p:sp>
          <p:nvSpPr>
            <p:cNvPr id="2277" name="Shape 2277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solidFill>
              <a:srgbClr val="5B5C5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278" name="Shape 2278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CASE</a:t>
              </a:r>
            </a:p>
            <a:p>
              <a:pPr algn="ctr">
                <a:defRPr sz="7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STUDIES</a:t>
              </a:r>
            </a:p>
          </p:txBody>
        </p:sp>
      </p:grpSp>
      <p:grpSp>
        <p:nvGrpSpPr>
          <p:cNvPr id="2282" name="Group 2282">
            <a:hlinkClick r:id="rId4" action="ppaction://hlinksldjump"/>
          </p:cNvPr>
          <p:cNvGrpSpPr/>
          <p:nvPr/>
        </p:nvGrpSpPr>
        <p:grpSpPr>
          <a:xfrm>
            <a:off x="6511697" y="5973821"/>
            <a:ext cx="1058236" cy="411490"/>
            <a:chOff x="-1" y="-1"/>
            <a:chExt cx="1058235" cy="411489"/>
          </a:xfrm>
        </p:grpSpPr>
        <p:sp>
          <p:nvSpPr>
            <p:cNvPr id="2280" name="Shape 2280"/>
            <p:cNvSpPr/>
            <p:nvPr/>
          </p:nvSpPr>
          <p:spPr>
            <a:xfrm>
              <a:off x="-2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solidFill>
              <a:srgbClr val="5B5C5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281" name="Shape 2281"/>
            <p:cNvSpPr/>
            <p:nvPr/>
          </p:nvSpPr>
          <p:spPr>
            <a:xfrm>
              <a:off x="20087" y="72575"/>
              <a:ext cx="1018060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KEY</a:t>
              </a:r>
              <a:br/>
              <a:r>
                <a:t>BENEFITS</a:t>
              </a:r>
            </a:p>
          </p:txBody>
        </p:sp>
      </p:grpSp>
      <p:grpSp>
        <p:nvGrpSpPr>
          <p:cNvPr id="2285" name="Group 2285"/>
          <p:cNvGrpSpPr/>
          <p:nvPr/>
        </p:nvGrpSpPr>
        <p:grpSpPr>
          <a:xfrm>
            <a:off x="7611548" y="5973821"/>
            <a:ext cx="1058236" cy="411490"/>
            <a:chOff x="-1" y="-1"/>
            <a:chExt cx="1058235" cy="411489"/>
          </a:xfrm>
        </p:grpSpPr>
        <p:sp>
          <p:nvSpPr>
            <p:cNvPr id="2283" name="Shape 2283"/>
            <p:cNvSpPr/>
            <p:nvPr/>
          </p:nvSpPr>
          <p:spPr>
            <a:xfrm>
              <a:off x="-2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solidFill>
              <a:srgbClr val="5B5C5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284" name="Shape 2284"/>
            <p:cNvSpPr/>
            <p:nvPr/>
          </p:nvSpPr>
          <p:spPr>
            <a:xfrm>
              <a:off x="20087" y="72575"/>
              <a:ext cx="1018060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CORPORATE</a:t>
              </a:r>
            </a:p>
            <a:p>
              <a:pPr algn="ctr">
                <a:defRPr sz="7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OVERVIEW</a:t>
              </a:r>
            </a:p>
          </p:txBody>
        </p:sp>
      </p:grpSp>
      <p:sp>
        <p:nvSpPr>
          <p:cNvPr id="2286" name="Shape 2286">
            <a:hlinkClick r:id="rId5" action="ppaction://hlinksldjump"/>
          </p:cNvPr>
          <p:cNvSpPr/>
          <p:nvPr/>
        </p:nvSpPr>
        <p:spPr>
          <a:xfrm>
            <a:off x="653705" y="6088126"/>
            <a:ext cx="205795" cy="182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97" y="0"/>
                </a:moveTo>
                <a:lnTo>
                  <a:pt x="11095" y="37"/>
                </a:lnTo>
                <a:lnTo>
                  <a:pt x="11279" y="101"/>
                </a:lnTo>
                <a:lnTo>
                  <a:pt x="11458" y="196"/>
                </a:lnTo>
                <a:lnTo>
                  <a:pt x="11618" y="329"/>
                </a:lnTo>
                <a:lnTo>
                  <a:pt x="21331" y="9954"/>
                </a:lnTo>
                <a:lnTo>
                  <a:pt x="21449" y="10086"/>
                </a:lnTo>
                <a:lnTo>
                  <a:pt x="21529" y="10214"/>
                </a:lnTo>
                <a:lnTo>
                  <a:pt x="21581" y="10325"/>
                </a:lnTo>
                <a:lnTo>
                  <a:pt x="21600" y="10437"/>
                </a:lnTo>
                <a:lnTo>
                  <a:pt x="21586" y="10521"/>
                </a:lnTo>
                <a:lnTo>
                  <a:pt x="21543" y="10606"/>
                </a:lnTo>
                <a:lnTo>
                  <a:pt x="21468" y="10670"/>
                </a:lnTo>
                <a:lnTo>
                  <a:pt x="21360" y="10723"/>
                </a:lnTo>
                <a:lnTo>
                  <a:pt x="21228" y="10750"/>
                </a:lnTo>
                <a:lnTo>
                  <a:pt x="21062" y="10760"/>
                </a:lnTo>
                <a:lnTo>
                  <a:pt x="18064" y="10760"/>
                </a:lnTo>
                <a:lnTo>
                  <a:pt x="18064" y="20618"/>
                </a:lnTo>
                <a:lnTo>
                  <a:pt x="18050" y="20809"/>
                </a:lnTo>
                <a:lnTo>
                  <a:pt x="17998" y="20995"/>
                </a:lnTo>
                <a:lnTo>
                  <a:pt x="17922" y="21165"/>
                </a:lnTo>
                <a:lnTo>
                  <a:pt x="17809" y="21313"/>
                </a:lnTo>
                <a:lnTo>
                  <a:pt x="17686" y="21430"/>
                </a:lnTo>
                <a:lnTo>
                  <a:pt x="17536" y="21520"/>
                </a:lnTo>
                <a:lnTo>
                  <a:pt x="17371" y="21579"/>
                </a:lnTo>
                <a:lnTo>
                  <a:pt x="17191" y="21600"/>
                </a:lnTo>
                <a:lnTo>
                  <a:pt x="13523" y="21600"/>
                </a:lnTo>
                <a:lnTo>
                  <a:pt x="13523" y="15116"/>
                </a:lnTo>
                <a:lnTo>
                  <a:pt x="13514" y="14920"/>
                </a:lnTo>
                <a:lnTo>
                  <a:pt x="13462" y="14734"/>
                </a:lnTo>
                <a:lnTo>
                  <a:pt x="13382" y="14564"/>
                </a:lnTo>
                <a:lnTo>
                  <a:pt x="13268" y="14427"/>
                </a:lnTo>
                <a:lnTo>
                  <a:pt x="13146" y="14304"/>
                </a:lnTo>
                <a:lnTo>
                  <a:pt x="12995" y="14209"/>
                </a:lnTo>
                <a:lnTo>
                  <a:pt x="12830" y="14161"/>
                </a:lnTo>
                <a:lnTo>
                  <a:pt x="12655" y="14135"/>
                </a:lnTo>
                <a:lnTo>
                  <a:pt x="8954" y="14135"/>
                </a:lnTo>
                <a:lnTo>
                  <a:pt x="8775" y="14161"/>
                </a:lnTo>
                <a:lnTo>
                  <a:pt x="8615" y="14220"/>
                </a:lnTo>
                <a:lnTo>
                  <a:pt x="8468" y="14304"/>
                </a:lnTo>
                <a:lnTo>
                  <a:pt x="8336" y="14427"/>
                </a:lnTo>
                <a:lnTo>
                  <a:pt x="8233" y="14570"/>
                </a:lnTo>
                <a:lnTo>
                  <a:pt x="8148" y="14740"/>
                </a:lnTo>
                <a:lnTo>
                  <a:pt x="8096" y="14920"/>
                </a:lnTo>
                <a:lnTo>
                  <a:pt x="8082" y="15116"/>
                </a:lnTo>
                <a:lnTo>
                  <a:pt x="8082" y="21600"/>
                </a:lnTo>
                <a:lnTo>
                  <a:pt x="4413" y="21600"/>
                </a:lnTo>
                <a:lnTo>
                  <a:pt x="4239" y="21579"/>
                </a:lnTo>
                <a:lnTo>
                  <a:pt x="4074" y="21520"/>
                </a:lnTo>
                <a:lnTo>
                  <a:pt x="3928" y="21430"/>
                </a:lnTo>
                <a:lnTo>
                  <a:pt x="3800" y="21303"/>
                </a:lnTo>
                <a:lnTo>
                  <a:pt x="3692" y="21165"/>
                </a:lnTo>
                <a:lnTo>
                  <a:pt x="3607" y="20995"/>
                </a:lnTo>
                <a:lnTo>
                  <a:pt x="3555" y="20809"/>
                </a:lnTo>
                <a:lnTo>
                  <a:pt x="3541" y="20618"/>
                </a:lnTo>
                <a:lnTo>
                  <a:pt x="3541" y="10766"/>
                </a:lnTo>
                <a:lnTo>
                  <a:pt x="542" y="10766"/>
                </a:lnTo>
                <a:lnTo>
                  <a:pt x="382" y="10750"/>
                </a:lnTo>
                <a:lnTo>
                  <a:pt x="240" y="10723"/>
                </a:lnTo>
                <a:lnTo>
                  <a:pt x="137" y="10675"/>
                </a:lnTo>
                <a:lnTo>
                  <a:pt x="61" y="10612"/>
                </a:lnTo>
                <a:lnTo>
                  <a:pt x="14" y="10532"/>
                </a:lnTo>
                <a:lnTo>
                  <a:pt x="0" y="10437"/>
                </a:lnTo>
                <a:lnTo>
                  <a:pt x="19" y="10325"/>
                </a:lnTo>
                <a:lnTo>
                  <a:pt x="71" y="10214"/>
                </a:lnTo>
                <a:lnTo>
                  <a:pt x="156" y="10086"/>
                </a:lnTo>
                <a:lnTo>
                  <a:pt x="273" y="9954"/>
                </a:lnTo>
                <a:lnTo>
                  <a:pt x="9982" y="329"/>
                </a:lnTo>
                <a:lnTo>
                  <a:pt x="10147" y="196"/>
                </a:lnTo>
                <a:lnTo>
                  <a:pt x="10317" y="101"/>
                </a:lnTo>
                <a:lnTo>
                  <a:pt x="10505" y="37"/>
                </a:lnTo>
                <a:lnTo>
                  <a:pt x="10703" y="0"/>
                </a:lnTo>
                <a:lnTo>
                  <a:pt x="10897" y="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2287" name="image4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20815" y="2159966"/>
            <a:ext cx="4372212" cy="2738587"/>
          </a:xfrm>
          <a:prstGeom prst="rect">
            <a:avLst/>
          </a:prstGeom>
          <a:ln w="12700">
            <a:miter lim="400000"/>
          </a:ln>
        </p:spPr>
      </p:pic>
      <p:sp>
        <p:nvSpPr>
          <p:cNvPr id="2288" name="Shape 228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chnology Overview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5" name="Shape 2295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5B5C5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296" name="Shape 2296"/>
          <p:cNvSpPr>
            <a:spLocks noGrp="1"/>
          </p:cNvSpPr>
          <p:nvPr>
            <p:ph type="body" idx="1"/>
          </p:nvPr>
        </p:nvSpPr>
        <p:spPr>
          <a:xfrm>
            <a:off x="439910" y="1182687"/>
            <a:ext cx="8321042" cy="4572002"/>
          </a:xfrm>
          <a:prstGeom prst="rect">
            <a:avLst/>
          </a:prstGeom>
        </p:spPr>
        <p:txBody>
          <a:bodyPr/>
          <a:lstStyle>
            <a:lvl1pPr marL="129773" indent="-129773">
              <a:buClr>
                <a:srgbClr val="38342C"/>
              </a:buClr>
              <a:defRPr>
                <a:solidFill>
                  <a:srgbClr val="5B5C56"/>
                </a:solidFill>
              </a:defRPr>
            </a:lvl1pPr>
            <a:lvl2pPr marL="276847" indent="-147076">
              <a:buClr>
                <a:srgbClr val="38342C"/>
              </a:buClr>
              <a:defRPr>
                <a:solidFill>
                  <a:srgbClr val="5B5C56"/>
                </a:solidFill>
              </a:defRPr>
            </a:lvl2pPr>
            <a:lvl3pPr marL="427686" indent="-168145">
              <a:buClr>
                <a:srgbClr val="38342C"/>
              </a:buClr>
              <a:defRPr>
                <a:solidFill>
                  <a:srgbClr val="5B5C56"/>
                </a:solidFill>
              </a:defRPr>
            </a:lvl3pPr>
            <a:lvl4pPr marL="571966" indent="-183845">
              <a:buClr>
                <a:srgbClr val="38342C"/>
              </a:buClr>
              <a:buChar char="•"/>
              <a:defRPr>
                <a:solidFill>
                  <a:srgbClr val="5B5C56"/>
                </a:solidFill>
              </a:defRPr>
            </a:lvl4pPr>
            <a:lvl5pPr marL="691618" indent="-173722">
              <a:buClr>
                <a:srgbClr val="38342C"/>
              </a:buClr>
              <a:buChar char="•"/>
              <a:defRPr>
                <a:solidFill>
                  <a:srgbClr val="5B5C56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97" name="Shape 2297"/>
          <p:cNvSpPr>
            <a:spLocks noGrp="1"/>
          </p:cNvSpPr>
          <p:nvPr>
            <p:ph type="body" sz="quarter" idx="13"/>
          </p:nvPr>
        </p:nvSpPr>
        <p:spPr>
          <a:xfrm>
            <a:off x="439911" y="107155"/>
            <a:ext cx="8321041" cy="700093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2298" name="Shape 2298"/>
          <p:cNvSpPr/>
          <p:nvPr/>
        </p:nvSpPr>
        <p:spPr>
          <a:xfrm>
            <a:off x="457203" y="6504374"/>
            <a:ext cx="3283886" cy="241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600"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iPad Lithoplasty Overview | SPL-61178 | Rev. B</a:t>
            </a:r>
          </a:p>
          <a:p>
            <a:pPr>
              <a:defRPr sz="600"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© Shockwave Medical, Inc.  All Rights Reserved.</a:t>
            </a:r>
          </a:p>
        </p:txBody>
      </p:sp>
      <p:pic>
        <p:nvPicPr>
          <p:cNvPr id="2299" name="image3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70458" y="6514748"/>
            <a:ext cx="914404" cy="224772"/>
          </a:xfrm>
          <a:prstGeom prst="rect">
            <a:avLst/>
          </a:prstGeom>
          <a:ln w="12700">
            <a:miter lim="400000"/>
          </a:ln>
        </p:spPr>
      </p:pic>
      <p:sp>
        <p:nvSpPr>
          <p:cNvPr id="2300" name="Shape 2300"/>
          <p:cNvSpPr/>
          <p:nvPr/>
        </p:nvSpPr>
        <p:spPr>
          <a:xfrm>
            <a:off x="3706317" y="6603154"/>
            <a:ext cx="1731369" cy="177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b">
            <a:spAutoFit/>
          </a:bodyPr>
          <a:lstStyle>
            <a:lvl1pPr algn="ctr">
              <a:defRPr sz="700">
                <a:solidFill>
                  <a:srgbClr val="00A9E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SAFETY INFORMATION</a:t>
            </a:r>
          </a:p>
        </p:txBody>
      </p:sp>
      <p:sp>
        <p:nvSpPr>
          <p:cNvPr id="2301" name="Shape 2301"/>
          <p:cNvSpPr/>
          <p:nvPr/>
        </p:nvSpPr>
        <p:spPr>
          <a:xfrm>
            <a:off x="550862" y="5973826"/>
            <a:ext cx="411846" cy="4114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597" y="0"/>
                </a:moveTo>
                <a:lnTo>
                  <a:pt x="21600" y="0"/>
                </a:lnTo>
                <a:lnTo>
                  <a:pt x="21600" y="18000"/>
                </a:lnTo>
                <a:cubicBezTo>
                  <a:pt x="21600" y="19988"/>
                  <a:pt x="19990" y="21600"/>
                  <a:pt x="18003" y="21600"/>
                </a:cubicBezTo>
                <a:lnTo>
                  <a:pt x="0" y="21600"/>
                </a:lnTo>
                <a:lnTo>
                  <a:pt x="0" y="3600"/>
                </a:lnTo>
                <a:cubicBezTo>
                  <a:pt x="0" y="1612"/>
                  <a:pt x="1610" y="0"/>
                  <a:pt x="3597" y="0"/>
                </a:cubicBezTo>
                <a:close/>
              </a:path>
            </a:pathLst>
          </a:custGeom>
          <a:ln w="12700">
            <a:solidFill>
              <a:srgbClr val="00A9E8"/>
            </a:solidFill>
          </a:ln>
        </p:spPr>
        <p:txBody>
          <a:bodyPr lIns="45718" tIns="45718" rIns="45718" bIns="45718" anchor="ctr"/>
          <a:lstStyle/>
          <a:p>
            <a:pPr algn="ctr">
              <a:defRPr sz="800" b="1">
                <a:solidFill>
                  <a:srgbClr val="00A9E8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2304" name="Group 2304">
            <a:hlinkClick r:id="rId4" action="ppaction://hlinksldjump"/>
          </p:cNvPr>
          <p:cNvGrpSpPr/>
          <p:nvPr/>
        </p:nvGrpSpPr>
        <p:grpSpPr>
          <a:xfrm>
            <a:off x="1005678" y="5973821"/>
            <a:ext cx="1058238" cy="411490"/>
            <a:chOff x="0" y="-1"/>
            <a:chExt cx="1058236" cy="411489"/>
          </a:xfrm>
        </p:grpSpPr>
        <p:sp>
          <p:nvSpPr>
            <p:cNvPr id="2302" name="Shape 2302"/>
            <p:cNvSpPr/>
            <p:nvPr/>
          </p:nvSpPr>
          <p:spPr>
            <a:xfrm>
              <a:off x="-1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solidFill>
              <a:srgbClr val="5B5C5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303" name="Shape 2303"/>
            <p:cNvSpPr/>
            <p:nvPr/>
          </p:nvSpPr>
          <p:spPr>
            <a:xfrm>
              <a:off x="20086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7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TECHNOLOGY OVERVIEW</a:t>
              </a:r>
            </a:p>
          </p:txBody>
        </p:sp>
      </p:grpSp>
      <p:grpSp>
        <p:nvGrpSpPr>
          <p:cNvPr id="2307" name="Group 2307">
            <a:hlinkClick r:id="rId4" action="ppaction://hlinksldjump"/>
          </p:cNvPr>
          <p:cNvGrpSpPr/>
          <p:nvPr/>
        </p:nvGrpSpPr>
        <p:grpSpPr>
          <a:xfrm>
            <a:off x="2106884" y="5973821"/>
            <a:ext cx="1058236" cy="411490"/>
            <a:chOff x="-1" y="-1"/>
            <a:chExt cx="1058235" cy="411489"/>
          </a:xfrm>
        </p:grpSpPr>
        <p:sp>
          <p:nvSpPr>
            <p:cNvPr id="2305" name="Shape 2305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306" name="Shape 2306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ANIMATIONS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AND VIDEOS</a:t>
              </a:r>
            </a:p>
          </p:txBody>
        </p:sp>
      </p:grpSp>
      <p:grpSp>
        <p:nvGrpSpPr>
          <p:cNvPr id="2310" name="Group 2310">
            <a:hlinkClick r:id="rId4" action="ppaction://hlinksldjump"/>
          </p:cNvPr>
          <p:cNvGrpSpPr/>
          <p:nvPr/>
        </p:nvGrpSpPr>
        <p:grpSpPr>
          <a:xfrm>
            <a:off x="3208087" y="5973821"/>
            <a:ext cx="1058237" cy="411490"/>
            <a:chOff x="0" y="-1"/>
            <a:chExt cx="1058236" cy="411489"/>
          </a:xfrm>
        </p:grpSpPr>
        <p:sp>
          <p:nvSpPr>
            <p:cNvPr id="2308" name="Shape 2308"/>
            <p:cNvSpPr/>
            <p:nvPr/>
          </p:nvSpPr>
          <p:spPr>
            <a:xfrm>
              <a:off x="-1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309" name="Shape 2309"/>
            <p:cNvSpPr/>
            <p:nvPr/>
          </p:nvSpPr>
          <p:spPr>
            <a:xfrm>
              <a:off x="20086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DISRUPT </a:t>
              </a:r>
              <a:br/>
              <a:r>
                <a:t>PAD DATA</a:t>
              </a:r>
            </a:p>
          </p:txBody>
        </p:sp>
      </p:grpSp>
      <p:grpSp>
        <p:nvGrpSpPr>
          <p:cNvPr id="2313" name="Group 2313">
            <a:hlinkClick r:id="rId4" action="ppaction://hlinksldjump"/>
          </p:cNvPr>
          <p:cNvGrpSpPr/>
          <p:nvPr/>
        </p:nvGrpSpPr>
        <p:grpSpPr>
          <a:xfrm>
            <a:off x="4309290" y="5973821"/>
            <a:ext cx="1058237" cy="411490"/>
            <a:chOff x="-1" y="-1"/>
            <a:chExt cx="1058235" cy="411489"/>
          </a:xfrm>
        </p:grpSpPr>
        <p:sp>
          <p:nvSpPr>
            <p:cNvPr id="2311" name="Shape 2311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312" name="Shape 2312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USER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GUIDE</a:t>
              </a:r>
            </a:p>
          </p:txBody>
        </p:sp>
      </p:grpSp>
      <p:grpSp>
        <p:nvGrpSpPr>
          <p:cNvPr id="2316" name="Group 2316"/>
          <p:cNvGrpSpPr/>
          <p:nvPr/>
        </p:nvGrpSpPr>
        <p:grpSpPr>
          <a:xfrm>
            <a:off x="5410493" y="5973821"/>
            <a:ext cx="1058236" cy="411490"/>
            <a:chOff x="-1" y="-1"/>
            <a:chExt cx="1058235" cy="411489"/>
          </a:xfrm>
        </p:grpSpPr>
        <p:sp>
          <p:nvSpPr>
            <p:cNvPr id="2314" name="Shape 2314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315" name="Shape 2315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CASE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STUDIES</a:t>
              </a:r>
            </a:p>
          </p:txBody>
        </p:sp>
      </p:grpSp>
      <p:grpSp>
        <p:nvGrpSpPr>
          <p:cNvPr id="2319" name="Group 2319">
            <a:hlinkClick r:id="rId4" action="ppaction://hlinksldjump"/>
          </p:cNvPr>
          <p:cNvGrpSpPr/>
          <p:nvPr/>
        </p:nvGrpSpPr>
        <p:grpSpPr>
          <a:xfrm>
            <a:off x="6511697" y="5973821"/>
            <a:ext cx="1058236" cy="411490"/>
            <a:chOff x="-1" y="-1"/>
            <a:chExt cx="1058235" cy="411489"/>
          </a:xfrm>
        </p:grpSpPr>
        <p:sp>
          <p:nvSpPr>
            <p:cNvPr id="2317" name="Shape 2317"/>
            <p:cNvSpPr/>
            <p:nvPr/>
          </p:nvSpPr>
          <p:spPr>
            <a:xfrm>
              <a:off x="-2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318" name="Shape 2318"/>
            <p:cNvSpPr/>
            <p:nvPr/>
          </p:nvSpPr>
          <p:spPr>
            <a:xfrm>
              <a:off x="20087" y="72575"/>
              <a:ext cx="1018060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KEY</a:t>
              </a:r>
              <a:br/>
              <a:r>
                <a:t>BENEFITS</a:t>
              </a:r>
            </a:p>
          </p:txBody>
        </p:sp>
      </p:grpSp>
      <p:grpSp>
        <p:nvGrpSpPr>
          <p:cNvPr id="2322" name="Group 2322"/>
          <p:cNvGrpSpPr/>
          <p:nvPr/>
        </p:nvGrpSpPr>
        <p:grpSpPr>
          <a:xfrm>
            <a:off x="7611548" y="5973821"/>
            <a:ext cx="1058236" cy="411490"/>
            <a:chOff x="-1" y="-1"/>
            <a:chExt cx="1058235" cy="411489"/>
          </a:xfrm>
        </p:grpSpPr>
        <p:sp>
          <p:nvSpPr>
            <p:cNvPr id="2320" name="Shape 2320"/>
            <p:cNvSpPr/>
            <p:nvPr/>
          </p:nvSpPr>
          <p:spPr>
            <a:xfrm>
              <a:off x="-2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321" name="Shape 2321"/>
            <p:cNvSpPr/>
            <p:nvPr/>
          </p:nvSpPr>
          <p:spPr>
            <a:xfrm>
              <a:off x="20087" y="72575"/>
              <a:ext cx="1018060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CORPORATE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OVERVIEW</a:t>
              </a:r>
            </a:p>
          </p:txBody>
        </p:sp>
      </p:grpSp>
      <p:sp>
        <p:nvSpPr>
          <p:cNvPr id="2323" name="Shape 2323">
            <a:hlinkClick r:id="rId2" action="ppaction://hlinksldjump"/>
          </p:cNvPr>
          <p:cNvSpPr/>
          <p:nvPr/>
        </p:nvSpPr>
        <p:spPr>
          <a:xfrm>
            <a:off x="653705" y="6088126"/>
            <a:ext cx="205795" cy="182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97" y="0"/>
                </a:moveTo>
                <a:lnTo>
                  <a:pt x="11095" y="37"/>
                </a:lnTo>
                <a:lnTo>
                  <a:pt x="11279" y="101"/>
                </a:lnTo>
                <a:lnTo>
                  <a:pt x="11458" y="196"/>
                </a:lnTo>
                <a:lnTo>
                  <a:pt x="11618" y="329"/>
                </a:lnTo>
                <a:lnTo>
                  <a:pt x="21331" y="9954"/>
                </a:lnTo>
                <a:lnTo>
                  <a:pt x="21449" y="10086"/>
                </a:lnTo>
                <a:lnTo>
                  <a:pt x="21529" y="10214"/>
                </a:lnTo>
                <a:lnTo>
                  <a:pt x="21581" y="10325"/>
                </a:lnTo>
                <a:lnTo>
                  <a:pt x="21600" y="10437"/>
                </a:lnTo>
                <a:lnTo>
                  <a:pt x="21586" y="10521"/>
                </a:lnTo>
                <a:lnTo>
                  <a:pt x="21543" y="10606"/>
                </a:lnTo>
                <a:lnTo>
                  <a:pt x="21468" y="10670"/>
                </a:lnTo>
                <a:lnTo>
                  <a:pt x="21360" y="10723"/>
                </a:lnTo>
                <a:lnTo>
                  <a:pt x="21228" y="10750"/>
                </a:lnTo>
                <a:lnTo>
                  <a:pt x="21062" y="10760"/>
                </a:lnTo>
                <a:lnTo>
                  <a:pt x="18064" y="10760"/>
                </a:lnTo>
                <a:lnTo>
                  <a:pt x="18064" y="20618"/>
                </a:lnTo>
                <a:lnTo>
                  <a:pt x="18050" y="20809"/>
                </a:lnTo>
                <a:lnTo>
                  <a:pt x="17998" y="20995"/>
                </a:lnTo>
                <a:lnTo>
                  <a:pt x="17922" y="21165"/>
                </a:lnTo>
                <a:lnTo>
                  <a:pt x="17809" y="21313"/>
                </a:lnTo>
                <a:lnTo>
                  <a:pt x="17686" y="21430"/>
                </a:lnTo>
                <a:lnTo>
                  <a:pt x="17536" y="21520"/>
                </a:lnTo>
                <a:lnTo>
                  <a:pt x="17371" y="21579"/>
                </a:lnTo>
                <a:lnTo>
                  <a:pt x="17191" y="21600"/>
                </a:lnTo>
                <a:lnTo>
                  <a:pt x="13523" y="21600"/>
                </a:lnTo>
                <a:lnTo>
                  <a:pt x="13523" y="15116"/>
                </a:lnTo>
                <a:lnTo>
                  <a:pt x="13514" y="14920"/>
                </a:lnTo>
                <a:lnTo>
                  <a:pt x="13462" y="14734"/>
                </a:lnTo>
                <a:lnTo>
                  <a:pt x="13382" y="14564"/>
                </a:lnTo>
                <a:lnTo>
                  <a:pt x="13268" y="14427"/>
                </a:lnTo>
                <a:lnTo>
                  <a:pt x="13146" y="14304"/>
                </a:lnTo>
                <a:lnTo>
                  <a:pt x="12995" y="14209"/>
                </a:lnTo>
                <a:lnTo>
                  <a:pt x="12830" y="14161"/>
                </a:lnTo>
                <a:lnTo>
                  <a:pt x="12655" y="14135"/>
                </a:lnTo>
                <a:lnTo>
                  <a:pt x="8954" y="14135"/>
                </a:lnTo>
                <a:lnTo>
                  <a:pt x="8775" y="14161"/>
                </a:lnTo>
                <a:lnTo>
                  <a:pt x="8615" y="14220"/>
                </a:lnTo>
                <a:lnTo>
                  <a:pt x="8468" y="14304"/>
                </a:lnTo>
                <a:lnTo>
                  <a:pt x="8336" y="14427"/>
                </a:lnTo>
                <a:lnTo>
                  <a:pt x="8233" y="14570"/>
                </a:lnTo>
                <a:lnTo>
                  <a:pt x="8148" y="14740"/>
                </a:lnTo>
                <a:lnTo>
                  <a:pt x="8096" y="14920"/>
                </a:lnTo>
                <a:lnTo>
                  <a:pt x="8082" y="15116"/>
                </a:lnTo>
                <a:lnTo>
                  <a:pt x="8082" y="21600"/>
                </a:lnTo>
                <a:lnTo>
                  <a:pt x="4413" y="21600"/>
                </a:lnTo>
                <a:lnTo>
                  <a:pt x="4239" y="21579"/>
                </a:lnTo>
                <a:lnTo>
                  <a:pt x="4074" y="21520"/>
                </a:lnTo>
                <a:lnTo>
                  <a:pt x="3928" y="21430"/>
                </a:lnTo>
                <a:lnTo>
                  <a:pt x="3800" y="21303"/>
                </a:lnTo>
                <a:lnTo>
                  <a:pt x="3692" y="21165"/>
                </a:lnTo>
                <a:lnTo>
                  <a:pt x="3607" y="20995"/>
                </a:lnTo>
                <a:lnTo>
                  <a:pt x="3555" y="20809"/>
                </a:lnTo>
                <a:lnTo>
                  <a:pt x="3541" y="20618"/>
                </a:lnTo>
                <a:lnTo>
                  <a:pt x="3541" y="10766"/>
                </a:lnTo>
                <a:lnTo>
                  <a:pt x="542" y="10766"/>
                </a:lnTo>
                <a:lnTo>
                  <a:pt x="382" y="10750"/>
                </a:lnTo>
                <a:lnTo>
                  <a:pt x="240" y="10723"/>
                </a:lnTo>
                <a:lnTo>
                  <a:pt x="137" y="10675"/>
                </a:lnTo>
                <a:lnTo>
                  <a:pt x="61" y="10612"/>
                </a:lnTo>
                <a:lnTo>
                  <a:pt x="14" y="10532"/>
                </a:lnTo>
                <a:lnTo>
                  <a:pt x="0" y="10437"/>
                </a:lnTo>
                <a:lnTo>
                  <a:pt x="19" y="10325"/>
                </a:lnTo>
                <a:lnTo>
                  <a:pt x="71" y="10214"/>
                </a:lnTo>
                <a:lnTo>
                  <a:pt x="156" y="10086"/>
                </a:lnTo>
                <a:lnTo>
                  <a:pt x="273" y="9954"/>
                </a:lnTo>
                <a:lnTo>
                  <a:pt x="9982" y="329"/>
                </a:lnTo>
                <a:lnTo>
                  <a:pt x="10147" y="196"/>
                </a:lnTo>
                <a:lnTo>
                  <a:pt x="10317" y="101"/>
                </a:lnTo>
                <a:lnTo>
                  <a:pt x="10505" y="37"/>
                </a:lnTo>
                <a:lnTo>
                  <a:pt x="10703" y="0"/>
                </a:lnTo>
                <a:lnTo>
                  <a:pt x="10897" y="0"/>
                </a:lnTo>
                <a:close/>
              </a:path>
            </a:pathLst>
          </a:custGeom>
          <a:ln w="12700">
            <a:solidFill>
              <a:srgbClr val="00A9E8"/>
            </a:solidFill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324" name="Shape 23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chnology Overview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1" name="Shape 2331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5B5C5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332" name="Shape 2332"/>
          <p:cNvSpPr>
            <a:spLocks noGrp="1"/>
          </p:cNvSpPr>
          <p:nvPr>
            <p:ph type="body" sz="quarter" idx="1"/>
          </p:nvPr>
        </p:nvSpPr>
        <p:spPr>
          <a:xfrm>
            <a:off x="439912" y="107157"/>
            <a:ext cx="8321041" cy="700091"/>
          </a:xfrm>
          <a:prstGeom prst="rect">
            <a:avLst/>
          </a:prstGeom>
        </p:spPr>
        <p:txBody>
          <a:bodyPr anchor="ctr"/>
          <a:lstStyle>
            <a:lvl1pPr marL="0" indent="0">
              <a:buClrTx/>
              <a:buSzTx/>
              <a:buFontTx/>
              <a:buNone/>
              <a:defRPr sz="2600">
                <a:solidFill>
                  <a:srgbClr val="FFFFFF"/>
                </a:solidFill>
              </a:defRPr>
            </a:lvl1pPr>
            <a:lvl2pPr marL="370777" indent="-241006">
              <a:buClrTx/>
              <a:buFontTx/>
              <a:defRPr sz="2600">
                <a:solidFill>
                  <a:srgbClr val="FFFFFF"/>
                </a:solidFill>
              </a:defRPr>
            </a:lvl2pPr>
            <a:lvl3pPr marL="538134" indent="-278592">
              <a:buClrTx/>
              <a:buFontTx/>
              <a:defRPr sz="2600">
                <a:solidFill>
                  <a:srgbClr val="FFFFFF"/>
                </a:solidFill>
              </a:defRPr>
            </a:lvl3pPr>
            <a:lvl4pPr marL="669296" indent="-281173">
              <a:buClrTx/>
              <a:buFontTx/>
              <a:defRPr sz="2600">
                <a:solidFill>
                  <a:srgbClr val="FFFFFF"/>
                </a:solidFill>
              </a:defRPr>
            </a:lvl4pPr>
            <a:lvl5pPr marL="836730" indent="-318834">
              <a:buClrTx/>
              <a:buFontTx/>
              <a:defRPr sz="26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33" name="Shape 2333"/>
          <p:cNvSpPr/>
          <p:nvPr/>
        </p:nvSpPr>
        <p:spPr>
          <a:xfrm>
            <a:off x="457203" y="6504374"/>
            <a:ext cx="3283886" cy="241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600"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iPad Lithoplasty Overview | SPL-61178 | Rev. B</a:t>
            </a:r>
          </a:p>
          <a:p>
            <a:pPr>
              <a:defRPr sz="600"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© Shockwave Medical, Inc.  All Rights Reserved.</a:t>
            </a:r>
          </a:p>
        </p:txBody>
      </p:sp>
      <p:pic>
        <p:nvPicPr>
          <p:cNvPr id="2334" name="image3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70458" y="6514748"/>
            <a:ext cx="914404" cy="224772"/>
          </a:xfrm>
          <a:prstGeom prst="rect">
            <a:avLst/>
          </a:prstGeom>
          <a:ln w="12700">
            <a:miter lim="400000"/>
          </a:ln>
        </p:spPr>
      </p:pic>
      <p:sp>
        <p:nvSpPr>
          <p:cNvPr id="2335" name="Shape 2335"/>
          <p:cNvSpPr/>
          <p:nvPr/>
        </p:nvSpPr>
        <p:spPr>
          <a:xfrm>
            <a:off x="3706317" y="6603154"/>
            <a:ext cx="1731369" cy="177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b">
            <a:spAutoFit/>
          </a:bodyPr>
          <a:lstStyle>
            <a:lvl1pPr algn="ctr">
              <a:defRPr sz="700">
                <a:solidFill>
                  <a:srgbClr val="00A9E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SAFETY INFORMATION</a:t>
            </a:r>
          </a:p>
        </p:txBody>
      </p:sp>
      <p:sp>
        <p:nvSpPr>
          <p:cNvPr id="2336" name="Shape 2336"/>
          <p:cNvSpPr/>
          <p:nvPr/>
        </p:nvSpPr>
        <p:spPr>
          <a:xfrm>
            <a:off x="550862" y="5973826"/>
            <a:ext cx="411846" cy="4114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597" y="0"/>
                </a:moveTo>
                <a:lnTo>
                  <a:pt x="21600" y="0"/>
                </a:lnTo>
                <a:lnTo>
                  <a:pt x="21600" y="18000"/>
                </a:lnTo>
                <a:cubicBezTo>
                  <a:pt x="21600" y="19988"/>
                  <a:pt x="19990" y="21600"/>
                  <a:pt x="18003" y="21600"/>
                </a:cubicBezTo>
                <a:lnTo>
                  <a:pt x="0" y="21600"/>
                </a:lnTo>
                <a:lnTo>
                  <a:pt x="0" y="3600"/>
                </a:lnTo>
                <a:cubicBezTo>
                  <a:pt x="0" y="1612"/>
                  <a:pt x="1610" y="0"/>
                  <a:pt x="3597" y="0"/>
                </a:cubicBezTo>
                <a:close/>
              </a:path>
            </a:pathLst>
          </a:custGeom>
          <a:ln w="12700">
            <a:solidFill>
              <a:srgbClr val="00A9E8"/>
            </a:solidFill>
          </a:ln>
        </p:spPr>
        <p:txBody>
          <a:bodyPr lIns="45718" tIns="45718" rIns="45718" bIns="45718" anchor="ctr"/>
          <a:lstStyle/>
          <a:p>
            <a:pPr algn="ctr">
              <a:defRPr sz="800" b="1">
                <a:solidFill>
                  <a:srgbClr val="00A9E8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2339" name="Group 2339">
            <a:hlinkClick r:id="rId4" action="ppaction://hlinksldjump"/>
          </p:cNvPr>
          <p:cNvGrpSpPr/>
          <p:nvPr/>
        </p:nvGrpSpPr>
        <p:grpSpPr>
          <a:xfrm>
            <a:off x="1005678" y="5973821"/>
            <a:ext cx="1058238" cy="411490"/>
            <a:chOff x="0" y="-1"/>
            <a:chExt cx="1058236" cy="411489"/>
          </a:xfrm>
        </p:grpSpPr>
        <p:sp>
          <p:nvSpPr>
            <p:cNvPr id="2337" name="Shape 2337"/>
            <p:cNvSpPr/>
            <p:nvPr/>
          </p:nvSpPr>
          <p:spPr>
            <a:xfrm>
              <a:off x="-1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solidFill>
              <a:srgbClr val="5B5C5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338" name="Shape 2338"/>
            <p:cNvSpPr/>
            <p:nvPr/>
          </p:nvSpPr>
          <p:spPr>
            <a:xfrm>
              <a:off x="20086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7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TECHNOLOGY OVERVIEW</a:t>
              </a:r>
            </a:p>
          </p:txBody>
        </p:sp>
      </p:grpSp>
      <p:grpSp>
        <p:nvGrpSpPr>
          <p:cNvPr id="2342" name="Group 2342">
            <a:hlinkClick r:id="rId4" action="ppaction://hlinksldjump"/>
          </p:cNvPr>
          <p:cNvGrpSpPr/>
          <p:nvPr/>
        </p:nvGrpSpPr>
        <p:grpSpPr>
          <a:xfrm>
            <a:off x="2106884" y="5973821"/>
            <a:ext cx="1058236" cy="411490"/>
            <a:chOff x="-1" y="-1"/>
            <a:chExt cx="1058235" cy="411489"/>
          </a:xfrm>
        </p:grpSpPr>
        <p:sp>
          <p:nvSpPr>
            <p:cNvPr id="2340" name="Shape 2340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341" name="Shape 2341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ANIMATIONS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AND VIDEOS</a:t>
              </a:r>
            </a:p>
          </p:txBody>
        </p:sp>
      </p:grpSp>
      <p:grpSp>
        <p:nvGrpSpPr>
          <p:cNvPr id="2345" name="Group 2345">
            <a:hlinkClick r:id="rId4" action="ppaction://hlinksldjump"/>
          </p:cNvPr>
          <p:cNvGrpSpPr/>
          <p:nvPr/>
        </p:nvGrpSpPr>
        <p:grpSpPr>
          <a:xfrm>
            <a:off x="3208087" y="5973821"/>
            <a:ext cx="1058237" cy="411490"/>
            <a:chOff x="0" y="-1"/>
            <a:chExt cx="1058236" cy="411489"/>
          </a:xfrm>
        </p:grpSpPr>
        <p:sp>
          <p:nvSpPr>
            <p:cNvPr id="2343" name="Shape 2343"/>
            <p:cNvSpPr/>
            <p:nvPr/>
          </p:nvSpPr>
          <p:spPr>
            <a:xfrm>
              <a:off x="-1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344" name="Shape 2344"/>
            <p:cNvSpPr/>
            <p:nvPr/>
          </p:nvSpPr>
          <p:spPr>
            <a:xfrm>
              <a:off x="20086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DISRUPT </a:t>
              </a:r>
              <a:br/>
              <a:r>
                <a:t>PAD DATA</a:t>
              </a:r>
            </a:p>
          </p:txBody>
        </p:sp>
      </p:grpSp>
      <p:grpSp>
        <p:nvGrpSpPr>
          <p:cNvPr id="2348" name="Group 2348">
            <a:hlinkClick r:id="rId4" action="ppaction://hlinksldjump"/>
          </p:cNvPr>
          <p:cNvGrpSpPr/>
          <p:nvPr/>
        </p:nvGrpSpPr>
        <p:grpSpPr>
          <a:xfrm>
            <a:off x="4309290" y="5973821"/>
            <a:ext cx="1058237" cy="411490"/>
            <a:chOff x="-1" y="-1"/>
            <a:chExt cx="1058235" cy="411489"/>
          </a:xfrm>
        </p:grpSpPr>
        <p:sp>
          <p:nvSpPr>
            <p:cNvPr id="2346" name="Shape 2346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347" name="Shape 2347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USER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GUIDE</a:t>
              </a:r>
            </a:p>
          </p:txBody>
        </p:sp>
      </p:grpSp>
      <p:grpSp>
        <p:nvGrpSpPr>
          <p:cNvPr id="2351" name="Group 2351"/>
          <p:cNvGrpSpPr/>
          <p:nvPr/>
        </p:nvGrpSpPr>
        <p:grpSpPr>
          <a:xfrm>
            <a:off x="5410493" y="5973821"/>
            <a:ext cx="1058236" cy="411490"/>
            <a:chOff x="-1" y="-1"/>
            <a:chExt cx="1058235" cy="411489"/>
          </a:xfrm>
        </p:grpSpPr>
        <p:sp>
          <p:nvSpPr>
            <p:cNvPr id="2349" name="Shape 2349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350" name="Shape 2350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CASE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STUDIES</a:t>
              </a:r>
            </a:p>
          </p:txBody>
        </p:sp>
      </p:grpSp>
      <p:grpSp>
        <p:nvGrpSpPr>
          <p:cNvPr id="2354" name="Group 2354">
            <a:hlinkClick r:id="rId4" action="ppaction://hlinksldjump"/>
          </p:cNvPr>
          <p:cNvGrpSpPr/>
          <p:nvPr/>
        </p:nvGrpSpPr>
        <p:grpSpPr>
          <a:xfrm>
            <a:off x="6511697" y="5973821"/>
            <a:ext cx="1058236" cy="411490"/>
            <a:chOff x="-1" y="-1"/>
            <a:chExt cx="1058235" cy="411489"/>
          </a:xfrm>
        </p:grpSpPr>
        <p:sp>
          <p:nvSpPr>
            <p:cNvPr id="2352" name="Shape 2352"/>
            <p:cNvSpPr/>
            <p:nvPr/>
          </p:nvSpPr>
          <p:spPr>
            <a:xfrm>
              <a:off x="-2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353" name="Shape 2353"/>
            <p:cNvSpPr/>
            <p:nvPr/>
          </p:nvSpPr>
          <p:spPr>
            <a:xfrm>
              <a:off x="20087" y="72575"/>
              <a:ext cx="1018060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KEY</a:t>
              </a:r>
              <a:br/>
              <a:r>
                <a:t>BENEFITS</a:t>
              </a:r>
            </a:p>
          </p:txBody>
        </p:sp>
      </p:grpSp>
      <p:sp>
        <p:nvSpPr>
          <p:cNvPr id="2355" name="Shape 2355">
            <a:hlinkClick r:id="rId2" action="ppaction://hlinksldjump"/>
          </p:cNvPr>
          <p:cNvSpPr/>
          <p:nvPr/>
        </p:nvSpPr>
        <p:spPr>
          <a:xfrm>
            <a:off x="653705" y="6088126"/>
            <a:ext cx="205795" cy="182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97" y="0"/>
                </a:moveTo>
                <a:lnTo>
                  <a:pt x="11095" y="37"/>
                </a:lnTo>
                <a:lnTo>
                  <a:pt x="11279" y="101"/>
                </a:lnTo>
                <a:lnTo>
                  <a:pt x="11458" y="196"/>
                </a:lnTo>
                <a:lnTo>
                  <a:pt x="11618" y="329"/>
                </a:lnTo>
                <a:lnTo>
                  <a:pt x="21331" y="9954"/>
                </a:lnTo>
                <a:lnTo>
                  <a:pt x="21449" y="10086"/>
                </a:lnTo>
                <a:lnTo>
                  <a:pt x="21529" y="10214"/>
                </a:lnTo>
                <a:lnTo>
                  <a:pt x="21581" y="10325"/>
                </a:lnTo>
                <a:lnTo>
                  <a:pt x="21600" y="10437"/>
                </a:lnTo>
                <a:lnTo>
                  <a:pt x="21586" y="10521"/>
                </a:lnTo>
                <a:lnTo>
                  <a:pt x="21543" y="10606"/>
                </a:lnTo>
                <a:lnTo>
                  <a:pt x="21468" y="10670"/>
                </a:lnTo>
                <a:lnTo>
                  <a:pt x="21360" y="10723"/>
                </a:lnTo>
                <a:lnTo>
                  <a:pt x="21228" y="10750"/>
                </a:lnTo>
                <a:lnTo>
                  <a:pt x="21062" y="10760"/>
                </a:lnTo>
                <a:lnTo>
                  <a:pt x="18064" y="10760"/>
                </a:lnTo>
                <a:lnTo>
                  <a:pt x="18064" y="20618"/>
                </a:lnTo>
                <a:lnTo>
                  <a:pt x="18050" y="20809"/>
                </a:lnTo>
                <a:lnTo>
                  <a:pt x="17998" y="20995"/>
                </a:lnTo>
                <a:lnTo>
                  <a:pt x="17922" y="21165"/>
                </a:lnTo>
                <a:lnTo>
                  <a:pt x="17809" y="21313"/>
                </a:lnTo>
                <a:lnTo>
                  <a:pt x="17686" y="21430"/>
                </a:lnTo>
                <a:lnTo>
                  <a:pt x="17536" y="21520"/>
                </a:lnTo>
                <a:lnTo>
                  <a:pt x="17371" y="21579"/>
                </a:lnTo>
                <a:lnTo>
                  <a:pt x="17191" y="21600"/>
                </a:lnTo>
                <a:lnTo>
                  <a:pt x="13523" y="21600"/>
                </a:lnTo>
                <a:lnTo>
                  <a:pt x="13523" y="15116"/>
                </a:lnTo>
                <a:lnTo>
                  <a:pt x="13514" y="14920"/>
                </a:lnTo>
                <a:lnTo>
                  <a:pt x="13462" y="14734"/>
                </a:lnTo>
                <a:lnTo>
                  <a:pt x="13382" y="14564"/>
                </a:lnTo>
                <a:lnTo>
                  <a:pt x="13268" y="14427"/>
                </a:lnTo>
                <a:lnTo>
                  <a:pt x="13146" y="14304"/>
                </a:lnTo>
                <a:lnTo>
                  <a:pt x="12995" y="14209"/>
                </a:lnTo>
                <a:lnTo>
                  <a:pt x="12830" y="14161"/>
                </a:lnTo>
                <a:lnTo>
                  <a:pt x="12655" y="14135"/>
                </a:lnTo>
                <a:lnTo>
                  <a:pt x="8954" y="14135"/>
                </a:lnTo>
                <a:lnTo>
                  <a:pt x="8775" y="14161"/>
                </a:lnTo>
                <a:lnTo>
                  <a:pt x="8615" y="14220"/>
                </a:lnTo>
                <a:lnTo>
                  <a:pt x="8468" y="14304"/>
                </a:lnTo>
                <a:lnTo>
                  <a:pt x="8336" y="14427"/>
                </a:lnTo>
                <a:lnTo>
                  <a:pt x="8233" y="14570"/>
                </a:lnTo>
                <a:lnTo>
                  <a:pt x="8148" y="14740"/>
                </a:lnTo>
                <a:lnTo>
                  <a:pt x="8096" y="14920"/>
                </a:lnTo>
                <a:lnTo>
                  <a:pt x="8082" y="15116"/>
                </a:lnTo>
                <a:lnTo>
                  <a:pt x="8082" y="21600"/>
                </a:lnTo>
                <a:lnTo>
                  <a:pt x="4413" y="21600"/>
                </a:lnTo>
                <a:lnTo>
                  <a:pt x="4239" y="21579"/>
                </a:lnTo>
                <a:lnTo>
                  <a:pt x="4074" y="21520"/>
                </a:lnTo>
                <a:lnTo>
                  <a:pt x="3928" y="21430"/>
                </a:lnTo>
                <a:lnTo>
                  <a:pt x="3800" y="21303"/>
                </a:lnTo>
                <a:lnTo>
                  <a:pt x="3692" y="21165"/>
                </a:lnTo>
                <a:lnTo>
                  <a:pt x="3607" y="20995"/>
                </a:lnTo>
                <a:lnTo>
                  <a:pt x="3555" y="20809"/>
                </a:lnTo>
                <a:lnTo>
                  <a:pt x="3541" y="20618"/>
                </a:lnTo>
                <a:lnTo>
                  <a:pt x="3541" y="10766"/>
                </a:lnTo>
                <a:lnTo>
                  <a:pt x="542" y="10766"/>
                </a:lnTo>
                <a:lnTo>
                  <a:pt x="382" y="10750"/>
                </a:lnTo>
                <a:lnTo>
                  <a:pt x="240" y="10723"/>
                </a:lnTo>
                <a:lnTo>
                  <a:pt x="137" y="10675"/>
                </a:lnTo>
                <a:lnTo>
                  <a:pt x="61" y="10612"/>
                </a:lnTo>
                <a:lnTo>
                  <a:pt x="14" y="10532"/>
                </a:lnTo>
                <a:lnTo>
                  <a:pt x="0" y="10437"/>
                </a:lnTo>
                <a:lnTo>
                  <a:pt x="19" y="10325"/>
                </a:lnTo>
                <a:lnTo>
                  <a:pt x="71" y="10214"/>
                </a:lnTo>
                <a:lnTo>
                  <a:pt x="156" y="10086"/>
                </a:lnTo>
                <a:lnTo>
                  <a:pt x="273" y="9954"/>
                </a:lnTo>
                <a:lnTo>
                  <a:pt x="9982" y="329"/>
                </a:lnTo>
                <a:lnTo>
                  <a:pt x="10147" y="196"/>
                </a:lnTo>
                <a:lnTo>
                  <a:pt x="10317" y="101"/>
                </a:lnTo>
                <a:lnTo>
                  <a:pt x="10505" y="37"/>
                </a:lnTo>
                <a:lnTo>
                  <a:pt x="10703" y="0"/>
                </a:lnTo>
                <a:lnTo>
                  <a:pt x="10897" y="0"/>
                </a:lnTo>
                <a:close/>
              </a:path>
            </a:pathLst>
          </a:custGeom>
          <a:ln w="12700">
            <a:solidFill>
              <a:srgbClr val="00A9E8"/>
            </a:solidFill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2358" name="Group 2358"/>
          <p:cNvGrpSpPr/>
          <p:nvPr/>
        </p:nvGrpSpPr>
        <p:grpSpPr>
          <a:xfrm>
            <a:off x="7611548" y="5973821"/>
            <a:ext cx="1058236" cy="411490"/>
            <a:chOff x="-1" y="-1"/>
            <a:chExt cx="1058235" cy="411489"/>
          </a:xfrm>
        </p:grpSpPr>
        <p:sp>
          <p:nvSpPr>
            <p:cNvPr id="2356" name="Shape 2356"/>
            <p:cNvSpPr/>
            <p:nvPr/>
          </p:nvSpPr>
          <p:spPr>
            <a:xfrm>
              <a:off x="-2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357" name="Shape 2357"/>
            <p:cNvSpPr/>
            <p:nvPr/>
          </p:nvSpPr>
          <p:spPr>
            <a:xfrm>
              <a:off x="20087" y="72575"/>
              <a:ext cx="1018060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CORPORATE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OVERVIEW</a:t>
              </a:r>
            </a:p>
          </p:txBody>
        </p:sp>
      </p:grpSp>
      <p:sp>
        <p:nvSpPr>
          <p:cNvPr id="2359" name="Shape 235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echnology Overview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6" name="Shape 2366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5B5C5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367" name="Shape 2367"/>
          <p:cNvSpPr>
            <a:spLocks noGrp="1"/>
          </p:cNvSpPr>
          <p:nvPr>
            <p:ph type="body" sz="quarter" idx="1"/>
          </p:nvPr>
        </p:nvSpPr>
        <p:spPr>
          <a:xfrm>
            <a:off x="439912" y="107157"/>
            <a:ext cx="8321041" cy="417187"/>
          </a:xfrm>
          <a:prstGeom prst="rect">
            <a:avLst/>
          </a:prstGeom>
        </p:spPr>
        <p:txBody>
          <a:bodyPr anchor="ctr"/>
          <a:lstStyle>
            <a:lvl1pPr marL="0" indent="0">
              <a:buClrTx/>
              <a:buSzTx/>
              <a:buFontTx/>
              <a:buNone/>
              <a:defRPr sz="2600">
                <a:solidFill>
                  <a:srgbClr val="FFFFFF"/>
                </a:solidFill>
              </a:defRPr>
            </a:lvl1pPr>
            <a:lvl2pPr marL="370777" indent="-241006">
              <a:buClrTx/>
              <a:buFontTx/>
              <a:defRPr sz="2600">
                <a:solidFill>
                  <a:srgbClr val="FFFFFF"/>
                </a:solidFill>
              </a:defRPr>
            </a:lvl2pPr>
            <a:lvl3pPr marL="538134" indent="-278592">
              <a:buClrTx/>
              <a:buFontTx/>
              <a:defRPr sz="2600">
                <a:solidFill>
                  <a:srgbClr val="FFFFFF"/>
                </a:solidFill>
              </a:defRPr>
            </a:lvl3pPr>
            <a:lvl4pPr marL="669296" indent="-281173">
              <a:buClrTx/>
              <a:buFontTx/>
              <a:defRPr sz="2600">
                <a:solidFill>
                  <a:srgbClr val="FFFFFF"/>
                </a:solidFill>
              </a:defRPr>
            </a:lvl4pPr>
            <a:lvl5pPr marL="836730" indent="-318834">
              <a:buClrTx/>
              <a:buFontTx/>
              <a:defRPr sz="26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68" name="Shape 2368"/>
          <p:cNvSpPr/>
          <p:nvPr/>
        </p:nvSpPr>
        <p:spPr>
          <a:xfrm>
            <a:off x="457203" y="6504374"/>
            <a:ext cx="3283886" cy="241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600"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iPad Lithoplasty Overview | SPL-61178 | Rev. B</a:t>
            </a:r>
          </a:p>
          <a:p>
            <a:pPr>
              <a:defRPr sz="600"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© Shockwave Medical, Inc.  All Rights Reserved.</a:t>
            </a:r>
          </a:p>
        </p:txBody>
      </p:sp>
      <p:pic>
        <p:nvPicPr>
          <p:cNvPr id="2369" name="image3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70458" y="6514748"/>
            <a:ext cx="914404" cy="224772"/>
          </a:xfrm>
          <a:prstGeom prst="rect">
            <a:avLst/>
          </a:prstGeom>
          <a:ln w="12700">
            <a:miter lim="400000"/>
          </a:ln>
        </p:spPr>
      </p:pic>
      <p:sp>
        <p:nvSpPr>
          <p:cNvPr id="2370" name="Shape 2370"/>
          <p:cNvSpPr/>
          <p:nvPr/>
        </p:nvSpPr>
        <p:spPr>
          <a:xfrm>
            <a:off x="3706317" y="6603154"/>
            <a:ext cx="1731369" cy="177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b">
            <a:spAutoFit/>
          </a:bodyPr>
          <a:lstStyle>
            <a:lvl1pPr algn="ctr">
              <a:defRPr sz="700">
                <a:solidFill>
                  <a:srgbClr val="00A9E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SAFETY INFORMATION</a:t>
            </a:r>
          </a:p>
        </p:txBody>
      </p:sp>
      <p:sp>
        <p:nvSpPr>
          <p:cNvPr id="2371" name="Shape 2371"/>
          <p:cNvSpPr/>
          <p:nvPr/>
        </p:nvSpPr>
        <p:spPr>
          <a:xfrm>
            <a:off x="550862" y="5973826"/>
            <a:ext cx="411846" cy="4114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597" y="0"/>
                </a:moveTo>
                <a:lnTo>
                  <a:pt x="21600" y="0"/>
                </a:lnTo>
                <a:lnTo>
                  <a:pt x="21600" y="18000"/>
                </a:lnTo>
                <a:cubicBezTo>
                  <a:pt x="21600" y="19988"/>
                  <a:pt x="19990" y="21600"/>
                  <a:pt x="18003" y="21600"/>
                </a:cubicBezTo>
                <a:lnTo>
                  <a:pt x="0" y="21600"/>
                </a:lnTo>
                <a:lnTo>
                  <a:pt x="0" y="3600"/>
                </a:lnTo>
                <a:cubicBezTo>
                  <a:pt x="0" y="1612"/>
                  <a:pt x="1610" y="0"/>
                  <a:pt x="3597" y="0"/>
                </a:cubicBezTo>
                <a:close/>
              </a:path>
            </a:pathLst>
          </a:custGeom>
          <a:ln w="12700">
            <a:solidFill>
              <a:srgbClr val="00A9E8"/>
            </a:solidFill>
          </a:ln>
        </p:spPr>
        <p:txBody>
          <a:bodyPr lIns="45718" tIns="45718" rIns="45718" bIns="45718" anchor="ctr"/>
          <a:lstStyle/>
          <a:p>
            <a:pPr algn="ctr">
              <a:defRPr sz="800" b="1">
                <a:solidFill>
                  <a:srgbClr val="00A9E8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2374" name="Group 2374">
            <a:hlinkClick r:id="rId4" action="ppaction://hlinksldjump"/>
          </p:cNvPr>
          <p:cNvGrpSpPr/>
          <p:nvPr/>
        </p:nvGrpSpPr>
        <p:grpSpPr>
          <a:xfrm>
            <a:off x="1005678" y="5973821"/>
            <a:ext cx="1058238" cy="411490"/>
            <a:chOff x="0" y="-1"/>
            <a:chExt cx="1058236" cy="411489"/>
          </a:xfrm>
        </p:grpSpPr>
        <p:sp>
          <p:nvSpPr>
            <p:cNvPr id="2372" name="Shape 2372"/>
            <p:cNvSpPr/>
            <p:nvPr/>
          </p:nvSpPr>
          <p:spPr>
            <a:xfrm>
              <a:off x="-1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solidFill>
              <a:srgbClr val="5B5C5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373" name="Shape 2373"/>
            <p:cNvSpPr/>
            <p:nvPr/>
          </p:nvSpPr>
          <p:spPr>
            <a:xfrm>
              <a:off x="20086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7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TECHNOLOGY OVERVIEW</a:t>
              </a:r>
            </a:p>
          </p:txBody>
        </p:sp>
      </p:grpSp>
      <p:grpSp>
        <p:nvGrpSpPr>
          <p:cNvPr id="2377" name="Group 2377">
            <a:hlinkClick r:id="rId4" action="ppaction://hlinksldjump"/>
          </p:cNvPr>
          <p:cNvGrpSpPr/>
          <p:nvPr/>
        </p:nvGrpSpPr>
        <p:grpSpPr>
          <a:xfrm>
            <a:off x="2106884" y="5973821"/>
            <a:ext cx="1058236" cy="411490"/>
            <a:chOff x="-1" y="-1"/>
            <a:chExt cx="1058235" cy="411489"/>
          </a:xfrm>
        </p:grpSpPr>
        <p:sp>
          <p:nvSpPr>
            <p:cNvPr id="2375" name="Shape 2375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376" name="Shape 2376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ANIMATIONS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AND VIDEOS</a:t>
              </a:r>
            </a:p>
          </p:txBody>
        </p:sp>
      </p:grpSp>
      <p:grpSp>
        <p:nvGrpSpPr>
          <p:cNvPr id="2380" name="Group 2380">
            <a:hlinkClick r:id="rId4" action="ppaction://hlinksldjump"/>
          </p:cNvPr>
          <p:cNvGrpSpPr/>
          <p:nvPr/>
        </p:nvGrpSpPr>
        <p:grpSpPr>
          <a:xfrm>
            <a:off x="3208087" y="5973821"/>
            <a:ext cx="1058237" cy="411490"/>
            <a:chOff x="0" y="-1"/>
            <a:chExt cx="1058236" cy="411489"/>
          </a:xfrm>
        </p:grpSpPr>
        <p:sp>
          <p:nvSpPr>
            <p:cNvPr id="2378" name="Shape 2378"/>
            <p:cNvSpPr/>
            <p:nvPr/>
          </p:nvSpPr>
          <p:spPr>
            <a:xfrm>
              <a:off x="-1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379" name="Shape 2379"/>
            <p:cNvSpPr/>
            <p:nvPr/>
          </p:nvSpPr>
          <p:spPr>
            <a:xfrm>
              <a:off x="20086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DISRUPT </a:t>
              </a:r>
              <a:br/>
              <a:r>
                <a:t>PAD DATA</a:t>
              </a:r>
            </a:p>
          </p:txBody>
        </p:sp>
      </p:grpSp>
      <p:grpSp>
        <p:nvGrpSpPr>
          <p:cNvPr id="2383" name="Group 2383">
            <a:hlinkClick r:id="rId4" action="ppaction://hlinksldjump"/>
          </p:cNvPr>
          <p:cNvGrpSpPr/>
          <p:nvPr/>
        </p:nvGrpSpPr>
        <p:grpSpPr>
          <a:xfrm>
            <a:off x="4309290" y="5973821"/>
            <a:ext cx="1058237" cy="411490"/>
            <a:chOff x="-1" y="-1"/>
            <a:chExt cx="1058235" cy="411489"/>
          </a:xfrm>
        </p:grpSpPr>
        <p:sp>
          <p:nvSpPr>
            <p:cNvPr id="2381" name="Shape 2381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382" name="Shape 2382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USER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GUIDE</a:t>
              </a:r>
            </a:p>
          </p:txBody>
        </p:sp>
      </p:grpSp>
      <p:grpSp>
        <p:nvGrpSpPr>
          <p:cNvPr id="2386" name="Group 2386"/>
          <p:cNvGrpSpPr/>
          <p:nvPr/>
        </p:nvGrpSpPr>
        <p:grpSpPr>
          <a:xfrm>
            <a:off x="5410493" y="5973821"/>
            <a:ext cx="1058236" cy="411490"/>
            <a:chOff x="-1" y="-1"/>
            <a:chExt cx="1058235" cy="411489"/>
          </a:xfrm>
        </p:grpSpPr>
        <p:sp>
          <p:nvSpPr>
            <p:cNvPr id="2384" name="Shape 2384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385" name="Shape 2385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CASE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STUDIES</a:t>
              </a:r>
            </a:p>
          </p:txBody>
        </p:sp>
      </p:grpSp>
      <p:grpSp>
        <p:nvGrpSpPr>
          <p:cNvPr id="2389" name="Group 2389">
            <a:hlinkClick r:id="rId4" action="ppaction://hlinksldjump"/>
          </p:cNvPr>
          <p:cNvGrpSpPr/>
          <p:nvPr/>
        </p:nvGrpSpPr>
        <p:grpSpPr>
          <a:xfrm>
            <a:off x="6511697" y="5973821"/>
            <a:ext cx="1058236" cy="411490"/>
            <a:chOff x="-1" y="-1"/>
            <a:chExt cx="1058235" cy="411489"/>
          </a:xfrm>
        </p:grpSpPr>
        <p:sp>
          <p:nvSpPr>
            <p:cNvPr id="2387" name="Shape 2387"/>
            <p:cNvSpPr/>
            <p:nvPr/>
          </p:nvSpPr>
          <p:spPr>
            <a:xfrm>
              <a:off x="-2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388" name="Shape 2388"/>
            <p:cNvSpPr/>
            <p:nvPr/>
          </p:nvSpPr>
          <p:spPr>
            <a:xfrm>
              <a:off x="20087" y="72575"/>
              <a:ext cx="1018060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KEY</a:t>
              </a:r>
              <a:br/>
              <a:r>
                <a:t>BENEFITS</a:t>
              </a:r>
            </a:p>
          </p:txBody>
        </p:sp>
      </p:grpSp>
      <p:sp>
        <p:nvSpPr>
          <p:cNvPr id="2390" name="Shape 2390">
            <a:hlinkClick r:id="rId2" action="ppaction://hlinksldjump"/>
          </p:cNvPr>
          <p:cNvSpPr/>
          <p:nvPr/>
        </p:nvSpPr>
        <p:spPr>
          <a:xfrm>
            <a:off x="653705" y="6088126"/>
            <a:ext cx="205795" cy="182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97" y="0"/>
                </a:moveTo>
                <a:lnTo>
                  <a:pt x="11095" y="37"/>
                </a:lnTo>
                <a:lnTo>
                  <a:pt x="11279" y="101"/>
                </a:lnTo>
                <a:lnTo>
                  <a:pt x="11458" y="196"/>
                </a:lnTo>
                <a:lnTo>
                  <a:pt x="11618" y="329"/>
                </a:lnTo>
                <a:lnTo>
                  <a:pt x="21331" y="9954"/>
                </a:lnTo>
                <a:lnTo>
                  <a:pt x="21449" y="10086"/>
                </a:lnTo>
                <a:lnTo>
                  <a:pt x="21529" y="10214"/>
                </a:lnTo>
                <a:lnTo>
                  <a:pt x="21581" y="10325"/>
                </a:lnTo>
                <a:lnTo>
                  <a:pt x="21600" y="10437"/>
                </a:lnTo>
                <a:lnTo>
                  <a:pt x="21586" y="10521"/>
                </a:lnTo>
                <a:lnTo>
                  <a:pt x="21543" y="10606"/>
                </a:lnTo>
                <a:lnTo>
                  <a:pt x="21468" y="10670"/>
                </a:lnTo>
                <a:lnTo>
                  <a:pt x="21360" y="10723"/>
                </a:lnTo>
                <a:lnTo>
                  <a:pt x="21228" y="10750"/>
                </a:lnTo>
                <a:lnTo>
                  <a:pt x="21062" y="10760"/>
                </a:lnTo>
                <a:lnTo>
                  <a:pt x="18064" y="10760"/>
                </a:lnTo>
                <a:lnTo>
                  <a:pt x="18064" y="20618"/>
                </a:lnTo>
                <a:lnTo>
                  <a:pt x="18050" y="20809"/>
                </a:lnTo>
                <a:lnTo>
                  <a:pt x="17998" y="20995"/>
                </a:lnTo>
                <a:lnTo>
                  <a:pt x="17922" y="21165"/>
                </a:lnTo>
                <a:lnTo>
                  <a:pt x="17809" y="21313"/>
                </a:lnTo>
                <a:lnTo>
                  <a:pt x="17686" y="21430"/>
                </a:lnTo>
                <a:lnTo>
                  <a:pt x="17536" y="21520"/>
                </a:lnTo>
                <a:lnTo>
                  <a:pt x="17371" y="21579"/>
                </a:lnTo>
                <a:lnTo>
                  <a:pt x="17191" y="21600"/>
                </a:lnTo>
                <a:lnTo>
                  <a:pt x="13523" y="21600"/>
                </a:lnTo>
                <a:lnTo>
                  <a:pt x="13523" y="15116"/>
                </a:lnTo>
                <a:lnTo>
                  <a:pt x="13514" y="14920"/>
                </a:lnTo>
                <a:lnTo>
                  <a:pt x="13462" y="14734"/>
                </a:lnTo>
                <a:lnTo>
                  <a:pt x="13382" y="14564"/>
                </a:lnTo>
                <a:lnTo>
                  <a:pt x="13268" y="14427"/>
                </a:lnTo>
                <a:lnTo>
                  <a:pt x="13146" y="14304"/>
                </a:lnTo>
                <a:lnTo>
                  <a:pt x="12995" y="14209"/>
                </a:lnTo>
                <a:lnTo>
                  <a:pt x="12830" y="14161"/>
                </a:lnTo>
                <a:lnTo>
                  <a:pt x="12655" y="14135"/>
                </a:lnTo>
                <a:lnTo>
                  <a:pt x="8954" y="14135"/>
                </a:lnTo>
                <a:lnTo>
                  <a:pt x="8775" y="14161"/>
                </a:lnTo>
                <a:lnTo>
                  <a:pt x="8615" y="14220"/>
                </a:lnTo>
                <a:lnTo>
                  <a:pt x="8468" y="14304"/>
                </a:lnTo>
                <a:lnTo>
                  <a:pt x="8336" y="14427"/>
                </a:lnTo>
                <a:lnTo>
                  <a:pt x="8233" y="14570"/>
                </a:lnTo>
                <a:lnTo>
                  <a:pt x="8148" y="14740"/>
                </a:lnTo>
                <a:lnTo>
                  <a:pt x="8096" y="14920"/>
                </a:lnTo>
                <a:lnTo>
                  <a:pt x="8082" y="15116"/>
                </a:lnTo>
                <a:lnTo>
                  <a:pt x="8082" y="21600"/>
                </a:lnTo>
                <a:lnTo>
                  <a:pt x="4413" y="21600"/>
                </a:lnTo>
                <a:lnTo>
                  <a:pt x="4239" y="21579"/>
                </a:lnTo>
                <a:lnTo>
                  <a:pt x="4074" y="21520"/>
                </a:lnTo>
                <a:lnTo>
                  <a:pt x="3928" y="21430"/>
                </a:lnTo>
                <a:lnTo>
                  <a:pt x="3800" y="21303"/>
                </a:lnTo>
                <a:lnTo>
                  <a:pt x="3692" y="21165"/>
                </a:lnTo>
                <a:lnTo>
                  <a:pt x="3607" y="20995"/>
                </a:lnTo>
                <a:lnTo>
                  <a:pt x="3555" y="20809"/>
                </a:lnTo>
                <a:lnTo>
                  <a:pt x="3541" y="20618"/>
                </a:lnTo>
                <a:lnTo>
                  <a:pt x="3541" y="10766"/>
                </a:lnTo>
                <a:lnTo>
                  <a:pt x="542" y="10766"/>
                </a:lnTo>
                <a:lnTo>
                  <a:pt x="382" y="10750"/>
                </a:lnTo>
                <a:lnTo>
                  <a:pt x="240" y="10723"/>
                </a:lnTo>
                <a:lnTo>
                  <a:pt x="137" y="10675"/>
                </a:lnTo>
                <a:lnTo>
                  <a:pt x="61" y="10612"/>
                </a:lnTo>
                <a:lnTo>
                  <a:pt x="14" y="10532"/>
                </a:lnTo>
                <a:lnTo>
                  <a:pt x="0" y="10437"/>
                </a:lnTo>
                <a:lnTo>
                  <a:pt x="19" y="10325"/>
                </a:lnTo>
                <a:lnTo>
                  <a:pt x="71" y="10214"/>
                </a:lnTo>
                <a:lnTo>
                  <a:pt x="156" y="10086"/>
                </a:lnTo>
                <a:lnTo>
                  <a:pt x="273" y="9954"/>
                </a:lnTo>
                <a:lnTo>
                  <a:pt x="9982" y="329"/>
                </a:lnTo>
                <a:lnTo>
                  <a:pt x="10147" y="196"/>
                </a:lnTo>
                <a:lnTo>
                  <a:pt x="10317" y="101"/>
                </a:lnTo>
                <a:lnTo>
                  <a:pt x="10505" y="37"/>
                </a:lnTo>
                <a:lnTo>
                  <a:pt x="10703" y="0"/>
                </a:lnTo>
                <a:lnTo>
                  <a:pt x="10897" y="0"/>
                </a:lnTo>
                <a:close/>
              </a:path>
            </a:pathLst>
          </a:custGeom>
          <a:ln w="12700">
            <a:solidFill>
              <a:srgbClr val="00A9E8"/>
            </a:solidFill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2393" name="Group 2393"/>
          <p:cNvGrpSpPr/>
          <p:nvPr/>
        </p:nvGrpSpPr>
        <p:grpSpPr>
          <a:xfrm>
            <a:off x="7611548" y="5973821"/>
            <a:ext cx="1058236" cy="411490"/>
            <a:chOff x="-1" y="-1"/>
            <a:chExt cx="1058235" cy="411489"/>
          </a:xfrm>
        </p:grpSpPr>
        <p:sp>
          <p:nvSpPr>
            <p:cNvPr id="2391" name="Shape 2391"/>
            <p:cNvSpPr/>
            <p:nvPr/>
          </p:nvSpPr>
          <p:spPr>
            <a:xfrm>
              <a:off x="-2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392" name="Shape 2392"/>
            <p:cNvSpPr/>
            <p:nvPr/>
          </p:nvSpPr>
          <p:spPr>
            <a:xfrm>
              <a:off x="20087" y="72575"/>
              <a:ext cx="1018060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CORPORATE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OVERVIEW</a:t>
              </a:r>
            </a:p>
          </p:txBody>
        </p:sp>
      </p:grpSp>
      <p:sp>
        <p:nvSpPr>
          <p:cNvPr id="2394" name="Shape 2394"/>
          <p:cNvSpPr>
            <a:spLocks noGrp="1"/>
          </p:cNvSpPr>
          <p:nvPr>
            <p:ph type="body" sz="quarter" idx="13"/>
          </p:nvPr>
        </p:nvSpPr>
        <p:spPr>
          <a:xfrm>
            <a:off x="439911" y="539530"/>
            <a:ext cx="8321041" cy="342901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95" name="Shape 23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Lithoplasty Ani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2" name="Shape 2402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5B5C5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403" name="Shape 2403"/>
          <p:cNvSpPr>
            <a:spLocks noGrp="1"/>
          </p:cNvSpPr>
          <p:nvPr>
            <p:ph type="body" sz="quarter" idx="1"/>
          </p:nvPr>
        </p:nvSpPr>
        <p:spPr>
          <a:xfrm>
            <a:off x="439912" y="107157"/>
            <a:ext cx="8321041" cy="700091"/>
          </a:xfrm>
          <a:prstGeom prst="rect">
            <a:avLst/>
          </a:prstGeom>
        </p:spPr>
        <p:txBody>
          <a:bodyPr anchor="ctr"/>
          <a:lstStyle>
            <a:lvl1pPr marL="0" indent="0">
              <a:buClrTx/>
              <a:buSzTx/>
              <a:buFontTx/>
              <a:buNone/>
              <a:defRPr sz="2600">
                <a:solidFill>
                  <a:srgbClr val="FFFFFF"/>
                </a:solidFill>
              </a:defRPr>
            </a:lvl1pPr>
            <a:lvl2pPr marL="370777" indent="-241006">
              <a:buClrTx/>
              <a:buFontTx/>
              <a:defRPr sz="2600">
                <a:solidFill>
                  <a:srgbClr val="FFFFFF"/>
                </a:solidFill>
              </a:defRPr>
            </a:lvl2pPr>
            <a:lvl3pPr marL="538134" indent="-278592">
              <a:buClrTx/>
              <a:buFontTx/>
              <a:defRPr sz="2600">
                <a:solidFill>
                  <a:srgbClr val="FFFFFF"/>
                </a:solidFill>
              </a:defRPr>
            </a:lvl3pPr>
            <a:lvl4pPr marL="669296" indent="-281173">
              <a:buClrTx/>
              <a:buFontTx/>
              <a:defRPr sz="2600">
                <a:solidFill>
                  <a:srgbClr val="FFFFFF"/>
                </a:solidFill>
              </a:defRPr>
            </a:lvl4pPr>
            <a:lvl5pPr marL="836730" indent="-318834">
              <a:buClrTx/>
              <a:buFontTx/>
              <a:defRPr sz="26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04" name="Shape 2404"/>
          <p:cNvSpPr/>
          <p:nvPr/>
        </p:nvSpPr>
        <p:spPr>
          <a:xfrm>
            <a:off x="457203" y="6504374"/>
            <a:ext cx="3283886" cy="241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600"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iPad Lithoplasty Overview | SPL-61178 | Rev. B</a:t>
            </a:r>
          </a:p>
          <a:p>
            <a:pPr>
              <a:defRPr sz="600"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© Shockwave Medical, Inc.  All Rights Reserved.</a:t>
            </a:r>
          </a:p>
        </p:txBody>
      </p:sp>
      <p:pic>
        <p:nvPicPr>
          <p:cNvPr id="2405" name="image3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70458" y="6514748"/>
            <a:ext cx="914404" cy="224772"/>
          </a:xfrm>
          <a:prstGeom prst="rect">
            <a:avLst/>
          </a:prstGeom>
          <a:ln w="12700">
            <a:miter lim="400000"/>
          </a:ln>
        </p:spPr>
      </p:pic>
      <p:sp>
        <p:nvSpPr>
          <p:cNvPr id="2406" name="Shape 2406"/>
          <p:cNvSpPr/>
          <p:nvPr/>
        </p:nvSpPr>
        <p:spPr>
          <a:xfrm>
            <a:off x="3706317" y="6603154"/>
            <a:ext cx="1731369" cy="177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b">
            <a:spAutoFit/>
          </a:bodyPr>
          <a:lstStyle>
            <a:lvl1pPr algn="ctr">
              <a:defRPr sz="700">
                <a:solidFill>
                  <a:srgbClr val="00A9E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SAFETY INFORMATION</a:t>
            </a:r>
          </a:p>
        </p:txBody>
      </p:sp>
      <p:sp>
        <p:nvSpPr>
          <p:cNvPr id="2407" name="Shape 2407"/>
          <p:cNvSpPr/>
          <p:nvPr/>
        </p:nvSpPr>
        <p:spPr>
          <a:xfrm>
            <a:off x="550862" y="5973826"/>
            <a:ext cx="411846" cy="4114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597" y="0"/>
                </a:moveTo>
                <a:lnTo>
                  <a:pt x="21600" y="0"/>
                </a:lnTo>
                <a:lnTo>
                  <a:pt x="21600" y="18000"/>
                </a:lnTo>
                <a:cubicBezTo>
                  <a:pt x="21600" y="19988"/>
                  <a:pt x="19990" y="21600"/>
                  <a:pt x="18003" y="21600"/>
                </a:cubicBezTo>
                <a:lnTo>
                  <a:pt x="0" y="21600"/>
                </a:lnTo>
                <a:lnTo>
                  <a:pt x="0" y="3600"/>
                </a:lnTo>
                <a:cubicBezTo>
                  <a:pt x="0" y="1612"/>
                  <a:pt x="1610" y="0"/>
                  <a:pt x="3597" y="0"/>
                </a:cubicBezTo>
                <a:close/>
              </a:path>
            </a:pathLst>
          </a:custGeom>
          <a:ln w="12700">
            <a:solidFill>
              <a:srgbClr val="00A9E8"/>
            </a:solidFill>
          </a:ln>
        </p:spPr>
        <p:txBody>
          <a:bodyPr lIns="45718" tIns="45718" rIns="45718" bIns="45718" anchor="ctr"/>
          <a:lstStyle/>
          <a:p>
            <a:pPr algn="ctr">
              <a:defRPr sz="800" b="1">
                <a:solidFill>
                  <a:srgbClr val="00A9E8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2410" name="Group 2410">
            <a:hlinkClick r:id="rId4" action="ppaction://hlinksldjump"/>
          </p:cNvPr>
          <p:cNvGrpSpPr/>
          <p:nvPr/>
        </p:nvGrpSpPr>
        <p:grpSpPr>
          <a:xfrm>
            <a:off x="1005678" y="5973821"/>
            <a:ext cx="1058238" cy="411490"/>
            <a:chOff x="0" y="-1"/>
            <a:chExt cx="1058236" cy="411489"/>
          </a:xfrm>
        </p:grpSpPr>
        <p:sp>
          <p:nvSpPr>
            <p:cNvPr id="2408" name="Shape 2408"/>
            <p:cNvSpPr/>
            <p:nvPr/>
          </p:nvSpPr>
          <p:spPr>
            <a:xfrm>
              <a:off x="-1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409" name="Shape 2409"/>
            <p:cNvSpPr/>
            <p:nvPr/>
          </p:nvSpPr>
          <p:spPr>
            <a:xfrm>
              <a:off x="20086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TECHNOLOGY OVERVIEW</a:t>
              </a:r>
            </a:p>
          </p:txBody>
        </p:sp>
      </p:grpSp>
      <p:grpSp>
        <p:nvGrpSpPr>
          <p:cNvPr id="2413" name="Group 2413">
            <a:hlinkClick r:id="rId4" action="ppaction://hlinksldjump"/>
          </p:cNvPr>
          <p:cNvGrpSpPr/>
          <p:nvPr/>
        </p:nvGrpSpPr>
        <p:grpSpPr>
          <a:xfrm>
            <a:off x="2106884" y="5973821"/>
            <a:ext cx="1058236" cy="411490"/>
            <a:chOff x="-1" y="-1"/>
            <a:chExt cx="1058235" cy="411489"/>
          </a:xfrm>
        </p:grpSpPr>
        <p:sp>
          <p:nvSpPr>
            <p:cNvPr id="2411" name="Shape 2411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solidFill>
              <a:srgbClr val="5B5C5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7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412" name="Shape 2412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ANIMATIONS</a:t>
              </a:r>
            </a:p>
            <a:p>
              <a:pPr algn="ctr">
                <a:defRPr sz="7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AND VIDEOS</a:t>
              </a:r>
            </a:p>
          </p:txBody>
        </p:sp>
      </p:grpSp>
      <p:grpSp>
        <p:nvGrpSpPr>
          <p:cNvPr id="2416" name="Group 2416">
            <a:hlinkClick r:id="rId4" action="ppaction://hlinksldjump"/>
          </p:cNvPr>
          <p:cNvGrpSpPr/>
          <p:nvPr/>
        </p:nvGrpSpPr>
        <p:grpSpPr>
          <a:xfrm>
            <a:off x="3208087" y="5973821"/>
            <a:ext cx="1058237" cy="411490"/>
            <a:chOff x="0" y="-1"/>
            <a:chExt cx="1058236" cy="411489"/>
          </a:xfrm>
        </p:grpSpPr>
        <p:sp>
          <p:nvSpPr>
            <p:cNvPr id="2414" name="Shape 2414"/>
            <p:cNvSpPr/>
            <p:nvPr/>
          </p:nvSpPr>
          <p:spPr>
            <a:xfrm>
              <a:off x="-1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415" name="Shape 2415"/>
            <p:cNvSpPr/>
            <p:nvPr/>
          </p:nvSpPr>
          <p:spPr>
            <a:xfrm>
              <a:off x="20086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DISRUPT </a:t>
              </a:r>
              <a:br/>
              <a:r>
                <a:t>PAD DATA</a:t>
              </a:r>
            </a:p>
          </p:txBody>
        </p:sp>
      </p:grpSp>
      <p:grpSp>
        <p:nvGrpSpPr>
          <p:cNvPr id="2419" name="Group 2419">
            <a:hlinkClick r:id="rId4" action="ppaction://hlinksldjump"/>
          </p:cNvPr>
          <p:cNvGrpSpPr/>
          <p:nvPr/>
        </p:nvGrpSpPr>
        <p:grpSpPr>
          <a:xfrm>
            <a:off x="4309290" y="5973821"/>
            <a:ext cx="1058237" cy="411490"/>
            <a:chOff x="-1" y="-1"/>
            <a:chExt cx="1058235" cy="411489"/>
          </a:xfrm>
        </p:grpSpPr>
        <p:sp>
          <p:nvSpPr>
            <p:cNvPr id="2417" name="Shape 2417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418" name="Shape 2418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USER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GUIDE</a:t>
              </a:r>
            </a:p>
          </p:txBody>
        </p:sp>
      </p:grpSp>
      <p:grpSp>
        <p:nvGrpSpPr>
          <p:cNvPr id="2422" name="Group 2422"/>
          <p:cNvGrpSpPr/>
          <p:nvPr/>
        </p:nvGrpSpPr>
        <p:grpSpPr>
          <a:xfrm>
            <a:off x="5410493" y="5973821"/>
            <a:ext cx="1058236" cy="411490"/>
            <a:chOff x="-1" y="-1"/>
            <a:chExt cx="1058235" cy="411489"/>
          </a:xfrm>
        </p:grpSpPr>
        <p:sp>
          <p:nvSpPr>
            <p:cNvPr id="2420" name="Shape 2420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421" name="Shape 2421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CASE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STUDIES</a:t>
              </a:r>
            </a:p>
          </p:txBody>
        </p:sp>
      </p:grpSp>
      <p:grpSp>
        <p:nvGrpSpPr>
          <p:cNvPr id="2425" name="Group 2425">
            <a:hlinkClick r:id="rId4" action="ppaction://hlinksldjump"/>
          </p:cNvPr>
          <p:cNvGrpSpPr/>
          <p:nvPr/>
        </p:nvGrpSpPr>
        <p:grpSpPr>
          <a:xfrm>
            <a:off x="6511697" y="5973821"/>
            <a:ext cx="1058236" cy="411490"/>
            <a:chOff x="-1" y="-1"/>
            <a:chExt cx="1058235" cy="411489"/>
          </a:xfrm>
        </p:grpSpPr>
        <p:sp>
          <p:nvSpPr>
            <p:cNvPr id="2423" name="Shape 2423"/>
            <p:cNvSpPr/>
            <p:nvPr/>
          </p:nvSpPr>
          <p:spPr>
            <a:xfrm>
              <a:off x="-2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424" name="Shape 2424"/>
            <p:cNvSpPr/>
            <p:nvPr/>
          </p:nvSpPr>
          <p:spPr>
            <a:xfrm>
              <a:off x="20087" y="72575"/>
              <a:ext cx="1018060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KEY</a:t>
              </a:r>
              <a:br/>
              <a:r>
                <a:t>BENEFITS</a:t>
              </a:r>
            </a:p>
          </p:txBody>
        </p:sp>
      </p:grpSp>
      <p:sp>
        <p:nvSpPr>
          <p:cNvPr id="2426" name="Shape 2426">
            <a:hlinkClick r:id="rId2" action="ppaction://hlinksldjump"/>
          </p:cNvPr>
          <p:cNvSpPr/>
          <p:nvPr/>
        </p:nvSpPr>
        <p:spPr>
          <a:xfrm>
            <a:off x="653705" y="6088126"/>
            <a:ext cx="205795" cy="182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97" y="0"/>
                </a:moveTo>
                <a:lnTo>
                  <a:pt x="11095" y="37"/>
                </a:lnTo>
                <a:lnTo>
                  <a:pt x="11279" y="101"/>
                </a:lnTo>
                <a:lnTo>
                  <a:pt x="11458" y="196"/>
                </a:lnTo>
                <a:lnTo>
                  <a:pt x="11618" y="329"/>
                </a:lnTo>
                <a:lnTo>
                  <a:pt x="21331" y="9954"/>
                </a:lnTo>
                <a:lnTo>
                  <a:pt x="21449" y="10086"/>
                </a:lnTo>
                <a:lnTo>
                  <a:pt x="21529" y="10214"/>
                </a:lnTo>
                <a:lnTo>
                  <a:pt x="21581" y="10325"/>
                </a:lnTo>
                <a:lnTo>
                  <a:pt x="21600" y="10437"/>
                </a:lnTo>
                <a:lnTo>
                  <a:pt x="21586" y="10521"/>
                </a:lnTo>
                <a:lnTo>
                  <a:pt x="21543" y="10606"/>
                </a:lnTo>
                <a:lnTo>
                  <a:pt x="21468" y="10670"/>
                </a:lnTo>
                <a:lnTo>
                  <a:pt x="21360" y="10723"/>
                </a:lnTo>
                <a:lnTo>
                  <a:pt x="21228" y="10750"/>
                </a:lnTo>
                <a:lnTo>
                  <a:pt x="21062" y="10760"/>
                </a:lnTo>
                <a:lnTo>
                  <a:pt x="18064" y="10760"/>
                </a:lnTo>
                <a:lnTo>
                  <a:pt x="18064" y="20618"/>
                </a:lnTo>
                <a:lnTo>
                  <a:pt x="18050" y="20809"/>
                </a:lnTo>
                <a:lnTo>
                  <a:pt x="17998" y="20995"/>
                </a:lnTo>
                <a:lnTo>
                  <a:pt x="17922" y="21165"/>
                </a:lnTo>
                <a:lnTo>
                  <a:pt x="17809" y="21313"/>
                </a:lnTo>
                <a:lnTo>
                  <a:pt x="17686" y="21430"/>
                </a:lnTo>
                <a:lnTo>
                  <a:pt x="17536" y="21520"/>
                </a:lnTo>
                <a:lnTo>
                  <a:pt x="17371" y="21579"/>
                </a:lnTo>
                <a:lnTo>
                  <a:pt x="17191" y="21600"/>
                </a:lnTo>
                <a:lnTo>
                  <a:pt x="13523" y="21600"/>
                </a:lnTo>
                <a:lnTo>
                  <a:pt x="13523" y="15116"/>
                </a:lnTo>
                <a:lnTo>
                  <a:pt x="13514" y="14920"/>
                </a:lnTo>
                <a:lnTo>
                  <a:pt x="13462" y="14734"/>
                </a:lnTo>
                <a:lnTo>
                  <a:pt x="13382" y="14564"/>
                </a:lnTo>
                <a:lnTo>
                  <a:pt x="13268" y="14427"/>
                </a:lnTo>
                <a:lnTo>
                  <a:pt x="13146" y="14304"/>
                </a:lnTo>
                <a:lnTo>
                  <a:pt x="12995" y="14209"/>
                </a:lnTo>
                <a:lnTo>
                  <a:pt x="12830" y="14161"/>
                </a:lnTo>
                <a:lnTo>
                  <a:pt x="12655" y="14135"/>
                </a:lnTo>
                <a:lnTo>
                  <a:pt x="8954" y="14135"/>
                </a:lnTo>
                <a:lnTo>
                  <a:pt x="8775" y="14161"/>
                </a:lnTo>
                <a:lnTo>
                  <a:pt x="8615" y="14220"/>
                </a:lnTo>
                <a:lnTo>
                  <a:pt x="8468" y="14304"/>
                </a:lnTo>
                <a:lnTo>
                  <a:pt x="8336" y="14427"/>
                </a:lnTo>
                <a:lnTo>
                  <a:pt x="8233" y="14570"/>
                </a:lnTo>
                <a:lnTo>
                  <a:pt x="8148" y="14740"/>
                </a:lnTo>
                <a:lnTo>
                  <a:pt x="8096" y="14920"/>
                </a:lnTo>
                <a:lnTo>
                  <a:pt x="8082" y="15116"/>
                </a:lnTo>
                <a:lnTo>
                  <a:pt x="8082" y="21600"/>
                </a:lnTo>
                <a:lnTo>
                  <a:pt x="4413" y="21600"/>
                </a:lnTo>
                <a:lnTo>
                  <a:pt x="4239" y="21579"/>
                </a:lnTo>
                <a:lnTo>
                  <a:pt x="4074" y="21520"/>
                </a:lnTo>
                <a:lnTo>
                  <a:pt x="3928" y="21430"/>
                </a:lnTo>
                <a:lnTo>
                  <a:pt x="3800" y="21303"/>
                </a:lnTo>
                <a:lnTo>
                  <a:pt x="3692" y="21165"/>
                </a:lnTo>
                <a:lnTo>
                  <a:pt x="3607" y="20995"/>
                </a:lnTo>
                <a:lnTo>
                  <a:pt x="3555" y="20809"/>
                </a:lnTo>
                <a:lnTo>
                  <a:pt x="3541" y="20618"/>
                </a:lnTo>
                <a:lnTo>
                  <a:pt x="3541" y="10766"/>
                </a:lnTo>
                <a:lnTo>
                  <a:pt x="542" y="10766"/>
                </a:lnTo>
                <a:lnTo>
                  <a:pt x="382" y="10750"/>
                </a:lnTo>
                <a:lnTo>
                  <a:pt x="240" y="10723"/>
                </a:lnTo>
                <a:lnTo>
                  <a:pt x="137" y="10675"/>
                </a:lnTo>
                <a:lnTo>
                  <a:pt x="61" y="10612"/>
                </a:lnTo>
                <a:lnTo>
                  <a:pt x="14" y="10532"/>
                </a:lnTo>
                <a:lnTo>
                  <a:pt x="0" y="10437"/>
                </a:lnTo>
                <a:lnTo>
                  <a:pt x="19" y="10325"/>
                </a:lnTo>
                <a:lnTo>
                  <a:pt x="71" y="10214"/>
                </a:lnTo>
                <a:lnTo>
                  <a:pt x="156" y="10086"/>
                </a:lnTo>
                <a:lnTo>
                  <a:pt x="273" y="9954"/>
                </a:lnTo>
                <a:lnTo>
                  <a:pt x="9982" y="329"/>
                </a:lnTo>
                <a:lnTo>
                  <a:pt x="10147" y="196"/>
                </a:lnTo>
                <a:lnTo>
                  <a:pt x="10317" y="101"/>
                </a:lnTo>
                <a:lnTo>
                  <a:pt x="10505" y="37"/>
                </a:lnTo>
                <a:lnTo>
                  <a:pt x="10703" y="0"/>
                </a:lnTo>
                <a:lnTo>
                  <a:pt x="10897" y="0"/>
                </a:lnTo>
                <a:close/>
              </a:path>
            </a:pathLst>
          </a:custGeom>
          <a:ln w="12700">
            <a:solidFill>
              <a:srgbClr val="00A9E8"/>
            </a:solidFill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2429" name="Group 2429"/>
          <p:cNvGrpSpPr/>
          <p:nvPr/>
        </p:nvGrpSpPr>
        <p:grpSpPr>
          <a:xfrm>
            <a:off x="7611548" y="5973821"/>
            <a:ext cx="1058236" cy="411490"/>
            <a:chOff x="-1" y="-1"/>
            <a:chExt cx="1058235" cy="411489"/>
          </a:xfrm>
        </p:grpSpPr>
        <p:sp>
          <p:nvSpPr>
            <p:cNvPr id="2427" name="Shape 2427"/>
            <p:cNvSpPr/>
            <p:nvPr/>
          </p:nvSpPr>
          <p:spPr>
            <a:xfrm>
              <a:off x="-2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428" name="Shape 2428"/>
            <p:cNvSpPr/>
            <p:nvPr/>
          </p:nvSpPr>
          <p:spPr>
            <a:xfrm>
              <a:off x="20087" y="72575"/>
              <a:ext cx="1018060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CORPORATE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OVERVIEW</a:t>
              </a:r>
            </a:p>
          </p:txBody>
        </p:sp>
      </p:grpSp>
      <p:sp>
        <p:nvSpPr>
          <p:cNvPr id="2430" name="Shape 2430"/>
          <p:cNvSpPr>
            <a:spLocks noGrp="1"/>
          </p:cNvSpPr>
          <p:nvPr>
            <p:ph type="body" idx="13"/>
          </p:nvPr>
        </p:nvSpPr>
        <p:spPr>
          <a:xfrm>
            <a:off x="439910" y="1182684"/>
            <a:ext cx="8321041" cy="457200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31" name="Shape 24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.)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/>
          <p:nvPr/>
        </p:nvSpPr>
        <p:spPr>
          <a:xfrm>
            <a:off x="1" y="6385307"/>
            <a:ext cx="9144001" cy="472697"/>
          </a:xfrm>
          <a:prstGeom prst="rect">
            <a:avLst/>
          </a:prstGeom>
          <a:solidFill>
            <a:srgbClr val="00A9E8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300">
                <a:solidFill>
                  <a:srgbClr val="00A9E8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91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73336" y="6515454"/>
            <a:ext cx="911526" cy="224066"/>
          </a:xfrm>
          <a:prstGeom prst="rect">
            <a:avLst/>
          </a:prstGeom>
          <a:ln w="12700">
            <a:miter lim="400000"/>
          </a:ln>
        </p:spPr>
      </p:pic>
      <p:sp>
        <p:nvSpPr>
          <p:cNvPr id="92" name="Shape 92"/>
          <p:cNvSpPr/>
          <p:nvPr/>
        </p:nvSpPr>
        <p:spPr>
          <a:xfrm>
            <a:off x="457203" y="6504374"/>
            <a:ext cx="3283886" cy="241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iPad Lithoplasty Overview | SPL-61178 | Rev. B</a:t>
            </a:r>
          </a:p>
          <a:p>
            <a:pPr>
              <a:defRPr sz="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© Shockwave Medical, Inc.  All Rights Reserved.</a:t>
            </a:r>
          </a:p>
        </p:txBody>
      </p:sp>
      <p:pic>
        <p:nvPicPr>
          <p:cNvPr id="93" name="image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64" y="0"/>
            <a:ext cx="9130473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94" name="Shape 94"/>
          <p:cNvSpPr/>
          <p:nvPr/>
        </p:nvSpPr>
        <p:spPr>
          <a:xfrm>
            <a:off x="0" y="6382510"/>
            <a:ext cx="9144000" cy="475488"/>
          </a:xfrm>
          <a:prstGeom prst="rect">
            <a:avLst/>
          </a:prstGeom>
          <a:solidFill>
            <a:srgbClr val="00A9E8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95" name="Shape 95"/>
          <p:cNvSpPr/>
          <p:nvPr/>
        </p:nvSpPr>
        <p:spPr>
          <a:xfrm>
            <a:off x="3747246" y="6527923"/>
            <a:ext cx="1649506" cy="1651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©2016 SHOCKWAVE</a:t>
            </a:r>
          </a:p>
        </p:txBody>
      </p:sp>
      <p:pic>
        <p:nvPicPr>
          <p:cNvPr id="96" name="image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48838" y="1984248"/>
            <a:ext cx="4846324" cy="1207012"/>
          </a:xfrm>
          <a:prstGeom prst="rect">
            <a:avLst/>
          </a:prstGeom>
          <a:ln w="12700">
            <a:miter lim="400000"/>
          </a:ln>
        </p:spPr>
      </p:pic>
      <p:sp>
        <p:nvSpPr>
          <p:cNvPr id="97" name="Shape 97"/>
          <p:cNvSpPr>
            <a:spLocks noGrp="1"/>
          </p:cNvSpPr>
          <p:nvPr>
            <p:ph type="sldNum" sz="quarter" idx="2"/>
          </p:nvPr>
        </p:nvSpPr>
        <p:spPr>
          <a:xfrm>
            <a:off x="4460728" y="6525422"/>
            <a:ext cx="222544" cy="204126"/>
          </a:xfrm>
          <a:prstGeom prst="rect">
            <a:avLst/>
          </a:prstGeom>
        </p:spPr>
        <p:txBody>
          <a:bodyPr lIns="34290" tIns="34290" rIns="34290" bIns="34290"/>
          <a:lstStyle>
            <a:lvl1pPr algn="ctr">
              <a:defRPr sz="10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Lithoplasty Ani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8" name="Shape 2438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5B5C5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439" name="Shape 2439"/>
          <p:cNvSpPr/>
          <p:nvPr/>
        </p:nvSpPr>
        <p:spPr>
          <a:xfrm>
            <a:off x="457203" y="6504374"/>
            <a:ext cx="3283886" cy="241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600"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iPad Lithoplasty Overview | SPL-61178 | Rev. B</a:t>
            </a:r>
          </a:p>
          <a:p>
            <a:pPr>
              <a:defRPr sz="600"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© Shockwave Medical, Inc.  All Rights Reserved.</a:t>
            </a:r>
          </a:p>
        </p:txBody>
      </p:sp>
      <p:pic>
        <p:nvPicPr>
          <p:cNvPr id="2440" name="image3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70458" y="6514748"/>
            <a:ext cx="914404" cy="224772"/>
          </a:xfrm>
          <a:prstGeom prst="rect">
            <a:avLst/>
          </a:prstGeom>
          <a:ln w="12700">
            <a:miter lim="400000"/>
          </a:ln>
        </p:spPr>
      </p:pic>
      <p:sp>
        <p:nvSpPr>
          <p:cNvPr id="2441" name="Shape 2441"/>
          <p:cNvSpPr/>
          <p:nvPr/>
        </p:nvSpPr>
        <p:spPr>
          <a:xfrm>
            <a:off x="3706317" y="6603154"/>
            <a:ext cx="1731369" cy="177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b">
            <a:spAutoFit/>
          </a:bodyPr>
          <a:lstStyle>
            <a:lvl1pPr algn="ctr">
              <a:defRPr sz="700">
                <a:solidFill>
                  <a:srgbClr val="00A9E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SAFETY INFORMATION</a:t>
            </a:r>
          </a:p>
        </p:txBody>
      </p:sp>
      <p:sp>
        <p:nvSpPr>
          <p:cNvPr id="2442" name="Shape 2442"/>
          <p:cNvSpPr/>
          <p:nvPr/>
        </p:nvSpPr>
        <p:spPr>
          <a:xfrm>
            <a:off x="550862" y="5973826"/>
            <a:ext cx="411846" cy="4114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597" y="0"/>
                </a:moveTo>
                <a:lnTo>
                  <a:pt x="21600" y="0"/>
                </a:lnTo>
                <a:lnTo>
                  <a:pt x="21600" y="18000"/>
                </a:lnTo>
                <a:cubicBezTo>
                  <a:pt x="21600" y="19988"/>
                  <a:pt x="19990" y="21600"/>
                  <a:pt x="18003" y="21600"/>
                </a:cubicBezTo>
                <a:lnTo>
                  <a:pt x="0" y="21600"/>
                </a:lnTo>
                <a:lnTo>
                  <a:pt x="0" y="3600"/>
                </a:lnTo>
                <a:cubicBezTo>
                  <a:pt x="0" y="1612"/>
                  <a:pt x="1610" y="0"/>
                  <a:pt x="3597" y="0"/>
                </a:cubicBezTo>
                <a:close/>
              </a:path>
            </a:pathLst>
          </a:custGeom>
          <a:ln w="12700">
            <a:solidFill>
              <a:srgbClr val="00A9E8"/>
            </a:solidFill>
          </a:ln>
        </p:spPr>
        <p:txBody>
          <a:bodyPr lIns="45718" tIns="45718" rIns="45718" bIns="45718" anchor="ctr"/>
          <a:lstStyle/>
          <a:p>
            <a:pPr algn="ctr">
              <a:defRPr sz="800" b="1">
                <a:solidFill>
                  <a:srgbClr val="00A9E8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2445" name="Group 2445">
            <a:hlinkClick r:id="rId4" action="ppaction://hlinksldjump"/>
          </p:cNvPr>
          <p:cNvGrpSpPr/>
          <p:nvPr/>
        </p:nvGrpSpPr>
        <p:grpSpPr>
          <a:xfrm>
            <a:off x="1005678" y="5973821"/>
            <a:ext cx="1058238" cy="411490"/>
            <a:chOff x="0" y="-1"/>
            <a:chExt cx="1058236" cy="411489"/>
          </a:xfrm>
        </p:grpSpPr>
        <p:sp>
          <p:nvSpPr>
            <p:cNvPr id="2443" name="Shape 2443"/>
            <p:cNvSpPr/>
            <p:nvPr/>
          </p:nvSpPr>
          <p:spPr>
            <a:xfrm>
              <a:off x="-1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444" name="Shape 2444"/>
            <p:cNvSpPr/>
            <p:nvPr/>
          </p:nvSpPr>
          <p:spPr>
            <a:xfrm>
              <a:off x="20086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TECHNOLOGY OVERVIEW</a:t>
              </a:r>
            </a:p>
          </p:txBody>
        </p:sp>
      </p:grpSp>
      <p:grpSp>
        <p:nvGrpSpPr>
          <p:cNvPr id="2448" name="Group 2448">
            <a:hlinkClick r:id="rId4" action="ppaction://hlinksldjump"/>
          </p:cNvPr>
          <p:cNvGrpSpPr/>
          <p:nvPr/>
        </p:nvGrpSpPr>
        <p:grpSpPr>
          <a:xfrm>
            <a:off x="2106884" y="5973821"/>
            <a:ext cx="1058236" cy="411490"/>
            <a:chOff x="-1" y="-1"/>
            <a:chExt cx="1058235" cy="411489"/>
          </a:xfrm>
        </p:grpSpPr>
        <p:sp>
          <p:nvSpPr>
            <p:cNvPr id="2446" name="Shape 2446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solidFill>
              <a:srgbClr val="5B5C5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7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447" name="Shape 2447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ANIMATIONS</a:t>
              </a:r>
            </a:p>
            <a:p>
              <a:pPr algn="ctr">
                <a:defRPr sz="7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AND VIDEOS</a:t>
              </a:r>
            </a:p>
          </p:txBody>
        </p:sp>
      </p:grpSp>
      <p:grpSp>
        <p:nvGrpSpPr>
          <p:cNvPr id="2451" name="Group 2451">
            <a:hlinkClick r:id="rId4" action="ppaction://hlinksldjump"/>
          </p:cNvPr>
          <p:cNvGrpSpPr/>
          <p:nvPr/>
        </p:nvGrpSpPr>
        <p:grpSpPr>
          <a:xfrm>
            <a:off x="3208087" y="5973821"/>
            <a:ext cx="1058237" cy="411490"/>
            <a:chOff x="0" y="-1"/>
            <a:chExt cx="1058236" cy="411489"/>
          </a:xfrm>
        </p:grpSpPr>
        <p:sp>
          <p:nvSpPr>
            <p:cNvPr id="2449" name="Shape 2449"/>
            <p:cNvSpPr/>
            <p:nvPr/>
          </p:nvSpPr>
          <p:spPr>
            <a:xfrm>
              <a:off x="-1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450" name="Shape 2450"/>
            <p:cNvSpPr/>
            <p:nvPr/>
          </p:nvSpPr>
          <p:spPr>
            <a:xfrm>
              <a:off x="20086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DISRUPT </a:t>
              </a:r>
              <a:br/>
              <a:r>
                <a:t>PAD DATA</a:t>
              </a:r>
            </a:p>
          </p:txBody>
        </p:sp>
      </p:grpSp>
      <p:grpSp>
        <p:nvGrpSpPr>
          <p:cNvPr id="2454" name="Group 2454">
            <a:hlinkClick r:id="rId4" action="ppaction://hlinksldjump"/>
          </p:cNvPr>
          <p:cNvGrpSpPr/>
          <p:nvPr/>
        </p:nvGrpSpPr>
        <p:grpSpPr>
          <a:xfrm>
            <a:off x="4309290" y="5973821"/>
            <a:ext cx="1058237" cy="411490"/>
            <a:chOff x="-1" y="-1"/>
            <a:chExt cx="1058235" cy="411489"/>
          </a:xfrm>
        </p:grpSpPr>
        <p:sp>
          <p:nvSpPr>
            <p:cNvPr id="2452" name="Shape 2452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453" name="Shape 2453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USER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GUIDE</a:t>
              </a:r>
            </a:p>
          </p:txBody>
        </p:sp>
      </p:grpSp>
      <p:grpSp>
        <p:nvGrpSpPr>
          <p:cNvPr id="2457" name="Group 2457"/>
          <p:cNvGrpSpPr/>
          <p:nvPr/>
        </p:nvGrpSpPr>
        <p:grpSpPr>
          <a:xfrm>
            <a:off x="5410493" y="5973821"/>
            <a:ext cx="1058236" cy="411490"/>
            <a:chOff x="-1" y="-1"/>
            <a:chExt cx="1058235" cy="411489"/>
          </a:xfrm>
        </p:grpSpPr>
        <p:sp>
          <p:nvSpPr>
            <p:cNvPr id="2455" name="Shape 2455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456" name="Shape 2456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CASE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STUDIES</a:t>
              </a:r>
            </a:p>
          </p:txBody>
        </p:sp>
      </p:grpSp>
      <p:grpSp>
        <p:nvGrpSpPr>
          <p:cNvPr id="2460" name="Group 2460">
            <a:hlinkClick r:id="rId4" action="ppaction://hlinksldjump"/>
          </p:cNvPr>
          <p:cNvGrpSpPr/>
          <p:nvPr/>
        </p:nvGrpSpPr>
        <p:grpSpPr>
          <a:xfrm>
            <a:off x="6511697" y="5973821"/>
            <a:ext cx="1058236" cy="411490"/>
            <a:chOff x="-1" y="-1"/>
            <a:chExt cx="1058235" cy="411489"/>
          </a:xfrm>
        </p:grpSpPr>
        <p:sp>
          <p:nvSpPr>
            <p:cNvPr id="2458" name="Shape 2458"/>
            <p:cNvSpPr/>
            <p:nvPr/>
          </p:nvSpPr>
          <p:spPr>
            <a:xfrm>
              <a:off x="-2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459" name="Shape 2459"/>
            <p:cNvSpPr/>
            <p:nvPr/>
          </p:nvSpPr>
          <p:spPr>
            <a:xfrm>
              <a:off x="20087" y="72575"/>
              <a:ext cx="1018060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KEY</a:t>
              </a:r>
              <a:br/>
              <a:r>
                <a:t>BENEFITS</a:t>
              </a:r>
            </a:p>
          </p:txBody>
        </p:sp>
      </p:grpSp>
      <p:sp>
        <p:nvSpPr>
          <p:cNvPr id="2461" name="Shape 2461">
            <a:hlinkClick r:id="rId2" action="ppaction://hlinksldjump"/>
          </p:cNvPr>
          <p:cNvSpPr/>
          <p:nvPr/>
        </p:nvSpPr>
        <p:spPr>
          <a:xfrm>
            <a:off x="653705" y="6088126"/>
            <a:ext cx="205795" cy="182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97" y="0"/>
                </a:moveTo>
                <a:lnTo>
                  <a:pt x="11095" y="37"/>
                </a:lnTo>
                <a:lnTo>
                  <a:pt x="11279" y="101"/>
                </a:lnTo>
                <a:lnTo>
                  <a:pt x="11458" y="196"/>
                </a:lnTo>
                <a:lnTo>
                  <a:pt x="11618" y="329"/>
                </a:lnTo>
                <a:lnTo>
                  <a:pt x="21331" y="9954"/>
                </a:lnTo>
                <a:lnTo>
                  <a:pt x="21449" y="10086"/>
                </a:lnTo>
                <a:lnTo>
                  <a:pt x="21529" y="10214"/>
                </a:lnTo>
                <a:lnTo>
                  <a:pt x="21581" y="10325"/>
                </a:lnTo>
                <a:lnTo>
                  <a:pt x="21600" y="10437"/>
                </a:lnTo>
                <a:lnTo>
                  <a:pt x="21586" y="10521"/>
                </a:lnTo>
                <a:lnTo>
                  <a:pt x="21543" y="10606"/>
                </a:lnTo>
                <a:lnTo>
                  <a:pt x="21468" y="10670"/>
                </a:lnTo>
                <a:lnTo>
                  <a:pt x="21360" y="10723"/>
                </a:lnTo>
                <a:lnTo>
                  <a:pt x="21228" y="10750"/>
                </a:lnTo>
                <a:lnTo>
                  <a:pt x="21062" y="10760"/>
                </a:lnTo>
                <a:lnTo>
                  <a:pt x="18064" y="10760"/>
                </a:lnTo>
                <a:lnTo>
                  <a:pt x="18064" y="20618"/>
                </a:lnTo>
                <a:lnTo>
                  <a:pt x="18050" y="20809"/>
                </a:lnTo>
                <a:lnTo>
                  <a:pt x="17998" y="20995"/>
                </a:lnTo>
                <a:lnTo>
                  <a:pt x="17922" y="21165"/>
                </a:lnTo>
                <a:lnTo>
                  <a:pt x="17809" y="21313"/>
                </a:lnTo>
                <a:lnTo>
                  <a:pt x="17686" y="21430"/>
                </a:lnTo>
                <a:lnTo>
                  <a:pt x="17536" y="21520"/>
                </a:lnTo>
                <a:lnTo>
                  <a:pt x="17371" y="21579"/>
                </a:lnTo>
                <a:lnTo>
                  <a:pt x="17191" y="21600"/>
                </a:lnTo>
                <a:lnTo>
                  <a:pt x="13523" y="21600"/>
                </a:lnTo>
                <a:lnTo>
                  <a:pt x="13523" y="15116"/>
                </a:lnTo>
                <a:lnTo>
                  <a:pt x="13514" y="14920"/>
                </a:lnTo>
                <a:lnTo>
                  <a:pt x="13462" y="14734"/>
                </a:lnTo>
                <a:lnTo>
                  <a:pt x="13382" y="14564"/>
                </a:lnTo>
                <a:lnTo>
                  <a:pt x="13268" y="14427"/>
                </a:lnTo>
                <a:lnTo>
                  <a:pt x="13146" y="14304"/>
                </a:lnTo>
                <a:lnTo>
                  <a:pt x="12995" y="14209"/>
                </a:lnTo>
                <a:lnTo>
                  <a:pt x="12830" y="14161"/>
                </a:lnTo>
                <a:lnTo>
                  <a:pt x="12655" y="14135"/>
                </a:lnTo>
                <a:lnTo>
                  <a:pt x="8954" y="14135"/>
                </a:lnTo>
                <a:lnTo>
                  <a:pt x="8775" y="14161"/>
                </a:lnTo>
                <a:lnTo>
                  <a:pt x="8615" y="14220"/>
                </a:lnTo>
                <a:lnTo>
                  <a:pt x="8468" y="14304"/>
                </a:lnTo>
                <a:lnTo>
                  <a:pt x="8336" y="14427"/>
                </a:lnTo>
                <a:lnTo>
                  <a:pt x="8233" y="14570"/>
                </a:lnTo>
                <a:lnTo>
                  <a:pt x="8148" y="14740"/>
                </a:lnTo>
                <a:lnTo>
                  <a:pt x="8096" y="14920"/>
                </a:lnTo>
                <a:lnTo>
                  <a:pt x="8082" y="15116"/>
                </a:lnTo>
                <a:lnTo>
                  <a:pt x="8082" y="21600"/>
                </a:lnTo>
                <a:lnTo>
                  <a:pt x="4413" y="21600"/>
                </a:lnTo>
                <a:lnTo>
                  <a:pt x="4239" y="21579"/>
                </a:lnTo>
                <a:lnTo>
                  <a:pt x="4074" y="21520"/>
                </a:lnTo>
                <a:lnTo>
                  <a:pt x="3928" y="21430"/>
                </a:lnTo>
                <a:lnTo>
                  <a:pt x="3800" y="21303"/>
                </a:lnTo>
                <a:lnTo>
                  <a:pt x="3692" y="21165"/>
                </a:lnTo>
                <a:lnTo>
                  <a:pt x="3607" y="20995"/>
                </a:lnTo>
                <a:lnTo>
                  <a:pt x="3555" y="20809"/>
                </a:lnTo>
                <a:lnTo>
                  <a:pt x="3541" y="20618"/>
                </a:lnTo>
                <a:lnTo>
                  <a:pt x="3541" y="10766"/>
                </a:lnTo>
                <a:lnTo>
                  <a:pt x="542" y="10766"/>
                </a:lnTo>
                <a:lnTo>
                  <a:pt x="382" y="10750"/>
                </a:lnTo>
                <a:lnTo>
                  <a:pt x="240" y="10723"/>
                </a:lnTo>
                <a:lnTo>
                  <a:pt x="137" y="10675"/>
                </a:lnTo>
                <a:lnTo>
                  <a:pt x="61" y="10612"/>
                </a:lnTo>
                <a:lnTo>
                  <a:pt x="14" y="10532"/>
                </a:lnTo>
                <a:lnTo>
                  <a:pt x="0" y="10437"/>
                </a:lnTo>
                <a:lnTo>
                  <a:pt x="19" y="10325"/>
                </a:lnTo>
                <a:lnTo>
                  <a:pt x="71" y="10214"/>
                </a:lnTo>
                <a:lnTo>
                  <a:pt x="156" y="10086"/>
                </a:lnTo>
                <a:lnTo>
                  <a:pt x="273" y="9954"/>
                </a:lnTo>
                <a:lnTo>
                  <a:pt x="9982" y="329"/>
                </a:lnTo>
                <a:lnTo>
                  <a:pt x="10147" y="196"/>
                </a:lnTo>
                <a:lnTo>
                  <a:pt x="10317" y="101"/>
                </a:lnTo>
                <a:lnTo>
                  <a:pt x="10505" y="37"/>
                </a:lnTo>
                <a:lnTo>
                  <a:pt x="10703" y="0"/>
                </a:lnTo>
                <a:lnTo>
                  <a:pt x="10897" y="0"/>
                </a:lnTo>
                <a:close/>
              </a:path>
            </a:pathLst>
          </a:custGeom>
          <a:ln w="12700">
            <a:solidFill>
              <a:srgbClr val="00A9E8"/>
            </a:solidFill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2464" name="Group 2464"/>
          <p:cNvGrpSpPr/>
          <p:nvPr/>
        </p:nvGrpSpPr>
        <p:grpSpPr>
          <a:xfrm>
            <a:off x="7611548" y="5973821"/>
            <a:ext cx="1058236" cy="411490"/>
            <a:chOff x="-1" y="-1"/>
            <a:chExt cx="1058235" cy="411489"/>
          </a:xfrm>
        </p:grpSpPr>
        <p:sp>
          <p:nvSpPr>
            <p:cNvPr id="2462" name="Shape 2462"/>
            <p:cNvSpPr/>
            <p:nvPr/>
          </p:nvSpPr>
          <p:spPr>
            <a:xfrm>
              <a:off x="-2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463" name="Shape 2463"/>
            <p:cNvSpPr/>
            <p:nvPr/>
          </p:nvSpPr>
          <p:spPr>
            <a:xfrm>
              <a:off x="20087" y="72575"/>
              <a:ext cx="1018060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CORPORATE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OVERVIEW</a:t>
              </a:r>
            </a:p>
          </p:txBody>
        </p:sp>
      </p:grpSp>
      <p:sp>
        <p:nvSpPr>
          <p:cNvPr id="2465" name="Shape 2465"/>
          <p:cNvSpPr>
            <a:spLocks noGrp="1"/>
          </p:cNvSpPr>
          <p:nvPr>
            <p:ph type="body" idx="1"/>
          </p:nvPr>
        </p:nvSpPr>
        <p:spPr>
          <a:xfrm>
            <a:off x="439910" y="1182687"/>
            <a:ext cx="8321042" cy="4572002"/>
          </a:xfrm>
          <a:prstGeom prst="rect">
            <a:avLst/>
          </a:prstGeom>
        </p:spPr>
        <p:txBody>
          <a:bodyPr/>
          <a:lstStyle>
            <a:lvl1pPr marL="129773" indent="-129773">
              <a:buClr>
                <a:srgbClr val="38342C"/>
              </a:buClr>
              <a:defRPr>
                <a:solidFill>
                  <a:srgbClr val="5B5C56"/>
                </a:solidFill>
              </a:defRPr>
            </a:lvl1pPr>
            <a:lvl2pPr marL="276847" indent="-147076">
              <a:buClr>
                <a:srgbClr val="38342C"/>
              </a:buClr>
              <a:defRPr>
                <a:solidFill>
                  <a:srgbClr val="5B5C56"/>
                </a:solidFill>
              </a:defRPr>
            </a:lvl2pPr>
            <a:lvl3pPr marL="427686" indent="-168145">
              <a:buClr>
                <a:srgbClr val="38342C"/>
              </a:buClr>
              <a:defRPr>
                <a:solidFill>
                  <a:srgbClr val="5B5C56"/>
                </a:solidFill>
              </a:defRPr>
            </a:lvl3pPr>
            <a:lvl4pPr marL="571966" indent="-183845">
              <a:buClr>
                <a:srgbClr val="38342C"/>
              </a:buClr>
              <a:buChar char="•"/>
              <a:defRPr>
                <a:solidFill>
                  <a:srgbClr val="5B5C56"/>
                </a:solidFill>
              </a:defRPr>
            </a:lvl4pPr>
            <a:lvl5pPr marL="691618" indent="-173722">
              <a:buClr>
                <a:srgbClr val="38342C"/>
              </a:buClr>
              <a:buChar char="•"/>
              <a:defRPr>
                <a:solidFill>
                  <a:srgbClr val="5B5C56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66" name="Shape 2466"/>
          <p:cNvSpPr>
            <a:spLocks noGrp="1"/>
          </p:cNvSpPr>
          <p:nvPr>
            <p:ph type="body" sz="quarter" idx="13"/>
          </p:nvPr>
        </p:nvSpPr>
        <p:spPr>
          <a:xfrm>
            <a:off x="439911" y="107155"/>
            <a:ext cx="8321041" cy="417186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2467" name="Shape 2467"/>
          <p:cNvSpPr>
            <a:spLocks noGrp="1"/>
          </p:cNvSpPr>
          <p:nvPr>
            <p:ph type="body" sz="quarter" idx="14"/>
          </p:nvPr>
        </p:nvSpPr>
        <p:spPr>
          <a:xfrm>
            <a:off x="439911" y="539530"/>
            <a:ext cx="8321041" cy="342901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68" name="Shape 24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isrupt Pad Data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5" name="Shape 2475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5B5C5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476" name="Shape 2476"/>
          <p:cNvSpPr>
            <a:spLocks noGrp="1"/>
          </p:cNvSpPr>
          <p:nvPr>
            <p:ph type="body" idx="1"/>
          </p:nvPr>
        </p:nvSpPr>
        <p:spPr>
          <a:xfrm>
            <a:off x="439910" y="1182687"/>
            <a:ext cx="8321042" cy="4572002"/>
          </a:xfrm>
          <a:prstGeom prst="rect">
            <a:avLst/>
          </a:prstGeom>
        </p:spPr>
        <p:txBody>
          <a:bodyPr/>
          <a:lstStyle>
            <a:lvl1pPr marL="129773" indent="-129773">
              <a:buClr>
                <a:srgbClr val="38342C"/>
              </a:buClr>
              <a:defRPr>
                <a:solidFill>
                  <a:srgbClr val="5B5C56"/>
                </a:solidFill>
              </a:defRPr>
            </a:lvl1pPr>
            <a:lvl2pPr marL="276847" indent="-147076">
              <a:buClr>
                <a:srgbClr val="38342C"/>
              </a:buClr>
              <a:defRPr>
                <a:solidFill>
                  <a:srgbClr val="5B5C56"/>
                </a:solidFill>
              </a:defRPr>
            </a:lvl2pPr>
            <a:lvl3pPr marL="427686" indent="-168145">
              <a:buClr>
                <a:srgbClr val="38342C"/>
              </a:buClr>
              <a:defRPr>
                <a:solidFill>
                  <a:srgbClr val="5B5C56"/>
                </a:solidFill>
              </a:defRPr>
            </a:lvl3pPr>
            <a:lvl4pPr marL="571966" indent="-183845">
              <a:buClr>
                <a:srgbClr val="38342C"/>
              </a:buClr>
              <a:buChar char="•"/>
              <a:defRPr>
                <a:solidFill>
                  <a:srgbClr val="5B5C56"/>
                </a:solidFill>
              </a:defRPr>
            </a:lvl4pPr>
            <a:lvl5pPr marL="691618" indent="-173722">
              <a:buClr>
                <a:srgbClr val="38342C"/>
              </a:buClr>
              <a:buChar char="•"/>
              <a:defRPr>
                <a:solidFill>
                  <a:srgbClr val="5B5C56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77" name="Shape 2477"/>
          <p:cNvSpPr>
            <a:spLocks noGrp="1"/>
          </p:cNvSpPr>
          <p:nvPr>
            <p:ph type="body" sz="quarter" idx="13"/>
          </p:nvPr>
        </p:nvSpPr>
        <p:spPr>
          <a:xfrm>
            <a:off x="439911" y="107155"/>
            <a:ext cx="8321041" cy="700093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2478" name="Shape 2478"/>
          <p:cNvSpPr/>
          <p:nvPr/>
        </p:nvSpPr>
        <p:spPr>
          <a:xfrm>
            <a:off x="457203" y="6504374"/>
            <a:ext cx="3283886" cy="241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600"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iPad Lithoplasty Overview | SPL-61178 | Rev. B</a:t>
            </a:r>
          </a:p>
          <a:p>
            <a:pPr>
              <a:defRPr sz="600"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© Shockwave Medical, Inc.  All Rights Reserved.</a:t>
            </a:r>
          </a:p>
        </p:txBody>
      </p:sp>
      <p:pic>
        <p:nvPicPr>
          <p:cNvPr id="2479" name="image3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70458" y="6514748"/>
            <a:ext cx="914404" cy="224772"/>
          </a:xfrm>
          <a:prstGeom prst="rect">
            <a:avLst/>
          </a:prstGeom>
          <a:ln w="12700">
            <a:miter lim="400000"/>
          </a:ln>
        </p:spPr>
      </p:pic>
      <p:sp>
        <p:nvSpPr>
          <p:cNvPr id="2480" name="Shape 2480"/>
          <p:cNvSpPr/>
          <p:nvPr/>
        </p:nvSpPr>
        <p:spPr>
          <a:xfrm>
            <a:off x="3706317" y="6603154"/>
            <a:ext cx="1731369" cy="177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b">
            <a:spAutoFit/>
          </a:bodyPr>
          <a:lstStyle>
            <a:lvl1pPr algn="ctr">
              <a:defRPr sz="700">
                <a:solidFill>
                  <a:srgbClr val="00A9E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SAFETY INFORMATION</a:t>
            </a:r>
          </a:p>
        </p:txBody>
      </p:sp>
      <p:sp>
        <p:nvSpPr>
          <p:cNvPr id="2481" name="Shape 2481"/>
          <p:cNvSpPr/>
          <p:nvPr/>
        </p:nvSpPr>
        <p:spPr>
          <a:xfrm>
            <a:off x="550862" y="5973826"/>
            <a:ext cx="411846" cy="4114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597" y="0"/>
                </a:moveTo>
                <a:lnTo>
                  <a:pt x="21600" y="0"/>
                </a:lnTo>
                <a:lnTo>
                  <a:pt x="21600" y="18000"/>
                </a:lnTo>
                <a:cubicBezTo>
                  <a:pt x="21600" y="19988"/>
                  <a:pt x="19990" y="21600"/>
                  <a:pt x="18003" y="21600"/>
                </a:cubicBezTo>
                <a:lnTo>
                  <a:pt x="0" y="21600"/>
                </a:lnTo>
                <a:lnTo>
                  <a:pt x="0" y="3600"/>
                </a:lnTo>
                <a:cubicBezTo>
                  <a:pt x="0" y="1612"/>
                  <a:pt x="1610" y="0"/>
                  <a:pt x="3597" y="0"/>
                </a:cubicBezTo>
                <a:close/>
              </a:path>
            </a:pathLst>
          </a:custGeom>
          <a:ln w="12700">
            <a:solidFill>
              <a:srgbClr val="00A9E8"/>
            </a:solidFill>
          </a:ln>
        </p:spPr>
        <p:txBody>
          <a:bodyPr lIns="45718" tIns="45718" rIns="45718" bIns="45718" anchor="ctr"/>
          <a:lstStyle/>
          <a:p>
            <a:pPr algn="ctr">
              <a:defRPr sz="800" b="1">
                <a:solidFill>
                  <a:srgbClr val="00A9E8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2484" name="Group 2484">
            <a:hlinkClick r:id="rId4" action="ppaction://hlinksldjump"/>
          </p:cNvPr>
          <p:cNvGrpSpPr/>
          <p:nvPr/>
        </p:nvGrpSpPr>
        <p:grpSpPr>
          <a:xfrm>
            <a:off x="1005678" y="5973821"/>
            <a:ext cx="1058238" cy="411490"/>
            <a:chOff x="0" y="-1"/>
            <a:chExt cx="1058236" cy="411489"/>
          </a:xfrm>
        </p:grpSpPr>
        <p:sp>
          <p:nvSpPr>
            <p:cNvPr id="2482" name="Shape 2482"/>
            <p:cNvSpPr/>
            <p:nvPr/>
          </p:nvSpPr>
          <p:spPr>
            <a:xfrm>
              <a:off x="-1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483" name="Shape 2483"/>
            <p:cNvSpPr/>
            <p:nvPr/>
          </p:nvSpPr>
          <p:spPr>
            <a:xfrm>
              <a:off x="20086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TECHNOLOGY OVERVIEW</a:t>
              </a:r>
            </a:p>
          </p:txBody>
        </p:sp>
      </p:grpSp>
      <p:grpSp>
        <p:nvGrpSpPr>
          <p:cNvPr id="2487" name="Group 2487">
            <a:hlinkClick r:id="rId4" action="ppaction://hlinksldjump"/>
          </p:cNvPr>
          <p:cNvGrpSpPr/>
          <p:nvPr/>
        </p:nvGrpSpPr>
        <p:grpSpPr>
          <a:xfrm>
            <a:off x="2106884" y="5973821"/>
            <a:ext cx="1058236" cy="411490"/>
            <a:chOff x="-1" y="-1"/>
            <a:chExt cx="1058235" cy="411489"/>
          </a:xfrm>
        </p:grpSpPr>
        <p:sp>
          <p:nvSpPr>
            <p:cNvPr id="2485" name="Shape 2485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486" name="Shape 2486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ANIMATIONS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AND VIDEOS</a:t>
              </a:r>
            </a:p>
          </p:txBody>
        </p:sp>
      </p:grpSp>
      <p:grpSp>
        <p:nvGrpSpPr>
          <p:cNvPr id="2490" name="Group 2490">
            <a:hlinkClick r:id="rId4" action="ppaction://hlinksldjump"/>
          </p:cNvPr>
          <p:cNvGrpSpPr/>
          <p:nvPr/>
        </p:nvGrpSpPr>
        <p:grpSpPr>
          <a:xfrm>
            <a:off x="3208087" y="5973821"/>
            <a:ext cx="1058237" cy="411490"/>
            <a:chOff x="0" y="-1"/>
            <a:chExt cx="1058236" cy="411489"/>
          </a:xfrm>
        </p:grpSpPr>
        <p:sp>
          <p:nvSpPr>
            <p:cNvPr id="2488" name="Shape 2488"/>
            <p:cNvSpPr/>
            <p:nvPr/>
          </p:nvSpPr>
          <p:spPr>
            <a:xfrm>
              <a:off x="-1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solidFill>
              <a:srgbClr val="5B5C5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489" name="Shape 2489"/>
            <p:cNvSpPr/>
            <p:nvPr/>
          </p:nvSpPr>
          <p:spPr>
            <a:xfrm>
              <a:off x="20086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DISRUPT </a:t>
              </a:r>
              <a:br/>
              <a:r>
                <a:t>PAD DATA</a:t>
              </a:r>
            </a:p>
          </p:txBody>
        </p:sp>
      </p:grpSp>
      <p:grpSp>
        <p:nvGrpSpPr>
          <p:cNvPr id="2493" name="Group 2493">
            <a:hlinkClick r:id="rId4" action="ppaction://hlinksldjump"/>
          </p:cNvPr>
          <p:cNvGrpSpPr/>
          <p:nvPr/>
        </p:nvGrpSpPr>
        <p:grpSpPr>
          <a:xfrm>
            <a:off x="4309290" y="5973821"/>
            <a:ext cx="1058237" cy="411490"/>
            <a:chOff x="-1" y="-1"/>
            <a:chExt cx="1058235" cy="411489"/>
          </a:xfrm>
        </p:grpSpPr>
        <p:sp>
          <p:nvSpPr>
            <p:cNvPr id="2491" name="Shape 2491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492" name="Shape 2492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USER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GUIDE</a:t>
              </a:r>
            </a:p>
          </p:txBody>
        </p:sp>
      </p:grpSp>
      <p:grpSp>
        <p:nvGrpSpPr>
          <p:cNvPr id="2496" name="Group 2496"/>
          <p:cNvGrpSpPr/>
          <p:nvPr/>
        </p:nvGrpSpPr>
        <p:grpSpPr>
          <a:xfrm>
            <a:off x="5410493" y="5973821"/>
            <a:ext cx="1058236" cy="411490"/>
            <a:chOff x="-1" y="-1"/>
            <a:chExt cx="1058235" cy="411489"/>
          </a:xfrm>
        </p:grpSpPr>
        <p:sp>
          <p:nvSpPr>
            <p:cNvPr id="2494" name="Shape 2494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495" name="Shape 2495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CASE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STUDIES</a:t>
              </a:r>
            </a:p>
          </p:txBody>
        </p:sp>
      </p:grpSp>
      <p:grpSp>
        <p:nvGrpSpPr>
          <p:cNvPr id="2499" name="Group 2499">
            <a:hlinkClick r:id="rId4" action="ppaction://hlinksldjump"/>
          </p:cNvPr>
          <p:cNvGrpSpPr/>
          <p:nvPr/>
        </p:nvGrpSpPr>
        <p:grpSpPr>
          <a:xfrm>
            <a:off x="6511697" y="5973821"/>
            <a:ext cx="1058236" cy="411490"/>
            <a:chOff x="-1" y="-1"/>
            <a:chExt cx="1058235" cy="411489"/>
          </a:xfrm>
        </p:grpSpPr>
        <p:sp>
          <p:nvSpPr>
            <p:cNvPr id="2497" name="Shape 2497"/>
            <p:cNvSpPr/>
            <p:nvPr/>
          </p:nvSpPr>
          <p:spPr>
            <a:xfrm>
              <a:off x="-2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498" name="Shape 2498"/>
            <p:cNvSpPr/>
            <p:nvPr/>
          </p:nvSpPr>
          <p:spPr>
            <a:xfrm>
              <a:off x="20087" y="72575"/>
              <a:ext cx="1018060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KEY</a:t>
              </a:r>
              <a:br/>
              <a:r>
                <a:t>BENEFITS</a:t>
              </a:r>
            </a:p>
          </p:txBody>
        </p:sp>
      </p:grpSp>
      <p:sp>
        <p:nvSpPr>
          <p:cNvPr id="2500" name="Shape 2500">
            <a:hlinkClick r:id="rId2" action="ppaction://hlinksldjump"/>
          </p:cNvPr>
          <p:cNvSpPr/>
          <p:nvPr/>
        </p:nvSpPr>
        <p:spPr>
          <a:xfrm>
            <a:off x="653705" y="6088126"/>
            <a:ext cx="205795" cy="182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97" y="0"/>
                </a:moveTo>
                <a:lnTo>
                  <a:pt x="11095" y="37"/>
                </a:lnTo>
                <a:lnTo>
                  <a:pt x="11279" y="101"/>
                </a:lnTo>
                <a:lnTo>
                  <a:pt x="11458" y="196"/>
                </a:lnTo>
                <a:lnTo>
                  <a:pt x="11618" y="329"/>
                </a:lnTo>
                <a:lnTo>
                  <a:pt x="21331" y="9954"/>
                </a:lnTo>
                <a:lnTo>
                  <a:pt x="21449" y="10086"/>
                </a:lnTo>
                <a:lnTo>
                  <a:pt x="21529" y="10214"/>
                </a:lnTo>
                <a:lnTo>
                  <a:pt x="21581" y="10325"/>
                </a:lnTo>
                <a:lnTo>
                  <a:pt x="21600" y="10437"/>
                </a:lnTo>
                <a:lnTo>
                  <a:pt x="21586" y="10521"/>
                </a:lnTo>
                <a:lnTo>
                  <a:pt x="21543" y="10606"/>
                </a:lnTo>
                <a:lnTo>
                  <a:pt x="21468" y="10670"/>
                </a:lnTo>
                <a:lnTo>
                  <a:pt x="21360" y="10723"/>
                </a:lnTo>
                <a:lnTo>
                  <a:pt x="21228" y="10750"/>
                </a:lnTo>
                <a:lnTo>
                  <a:pt x="21062" y="10760"/>
                </a:lnTo>
                <a:lnTo>
                  <a:pt x="18064" y="10760"/>
                </a:lnTo>
                <a:lnTo>
                  <a:pt x="18064" y="20618"/>
                </a:lnTo>
                <a:lnTo>
                  <a:pt x="18050" y="20809"/>
                </a:lnTo>
                <a:lnTo>
                  <a:pt x="17998" y="20995"/>
                </a:lnTo>
                <a:lnTo>
                  <a:pt x="17922" y="21165"/>
                </a:lnTo>
                <a:lnTo>
                  <a:pt x="17809" y="21313"/>
                </a:lnTo>
                <a:lnTo>
                  <a:pt x="17686" y="21430"/>
                </a:lnTo>
                <a:lnTo>
                  <a:pt x="17536" y="21520"/>
                </a:lnTo>
                <a:lnTo>
                  <a:pt x="17371" y="21579"/>
                </a:lnTo>
                <a:lnTo>
                  <a:pt x="17191" y="21600"/>
                </a:lnTo>
                <a:lnTo>
                  <a:pt x="13523" y="21600"/>
                </a:lnTo>
                <a:lnTo>
                  <a:pt x="13523" y="15116"/>
                </a:lnTo>
                <a:lnTo>
                  <a:pt x="13514" y="14920"/>
                </a:lnTo>
                <a:lnTo>
                  <a:pt x="13462" y="14734"/>
                </a:lnTo>
                <a:lnTo>
                  <a:pt x="13382" y="14564"/>
                </a:lnTo>
                <a:lnTo>
                  <a:pt x="13268" y="14427"/>
                </a:lnTo>
                <a:lnTo>
                  <a:pt x="13146" y="14304"/>
                </a:lnTo>
                <a:lnTo>
                  <a:pt x="12995" y="14209"/>
                </a:lnTo>
                <a:lnTo>
                  <a:pt x="12830" y="14161"/>
                </a:lnTo>
                <a:lnTo>
                  <a:pt x="12655" y="14135"/>
                </a:lnTo>
                <a:lnTo>
                  <a:pt x="8954" y="14135"/>
                </a:lnTo>
                <a:lnTo>
                  <a:pt x="8775" y="14161"/>
                </a:lnTo>
                <a:lnTo>
                  <a:pt x="8615" y="14220"/>
                </a:lnTo>
                <a:lnTo>
                  <a:pt x="8468" y="14304"/>
                </a:lnTo>
                <a:lnTo>
                  <a:pt x="8336" y="14427"/>
                </a:lnTo>
                <a:lnTo>
                  <a:pt x="8233" y="14570"/>
                </a:lnTo>
                <a:lnTo>
                  <a:pt x="8148" y="14740"/>
                </a:lnTo>
                <a:lnTo>
                  <a:pt x="8096" y="14920"/>
                </a:lnTo>
                <a:lnTo>
                  <a:pt x="8082" y="15116"/>
                </a:lnTo>
                <a:lnTo>
                  <a:pt x="8082" y="21600"/>
                </a:lnTo>
                <a:lnTo>
                  <a:pt x="4413" y="21600"/>
                </a:lnTo>
                <a:lnTo>
                  <a:pt x="4239" y="21579"/>
                </a:lnTo>
                <a:lnTo>
                  <a:pt x="4074" y="21520"/>
                </a:lnTo>
                <a:lnTo>
                  <a:pt x="3928" y="21430"/>
                </a:lnTo>
                <a:lnTo>
                  <a:pt x="3800" y="21303"/>
                </a:lnTo>
                <a:lnTo>
                  <a:pt x="3692" y="21165"/>
                </a:lnTo>
                <a:lnTo>
                  <a:pt x="3607" y="20995"/>
                </a:lnTo>
                <a:lnTo>
                  <a:pt x="3555" y="20809"/>
                </a:lnTo>
                <a:lnTo>
                  <a:pt x="3541" y="20618"/>
                </a:lnTo>
                <a:lnTo>
                  <a:pt x="3541" y="10766"/>
                </a:lnTo>
                <a:lnTo>
                  <a:pt x="542" y="10766"/>
                </a:lnTo>
                <a:lnTo>
                  <a:pt x="382" y="10750"/>
                </a:lnTo>
                <a:lnTo>
                  <a:pt x="240" y="10723"/>
                </a:lnTo>
                <a:lnTo>
                  <a:pt x="137" y="10675"/>
                </a:lnTo>
                <a:lnTo>
                  <a:pt x="61" y="10612"/>
                </a:lnTo>
                <a:lnTo>
                  <a:pt x="14" y="10532"/>
                </a:lnTo>
                <a:lnTo>
                  <a:pt x="0" y="10437"/>
                </a:lnTo>
                <a:lnTo>
                  <a:pt x="19" y="10325"/>
                </a:lnTo>
                <a:lnTo>
                  <a:pt x="71" y="10214"/>
                </a:lnTo>
                <a:lnTo>
                  <a:pt x="156" y="10086"/>
                </a:lnTo>
                <a:lnTo>
                  <a:pt x="273" y="9954"/>
                </a:lnTo>
                <a:lnTo>
                  <a:pt x="9982" y="329"/>
                </a:lnTo>
                <a:lnTo>
                  <a:pt x="10147" y="196"/>
                </a:lnTo>
                <a:lnTo>
                  <a:pt x="10317" y="101"/>
                </a:lnTo>
                <a:lnTo>
                  <a:pt x="10505" y="37"/>
                </a:lnTo>
                <a:lnTo>
                  <a:pt x="10703" y="0"/>
                </a:lnTo>
                <a:lnTo>
                  <a:pt x="10897" y="0"/>
                </a:lnTo>
                <a:close/>
              </a:path>
            </a:pathLst>
          </a:custGeom>
          <a:ln w="12700">
            <a:solidFill>
              <a:srgbClr val="00A9E8"/>
            </a:solidFill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2503" name="Group 2503"/>
          <p:cNvGrpSpPr/>
          <p:nvPr/>
        </p:nvGrpSpPr>
        <p:grpSpPr>
          <a:xfrm>
            <a:off x="7611548" y="5973821"/>
            <a:ext cx="1058236" cy="411490"/>
            <a:chOff x="-1" y="-1"/>
            <a:chExt cx="1058235" cy="411489"/>
          </a:xfrm>
        </p:grpSpPr>
        <p:sp>
          <p:nvSpPr>
            <p:cNvPr id="2501" name="Shape 2501"/>
            <p:cNvSpPr/>
            <p:nvPr/>
          </p:nvSpPr>
          <p:spPr>
            <a:xfrm>
              <a:off x="-2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502" name="Shape 2502"/>
            <p:cNvSpPr/>
            <p:nvPr/>
          </p:nvSpPr>
          <p:spPr>
            <a:xfrm>
              <a:off x="20087" y="72575"/>
              <a:ext cx="1018060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CORPORATE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OVERVIEW</a:t>
              </a:r>
            </a:p>
          </p:txBody>
        </p:sp>
      </p:grpSp>
      <p:sp>
        <p:nvSpPr>
          <p:cNvPr id="2504" name="Shape 250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isrupt Pad Data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1" name="Shape 2511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5B5C5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512" name="Shape 2512"/>
          <p:cNvSpPr>
            <a:spLocks noGrp="1"/>
          </p:cNvSpPr>
          <p:nvPr>
            <p:ph type="body" sz="quarter" idx="1"/>
          </p:nvPr>
        </p:nvSpPr>
        <p:spPr>
          <a:xfrm>
            <a:off x="439912" y="107157"/>
            <a:ext cx="8321041" cy="700091"/>
          </a:xfrm>
          <a:prstGeom prst="rect">
            <a:avLst/>
          </a:prstGeom>
        </p:spPr>
        <p:txBody>
          <a:bodyPr anchor="ctr"/>
          <a:lstStyle>
            <a:lvl1pPr marL="0" indent="0">
              <a:buClrTx/>
              <a:buSzTx/>
              <a:buFontTx/>
              <a:buNone/>
              <a:defRPr sz="2600">
                <a:solidFill>
                  <a:srgbClr val="FFFFFF"/>
                </a:solidFill>
              </a:defRPr>
            </a:lvl1pPr>
            <a:lvl2pPr marL="370777" indent="-241006">
              <a:buClrTx/>
              <a:buFontTx/>
              <a:defRPr sz="2600">
                <a:solidFill>
                  <a:srgbClr val="FFFFFF"/>
                </a:solidFill>
              </a:defRPr>
            </a:lvl2pPr>
            <a:lvl3pPr marL="538134" indent="-278592">
              <a:buClrTx/>
              <a:buFontTx/>
              <a:defRPr sz="2600">
                <a:solidFill>
                  <a:srgbClr val="FFFFFF"/>
                </a:solidFill>
              </a:defRPr>
            </a:lvl3pPr>
            <a:lvl4pPr marL="669296" indent="-281173">
              <a:buClrTx/>
              <a:buFontTx/>
              <a:defRPr sz="2600">
                <a:solidFill>
                  <a:srgbClr val="FFFFFF"/>
                </a:solidFill>
              </a:defRPr>
            </a:lvl4pPr>
            <a:lvl5pPr marL="836730" indent="-318834">
              <a:buClrTx/>
              <a:buFontTx/>
              <a:defRPr sz="26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13" name="Shape 2513"/>
          <p:cNvSpPr/>
          <p:nvPr/>
        </p:nvSpPr>
        <p:spPr>
          <a:xfrm>
            <a:off x="457203" y="6504374"/>
            <a:ext cx="3283886" cy="241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600"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iPad Lithoplasty Overview | SPL-61178 | Rev. B</a:t>
            </a:r>
          </a:p>
          <a:p>
            <a:pPr>
              <a:defRPr sz="600"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© Shockwave Medical, Inc.  All Rights Reserved.</a:t>
            </a:r>
          </a:p>
        </p:txBody>
      </p:sp>
      <p:pic>
        <p:nvPicPr>
          <p:cNvPr id="2514" name="image3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70458" y="6514748"/>
            <a:ext cx="914404" cy="224772"/>
          </a:xfrm>
          <a:prstGeom prst="rect">
            <a:avLst/>
          </a:prstGeom>
          <a:ln w="12700">
            <a:miter lim="400000"/>
          </a:ln>
        </p:spPr>
      </p:pic>
      <p:sp>
        <p:nvSpPr>
          <p:cNvPr id="2515" name="Shape 2515"/>
          <p:cNvSpPr/>
          <p:nvPr/>
        </p:nvSpPr>
        <p:spPr>
          <a:xfrm>
            <a:off x="3706317" y="6603154"/>
            <a:ext cx="1731369" cy="177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b">
            <a:spAutoFit/>
          </a:bodyPr>
          <a:lstStyle>
            <a:lvl1pPr algn="ctr">
              <a:defRPr sz="700">
                <a:solidFill>
                  <a:srgbClr val="00A9E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SAFETY INFORMATION</a:t>
            </a:r>
          </a:p>
        </p:txBody>
      </p:sp>
      <p:sp>
        <p:nvSpPr>
          <p:cNvPr id="2516" name="Shape 2516"/>
          <p:cNvSpPr/>
          <p:nvPr/>
        </p:nvSpPr>
        <p:spPr>
          <a:xfrm>
            <a:off x="550862" y="5973826"/>
            <a:ext cx="411846" cy="4114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597" y="0"/>
                </a:moveTo>
                <a:lnTo>
                  <a:pt x="21600" y="0"/>
                </a:lnTo>
                <a:lnTo>
                  <a:pt x="21600" y="18000"/>
                </a:lnTo>
                <a:cubicBezTo>
                  <a:pt x="21600" y="19988"/>
                  <a:pt x="19990" y="21600"/>
                  <a:pt x="18003" y="21600"/>
                </a:cubicBezTo>
                <a:lnTo>
                  <a:pt x="0" y="21600"/>
                </a:lnTo>
                <a:lnTo>
                  <a:pt x="0" y="3600"/>
                </a:lnTo>
                <a:cubicBezTo>
                  <a:pt x="0" y="1612"/>
                  <a:pt x="1610" y="0"/>
                  <a:pt x="3597" y="0"/>
                </a:cubicBezTo>
                <a:close/>
              </a:path>
            </a:pathLst>
          </a:custGeom>
          <a:ln w="12700">
            <a:solidFill>
              <a:srgbClr val="00A9E8"/>
            </a:solidFill>
          </a:ln>
        </p:spPr>
        <p:txBody>
          <a:bodyPr lIns="45718" tIns="45718" rIns="45718" bIns="45718" anchor="ctr"/>
          <a:lstStyle/>
          <a:p>
            <a:pPr algn="ctr">
              <a:defRPr sz="800" b="1">
                <a:solidFill>
                  <a:srgbClr val="00A9E8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2519" name="Group 2519">
            <a:hlinkClick r:id="rId4" action="ppaction://hlinksldjump"/>
          </p:cNvPr>
          <p:cNvGrpSpPr/>
          <p:nvPr/>
        </p:nvGrpSpPr>
        <p:grpSpPr>
          <a:xfrm>
            <a:off x="1005678" y="5973821"/>
            <a:ext cx="1058238" cy="411490"/>
            <a:chOff x="0" y="-1"/>
            <a:chExt cx="1058236" cy="411489"/>
          </a:xfrm>
        </p:grpSpPr>
        <p:sp>
          <p:nvSpPr>
            <p:cNvPr id="2517" name="Shape 2517"/>
            <p:cNvSpPr/>
            <p:nvPr/>
          </p:nvSpPr>
          <p:spPr>
            <a:xfrm>
              <a:off x="-1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518" name="Shape 2518"/>
            <p:cNvSpPr/>
            <p:nvPr/>
          </p:nvSpPr>
          <p:spPr>
            <a:xfrm>
              <a:off x="20086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TECHNOLOGY OVERVIEW</a:t>
              </a:r>
            </a:p>
          </p:txBody>
        </p:sp>
      </p:grpSp>
      <p:grpSp>
        <p:nvGrpSpPr>
          <p:cNvPr id="2522" name="Group 2522">
            <a:hlinkClick r:id="rId4" action="ppaction://hlinksldjump"/>
          </p:cNvPr>
          <p:cNvGrpSpPr/>
          <p:nvPr/>
        </p:nvGrpSpPr>
        <p:grpSpPr>
          <a:xfrm>
            <a:off x="2106884" y="5973821"/>
            <a:ext cx="1058236" cy="411490"/>
            <a:chOff x="-1" y="-1"/>
            <a:chExt cx="1058235" cy="411489"/>
          </a:xfrm>
        </p:grpSpPr>
        <p:sp>
          <p:nvSpPr>
            <p:cNvPr id="2520" name="Shape 2520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521" name="Shape 2521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ANIMATIONS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AND VIDEOS</a:t>
              </a:r>
            </a:p>
          </p:txBody>
        </p:sp>
      </p:grpSp>
      <p:grpSp>
        <p:nvGrpSpPr>
          <p:cNvPr id="2525" name="Group 2525">
            <a:hlinkClick r:id="rId4" action="ppaction://hlinksldjump"/>
          </p:cNvPr>
          <p:cNvGrpSpPr/>
          <p:nvPr/>
        </p:nvGrpSpPr>
        <p:grpSpPr>
          <a:xfrm>
            <a:off x="3208087" y="5973821"/>
            <a:ext cx="1058237" cy="411490"/>
            <a:chOff x="0" y="-1"/>
            <a:chExt cx="1058236" cy="411489"/>
          </a:xfrm>
        </p:grpSpPr>
        <p:sp>
          <p:nvSpPr>
            <p:cNvPr id="2523" name="Shape 2523"/>
            <p:cNvSpPr/>
            <p:nvPr/>
          </p:nvSpPr>
          <p:spPr>
            <a:xfrm>
              <a:off x="-1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solidFill>
              <a:srgbClr val="5B5C5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524" name="Shape 2524"/>
            <p:cNvSpPr/>
            <p:nvPr/>
          </p:nvSpPr>
          <p:spPr>
            <a:xfrm>
              <a:off x="20086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DISRUPT </a:t>
              </a:r>
              <a:br/>
              <a:r>
                <a:t>PAD DATA</a:t>
              </a:r>
            </a:p>
          </p:txBody>
        </p:sp>
      </p:grpSp>
      <p:grpSp>
        <p:nvGrpSpPr>
          <p:cNvPr id="2528" name="Group 2528">
            <a:hlinkClick r:id="rId4" action="ppaction://hlinksldjump"/>
          </p:cNvPr>
          <p:cNvGrpSpPr/>
          <p:nvPr/>
        </p:nvGrpSpPr>
        <p:grpSpPr>
          <a:xfrm>
            <a:off x="4309290" y="5973821"/>
            <a:ext cx="1058237" cy="411490"/>
            <a:chOff x="-1" y="-1"/>
            <a:chExt cx="1058235" cy="411489"/>
          </a:xfrm>
        </p:grpSpPr>
        <p:sp>
          <p:nvSpPr>
            <p:cNvPr id="2526" name="Shape 2526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527" name="Shape 2527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USER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GUIDE</a:t>
              </a:r>
            </a:p>
          </p:txBody>
        </p:sp>
      </p:grpSp>
      <p:grpSp>
        <p:nvGrpSpPr>
          <p:cNvPr id="2531" name="Group 2531"/>
          <p:cNvGrpSpPr/>
          <p:nvPr/>
        </p:nvGrpSpPr>
        <p:grpSpPr>
          <a:xfrm>
            <a:off x="5410493" y="5973821"/>
            <a:ext cx="1058236" cy="411490"/>
            <a:chOff x="-1" y="-1"/>
            <a:chExt cx="1058235" cy="411489"/>
          </a:xfrm>
        </p:grpSpPr>
        <p:sp>
          <p:nvSpPr>
            <p:cNvPr id="2529" name="Shape 2529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530" name="Shape 2530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CASE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STUDIES</a:t>
              </a:r>
            </a:p>
          </p:txBody>
        </p:sp>
      </p:grpSp>
      <p:grpSp>
        <p:nvGrpSpPr>
          <p:cNvPr id="2534" name="Group 2534">
            <a:hlinkClick r:id="rId4" action="ppaction://hlinksldjump"/>
          </p:cNvPr>
          <p:cNvGrpSpPr/>
          <p:nvPr/>
        </p:nvGrpSpPr>
        <p:grpSpPr>
          <a:xfrm>
            <a:off x="6511697" y="5973821"/>
            <a:ext cx="1058236" cy="411490"/>
            <a:chOff x="-1" y="-1"/>
            <a:chExt cx="1058235" cy="411489"/>
          </a:xfrm>
        </p:grpSpPr>
        <p:sp>
          <p:nvSpPr>
            <p:cNvPr id="2532" name="Shape 2532"/>
            <p:cNvSpPr/>
            <p:nvPr/>
          </p:nvSpPr>
          <p:spPr>
            <a:xfrm>
              <a:off x="-2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533" name="Shape 2533"/>
            <p:cNvSpPr/>
            <p:nvPr/>
          </p:nvSpPr>
          <p:spPr>
            <a:xfrm>
              <a:off x="20087" y="72575"/>
              <a:ext cx="1018060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KEY</a:t>
              </a:r>
              <a:br/>
              <a:r>
                <a:t>BENEFITS</a:t>
              </a:r>
            </a:p>
          </p:txBody>
        </p:sp>
      </p:grpSp>
      <p:sp>
        <p:nvSpPr>
          <p:cNvPr id="2535" name="Shape 2535">
            <a:hlinkClick r:id="rId2" action="ppaction://hlinksldjump"/>
          </p:cNvPr>
          <p:cNvSpPr/>
          <p:nvPr/>
        </p:nvSpPr>
        <p:spPr>
          <a:xfrm>
            <a:off x="653705" y="6088126"/>
            <a:ext cx="205795" cy="182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97" y="0"/>
                </a:moveTo>
                <a:lnTo>
                  <a:pt x="11095" y="37"/>
                </a:lnTo>
                <a:lnTo>
                  <a:pt x="11279" y="101"/>
                </a:lnTo>
                <a:lnTo>
                  <a:pt x="11458" y="196"/>
                </a:lnTo>
                <a:lnTo>
                  <a:pt x="11618" y="329"/>
                </a:lnTo>
                <a:lnTo>
                  <a:pt x="21331" y="9954"/>
                </a:lnTo>
                <a:lnTo>
                  <a:pt x="21449" y="10086"/>
                </a:lnTo>
                <a:lnTo>
                  <a:pt x="21529" y="10214"/>
                </a:lnTo>
                <a:lnTo>
                  <a:pt x="21581" y="10325"/>
                </a:lnTo>
                <a:lnTo>
                  <a:pt x="21600" y="10437"/>
                </a:lnTo>
                <a:lnTo>
                  <a:pt x="21586" y="10521"/>
                </a:lnTo>
                <a:lnTo>
                  <a:pt x="21543" y="10606"/>
                </a:lnTo>
                <a:lnTo>
                  <a:pt x="21468" y="10670"/>
                </a:lnTo>
                <a:lnTo>
                  <a:pt x="21360" y="10723"/>
                </a:lnTo>
                <a:lnTo>
                  <a:pt x="21228" y="10750"/>
                </a:lnTo>
                <a:lnTo>
                  <a:pt x="21062" y="10760"/>
                </a:lnTo>
                <a:lnTo>
                  <a:pt x="18064" y="10760"/>
                </a:lnTo>
                <a:lnTo>
                  <a:pt x="18064" y="20618"/>
                </a:lnTo>
                <a:lnTo>
                  <a:pt x="18050" y="20809"/>
                </a:lnTo>
                <a:lnTo>
                  <a:pt x="17998" y="20995"/>
                </a:lnTo>
                <a:lnTo>
                  <a:pt x="17922" y="21165"/>
                </a:lnTo>
                <a:lnTo>
                  <a:pt x="17809" y="21313"/>
                </a:lnTo>
                <a:lnTo>
                  <a:pt x="17686" y="21430"/>
                </a:lnTo>
                <a:lnTo>
                  <a:pt x="17536" y="21520"/>
                </a:lnTo>
                <a:lnTo>
                  <a:pt x="17371" y="21579"/>
                </a:lnTo>
                <a:lnTo>
                  <a:pt x="17191" y="21600"/>
                </a:lnTo>
                <a:lnTo>
                  <a:pt x="13523" y="21600"/>
                </a:lnTo>
                <a:lnTo>
                  <a:pt x="13523" y="15116"/>
                </a:lnTo>
                <a:lnTo>
                  <a:pt x="13514" y="14920"/>
                </a:lnTo>
                <a:lnTo>
                  <a:pt x="13462" y="14734"/>
                </a:lnTo>
                <a:lnTo>
                  <a:pt x="13382" y="14564"/>
                </a:lnTo>
                <a:lnTo>
                  <a:pt x="13268" y="14427"/>
                </a:lnTo>
                <a:lnTo>
                  <a:pt x="13146" y="14304"/>
                </a:lnTo>
                <a:lnTo>
                  <a:pt x="12995" y="14209"/>
                </a:lnTo>
                <a:lnTo>
                  <a:pt x="12830" y="14161"/>
                </a:lnTo>
                <a:lnTo>
                  <a:pt x="12655" y="14135"/>
                </a:lnTo>
                <a:lnTo>
                  <a:pt x="8954" y="14135"/>
                </a:lnTo>
                <a:lnTo>
                  <a:pt x="8775" y="14161"/>
                </a:lnTo>
                <a:lnTo>
                  <a:pt x="8615" y="14220"/>
                </a:lnTo>
                <a:lnTo>
                  <a:pt x="8468" y="14304"/>
                </a:lnTo>
                <a:lnTo>
                  <a:pt x="8336" y="14427"/>
                </a:lnTo>
                <a:lnTo>
                  <a:pt x="8233" y="14570"/>
                </a:lnTo>
                <a:lnTo>
                  <a:pt x="8148" y="14740"/>
                </a:lnTo>
                <a:lnTo>
                  <a:pt x="8096" y="14920"/>
                </a:lnTo>
                <a:lnTo>
                  <a:pt x="8082" y="15116"/>
                </a:lnTo>
                <a:lnTo>
                  <a:pt x="8082" y="21600"/>
                </a:lnTo>
                <a:lnTo>
                  <a:pt x="4413" y="21600"/>
                </a:lnTo>
                <a:lnTo>
                  <a:pt x="4239" y="21579"/>
                </a:lnTo>
                <a:lnTo>
                  <a:pt x="4074" y="21520"/>
                </a:lnTo>
                <a:lnTo>
                  <a:pt x="3928" y="21430"/>
                </a:lnTo>
                <a:lnTo>
                  <a:pt x="3800" y="21303"/>
                </a:lnTo>
                <a:lnTo>
                  <a:pt x="3692" y="21165"/>
                </a:lnTo>
                <a:lnTo>
                  <a:pt x="3607" y="20995"/>
                </a:lnTo>
                <a:lnTo>
                  <a:pt x="3555" y="20809"/>
                </a:lnTo>
                <a:lnTo>
                  <a:pt x="3541" y="20618"/>
                </a:lnTo>
                <a:lnTo>
                  <a:pt x="3541" y="10766"/>
                </a:lnTo>
                <a:lnTo>
                  <a:pt x="542" y="10766"/>
                </a:lnTo>
                <a:lnTo>
                  <a:pt x="382" y="10750"/>
                </a:lnTo>
                <a:lnTo>
                  <a:pt x="240" y="10723"/>
                </a:lnTo>
                <a:lnTo>
                  <a:pt x="137" y="10675"/>
                </a:lnTo>
                <a:lnTo>
                  <a:pt x="61" y="10612"/>
                </a:lnTo>
                <a:lnTo>
                  <a:pt x="14" y="10532"/>
                </a:lnTo>
                <a:lnTo>
                  <a:pt x="0" y="10437"/>
                </a:lnTo>
                <a:lnTo>
                  <a:pt x="19" y="10325"/>
                </a:lnTo>
                <a:lnTo>
                  <a:pt x="71" y="10214"/>
                </a:lnTo>
                <a:lnTo>
                  <a:pt x="156" y="10086"/>
                </a:lnTo>
                <a:lnTo>
                  <a:pt x="273" y="9954"/>
                </a:lnTo>
                <a:lnTo>
                  <a:pt x="9982" y="329"/>
                </a:lnTo>
                <a:lnTo>
                  <a:pt x="10147" y="196"/>
                </a:lnTo>
                <a:lnTo>
                  <a:pt x="10317" y="101"/>
                </a:lnTo>
                <a:lnTo>
                  <a:pt x="10505" y="37"/>
                </a:lnTo>
                <a:lnTo>
                  <a:pt x="10703" y="0"/>
                </a:lnTo>
                <a:lnTo>
                  <a:pt x="10897" y="0"/>
                </a:lnTo>
                <a:close/>
              </a:path>
            </a:pathLst>
          </a:custGeom>
          <a:ln w="12700">
            <a:solidFill>
              <a:srgbClr val="00A9E8"/>
            </a:solidFill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2538" name="Group 2538"/>
          <p:cNvGrpSpPr/>
          <p:nvPr/>
        </p:nvGrpSpPr>
        <p:grpSpPr>
          <a:xfrm>
            <a:off x="7611548" y="5973821"/>
            <a:ext cx="1058236" cy="411490"/>
            <a:chOff x="-1" y="-1"/>
            <a:chExt cx="1058235" cy="411489"/>
          </a:xfrm>
        </p:grpSpPr>
        <p:sp>
          <p:nvSpPr>
            <p:cNvPr id="2536" name="Shape 2536"/>
            <p:cNvSpPr/>
            <p:nvPr/>
          </p:nvSpPr>
          <p:spPr>
            <a:xfrm>
              <a:off x="-2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537" name="Shape 2537"/>
            <p:cNvSpPr/>
            <p:nvPr/>
          </p:nvSpPr>
          <p:spPr>
            <a:xfrm>
              <a:off x="20087" y="72575"/>
              <a:ext cx="1018060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CORPORATE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OVERVIEW</a:t>
              </a:r>
            </a:p>
          </p:txBody>
        </p:sp>
      </p:grpSp>
      <p:sp>
        <p:nvSpPr>
          <p:cNvPr id="2539" name="Shape 2539"/>
          <p:cNvSpPr>
            <a:spLocks noGrp="1"/>
          </p:cNvSpPr>
          <p:nvPr>
            <p:ph type="body" idx="13"/>
          </p:nvPr>
        </p:nvSpPr>
        <p:spPr>
          <a:xfrm>
            <a:off x="439910" y="1182684"/>
            <a:ext cx="8321041" cy="457200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40" name="Shape 254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User Gu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7" name="Shape 2547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5B5C5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548" name="Shape 2548"/>
          <p:cNvSpPr>
            <a:spLocks noGrp="1"/>
          </p:cNvSpPr>
          <p:nvPr>
            <p:ph type="body" sz="quarter" idx="1"/>
          </p:nvPr>
        </p:nvSpPr>
        <p:spPr>
          <a:xfrm>
            <a:off x="439912" y="107157"/>
            <a:ext cx="8321041" cy="700091"/>
          </a:xfrm>
          <a:prstGeom prst="rect">
            <a:avLst/>
          </a:prstGeom>
        </p:spPr>
        <p:txBody>
          <a:bodyPr anchor="ctr"/>
          <a:lstStyle>
            <a:lvl1pPr marL="0" indent="0">
              <a:buClrTx/>
              <a:buSzTx/>
              <a:buFontTx/>
              <a:buNone/>
              <a:defRPr sz="2600">
                <a:solidFill>
                  <a:srgbClr val="FFFFFF"/>
                </a:solidFill>
              </a:defRPr>
            </a:lvl1pPr>
            <a:lvl2pPr marL="370777" indent="-241006">
              <a:buClrTx/>
              <a:buFontTx/>
              <a:defRPr sz="2600">
                <a:solidFill>
                  <a:srgbClr val="FFFFFF"/>
                </a:solidFill>
              </a:defRPr>
            </a:lvl2pPr>
            <a:lvl3pPr marL="538134" indent="-278592">
              <a:buClrTx/>
              <a:buFontTx/>
              <a:defRPr sz="2600">
                <a:solidFill>
                  <a:srgbClr val="FFFFFF"/>
                </a:solidFill>
              </a:defRPr>
            </a:lvl3pPr>
            <a:lvl4pPr marL="669296" indent="-281173">
              <a:buClrTx/>
              <a:buFontTx/>
              <a:defRPr sz="2600">
                <a:solidFill>
                  <a:srgbClr val="FFFFFF"/>
                </a:solidFill>
              </a:defRPr>
            </a:lvl4pPr>
            <a:lvl5pPr marL="836730" indent="-318834">
              <a:buClrTx/>
              <a:buFontTx/>
              <a:defRPr sz="26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49" name="Shape 2549"/>
          <p:cNvSpPr/>
          <p:nvPr/>
        </p:nvSpPr>
        <p:spPr>
          <a:xfrm>
            <a:off x="457203" y="6504374"/>
            <a:ext cx="3283886" cy="241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600"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iPad Lithoplasty Overview | SPL-61178 | Rev. B</a:t>
            </a:r>
          </a:p>
          <a:p>
            <a:pPr>
              <a:defRPr sz="600"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© Shockwave Medical, Inc.  All Rights Reserved.</a:t>
            </a:r>
          </a:p>
        </p:txBody>
      </p:sp>
      <p:pic>
        <p:nvPicPr>
          <p:cNvPr id="2550" name="image3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70458" y="6514748"/>
            <a:ext cx="914404" cy="224772"/>
          </a:xfrm>
          <a:prstGeom prst="rect">
            <a:avLst/>
          </a:prstGeom>
          <a:ln w="12700">
            <a:miter lim="400000"/>
          </a:ln>
        </p:spPr>
      </p:pic>
      <p:sp>
        <p:nvSpPr>
          <p:cNvPr id="2551" name="Shape 2551"/>
          <p:cNvSpPr/>
          <p:nvPr/>
        </p:nvSpPr>
        <p:spPr>
          <a:xfrm>
            <a:off x="3706317" y="6603154"/>
            <a:ext cx="1731369" cy="177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b">
            <a:spAutoFit/>
          </a:bodyPr>
          <a:lstStyle>
            <a:lvl1pPr algn="ctr">
              <a:defRPr sz="700">
                <a:solidFill>
                  <a:srgbClr val="00A9E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SAFETY INFORMATION</a:t>
            </a:r>
          </a:p>
        </p:txBody>
      </p:sp>
      <p:sp>
        <p:nvSpPr>
          <p:cNvPr id="2552" name="Shape 2552"/>
          <p:cNvSpPr/>
          <p:nvPr/>
        </p:nvSpPr>
        <p:spPr>
          <a:xfrm>
            <a:off x="550862" y="5973826"/>
            <a:ext cx="411846" cy="4114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597" y="0"/>
                </a:moveTo>
                <a:lnTo>
                  <a:pt x="21600" y="0"/>
                </a:lnTo>
                <a:lnTo>
                  <a:pt x="21600" y="18000"/>
                </a:lnTo>
                <a:cubicBezTo>
                  <a:pt x="21600" y="19988"/>
                  <a:pt x="19990" y="21600"/>
                  <a:pt x="18003" y="21600"/>
                </a:cubicBezTo>
                <a:lnTo>
                  <a:pt x="0" y="21600"/>
                </a:lnTo>
                <a:lnTo>
                  <a:pt x="0" y="3600"/>
                </a:lnTo>
                <a:cubicBezTo>
                  <a:pt x="0" y="1612"/>
                  <a:pt x="1610" y="0"/>
                  <a:pt x="3597" y="0"/>
                </a:cubicBezTo>
                <a:close/>
              </a:path>
            </a:pathLst>
          </a:custGeom>
          <a:ln w="12700">
            <a:solidFill>
              <a:srgbClr val="00A9E8"/>
            </a:solidFill>
          </a:ln>
        </p:spPr>
        <p:txBody>
          <a:bodyPr lIns="45718" tIns="45718" rIns="45718" bIns="45718" anchor="ctr"/>
          <a:lstStyle/>
          <a:p>
            <a:pPr algn="ctr">
              <a:defRPr sz="800" b="1">
                <a:solidFill>
                  <a:srgbClr val="00A9E8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2555" name="Group 2555">
            <a:hlinkClick r:id="rId4" action="ppaction://hlinksldjump"/>
          </p:cNvPr>
          <p:cNvGrpSpPr/>
          <p:nvPr/>
        </p:nvGrpSpPr>
        <p:grpSpPr>
          <a:xfrm>
            <a:off x="1005678" y="5973821"/>
            <a:ext cx="1058238" cy="411490"/>
            <a:chOff x="0" y="-1"/>
            <a:chExt cx="1058236" cy="411489"/>
          </a:xfrm>
        </p:grpSpPr>
        <p:sp>
          <p:nvSpPr>
            <p:cNvPr id="2553" name="Shape 2553"/>
            <p:cNvSpPr/>
            <p:nvPr/>
          </p:nvSpPr>
          <p:spPr>
            <a:xfrm>
              <a:off x="-1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554" name="Shape 2554"/>
            <p:cNvSpPr/>
            <p:nvPr/>
          </p:nvSpPr>
          <p:spPr>
            <a:xfrm>
              <a:off x="20086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TECHNOLOGY OVERVIEW</a:t>
              </a:r>
            </a:p>
          </p:txBody>
        </p:sp>
      </p:grpSp>
      <p:grpSp>
        <p:nvGrpSpPr>
          <p:cNvPr id="2558" name="Group 2558">
            <a:hlinkClick r:id="rId4" action="ppaction://hlinksldjump"/>
          </p:cNvPr>
          <p:cNvGrpSpPr/>
          <p:nvPr/>
        </p:nvGrpSpPr>
        <p:grpSpPr>
          <a:xfrm>
            <a:off x="2106884" y="5973821"/>
            <a:ext cx="1058236" cy="411490"/>
            <a:chOff x="-1" y="-1"/>
            <a:chExt cx="1058235" cy="411489"/>
          </a:xfrm>
        </p:grpSpPr>
        <p:sp>
          <p:nvSpPr>
            <p:cNvPr id="2556" name="Shape 2556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557" name="Shape 2557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ANIMATIONS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AND VIDEOS</a:t>
              </a:r>
            </a:p>
          </p:txBody>
        </p:sp>
      </p:grpSp>
      <p:grpSp>
        <p:nvGrpSpPr>
          <p:cNvPr id="2561" name="Group 2561">
            <a:hlinkClick r:id="rId4" action="ppaction://hlinksldjump"/>
          </p:cNvPr>
          <p:cNvGrpSpPr/>
          <p:nvPr/>
        </p:nvGrpSpPr>
        <p:grpSpPr>
          <a:xfrm>
            <a:off x="3208087" y="5973821"/>
            <a:ext cx="1058237" cy="411490"/>
            <a:chOff x="0" y="-1"/>
            <a:chExt cx="1058236" cy="411489"/>
          </a:xfrm>
        </p:grpSpPr>
        <p:sp>
          <p:nvSpPr>
            <p:cNvPr id="2559" name="Shape 2559"/>
            <p:cNvSpPr/>
            <p:nvPr/>
          </p:nvSpPr>
          <p:spPr>
            <a:xfrm>
              <a:off x="-1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560" name="Shape 2560"/>
            <p:cNvSpPr/>
            <p:nvPr/>
          </p:nvSpPr>
          <p:spPr>
            <a:xfrm>
              <a:off x="20086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DISRUPT </a:t>
              </a:r>
              <a:br/>
              <a:r>
                <a:t>PAD DATA</a:t>
              </a:r>
            </a:p>
          </p:txBody>
        </p:sp>
      </p:grpSp>
      <p:grpSp>
        <p:nvGrpSpPr>
          <p:cNvPr id="2564" name="Group 2564">
            <a:hlinkClick r:id="rId4" action="ppaction://hlinksldjump"/>
          </p:cNvPr>
          <p:cNvGrpSpPr/>
          <p:nvPr/>
        </p:nvGrpSpPr>
        <p:grpSpPr>
          <a:xfrm>
            <a:off x="4309290" y="5973821"/>
            <a:ext cx="1058237" cy="411490"/>
            <a:chOff x="-1" y="-1"/>
            <a:chExt cx="1058235" cy="411489"/>
          </a:xfrm>
        </p:grpSpPr>
        <p:sp>
          <p:nvSpPr>
            <p:cNvPr id="2562" name="Shape 2562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solidFill>
              <a:srgbClr val="5B5C5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563" name="Shape 2563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USER</a:t>
              </a:r>
            </a:p>
            <a:p>
              <a:pPr algn="ctr">
                <a:defRPr sz="7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GUIDE</a:t>
              </a:r>
            </a:p>
          </p:txBody>
        </p:sp>
      </p:grpSp>
      <p:grpSp>
        <p:nvGrpSpPr>
          <p:cNvPr id="2567" name="Group 2567"/>
          <p:cNvGrpSpPr/>
          <p:nvPr/>
        </p:nvGrpSpPr>
        <p:grpSpPr>
          <a:xfrm>
            <a:off x="5410493" y="5973821"/>
            <a:ext cx="1058236" cy="411490"/>
            <a:chOff x="-1" y="-1"/>
            <a:chExt cx="1058235" cy="411489"/>
          </a:xfrm>
        </p:grpSpPr>
        <p:sp>
          <p:nvSpPr>
            <p:cNvPr id="2565" name="Shape 2565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566" name="Shape 2566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CASE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STUDIES</a:t>
              </a:r>
            </a:p>
          </p:txBody>
        </p:sp>
      </p:grpSp>
      <p:grpSp>
        <p:nvGrpSpPr>
          <p:cNvPr id="2570" name="Group 2570">
            <a:hlinkClick r:id="rId4" action="ppaction://hlinksldjump"/>
          </p:cNvPr>
          <p:cNvGrpSpPr/>
          <p:nvPr/>
        </p:nvGrpSpPr>
        <p:grpSpPr>
          <a:xfrm>
            <a:off x="6511697" y="5973821"/>
            <a:ext cx="1058236" cy="411490"/>
            <a:chOff x="-1" y="-1"/>
            <a:chExt cx="1058235" cy="411489"/>
          </a:xfrm>
        </p:grpSpPr>
        <p:sp>
          <p:nvSpPr>
            <p:cNvPr id="2568" name="Shape 2568"/>
            <p:cNvSpPr/>
            <p:nvPr/>
          </p:nvSpPr>
          <p:spPr>
            <a:xfrm>
              <a:off x="-2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569" name="Shape 2569"/>
            <p:cNvSpPr/>
            <p:nvPr/>
          </p:nvSpPr>
          <p:spPr>
            <a:xfrm>
              <a:off x="20087" y="72575"/>
              <a:ext cx="1018060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KEY</a:t>
              </a:r>
              <a:br/>
              <a:r>
                <a:t>BENEFITS</a:t>
              </a:r>
            </a:p>
          </p:txBody>
        </p:sp>
      </p:grpSp>
      <p:sp>
        <p:nvSpPr>
          <p:cNvPr id="2571" name="Shape 2571">
            <a:hlinkClick r:id="rId2" action="ppaction://hlinksldjump"/>
          </p:cNvPr>
          <p:cNvSpPr/>
          <p:nvPr/>
        </p:nvSpPr>
        <p:spPr>
          <a:xfrm>
            <a:off x="653705" y="6088126"/>
            <a:ext cx="205795" cy="182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97" y="0"/>
                </a:moveTo>
                <a:lnTo>
                  <a:pt x="11095" y="37"/>
                </a:lnTo>
                <a:lnTo>
                  <a:pt x="11279" y="101"/>
                </a:lnTo>
                <a:lnTo>
                  <a:pt x="11458" y="196"/>
                </a:lnTo>
                <a:lnTo>
                  <a:pt x="11618" y="329"/>
                </a:lnTo>
                <a:lnTo>
                  <a:pt x="21331" y="9954"/>
                </a:lnTo>
                <a:lnTo>
                  <a:pt x="21449" y="10086"/>
                </a:lnTo>
                <a:lnTo>
                  <a:pt x="21529" y="10214"/>
                </a:lnTo>
                <a:lnTo>
                  <a:pt x="21581" y="10325"/>
                </a:lnTo>
                <a:lnTo>
                  <a:pt x="21600" y="10437"/>
                </a:lnTo>
                <a:lnTo>
                  <a:pt x="21586" y="10521"/>
                </a:lnTo>
                <a:lnTo>
                  <a:pt x="21543" y="10606"/>
                </a:lnTo>
                <a:lnTo>
                  <a:pt x="21468" y="10670"/>
                </a:lnTo>
                <a:lnTo>
                  <a:pt x="21360" y="10723"/>
                </a:lnTo>
                <a:lnTo>
                  <a:pt x="21228" y="10750"/>
                </a:lnTo>
                <a:lnTo>
                  <a:pt x="21062" y="10760"/>
                </a:lnTo>
                <a:lnTo>
                  <a:pt x="18064" y="10760"/>
                </a:lnTo>
                <a:lnTo>
                  <a:pt x="18064" y="20618"/>
                </a:lnTo>
                <a:lnTo>
                  <a:pt x="18050" y="20809"/>
                </a:lnTo>
                <a:lnTo>
                  <a:pt x="17998" y="20995"/>
                </a:lnTo>
                <a:lnTo>
                  <a:pt x="17922" y="21165"/>
                </a:lnTo>
                <a:lnTo>
                  <a:pt x="17809" y="21313"/>
                </a:lnTo>
                <a:lnTo>
                  <a:pt x="17686" y="21430"/>
                </a:lnTo>
                <a:lnTo>
                  <a:pt x="17536" y="21520"/>
                </a:lnTo>
                <a:lnTo>
                  <a:pt x="17371" y="21579"/>
                </a:lnTo>
                <a:lnTo>
                  <a:pt x="17191" y="21600"/>
                </a:lnTo>
                <a:lnTo>
                  <a:pt x="13523" y="21600"/>
                </a:lnTo>
                <a:lnTo>
                  <a:pt x="13523" y="15116"/>
                </a:lnTo>
                <a:lnTo>
                  <a:pt x="13514" y="14920"/>
                </a:lnTo>
                <a:lnTo>
                  <a:pt x="13462" y="14734"/>
                </a:lnTo>
                <a:lnTo>
                  <a:pt x="13382" y="14564"/>
                </a:lnTo>
                <a:lnTo>
                  <a:pt x="13268" y="14427"/>
                </a:lnTo>
                <a:lnTo>
                  <a:pt x="13146" y="14304"/>
                </a:lnTo>
                <a:lnTo>
                  <a:pt x="12995" y="14209"/>
                </a:lnTo>
                <a:lnTo>
                  <a:pt x="12830" y="14161"/>
                </a:lnTo>
                <a:lnTo>
                  <a:pt x="12655" y="14135"/>
                </a:lnTo>
                <a:lnTo>
                  <a:pt x="8954" y="14135"/>
                </a:lnTo>
                <a:lnTo>
                  <a:pt x="8775" y="14161"/>
                </a:lnTo>
                <a:lnTo>
                  <a:pt x="8615" y="14220"/>
                </a:lnTo>
                <a:lnTo>
                  <a:pt x="8468" y="14304"/>
                </a:lnTo>
                <a:lnTo>
                  <a:pt x="8336" y="14427"/>
                </a:lnTo>
                <a:lnTo>
                  <a:pt x="8233" y="14570"/>
                </a:lnTo>
                <a:lnTo>
                  <a:pt x="8148" y="14740"/>
                </a:lnTo>
                <a:lnTo>
                  <a:pt x="8096" y="14920"/>
                </a:lnTo>
                <a:lnTo>
                  <a:pt x="8082" y="15116"/>
                </a:lnTo>
                <a:lnTo>
                  <a:pt x="8082" y="21600"/>
                </a:lnTo>
                <a:lnTo>
                  <a:pt x="4413" y="21600"/>
                </a:lnTo>
                <a:lnTo>
                  <a:pt x="4239" y="21579"/>
                </a:lnTo>
                <a:lnTo>
                  <a:pt x="4074" y="21520"/>
                </a:lnTo>
                <a:lnTo>
                  <a:pt x="3928" y="21430"/>
                </a:lnTo>
                <a:lnTo>
                  <a:pt x="3800" y="21303"/>
                </a:lnTo>
                <a:lnTo>
                  <a:pt x="3692" y="21165"/>
                </a:lnTo>
                <a:lnTo>
                  <a:pt x="3607" y="20995"/>
                </a:lnTo>
                <a:lnTo>
                  <a:pt x="3555" y="20809"/>
                </a:lnTo>
                <a:lnTo>
                  <a:pt x="3541" y="20618"/>
                </a:lnTo>
                <a:lnTo>
                  <a:pt x="3541" y="10766"/>
                </a:lnTo>
                <a:lnTo>
                  <a:pt x="542" y="10766"/>
                </a:lnTo>
                <a:lnTo>
                  <a:pt x="382" y="10750"/>
                </a:lnTo>
                <a:lnTo>
                  <a:pt x="240" y="10723"/>
                </a:lnTo>
                <a:lnTo>
                  <a:pt x="137" y="10675"/>
                </a:lnTo>
                <a:lnTo>
                  <a:pt x="61" y="10612"/>
                </a:lnTo>
                <a:lnTo>
                  <a:pt x="14" y="10532"/>
                </a:lnTo>
                <a:lnTo>
                  <a:pt x="0" y="10437"/>
                </a:lnTo>
                <a:lnTo>
                  <a:pt x="19" y="10325"/>
                </a:lnTo>
                <a:lnTo>
                  <a:pt x="71" y="10214"/>
                </a:lnTo>
                <a:lnTo>
                  <a:pt x="156" y="10086"/>
                </a:lnTo>
                <a:lnTo>
                  <a:pt x="273" y="9954"/>
                </a:lnTo>
                <a:lnTo>
                  <a:pt x="9982" y="329"/>
                </a:lnTo>
                <a:lnTo>
                  <a:pt x="10147" y="196"/>
                </a:lnTo>
                <a:lnTo>
                  <a:pt x="10317" y="101"/>
                </a:lnTo>
                <a:lnTo>
                  <a:pt x="10505" y="37"/>
                </a:lnTo>
                <a:lnTo>
                  <a:pt x="10703" y="0"/>
                </a:lnTo>
                <a:lnTo>
                  <a:pt x="10897" y="0"/>
                </a:lnTo>
                <a:close/>
              </a:path>
            </a:pathLst>
          </a:custGeom>
          <a:ln w="12700">
            <a:solidFill>
              <a:srgbClr val="00A9E8"/>
            </a:solidFill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2574" name="Group 2574"/>
          <p:cNvGrpSpPr/>
          <p:nvPr/>
        </p:nvGrpSpPr>
        <p:grpSpPr>
          <a:xfrm>
            <a:off x="7611548" y="5973821"/>
            <a:ext cx="1058236" cy="411490"/>
            <a:chOff x="-1" y="-1"/>
            <a:chExt cx="1058235" cy="411489"/>
          </a:xfrm>
        </p:grpSpPr>
        <p:sp>
          <p:nvSpPr>
            <p:cNvPr id="2572" name="Shape 2572"/>
            <p:cNvSpPr/>
            <p:nvPr/>
          </p:nvSpPr>
          <p:spPr>
            <a:xfrm>
              <a:off x="-2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573" name="Shape 2573"/>
            <p:cNvSpPr/>
            <p:nvPr/>
          </p:nvSpPr>
          <p:spPr>
            <a:xfrm>
              <a:off x="20087" y="72575"/>
              <a:ext cx="1018060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CORPORATE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OVERVIEW</a:t>
              </a:r>
            </a:p>
          </p:txBody>
        </p:sp>
      </p:grpSp>
      <p:sp>
        <p:nvSpPr>
          <p:cNvPr id="2575" name="Shape 2575"/>
          <p:cNvSpPr>
            <a:spLocks noGrp="1"/>
          </p:cNvSpPr>
          <p:nvPr>
            <p:ph type="body" idx="13"/>
          </p:nvPr>
        </p:nvSpPr>
        <p:spPr>
          <a:xfrm>
            <a:off x="439910" y="1182684"/>
            <a:ext cx="8321041" cy="457200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76" name="Shape 25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ase Stud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3" name="Shape 2583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5B5C5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584" name="Shape 2584"/>
          <p:cNvSpPr>
            <a:spLocks noGrp="1"/>
          </p:cNvSpPr>
          <p:nvPr>
            <p:ph type="body" sz="quarter" idx="1"/>
          </p:nvPr>
        </p:nvSpPr>
        <p:spPr>
          <a:xfrm>
            <a:off x="439912" y="107157"/>
            <a:ext cx="8321041" cy="700088"/>
          </a:xfrm>
          <a:prstGeom prst="rect">
            <a:avLst/>
          </a:prstGeom>
        </p:spPr>
        <p:txBody>
          <a:bodyPr anchor="ctr"/>
          <a:lstStyle>
            <a:lvl1pPr marL="0" indent="0">
              <a:buClrTx/>
              <a:buSzTx/>
              <a:buFontTx/>
              <a:buNone/>
              <a:defRPr sz="2600">
                <a:solidFill>
                  <a:srgbClr val="FFFFFF"/>
                </a:solidFill>
              </a:defRPr>
            </a:lvl1pPr>
            <a:lvl2pPr marL="370777" indent="-241006">
              <a:buClrTx/>
              <a:buFontTx/>
              <a:defRPr sz="2600">
                <a:solidFill>
                  <a:srgbClr val="FFFFFF"/>
                </a:solidFill>
              </a:defRPr>
            </a:lvl2pPr>
            <a:lvl3pPr marL="538134" indent="-278592">
              <a:buClrTx/>
              <a:buFontTx/>
              <a:defRPr sz="2600">
                <a:solidFill>
                  <a:srgbClr val="FFFFFF"/>
                </a:solidFill>
              </a:defRPr>
            </a:lvl3pPr>
            <a:lvl4pPr marL="669296" indent="-281173">
              <a:buClrTx/>
              <a:buFontTx/>
              <a:defRPr sz="2600">
                <a:solidFill>
                  <a:srgbClr val="FFFFFF"/>
                </a:solidFill>
              </a:defRPr>
            </a:lvl4pPr>
            <a:lvl5pPr marL="836730" indent="-318834">
              <a:buClrTx/>
              <a:buFontTx/>
              <a:defRPr sz="26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85" name="Shape 2585"/>
          <p:cNvSpPr/>
          <p:nvPr/>
        </p:nvSpPr>
        <p:spPr>
          <a:xfrm>
            <a:off x="457203" y="6504374"/>
            <a:ext cx="3283886" cy="241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600"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iPad Lithoplasty Overview | SPL-61178 | Rev. B</a:t>
            </a:r>
          </a:p>
          <a:p>
            <a:pPr>
              <a:defRPr sz="600"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© Shockwave Medical, Inc.  All Rights Reserved.</a:t>
            </a:r>
          </a:p>
        </p:txBody>
      </p:sp>
      <p:pic>
        <p:nvPicPr>
          <p:cNvPr id="2586" name="image3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70458" y="6514748"/>
            <a:ext cx="914404" cy="224772"/>
          </a:xfrm>
          <a:prstGeom prst="rect">
            <a:avLst/>
          </a:prstGeom>
          <a:ln w="12700">
            <a:miter lim="400000"/>
          </a:ln>
        </p:spPr>
      </p:pic>
      <p:sp>
        <p:nvSpPr>
          <p:cNvPr id="2587" name="Shape 2587"/>
          <p:cNvSpPr/>
          <p:nvPr/>
        </p:nvSpPr>
        <p:spPr>
          <a:xfrm>
            <a:off x="3706317" y="6603154"/>
            <a:ext cx="1731369" cy="177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b">
            <a:spAutoFit/>
          </a:bodyPr>
          <a:lstStyle>
            <a:lvl1pPr algn="ctr">
              <a:defRPr sz="700">
                <a:solidFill>
                  <a:srgbClr val="00A9E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SAFETY INFORMATION</a:t>
            </a:r>
          </a:p>
        </p:txBody>
      </p:sp>
      <p:sp>
        <p:nvSpPr>
          <p:cNvPr id="2588" name="Shape 2588"/>
          <p:cNvSpPr/>
          <p:nvPr/>
        </p:nvSpPr>
        <p:spPr>
          <a:xfrm>
            <a:off x="550862" y="5973826"/>
            <a:ext cx="411846" cy="4114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597" y="0"/>
                </a:moveTo>
                <a:lnTo>
                  <a:pt x="21600" y="0"/>
                </a:lnTo>
                <a:lnTo>
                  <a:pt x="21600" y="18000"/>
                </a:lnTo>
                <a:cubicBezTo>
                  <a:pt x="21600" y="19988"/>
                  <a:pt x="19990" y="21600"/>
                  <a:pt x="18003" y="21600"/>
                </a:cubicBezTo>
                <a:lnTo>
                  <a:pt x="0" y="21600"/>
                </a:lnTo>
                <a:lnTo>
                  <a:pt x="0" y="3600"/>
                </a:lnTo>
                <a:cubicBezTo>
                  <a:pt x="0" y="1612"/>
                  <a:pt x="1610" y="0"/>
                  <a:pt x="3597" y="0"/>
                </a:cubicBezTo>
                <a:close/>
              </a:path>
            </a:pathLst>
          </a:custGeom>
          <a:ln w="12700">
            <a:solidFill>
              <a:srgbClr val="00A9E8"/>
            </a:solidFill>
          </a:ln>
        </p:spPr>
        <p:txBody>
          <a:bodyPr lIns="45718" tIns="45718" rIns="45718" bIns="45718" anchor="ctr"/>
          <a:lstStyle/>
          <a:p>
            <a:pPr algn="ctr">
              <a:defRPr sz="800" b="1">
                <a:solidFill>
                  <a:srgbClr val="00A9E8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2591" name="Group 2591">
            <a:hlinkClick r:id="rId4" action="ppaction://hlinksldjump"/>
          </p:cNvPr>
          <p:cNvGrpSpPr/>
          <p:nvPr/>
        </p:nvGrpSpPr>
        <p:grpSpPr>
          <a:xfrm>
            <a:off x="1005678" y="5973821"/>
            <a:ext cx="1058238" cy="411490"/>
            <a:chOff x="0" y="-1"/>
            <a:chExt cx="1058236" cy="411489"/>
          </a:xfrm>
        </p:grpSpPr>
        <p:sp>
          <p:nvSpPr>
            <p:cNvPr id="2589" name="Shape 2589"/>
            <p:cNvSpPr/>
            <p:nvPr/>
          </p:nvSpPr>
          <p:spPr>
            <a:xfrm>
              <a:off x="-1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590" name="Shape 2590"/>
            <p:cNvSpPr/>
            <p:nvPr/>
          </p:nvSpPr>
          <p:spPr>
            <a:xfrm>
              <a:off x="20086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TECHNOLOGY OVERVIEW</a:t>
              </a:r>
            </a:p>
          </p:txBody>
        </p:sp>
      </p:grpSp>
      <p:grpSp>
        <p:nvGrpSpPr>
          <p:cNvPr id="2594" name="Group 2594">
            <a:hlinkClick r:id="rId4" action="ppaction://hlinksldjump"/>
          </p:cNvPr>
          <p:cNvGrpSpPr/>
          <p:nvPr/>
        </p:nvGrpSpPr>
        <p:grpSpPr>
          <a:xfrm>
            <a:off x="2106884" y="5973821"/>
            <a:ext cx="1058236" cy="411490"/>
            <a:chOff x="-1" y="-1"/>
            <a:chExt cx="1058235" cy="411489"/>
          </a:xfrm>
        </p:grpSpPr>
        <p:sp>
          <p:nvSpPr>
            <p:cNvPr id="2592" name="Shape 2592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593" name="Shape 2593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ANIMATIONS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AND VIDEOS</a:t>
              </a:r>
            </a:p>
          </p:txBody>
        </p:sp>
      </p:grpSp>
      <p:grpSp>
        <p:nvGrpSpPr>
          <p:cNvPr id="2597" name="Group 2597">
            <a:hlinkClick r:id="rId4" action="ppaction://hlinksldjump"/>
          </p:cNvPr>
          <p:cNvGrpSpPr/>
          <p:nvPr/>
        </p:nvGrpSpPr>
        <p:grpSpPr>
          <a:xfrm>
            <a:off x="3208087" y="5973821"/>
            <a:ext cx="1058237" cy="411490"/>
            <a:chOff x="0" y="-1"/>
            <a:chExt cx="1058236" cy="411489"/>
          </a:xfrm>
        </p:grpSpPr>
        <p:sp>
          <p:nvSpPr>
            <p:cNvPr id="2595" name="Shape 2595"/>
            <p:cNvSpPr/>
            <p:nvPr/>
          </p:nvSpPr>
          <p:spPr>
            <a:xfrm>
              <a:off x="-1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596" name="Shape 2596"/>
            <p:cNvSpPr/>
            <p:nvPr/>
          </p:nvSpPr>
          <p:spPr>
            <a:xfrm>
              <a:off x="20086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DISRUPT </a:t>
              </a:r>
              <a:br/>
              <a:r>
                <a:t>PAD DATA</a:t>
              </a:r>
            </a:p>
          </p:txBody>
        </p:sp>
      </p:grpSp>
      <p:grpSp>
        <p:nvGrpSpPr>
          <p:cNvPr id="2600" name="Group 2600">
            <a:hlinkClick r:id="rId4" action="ppaction://hlinksldjump"/>
          </p:cNvPr>
          <p:cNvGrpSpPr/>
          <p:nvPr/>
        </p:nvGrpSpPr>
        <p:grpSpPr>
          <a:xfrm>
            <a:off x="4309290" y="5973821"/>
            <a:ext cx="1058237" cy="411490"/>
            <a:chOff x="-1" y="-1"/>
            <a:chExt cx="1058235" cy="411489"/>
          </a:xfrm>
        </p:grpSpPr>
        <p:sp>
          <p:nvSpPr>
            <p:cNvPr id="2598" name="Shape 2598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599" name="Shape 2599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USER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GUIDE</a:t>
              </a:r>
            </a:p>
          </p:txBody>
        </p:sp>
      </p:grpSp>
      <p:grpSp>
        <p:nvGrpSpPr>
          <p:cNvPr id="2603" name="Group 2603"/>
          <p:cNvGrpSpPr/>
          <p:nvPr/>
        </p:nvGrpSpPr>
        <p:grpSpPr>
          <a:xfrm>
            <a:off x="5410493" y="5973821"/>
            <a:ext cx="1058236" cy="411490"/>
            <a:chOff x="-1" y="-1"/>
            <a:chExt cx="1058235" cy="411489"/>
          </a:xfrm>
        </p:grpSpPr>
        <p:sp>
          <p:nvSpPr>
            <p:cNvPr id="2601" name="Shape 2601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solidFill>
              <a:srgbClr val="5B5C5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602" name="Shape 2602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CASE</a:t>
              </a:r>
            </a:p>
            <a:p>
              <a:pPr algn="ctr">
                <a:defRPr sz="7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STUDIES</a:t>
              </a:r>
            </a:p>
          </p:txBody>
        </p:sp>
      </p:grpSp>
      <p:grpSp>
        <p:nvGrpSpPr>
          <p:cNvPr id="2606" name="Group 2606">
            <a:hlinkClick r:id="rId4" action="ppaction://hlinksldjump"/>
          </p:cNvPr>
          <p:cNvGrpSpPr/>
          <p:nvPr/>
        </p:nvGrpSpPr>
        <p:grpSpPr>
          <a:xfrm>
            <a:off x="6511697" y="5973821"/>
            <a:ext cx="1058236" cy="411490"/>
            <a:chOff x="-1" y="-1"/>
            <a:chExt cx="1058235" cy="411489"/>
          </a:xfrm>
        </p:grpSpPr>
        <p:sp>
          <p:nvSpPr>
            <p:cNvPr id="2604" name="Shape 2604"/>
            <p:cNvSpPr/>
            <p:nvPr/>
          </p:nvSpPr>
          <p:spPr>
            <a:xfrm>
              <a:off x="-2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605" name="Shape 2605"/>
            <p:cNvSpPr/>
            <p:nvPr/>
          </p:nvSpPr>
          <p:spPr>
            <a:xfrm>
              <a:off x="20087" y="72575"/>
              <a:ext cx="1018060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KEY</a:t>
              </a:r>
              <a:br/>
              <a:r>
                <a:t>BENEFITS</a:t>
              </a:r>
            </a:p>
          </p:txBody>
        </p:sp>
      </p:grpSp>
      <p:sp>
        <p:nvSpPr>
          <p:cNvPr id="2607" name="Shape 2607">
            <a:hlinkClick r:id="rId2" action="ppaction://hlinksldjump"/>
          </p:cNvPr>
          <p:cNvSpPr/>
          <p:nvPr/>
        </p:nvSpPr>
        <p:spPr>
          <a:xfrm>
            <a:off x="653705" y="6088126"/>
            <a:ext cx="205795" cy="182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97" y="0"/>
                </a:moveTo>
                <a:lnTo>
                  <a:pt x="11095" y="37"/>
                </a:lnTo>
                <a:lnTo>
                  <a:pt x="11279" y="101"/>
                </a:lnTo>
                <a:lnTo>
                  <a:pt x="11458" y="196"/>
                </a:lnTo>
                <a:lnTo>
                  <a:pt x="11618" y="329"/>
                </a:lnTo>
                <a:lnTo>
                  <a:pt x="21331" y="9954"/>
                </a:lnTo>
                <a:lnTo>
                  <a:pt x="21449" y="10086"/>
                </a:lnTo>
                <a:lnTo>
                  <a:pt x="21529" y="10214"/>
                </a:lnTo>
                <a:lnTo>
                  <a:pt x="21581" y="10325"/>
                </a:lnTo>
                <a:lnTo>
                  <a:pt x="21600" y="10437"/>
                </a:lnTo>
                <a:lnTo>
                  <a:pt x="21586" y="10521"/>
                </a:lnTo>
                <a:lnTo>
                  <a:pt x="21543" y="10606"/>
                </a:lnTo>
                <a:lnTo>
                  <a:pt x="21468" y="10670"/>
                </a:lnTo>
                <a:lnTo>
                  <a:pt x="21360" y="10723"/>
                </a:lnTo>
                <a:lnTo>
                  <a:pt x="21228" y="10750"/>
                </a:lnTo>
                <a:lnTo>
                  <a:pt x="21062" y="10760"/>
                </a:lnTo>
                <a:lnTo>
                  <a:pt x="18064" y="10760"/>
                </a:lnTo>
                <a:lnTo>
                  <a:pt x="18064" y="20618"/>
                </a:lnTo>
                <a:lnTo>
                  <a:pt x="18050" y="20809"/>
                </a:lnTo>
                <a:lnTo>
                  <a:pt x="17998" y="20995"/>
                </a:lnTo>
                <a:lnTo>
                  <a:pt x="17922" y="21165"/>
                </a:lnTo>
                <a:lnTo>
                  <a:pt x="17809" y="21313"/>
                </a:lnTo>
                <a:lnTo>
                  <a:pt x="17686" y="21430"/>
                </a:lnTo>
                <a:lnTo>
                  <a:pt x="17536" y="21520"/>
                </a:lnTo>
                <a:lnTo>
                  <a:pt x="17371" y="21579"/>
                </a:lnTo>
                <a:lnTo>
                  <a:pt x="17191" y="21600"/>
                </a:lnTo>
                <a:lnTo>
                  <a:pt x="13523" y="21600"/>
                </a:lnTo>
                <a:lnTo>
                  <a:pt x="13523" y="15116"/>
                </a:lnTo>
                <a:lnTo>
                  <a:pt x="13514" y="14920"/>
                </a:lnTo>
                <a:lnTo>
                  <a:pt x="13462" y="14734"/>
                </a:lnTo>
                <a:lnTo>
                  <a:pt x="13382" y="14564"/>
                </a:lnTo>
                <a:lnTo>
                  <a:pt x="13268" y="14427"/>
                </a:lnTo>
                <a:lnTo>
                  <a:pt x="13146" y="14304"/>
                </a:lnTo>
                <a:lnTo>
                  <a:pt x="12995" y="14209"/>
                </a:lnTo>
                <a:lnTo>
                  <a:pt x="12830" y="14161"/>
                </a:lnTo>
                <a:lnTo>
                  <a:pt x="12655" y="14135"/>
                </a:lnTo>
                <a:lnTo>
                  <a:pt x="8954" y="14135"/>
                </a:lnTo>
                <a:lnTo>
                  <a:pt x="8775" y="14161"/>
                </a:lnTo>
                <a:lnTo>
                  <a:pt x="8615" y="14220"/>
                </a:lnTo>
                <a:lnTo>
                  <a:pt x="8468" y="14304"/>
                </a:lnTo>
                <a:lnTo>
                  <a:pt x="8336" y="14427"/>
                </a:lnTo>
                <a:lnTo>
                  <a:pt x="8233" y="14570"/>
                </a:lnTo>
                <a:lnTo>
                  <a:pt x="8148" y="14740"/>
                </a:lnTo>
                <a:lnTo>
                  <a:pt x="8096" y="14920"/>
                </a:lnTo>
                <a:lnTo>
                  <a:pt x="8082" y="15116"/>
                </a:lnTo>
                <a:lnTo>
                  <a:pt x="8082" y="21600"/>
                </a:lnTo>
                <a:lnTo>
                  <a:pt x="4413" y="21600"/>
                </a:lnTo>
                <a:lnTo>
                  <a:pt x="4239" y="21579"/>
                </a:lnTo>
                <a:lnTo>
                  <a:pt x="4074" y="21520"/>
                </a:lnTo>
                <a:lnTo>
                  <a:pt x="3928" y="21430"/>
                </a:lnTo>
                <a:lnTo>
                  <a:pt x="3800" y="21303"/>
                </a:lnTo>
                <a:lnTo>
                  <a:pt x="3692" y="21165"/>
                </a:lnTo>
                <a:lnTo>
                  <a:pt x="3607" y="20995"/>
                </a:lnTo>
                <a:lnTo>
                  <a:pt x="3555" y="20809"/>
                </a:lnTo>
                <a:lnTo>
                  <a:pt x="3541" y="20618"/>
                </a:lnTo>
                <a:lnTo>
                  <a:pt x="3541" y="10766"/>
                </a:lnTo>
                <a:lnTo>
                  <a:pt x="542" y="10766"/>
                </a:lnTo>
                <a:lnTo>
                  <a:pt x="382" y="10750"/>
                </a:lnTo>
                <a:lnTo>
                  <a:pt x="240" y="10723"/>
                </a:lnTo>
                <a:lnTo>
                  <a:pt x="137" y="10675"/>
                </a:lnTo>
                <a:lnTo>
                  <a:pt x="61" y="10612"/>
                </a:lnTo>
                <a:lnTo>
                  <a:pt x="14" y="10532"/>
                </a:lnTo>
                <a:lnTo>
                  <a:pt x="0" y="10437"/>
                </a:lnTo>
                <a:lnTo>
                  <a:pt x="19" y="10325"/>
                </a:lnTo>
                <a:lnTo>
                  <a:pt x="71" y="10214"/>
                </a:lnTo>
                <a:lnTo>
                  <a:pt x="156" y="10086"/>
                </a:lnTo>
                <a:lnTo>
                  <a:pt x="273" y="9954"/>
                </a:lnTo>
                <a:lnTo>
                  <a:pt x="9982" y="329"/>
                </a:lnTo>
                <a:lnTo>
                  <a:pt x="10147" y="196"/>
                </a:lnTo>
                <a:lnTo>
                  <a:pt x="10317" y="101"/>
                </a:lnTo>
                <a:lnTo>
                  <a:pt x="10505" y="37"/>
                </a:lnTo>
                <a:lnTo>
                  <a:pt x="10703" y="0"/>
                </a:lnTo>
                <a:lnTo>
                  <a:pt x="10897" y="0"/>
                </a:lnTo>
                <a:close/>
              </a:path>
            </a:pathLst>
          </a:custGeom>
          <a:ln w="12700">
            <a:solidFill>
              <a:srgbClr val="00A9E8"/>
            </a:solidFill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2610" name="Group 2610"/>
          <p:cNvGrpSpPr/>
          <p:nvPr/>
        </p:nvGrpSpPr>
        <p:grpSpPr>
          <a:xfrm>
            <a:off x="7611548" y="5973821"/>
            <a:ext cx="1058236" cy="411490"/>
            <a:chOff x="-1" y="-1"/>
            <a:chExt cx="1058235" cy="411489"/>
          </a:xfrm>
        </p:grpSpPr>
        <p:sp>
          <p:nvSpPr>
            <p:cNvPr id="2608" name="Shape 2608"/>
            <p:cNvSpPr/>
            <p:nvPr/>
          </p:nvSpPr>
          <p:spPr>
            <a:xfrm>
              <a:off x="-2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609" name="Shape 2609"/>
            <p:cNvSpPr/>
            <p:nvPr/>
          </p:nvSpPr>
          <p:spPr>
            <a:xfrm>
              <a:off x="20087" y="72575"/>
              <a:ext cx="1018060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CORPORATE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OVERVIEW</a:t>
              </a:r>
            </a:p>
          </p:txBody>
        </p:sp>
      </p:grpSp>
      <p:sp>
        <p:nvSpPr>
          <p:cNvPr id="2611" name="Shape 2611"/>
          <p:cNvSpPr>
            <a:spLocks noGrp="1"/>
          </p:cNvSpPr>
          <p:nvPr>
            <p:ph type="body" idx="13"/>
          </p:nvPr>
        </p:nvSpPr>
        <p:spPr>
          <a:xfrm>
            <a:off x="439910" y="1182684"/>
            <a:ext cx="8321041" cy="457200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12" name="Shape 26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Case Stud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9" name="Shape 2619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5B5C5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620" name="Shape 2620"/>
          <p:cNvSpPr/>
          <p:nvPr/>
        </p:nvSpPr>
        <p:spPr>
          <a:xfrm>
            <a:off x="457203" y="6504374"/>
            <a:ext cx="3283886" cy="241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600"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iPad Lithoplasty Overview | SPL-61178 | Rev. B</a:t>
            </a:r>
          </a:p>
          <a:p>
            <a:pPr>
              <a:defRPr sz="600"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© Shockwave Medical, Inc.  All Rights Reserved.</a:t>
            </a:r>
          </a:p>
        </p:txBody>
      </p:sp>
      <p:pic>
        <p:nvPicPr>
          <p:cNvPr id="2621" name="image3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70458" y="6514748"/>
            <a:ext cx="914404" cy="224772"/>
          </a:xfrm>
          <a:prstGeom prst="rect">
            <a:avLst/>
          </a:prstGeom>
          <a:ln w="12700">
            <a:miter lim="400000"/>
          </a:ln>
        </p:spPr>
      </p:pic>
      <p:sp>
        <p:nvSpPr>
          <p:cNvPr id="2622" name="Shape 2622"/>
          <p:cNvSpPr/>
          <p:nvPr/>
        </p:nvSpPr>
        <p:spPr>
          <a:xfrm>
            <a:off x="3706317" y="6603154"/>
            <a:ext cx="1731369" cy="177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b">
            <a:spAutoFit/>
          </a:bodyPr>
          <a:lstStyle>
            <a:lvl1pPr algn="ctr">
              <a:defRPr sz="700">
                <a:solidFill>
                  <a:srgbClr val="00A9E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SAFETY INFORMATION</a:t>
            </a:r>
          </a:p>
        </p:txBody>
      </p:sp>
      <p:sp>
        <p:nvSpPr>
          <p:cNvPr id="2623" name="Shape 2623"/>
          <p:cNvSpPr/>
          <p:nvPr/>
        </p:nvSpPr>
        <p:spPr>
          <a:xfrm>
            <a:off x="550862" y="5973826"/>
            <a:ext cx="411846" cy="4114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597" y="0"/>
                </a:moveTo>
                <a:lnTo>
                  <a:pt x="21600" y="0"/>
                </a:lnTo>
                <a:lnTo>
                  <a:pt x="21600" y="18000"/>
                </a:lnTo>
                <a:cubicBezTo>
                  <a:pt x="21600" y="19988"/>
                  <a:pt x="19990" y="21600"/>
                  <a:pt x="18003" y="21600"/>
                </a:cubicBezTo>
                <a:lnTo>
                  <a:pt x="0" y="21600"/>
                </a:lnTo>
                <a:lnTo>
                  <a:pt x="0" y="3600"/>
                </a:lnTo>
                <a:cubicBezTo>
                  <a:pt x="0" y="1612"/>
                  <a:pt x="1610" y="0"/>
                  <a:pt x="3597" y="0"/>
                </a:cubicBezTo>
                <a:close/>
              </a:path>
            </a:pathLst>
          </a:custGeom>
          <a:ln w="12700">
            <a:solidFill>
              <a:srgbClr val="00A9E8"/>
            </a:solidFill>
          </a:ln>
        </p:spPr>
        <p:txBody>
          <a:bodyPr lIns="45718" tIns="45718" rIns="45718" bIns="45718" anchor="ctr"/>
          <a:lstStyle/>
          <a:p>
            <a:pPr algn="ctr">
              <a:defRPr sz="800" b="1">
                <a:solidFill>
                  <a:srgbClr val="00A9E8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2626" name="Group 2626">
            <a:hlinkClick r:id="rId4" action="ppaction://hlinksldjump"/>
          </p:cNvPr>
          <p:cNvGrpSpPr/>
          <p:nvPr/>
        </p:nvGrpSpPr>
        <p:grpSpPr>
          <a:xfrm>
            <a:off x="1005678" y="5973821"/>
            <a:ext cx="1058238" cy="411490"/>
            <a:chOff x="0" y="-1"/>
            <a:chExt cx="1058236" cy="411489"/>
          </a:xfrm>
        </p:grpSpPr>
        <p:sp>
          <p:nvSpPr>
            <p:cNvPr id="2624" name="Shape 2624"/>
            <p:cNvSpPr/>
            <p:nvPr/>
          </p:nvSpPr>
          <p:spPr>
            <a:xfrm>
              <a:off x="-1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625" name="Shape 2625"/>
            <p:cNvSpPr/>
            <p:nvPr/>
          </p:nvSpPr>
          <p:spPr>
            <a:xfrm>
              <a:off x="20086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TECHNOLOGY OVERVIEW</a:t>
              </a:r>
            </a:p>
          </p:txBody>
        </p:sp>
      </p:grpSp>
      <p:grpSp>
        <p:nvGrpSpPr>
          <p:cNvPr id="2629" name="Group 2629">
            <a:hlinkClick r:id="rId4" action="ppaction://hlinksldjump"/>
          </p:cNvPr>
          <p:cNvGrpSpPr/>
          <p:nvPr/>
        </p:nvGrpSpPr>
        <p:grpSpPr>
          <a:xfrm>
            <a:off x="2106884" y="5973821"/>
            <a:ext cx="1058236" cy="411490"/>
            <a:chOff x="-1" y="-1"/>
            <a:chExt cx="1058235" cy="411489"/>
          </a:xfrm>
        </p:grpSpPr>
        <p:sp>
          <p:nvSpPr>
            <p:cNvPr id="2627" name="Shape 2627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628" name="Shape 2628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ANIMATIONS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AND VIDEOS</a:t>
              </a:r>
            </a:p>
          </p:txBody>
        </p:sp>
      </p:grpSp>
      <p:grpSp>
        <p:nvGrpSpPr>
          <p:cNvPr id="2632" name="Group 2632">
            <a:hlinkClick r:id="rId4" action="ppaction://hlinksldjump"/>
          </p:cNvPr>
          <p:cNvGrpSpPr/>
          <p:nvPr/>
        </p:nvGrpSpPr>
        <p:grpSpPr>
          <a:xfrm>
            <a:off x="3208087" y="5973821"/>
            <a:ext cx="1058237" cy="411490"/>
            <a:chOff x="0" y="-1"/>
            <a:chExt cx="1058236" cy="411489"/>
          </a:xfrm>
        </p:grpSpPr>
        <p:sp>
          <p:nvSpPr>
            <p:cNvPr id="2630" name="Shape 2630"/>
            <p:cNvSpPr/>
            <p:nvPr/>
          </p:nvSpPr>
          <p:spPr>
            <a:xfrm>
              <a:off x="-1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631" name="Shape 2631"/>
            <p:cNvSpPr/>
            <p:nvPr/>
          </p:nvSpPr>
          <p:spPr>
            <a:xfrm>
              <a:off x="20086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DISRUPT </a:t>
              </a:r>
              <a:br/>
              <a:r>
                <a:t>PAD DATA</a:t>
              </a:r>
            </a:p>
          </p:txBody>
        </p:sp>
      </p:grpSp>
      <p:grpSp>
        <p:nvGrpSpPr>
          <p:cNvPr id="2635" name="Group 2635">
            <a:hlinkClick r:id="rId4" action="ppaction://hlinksldjump"/>
          </p:cNvPr>
          <p:cNvGrpSpPr/>
          <p:nvPr/>
        </p:nvGrpSpPr>
        <p:grpSpPr>
          <a:xfrm>
            <a:off x="4309290" y="5973821"/>
            <a:ext cx="1058237" cy="411490"/>
            <a:chOff x="-1" y="-1"/>
            <a:chExt cx="1058235" cy="411489"/>
          </a:xfrm>
        </p:grpSpPr>
        <p:sp>
          <p:nvSpPr>
            <p:cNvPr id="2633" name="Shape 2633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634" name="Shape 2634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USER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GUIDE</a:t>
              </a:r>
            </a:p>
          </p:txBody>
        </p:sp>
      </p:grpSp>
      <p:grpSp>
        <p:nvGrpSpPr>
          <p:cNvPr id="2638" name="Group 2638"/>
          <p:cNvGrpSpPr/>
          <p:nvPr/>
        </p:nvGrpSpPr>
        <p:grpSpPr>
          <a:xfrm>
            <a:off x="5410493" y="5973821"/>
            <a:ext cx="1058236" cy="411490"/>
            <a:chOff x="-1" y="-1"/>
            <a:chExt cx="1058235" cy="411489"/>
          </a:xfrm>
        </p:grpSpPr>
        <p:sp>
          <p:nvSpPr>
            <p:cNvPr id="2636" name="Shape 2636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solidFill>
              <a:srgbClr val="5B5C5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637" name="Shape 2637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CASE</a:t>
              </a:r>
            </a:p>
            <a:p>
              <a:pPr algn="ctr">
                <a:defRPr sz="7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STUDIES</a:t>
              </a:r>
            </a:p>
          </p:txBody>
        </p:sp>
      </p:grpSp>
      <p:grpSp>
        <p:nvGrpSpPr>
          <p:cNvPr id="2641" name="Group 2641">
            <a:hlinkClick r:id="rId4" action="ppaction://hlinksldjump"/>
          </p:cNvPr>
          <p:cNvGrpSpPr/>
          <p:nvPr/>
        </p:nvGrpSpPr>
        <p:grpSpPr>
          <a:xfrm>
            <a:off x="6511697" y="5973821"/>
            <a:ext cx="1058236" cy="411490"/>
            <a:chOff x="-1" y="-1"/>
            <a:chExt cx="1058235" cy="411489"/>
          </a:xfrm>
        </p:grpSpPr>
        <p:sp>
          <p:nvSpPr>
            <p:cNvPr id="2639" name="Shape 2639"/>
            <p:cNvSpPr/>
            <p:nvPr/>
          </p:nvSpPr>
          <p:spPr>
            <a:xfrm>
              <a:off x="-2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640" name="Shape 2640"/>
            <p:cNvSpPr/>
            <p:nvPr/>
          </p:nvSpPr>
          <p:spPr>
            <a:xfrm>
              <a:off x="20087" y="72575"/>
              <a:ext cx="1018060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KEY</a:t>
              </a:r>
              <a:br/>
              <a:r>
                <a:t>BENEFITS</a:t>
              </a:r>
            </a:p>
          </p:txBody>
        </p:sp>
      </p:grpSp>
      <p:sp>
        <p:nvSpPr>
          <p:cNvPr id="2642" name="Shape 2642">
            <a:hlinkClick r:id="rId2" action="ppaction://hlinksldjump"/>
          </p:cNvPr>
          <p:cNvSpPr/>
          <p:nvPr/>
        </p:nvSpPr>
        <p:spPr>
          <a:xfrm>
            <a:off x="653705" y="6088126"/>
            <a:ext cx="205795" cy="182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97" y="0"/>
                </a:moveTo>
                <a:lnTo>
                  <a:pt x="11095" y="37"/>
                </a:lnTo>
                <a:lnTo>
                  <a:pt x="11279" y="101"/>
                </a:lnTo>
                <a:lnTo>
                  <a:pt x="11458" y="196"/>
                </a:lnTo>
                <a:lnTo>
                  <a:pt x="11618" y="329"/>
                </a:lnTo>
                <a:lnTo>
                  <a:pt x="21331" y="9954"/>
                </a:lnTo>
                <a:lnTo>
                  <a:pt x="21449" y="10086"/>
                </a:lnTo>
                <a:lnTo>
                  <a:pt x="21529" y="10214"/>
                </a:lnTo>
                <a:lnTo>
                  <a:pt x="21581" y="10325"/>
                </a:lnTo>
                <a:lnTo>
                  <a:pt x="21600" y="10437"/>
                </a:lnTo>
                <a:lnTo>
                  <a:pt x="21586" y="10521"/>
                </a:lnTo>
                <a:lnTo>
                  <a:pt x="21543" y="10606"/>
                </a:lnTo>
                <a:lnTo>
                  <a:pt x="21468" y="10670"/>
                </a:lnTo>
                <a:lnTo>
                  <a:pt x="21360" y="10723"/>
                </a:lnTo>
                <a:lnTo>
                  <a:pt x="21228" y="10750"/>
                </a:lnTo>
                <a:lnTo>
                  <a:pt x="21062" y="10760"/>
                </a:lnTo>
                <a:lnTo>
                  <a:pt x="18064" y="10760"/>
                </a:lnTo>
                <a:lnTo>
                  <a:pt x="18064" y="20618"/>
                </a:lnTo>
                <a:lnTo>
                  <a:pt x="18050" y="20809"/>
                </a:lnTo>
                <a:lnTo>
                  <a:pt x="17998" y="20995"/>
                </a:lnTo>
                <a:lnTo>
                  <a:pt x="17922" y="21165"/>
                </a:lnTo>
                <a:lnTo>
                  <a:pt x="17809" y="21313"/>
                </a:lnTo>
                <a:lnTo>
                  <a:pt x="17686" y="21430"/>
                </a:lnTo>
                <a:lnTo>
                  <a:pt x="17536" y="21520"/>
                </a:lnTo>
                <a:lnTo>
                  <a:pt x="17371" y="21579"/>
                </a:lnTo>
                <a:lnTo>
                  <a:pt x="17191" y="21600"/>
                </a:lnTo>
                <a:lnTo>
                  <a:pt x="13523" y="21600"/>
                </a:lnTo>
                <a:lnTo>
                  <a:pt x="13523" y="15116"/>
                </a:lnTo>
                <a:lnTo>
                  <a:pt x="13514" y="14920"/>
                </a:lnTo>
                <a:lnTo>
                  <a:pt x="13462" y="14734"/>
                </a:lnTo>
                <a:lnTo>
                  <a:pt x="13382" y="14564"/>
                </a:lnTo>
                <a:lnTo>
                  <a:pt x="13268" y="14427"/>
                </a:lnTo>
                <a:lnTo>
                  <a:pt x="13146" y="14304"/>
                </a:lnTo>
                <a:lnTo>
                  <a:pt x="12995" y="14209"/>
                </a:lnTo>
                <a:lnTo>
                  <a:pt x="12830" y="14161"/>
                </a:lnTo>
                <a:lnTo>
                  <a:pt x="12655" y="14135"/>
                </a:lnTo>
                <a:lnTo>
                  <a:pt x="8954" y="14135"/>
                </a:lnTo>
                <a:lnTo>
                  <a:pt x="8775" y="14161"/>
                </a:lnTo>
                <a:lnTo>
                  <a:pt x="8615" y="14220"/>
                </a:lnTo>
                <a:lnTo>
                  <a:pt x="8468" y="14304"/>
                </a:lnTo>
                <a:lnTo>
                  <a:pt x="8336" y="14427"/>
                </a:lnTo>
                <a:lnTo>
                  <a:pt x="8233" y="14570"/>
                </a:lnTo>
                <a:lnTo>
                  <a:pt x="8148" y="14740"/>
                </a:lnTo>
                <a:lnTo>
                  <a:pt x="8096" y="14920"/>
                </a:lnTo>
                <a:lnTo>
                  <a:pt x="8082" y="15116"/>
                </a:lnTo>
                <a:lnTo>
                  <a:pt x="8082" y="21600"/>
                </a:lnTo>
                <a:lnTo>
                  <a:pt x="4413" y="21600"/>
                </a:lnTo>
                <a:lnTo>
                  <a:pt x="4239" y="21579"/>
                </a:lnTo>
                <a:lnTo>
                  <a:pt x="4074" y="21520"/>
                </a:lnTo>
                <a:lnTo>
                  <a:pt x="3928" y="21430"/>
                </a:lnTo>
                <a:lnTo>
                  <a:pt x="3800" y="21303"/>
                </a:lnTo>
                <a:lnTo>
                  <a:pt x="3692" y="21165"/>
                </a:lnTo>
                <a:lnTo>
                  <a:pt x="3607" y="20995"/>
                </a:lnTo>
                <a:lnTo>
                  <a:pt x="3555" y="20809"/>
                </a:lnTo>
                <a:lnTo>
                  <a:pt x="3541" y="20618"/>
                </a:lnTo>
                <a:lnTo>
                  <a:pt x="3541" y="10766"/>
                </a:lnTo>
                <a:lnTo>
                  <a:pt x="542" y="10766"/>
                </a:lnTo>
                <a:lnTo>
                  <a:pt x="382" y="10750"/>
                </a:lnTo>
                <a:lnTo>
                  <a:pt x="240" y="10723"/>
                </a:lnTo>
                <a:lnTo>
                  <a:pt x="137" y="10675"/>
                </a:lnTo>
                <a:lnTo>
                  <a:pt x="61" y="10612"/>
                </a:lnTo>
                <a:lnTo>
                  <a:pt x="14" y="10532"/>
                </a:lnTo>
                <a:lnTo>
                  <a:pt x="0" y="10437"/>
                </a:lnTo>
                <a:lnTo>
                  <a:pt x="19" y="10325"/>
                </a:lnTo>
                <a:lnTo>
                  <a:pt x="71" y="10214"/>
                </a:lnTo>
                <a:lnTo>
                  <a:pt x="156" y="10086"/>
                </a:lnTo>
                <a:lnTo>
                  <a:pt x="273" y="9954"/>
                </a:lnTo>
                <a:lnTo>
                  <a:pt x="9982" y="329"/>
                </a:lnTo>
                <a:lnTo>
                  <a:pt x="10147" y="196"/>
                </a:lnTo>
                <a:lnTo>
                  <a:pt x="10317" y="101"/>
                </a:lnTo>
                <a:lnTo>
                  <a:pt x="10505" y="37"/>
                </a:lnTo>
                <a:lnTo>
                  <a:pt x="10703" y="0"/>
                </a:lnTo>
                <a:lnTo>
                  <a:pt x="10897" y="0"/>
                </a:lnTo>
                <a:close/>
              </a:path>
            </a:pathLst>
          </a:custGeom>
          <a:ln w="12700">
            <a:solidFill>
              <a:srgbClr val="00A9E8"/>
            </a:solidFill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2645" name="Group 2645"/>
          <p:cNvGrpSpPr/>
          <p:nvPr/>
        </p:nvGrpSpPr>
        <p:grpSpPr>
          <a:xfrm>
            <a:off x="7611548" y="5973821"/>
            <a:ext cx="1058236" cy="411490"/>
            <a:chOff x="-1" y="-1"/>
            <a:chExt cx="1058235" cy="411489"/>
          </a:xfrm>
        </p:grpSpPr>
        <p:sp>
          <p:nvSpPr>
            <p:cNvPr id="2643" name="Shape 2643"/>
            <p:cNvSpPr/>
            <p:nvPr/>
          </p:nvSpPr>
          <p:spPr>
            <a:xfrm>
              <a:off x="-2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644" name="Shape 2644"/>
            <p:cNvSpPr/>
            <p:nvPr/>
          </p:nvSpPr>
          <p:spPr>
            <a:xfrm>
              <a:off x="20087" y="72575"/>
              <a:ext cx="1018060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CORPORATE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OVERVIEW</a:t>
              </a:r>
            </a:p>
          </p:txBody>
        </p:sp>
      </p:grpSp>
      <p:sp>
        <p:nvSpPr>
          <p:cNvPr id="2646" name="Shape 2646"/>
          <p:cNvSpPr>
            <a:spLocks noGrp="1"/>
          </p:cNvSpPr>
          <p:nvPr>
            <p:ph type="body" idx="1"/>
          </p:nvPr>
        </p:nvSpPr>
        <p:spPr>
          <a:xfrm>
            <a:off x="439910" y="1182687"/>
            <a:ext cx="8321042" cy="4572002"/>
          </a:xfrm>
          <a:prstGeom prst="rect">
            <a:avLst/>
          </a:prstGeom>
        </p:spPr>
        <p:txBody>
          <a:bodyPr/>
          <a:lstStyle>
            <a:lvl1pPr marL="129773" indent="-129773">
              <a:buClr>
                <a:srgbClr val="38342C"/>
              </a:buClr>
              <a:defRPr>
                <a:solidFill>
                  <a:srgbClr val="5B5C56"/>
                </a:solidFill>
              </a:defRPr>
            </a:lvl1pPr>
            <a:lvl2pPr marL="276847" indent="-147076">
              <a:buClr>
                <a:srgbClr val="38342C"/>
              </a:buClr>
              <a:defRPr>
                <a:solidFill>
                  <a:srgbClr val="5B5C56"/>
                </a:solidFill>
              </a:defRPr>
            </a:lvl2pPr>
            <a:lvl3pPr marL="427686" indent="-168145">
              <a:buClr>
                <a:srgbClr val="38342C"/>
              </a:buClr>
              <a:defRPr>
                <a:solidFill>
                  <a:srgbClr val="5B5C56"/>
                </a:solidFill>
              </a:defRPr>
            </a:lvl3pPr>
            <a:lvl4pPr marL="571966" indent="-183845">
              <a:buClr>
                <a:srgbClr val="38342C"/>
              </a:buClr>
              <a:buChar char="•"/>
              <a:defRPr>
                <a:solidFill>
                  <a:srgbClr val="5B5C56"/>
                </a:solidFill>
              </a:defRPr>
            </a:lvl4pPr>
            <a:lvl5pPr marL="691618" indent="-173722">
              <a:buClr>
                <a:srgbClr val="38342C"/>
              </a:buClr>
              <a:buChar char="•"/>
              <a:defRPr>
                <a:solidFill>
                  <a:srgbClr val="5B5C56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47" name="Shape 2647"/>
          <p:cNvSpPr>
            <a:spLocks noGrp="1"/>
          </p:cNvSpPr>
          <p:nvPr>
            <p:ph type="body" sz="quarter" idx="13"/>
          </p:nvPr>
        </p:nvSpPr>
        <p:spPr>
          <a:xfrm>
            <a:off x="439911" y="107155"/>
            <a:ext cx="8321041" cy="417186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2648" name="Shape 2648"/>
          <p:cNvSpPr>
            <a:spLocks noGrp="1"/>
          </p:cNvSpPr>
          <p:nvPr>
            <p:ph type="body" sz="quarter" idx="14"/>
          </p:nvPr>
        </p:nvSpPr>
        <p:spPr>
          <a:xfrm>
            <a:off x="439911" y="539530"/>
            <a:ext cx="8321041" cy="342901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49" name="Shape 26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Key Benef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6" name="Shape 2656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5B5C5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657" name="Shape 2657"/>
          <p:cNvSpPr>
            <a:spLocks noGrp="1"/>
          </p:cNvSpPr>
          <p:nvPr>
            <p:ph type="body" sz="quarter" idx="1"/>
          </p:nvPr>
        </p:nvSpPr>
        <p:spPr>
          <a:xfrm>
            <a:off x="439912" y="107157"/>
            <a:ext cx="8321041" cy="700091"/>
          </a:xfrm>
          <a:prstGeom prst="rect">
            <a:avLst/>
          </a:prstGeom>
        </p:spPr>
        <p:txBody>
          <a:bodyPr anchor="ctr"/>
          <a:lstStyle>
            <a:lvl1pPr marL="0" indent="0">
              <a:buClrTx/>
              <a:buSzTx/>
              <a:buFontTx/>
              <a:buNone/>
              <a:defRPr sz="2600">
                <a:solidFill>
                  <a:srgbClr val="FFFFFF"/>
                </a:solidFill>
              </a:defRPr>
            </a:lvl1pPr>
            <a:lvl2pPr marL="370777" indent="-241006">
              <a:buClrTx/>
              <a:buFontTx/>
              <a:defRPr sz="2600">
                <a:solidFill>
                  <a:srgbClr val="FFFFFF"/>
                </a:solidFill>
              </a:defRPr>
            </a:lvl2pPr>
            <a:lvl3pPr marL="538134" indent="-278592">
              <a:buClrTx/>
              <a:buFontTx/>
              <a:defRPr sz="2600">
                <a:solidFill>
                  <a:srgbClr val="FFFFFF"/>
                </a:solidFill>
              </a:defRPr>
            </a:lvl3pPr>
            <a:lvl4pPr marL="669296" indent="-281173">
              <a:buClrTx/>
              <a:buFontTx/>
              <a:defRPr sz="2600">
                <a:solidFill>
                  <a:srgbClr val="FFFFFF"/>
                </a:solidFill>
              </a:defRPr>
            </a:lvl4pPr>
            <a:lvl5pPr marL="836730" indent="-318834">
              <a:buClrTx/>
              <a:buFontTx/>
              <a:defRPr sz="26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58" name="Shape 2658"/>
          <p:cNvSpPr>
            <a:spLocks noGrp="1"/>
          </p:cNvSpPr>
          <p:nvPr>
            <p:ph type="body" idx="13"/>
          </p:nvPr>
        </p:nvSpPr>
        <p:spPr>
          <a:xfrm>
            <a:off x="439910" y="1182684"/>
            <a:ext cx="8321041" cy="457200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59" name="Shape 265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Key Benef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6" name="Shape 2666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5B5C5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667" name="Shape 2667"/>
          <p:cNvSpPr/>
          <p:nvPr/>
        </p:nvSpPr>
        <p:spPr>
          <a:xfrm>
            <a:off x="457203" y="6504374"/>
            <a:ext cx="3283886" cy="241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600"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iPad Lithoplasty Overview | SPL-61178 | Rev. B</a:t>
            </a:r>
          </a:p>
          <a:p>
            <a:pPr>
              <a:defRPr sz="600"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© Shockwave Medical, Inc.  All Rights Reserved.</a:t>
            </a:r>
          </a:p>
        </p:txBody>
      </p:sp>
      <p:pic>
        <p:nvPicPr>
          <p:cNvPr id="2668" name="image3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70458" y="6514748"/>
            <a:ext cx="914404" cy="224772"/>
          </a:xfrm>
          <a:prstGeom prst="rect">
            <a:avLst/>
          </a:prstGeom>
          <a:ln w="12700">
            <a:miter lim="400000"/>
          </a:ln>
        </p:spPr>
      </p:pic>
      <p:sp>
        <p:nvSpPr>
          <p:cNvPr id="2669" name="Shape 2669"/>
          <p:cNvSpPr/>
          <p:nvPr/>
        </p:nvSpPr>
        <p:spPr>
          <a:xfrm>
            <a:off x="3706317" y="6603154"/>
            <a:ext cx="1731369" cy="177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b">
            <a:spAutoFit/>
          </a:bodyPr>
          <a:lstStyle>
            <a:lvl1pPr algn="ctr">
              <a:defRPr sz="700">
                <a:solidFill>
                  <a:srgbClr val="00A9E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SAFETY INFORMATION</a:t>
            </a:r>
          </a:p>
        </p:txBody>
      </p:sp>
      <p:sp>
        <p:nvSpPr>
          <p:cNvPr id="2670" name="Shape 2670"/>
          <p:cNvSpPr/>
          <p:nvPr/>
        </p:nvSpPr>
        <p:spPr>
          <a:xfrm>
            <a:off x="550862" y="5973826"/>
            <a:ext cx="411846" cy="4114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597" y="0"/>
                </a:moveTo>
                <a:lnTo>
                  <a:pt x="21600" y="0"/>
                </a:lnTo>
                <a:lnTo>
                  <a:pt x="21600" y="18000"/>
                </a:lnTo>
                <a:cubicBezTo>
                  <a:pt x="21600" y="19988"/>
                  <a:pt x="19990" y="21600"/>
                  <a:pt x="18003" y="21600"/>
                </a:cubicBezTo>
                <a:lnTo>
                  <a:pt x="0" y="21600"/>
                </a:lnTo>
                <a:lnTo>
                  <a:pt x="0" y="3600"/>
                </a:lnTo>
                <a:cubicBezTo>
                  <a:pt x="0" y="1612"/>
                  <a:pt x="1610" y="0"/>
                  <a:pt x="3597" y="0"/>
                </a:cubicBezTo>
                <a:close/>
              </a:path>
            </a:pathLst>
          </a:custGeom>
          <a:ln w="12700">
            <a:solidFill>
              <a:srgbClr val="00A9E8"/>
            </a:solidFill>
          </a:ln>
        </p:spPr>
        <p:txBody>
          <a:bodyPr lIns="45718" tIns="45718" rIns="45718" bIns="45718" anchor="ctr"/>
          <a:lstStyle/>
          <a:p>
            <a:pPr algn="ctr">
              <a:defRPr sz="800" b="1">
                <a:solidFill>
                  <a:srgbClr val="00A9E8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2673" name="Group 2673">
            <a:hlinkClick r:id="rId4" action="ppaction://hlinksldjump"/>
          </p:cNvPr>
          <p:cNvGrpSpPr/>
          <p:nvPr/>
        </p:nvGrpSpPr>
        <p:grpSpPr>
          <a:xfrm>
            <a:off x="1005678" y="5973821"/>
            <a:ext cx="1058238" cy="411490"/>
            <a:chOff x="0" y="-1"/>
            <a:chExt cx="1058236" cy="411489"/>
          </a:xfrm>
        </p:grpSpPr>
        <p:sp>
          <p:nvSpPr>
            <p:cNvPr id="2671" name="Shape 2671"/>
            <p:cNvSpPr/>
            <p:nvPr/>
          </p:nvSpPr>
          <p:spPr>
            <a:xfrm>
              <a:off x="-1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672" name="Shape 2672"/>
            <p:cNvSpPr/>
            <p:nvPr/>
          </p:nvSpPr>
          <p:spPr>
            <a:xfrm>
              <a:off x="20086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TECHNOLOGY OVERVIEW</a:t>
              </a:r>
            </a:p>
          </p:txBody>
        </p:sp>
      </p:grpSp>
      <p:grpSp>
        <p:nvGrpSpPr>
          <p:cNvPr id="2676" name="Group 2676">
            <a:hlinkClick r:id="rId4" action="ppaction://hlinksldjump"/>
          </p:cNvPr>
          <p:cNvGrpSpPr/>
          <p:nvPr/>
        </p:nvGrpSpPr>
        <p:grpSpPr>
          <a:xfrm>
            <a:off x="2106884" y="5973821"/>
            <a:ext cx="1058236" cy="411490"/>
            <a:chOff x="-1" y="-1"/>
            <a:chExt cx="1058235" cy="411489"/>
          </a:xfrm>
        </p:grpSpPr>
        <p:sp>
          <p:nvSpPr>
            <p:cNvPr id="2674" name="Shape 2674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675" name="Shape 2675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ANIMATIONS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AND VIDEOS</a:t>
              </a:r>
            </a:p>
          </p:txBody>
        </p:sp>
      </p:grpSp>
      <p:grpSp>
        <p:nvGrpSpPr>
          <p:cNvPr id="2679" name="Group 2679">
            <a:hlinkClick r:id="rId4" action="ppaction://hlinksldjump"/>
          </p:cNvPr>
          <p:cNvGrpSpPr/>
          <p:nvPr/>
        </p:nvGrpSpPr>
        <p:grpSpPr>
          <a:xfrm>
            <a:off x="3208087" y="5973821"/>
            <a:ext cx="1058237" cy="411490"/>
            <a:chOff x="0" y="-1"/>
            <a:chExt cx="1058236" cy="411489"/>
          </a:xfrm>
        </p:grpSpPr>
        <p:sp>
          <p:nvSpPr>
            <p:cNvPr id="2677" name="Shape 2677"/>
            <p:cNvSpPr/>
            <p:nvPr/>
          </p:nvSpPr>
          <p:spPr>
            <a:xfrm>
              <a:off x="-1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678" name="Shape 2678"/>
            <p:cNvSpPr/>
            <p:nvPr/>
          </p:nvSpPr>
          <p:spPr>
            <a:xfrm>
              <a:off x="20086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DISRUPT </a:t>
              </a:r>
              <a:br/>
              <a:r>
                <a:t>PAD DATA</a:t>
              </a:r>
            </a:p>
          </p:txBody>
        </p:sp>
      </p:grpSp>
      <p:grpSp>
        <p:nvGrpSpPr>
          <p:cNvPr id="2682" name="Group 2682">
            <a:hlinkClick r:id="rId4" action="ppaction://hlinksldjump"/>
          </p:cNvPr>
          <p:cNvGrpSpPr/>
          <p:nvPr/>
        </p:nvGrpSpPr>
        <p:grpSpPr>
          <a:xfrm>
            <a:off x="4309290" y="5973821"/>
            <a:ext cx="1058237" cy="411490"/>
            <a:chOff x="-1" y="-1"/>
            <a:chExt cx="1058235" cy="411489"/>
          </a:xfrm>
        </p:grpSpPr>
        <p:sp>
          <p:nvSpPr>
            <p:cNvPr id="2680" name="Shape 2680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681" name="Shape 2681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USER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GUIDE</a:t>
              </a:r>
            </a:p>
          </p:txBody>
        </p:sp>
      </p:grpSp>
      <p:grpSp>
        <p:nvGrpSpPr>
          <p:cNvPr id="2685" name="Group 2685"/>
          <p:cNvGrpSpPr/>
          <p:nvPr/>
        </p:nvGrpSpPr>
        <p:grpSpPr>
          <a:xfrm>
            <a:off x="5410493" y="5973821"/>
            <a:ext cx="1058236" cy="411490"/>
            <a:chOff x="-1" y="-1"/>
            <a:chExt cx="1058235" cy="411489"/>
          </a:xfrm>
        </p:grpSpPr>
        <p:sp>
          <p:nvSpPr>
            <p:cNvPr id="2683" name="Shape 2683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684" name="Shape 2684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CASE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STUDIES</a:t>
              </a:r>
            </a:p>
          </p:txBody>
        </p:sp>
      </p:grpSp>
      <p:grpSp>
        <p:nvGrpSpPr>
          <p:cNvPr id="2688" name="Group 2688">
            <a:hlinkClick r:id="rId4" action="ppaction://hlinksldjump"/>
          </p:cNvPr>
          <p:cNvGrpSpPr/>
          <p:nvPr/>
        </p:nvGrpSpPr>
        <p:grpSpPr>
          <a:xfrm>
            <a:off x="6511697" y="5973821"/>
            <a:ext cx="1058236" cy="411490"/>
            <a:chOff x="-1" y="-1"/>
            <a:chExt cx="1058235" cy="411489"/>
          </a:xfrm>
        </p:grpSpPr>
        <p:sp>
          <p:nvSpPr>
            <p:cNvPr id="2686" name="Shape 2686"/>
            <p:cNvSpPr/>
            <p:nvPr/>
          </p:nvSpPr>
          <p:spPr>
            <a:xfrm>
              <a:off x="-2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solidFill>
              <a:srgbClr val="5B5C5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687" name="Shape 2687"/>
            <p:cNvSpPr/>
            <p:nvPr/>
          </p:nvSpPr>
          <p:spPr>
            <a:xfrm>
              <a:off x="20087" y="72575"/>
              <a:ext cx="1018060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KEY</a:t>
              </a:r>
              <a:br/>
              <a:r>
                <a:t>BENEFITS</a:t>
              </a:r>
            </a:p>
          </p:txBody>
        </p:sp>
      </p:grpSp>
      <p:sp>
        <p:nvSpPr>
          <p:cNvPr id="2689" name="Shape 2689">
            <a:hlinkClick r:id="rId2" action="ppaction://hlinksldjump"/>
          </p:cNvPr>
          <p:cNvSpPr/>
          <p:nvPr/>
        </p:nvSpPr>
        <p:spPr>
          <a:xfrm>
            <a:off x="653705" y="6088126"/>
            <a:ext cx="205795" cy="182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97" y="0"/>
                </a:moveTo>
                <a:lnTo>
                  <a:pt x="11095" y="37"/>
                </a:lnTo>
                <a:lnTo>
                  <a:pt x="11279" y="101"/>
                </a:lnTo>
                <a:lnTo>
                  <a:pt x="11458" y="196"/>
                </a:lnTo>
                <a:lnTo>
                  <a:pt x="11618" y="329"/>
                </a:lnTo>
                <a:lnTo>
                  <a:pt x="21331" y="9954"/>
                </a:lnTo>
                <a:lnTo>
                  <a:pt x="21449" y="10086"/>
                </a:lnTo>
                <a:lnTo>
                  <a:pt x="21529" y="10214"/>
                </a:lnTo>
                <a:lnTo>
                  <a:pt x="21581" y="10325"/>
                </a:lnTo>
                <a:lnTo>
                  <a:pt x="21600" y="10437"/>
                </a:lnTo>
                <a:lnTo>
                  <a:pt x="21586" y="10521"/>
                </a:lnTo>
                <a:lnTo>
                  <a:pt x="21543" y="10606"/>
                </a:lnTo>
                <a:lnTo>
                  <a:pt x="21468" y="10670"/>
                </a:lnTo>
                <a:lnTo>
                  <a:pt x="21360" y="10723"/>
                </a:lnTo>
                <a:lnTo>
                  <a:pt x="21228" y="10750"/>
                </a:lnTo>
                <a:lnTo>
                  <a:pt x="21062" y="10760"/>
                </a:lnTo>
                <a:lnTo>
                  <a:pt x="18064" y="10760"/>
                </a:lnTo>
                <a:lnTo>
                  <a:pt x="18064" y="20618"/>
                </a:lnTo>
                <a:lnTo>
                  <a:pt x="18050" y="20809"/>
                </a:lnTo>
                <a:lnTo>
                  <a:pt x="17998" y="20995"/>
                </a:lnTo>
                <a:lnTo>
                  <a:pt x="17922" y="21165"/>
                </a:lnTo>
                <a:lnTo>
                  <a:pt x="17809" y="21313"/>
                </a:lnTo>
                <a:lnTo>
                  <a:pt x="17686" y="21430"/>
                </a:lnTo>
                <a:lnTo>
                  <a:pt x="17536" y="21520"/>
                </a:lnTo>
                <a:lnTo>
                  <a:pt x="17371" y="21579"/>
                </a:lnTo>
                <a:lnTo>
                  <a:pt x="17191" y="21600"/>
                </a:lnTo>
                <a:lnTo>
                  <a:pt x="13523" y="21600"/>
                </a:lnTo>
                <a:lnTo>
                  <a:pt x="13523" y="15116"/>
                </a:lnTo>
                <a:lnTo>
                  <a:pt x="13514" y="14920"/>
                </a:lnTo>
                <a:lnTo>
                  <a:pt x="13462" y="14734"/>
                </a:lnTo>
                <a:lnTo>
                  <a:pt x="13382" y="14564"/>
                </a:lnTo>
                <a:lnTo>
                  <a:pt x="13268" y="14427"/>
                </a:lnTo>
                <a:lnTo>
                  <a:pt x="13146" y="14304"/>
                </a:lnTo>
                <a:lnTo>
                  <a:pt x="12995" y="14209"/>
                </a:lnTo>
                <a:lnTo>
                  <a:pt x="12830" y="14161"/>
                </a:lnTo>
                <a:lnTo>
                  <a:pt x="12655" y="14135"/>
                </a:lnTo>
                <a:lnTo>
                  <a:pt x="8954" y="14135"/>
                </a:lnTo>
                <a:lnTo>
                  <a:pt x="8775" y="14161"/>
                </a:lnTo>
                <a:lnTo>
                  <a:pt x="8615" y="14220"/>
                </a:lnTo>
                <a:lnTo>
                  <a:pt x="8468" y="14304"/>
                </a:lnTo>
                <a:lnTo>
                  <a:pt x="8336" y="14427"/>
                </a:lnTo>
                <a:lnTo>
                  <a:pt x="8233" y="14570"/>
                </a:lnTo>
                <a:lnTo>
                  <a:pt x="8148" y="14740"/>
                </a:lnTo>
                <a:lnTo>
                  <a:pt x="8096" y="14920"/>
                </a:lnTo>
                <a:lnTo>
                  <a:pt x="8082" y="15116"/>
                </a:lnTo>
                <a:lnTo>
                  <a:pt x="8082" y="21600"/>
                </a:lnTo>
                <a:lnTo>
                  <a:pt x="4413" y="21600"/>
                </a:lnTo>
                <a:lnTo>
                  <a:pt x="4239" y="21579"/>
                </a:lnTo>
                <a:lnTo>
                  <a:pt x="4074" y="21520"/>
                </a:lnTo>
                <a:lnTo>
                  <a:pt x="3928" y="21430"/>
                </a:lnTo>
                <a:lnTo>
                  <a:pt x="3800" y="21303"/>
                </a:lnTo>
                <a:lnTo>
                  <a:pt x="3692" y="21165"/>
                </a:lnTo>
                <a:lnTo>
                  <a:pt x="3607" y="20995"/>
                </a:lnTo>
                <a:lnTo>
                  <a:pt x="3555" y="20809"/>
                </a:lnTo>
                <a:lnTo>
                  <a:pt x="3541" y="20618"/>
                </a:lnTo>
                <a:lnTo>
                  <a:pt x="3541" y="10766"/>
                </a:lnTo>
                <a:lnTo>
                  <a:pt x="542" y="10766"/>
                </a:lnTo>
                <a:lnTo>
                  <a:pt x="382" y="10750"/>
                </a:lnTo>
                <a:lnTo>
                  <a:pt x="240" y="10723"/>
                </a:lnTo>
                <a:lnTo>
                  <a:pt x="137" y="10675"/>
                </a:lnTo>
                <a:lnTo>
                  <a:pt x="61" y="10612"/>
                </a:lnTo>
                <a:lnTo>
                  <a:pt x="14" y="10532"/>
                </a:lnTo>
                <a:lnTo>
                  <a:pt x="0" y="10437"/>
                </a:lnTo>
                <a:lnTo>
                  <a:pt x="19" y="10325"/>
                </a:lnTo>
                <a:lnTo>
                  <a:pt x="71" y="10214"/>
                </a:lnTo>
                <a:lnTo>
                  <a:pt x="156" y="10086"/>
                </a:lnTo>
                <a:lnTo>
                  <a:pt x="273" y="9954"/>
                </a:lnTo>
                <a:lnTo>
                  <a:pt x="9982" y="329"/>
                </a:lnTo>
                <a:lnTo>
                  <a:pt x="10147" y="196"/>
                </a:lnTo>
                <a:lnTo>
                  <a:pt x="10317" y="101"/>
                </a:lnTo>
                <a:lnTo>
                  <a:pt x="10505" y="37"/>
                </a:lnTo>
                <a:lnTo>
                  <a:pt x="10703" y="0"/>
                </a:lnTo>
                <a:lnTo>
                  <a:pt x="10897" y="0"/>
                </a:lnTo>
                <a:close/>
              </a:path>
            </a:pathLst>
          </a:custGeom>
          <a:ln w="12700">
            <a:solidFill>
              <a:srgbClr val="00A9E8"/>
            </a:solidFill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2692" name="Group 2692"/>
          <p:cNvGrpSpPr/>
          <p:nvPr/>
        </p:nvGrpSpPr>
        <p:grpSpPr>
          <a:xfrm>
            <a:off x="7611548" y="5973821"/>
            <a:ext cx="1058236" cy="411490"/>
            <a:chOff x="-1" y="-1"/>
            <a:chExt cx="1058235" cy="411489"/>
          </a:xfrm>
        </p:grpSpPr>
        <p:sp>
          <p:nvSpPr>
            <p:cNvPr id="2690" name="Shape 2690"/>
            <p:cNvSpPr/>
            <p:nvPr/>
          </p:nvSpPr>
          <p:spPr>
            <a:xfrm>
              <a:off x="-2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691" name="Shape 2691"/>
            <p:cNvSpPr/>
            <p:nvPr/>
          </p:nvSpPr>
          <p:spPr>
            <a:xfrm>
              <a:off x="20087" y="72575"/>
              <a:ext cx="1018060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CORPORATE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OVERVIEW</a:t>
              </a:r>
            </a:p>
          </p:txBody>
        </p:sp>
      </p:grpSp>
      <p:sp>
        <p:nvSpPr>
          <p:cNvPr id="2693" name="Shape 2693"/>
          <p:cNvSpPr>
            <a:spLocks noGrp="1"/>
          </p:cNvSpPr>
          <p:nvPr>
            <p:ph type="body" idx="1"/>
          </p:nvPr>
        </p:nvSpPr>
        <p:spPr>
          <a:xfrm>
            <a:off x="439910" y="1182687"/>
            <a:ext cx="8321042" cy="4572002"/>
          </a:xfrm>
          <a:prstGeom prst="rect">
            <a:avLst/>
          </a:prstGeom>
        </p:spPr>
        <p:txBody>
          <a:bodyPr/>
          <a:lstStyle>
            <a:lvl1pPr marL="129773" indent="-129773">
              <a:buClr>
                <a:srgbClr val="38342C"/>
              </a:buClr>
              <a:defRPr>
                <a:solidFill>
                  <a:srgbClr val="5B5C56"/>
                </a:solidFill>
              </a:defRPr>
            </a:lvl1pPr>
            <a:lvl2pPr marL="276847" indent="-147076">
              <a:buClr>
                <a:srgbClr val="38342C"/>
              </a:buClr>
              <a:defRPr>
                <a:solidFill>
                  <a:srgbClr val="5B5C56"/>
                </a:solidFill>
              </a:defRPr>
            </a:lvl2pPr>
            <a:lvl3pPr marL="427686" indent="-168145">
              <a:buClr>
                <a:srgbClr val="38342C"/>
              </a:buClr>
              <a:defRPr>
                <a:solidFill>
                  <a:srgbClr val="5B5C56"/>
                </a:solidFill>
              </a:defRPr>
            </a:lvl3pPr>
            <a:lvl4pPr marL="571966" indent="-183845">
              <a:buClr>
                <a:srgbClr val="38342C"/>
              </a:buClr>
              <a:buChar char="•"/>
              <a:defRPr>
                <a:solidFill>
                  <a:srgbClr val="5B5C56"/>
                </a:solidFill>
              </a:defRPr>
            </a:lvl4pPr>
            <a:lvl5pPr marL="691618" indent="-173722">
              <a:buClr>
                <a:srgbClr val="38342C"/>
              </a:buClr>
              <a:buChar char="•"/>
              <a:defRPr>
                <a:solidFill>
                  <a:srgbClr val="5B5C56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94" name="Shape 2694"/>
          <p:cNvSpPr>
            <a:spLocks noGrp="1"/>
          </p:cNvSpPr>
          <p:nvPr>
            <p:ph type="body" sz="quarter" idx="13"/>
          </p:nvPr>
        </p:nvSpPr>
        <p:spPr>
          <a:xfrm>
            <a:off x="439911" y="107155"/>
            <a:ext cx="8321041" cy="417186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2695" name="Shape 2695"/>
          <p:cNvSpPr>
            <a:spLocks noGrp="1"/>
          </p:cNvSpPr>
          <p:nvPr>
            <p:ph type="body" sz="quarter" idx="14"/>
          </p:nvPr>
        </p:nvSpPr>
        <p:spPr>
          <a:xfrm>
            <a:off x="439911" y="539530"/>
            <a:ext cx="8321041" cy="342901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96" name="Shape 269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rporate Overview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" name="Shape 2703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5B5C5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704" name="Shape 2704"/>
          <p:cNvSpPr>
            <a:spLocks noGrp="1"/>
          </p:cNvSpPr>
          <p:nvPr>
            <p:ph type="body" idx="1"/>
          </p:nvPr>
        </p:nvSpPr>
        <p:spPr>
          <a:xfrm>
            <a:off x="439910" y="1182687"/>
            <a:ext cx="8321042" cy="4572002"/>
          </a:xfrm>
          <a:prstGeom prst="rect">
            <a:avLst/>
          </a:prstGeom>
        </p:spPr>
        <p:txBody>
          <a:bodyPr/>
          <a:lstStyle>
            <a:lvl1pPr marL="129773" indent="-129773">
              <a:buClr>
                <a:srgbClr val="38342C"/>
              </a:buClr>
              <a:defRPr>
                <a:solidFill>
                  <a:srgbClr val="5B5C56"/>
                </a:solidFill>
              </a:defRPr>
            </a:lvl1pPr>
            <a:lvl2pPr marL="276847" indent="-147076">
              <a:buClr>
                <a:srgbClr val="38342C"/>
              </a:buClr>
              <a:defRPr>
                <a:solidFill>
                  <a:srgbClr val="5B5C56"/>
                </a:solidFill>
              </a:defRPr>
            </a:lvl2pPr>
            <a:lvl3pPr marL="427686" indent="-168145">
              <a:buClr>
                <a:srgbClr val="38342C"/>
              </a:buClr>
              <a:defRPr>
                <a:solidFill>
                  <a:srgbClr val="5B5C56"/>
                </a:solidFill>
              </a:defRPr>
            </a:lvl3pPr>
            <a:lvl4pPr marL="571966" indent="-183845">
              <a:buClr>
                <a:srgbClr val="38342C"/>
              </a:buClr>
              <a:buChar char="•"/>
              <a:defRPr>
                <a:solidFill>
                  <a:srgbClr val="5B5C56"/>
                </a:solidFill>
              </a:defRPr>
            </a:lvl4pPr>
            <a:lvl5pPr marL="691618" indent="-173722">
              <a:buClr>
                <a:srgbClr val="38342C"/>
              </a:buClr>
              <a:buChar char="•"/>
              <a:defRPr>
                <a:solidFill>
                  <a:srgbClr val="5B5C56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05" name="Shape 2705"/>
          <p:cNvSpPr>
            <a:spLocks noGrp="1"/>
          </p:cNvSpPr>
          <p:nvPr>
            <p:ph type="body" sz="quarter" idx="13"/>
          </p:nvPr>
        </p:nvSpPr>
        <p:spPr>
          <a:xfrm>
            <a:off x="439911" y="107155"/>
            <a:ext cx="8321041" cy="700093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2706" name="Shape 2706"/>
          <p:cNvSpPr/>
          <p:nvPr/>
        </p:nvSpPr>
        <p:spPr>
          <a:xfrm>
            <a:off x="457203" y="6504374"/>
            <a:ext cx="3283886" cy="241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600"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iPad Lithoplasty Overview | SPL-61178 | Rev. B</a:t>
            </a:r>
          </a:p>
          <a:p>
            <a:pPr>
              <a:defRPr sz="600"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© Shockwave Medical, Inc.  All Rights Reserved.</a:t>
            </a:r>
          </a:p>
        </p:txBody>
      </p:sp>
      <p:pic>
        <p:nvPicPr>
          <p:cNvPr id="2707" name="image3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70458" y="6514748"/>
            <a:ext cx="914404" cy="224772"/>
          </a:xfrm>
          <a:prstGeom prst="rect">
            <a:avLst/>
          </a:prstGeom>
          <a:ln w="12700">
            <a:miter lim="400000"/>
          </a:ln>
        </p:spPr>
      </p:pic>
      <p:sp>
        <p:nvSpPr>
          <p:cNvPr id="2708" name="Shape 2708"/>
          <p:cNvSpPr/>
          <p:nvPr/>
        </p:nvSpPr>
        <p:spPr>
          <a:xfrm>
            <a:off x="3706317" y="6603154"/>
            <a:ext cx="1731369" cy="177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b">
            <a:spAutoFit/>
          </a:bodyPr>
          <a:lstStyle>
            <a:lvl1pPr algn="ctr">
              <a:defRPr sz="700">
                <a:solidFill>
                  <a:srgbClr val="00A9E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SAFETY INFORMATION</a:t>
            </a:r>
          </a:p>
        </p:txBody>
      </p:sp>
      <p:sp>
        <p:nvSpPr>
          <p:cNvPr id="2709" name="Shape 2709"/>
          <p:cNvSpPr/>
          <p:nvPr/>
        </p:nvSpPr>
        <p:spPr>
          <a:xfrm>
            <a:off x="550862" y="5973826"/>
            <a:ext cx="411846" cy="4114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597" y="0"/>
                </a:moveTo>
                <a:lnTo>
                  <a:pt x="21600" y="0"/>
                </a:lnTo>
                <a:lnTo>
                  <a:pt x="21600" y="18000"/>
                </a:lnTo>
                <a:cubicBezTo>
                  <a:pt x="21600" y="19988"/>
                  <a:pt x="19990" y="21600"/>
                  <a:pt x="18003" y="21600"/>
                </a:cubicBezTo>
                <a:lnTo>
                  <a:pt x="0" y="21600"/>
                </a:lnTo>
                <a:lnTo>
                  <a:pt x="0" y="3600"/>
                </a:lnTo>
                <a:cubicBezTo>
                  <a:pt x="0" y="1612"/>
                  <a:pt x="1610" y="0"/>
                  <a:pt x="3597" y="0"/>
                </a:cubicBezTo>
                <a:close/>
              </a:path>
            </a:pathLst>
          </a:custGeom>
          <a:ln w="12700">
            <a:solidFill>
              <a:srgbClr val="00A9E8"/>
            </a:solidFill>
          </a:ln>
        </p:spPr>
        <p:txBody>
          <a:bodyPr lIns="45718" tIns="45718" rIns="45718" bIns="45718" anchor="ctr"/>
          <a:lstStyle/>
          <a:p>
            <a:pPr algn="ctr">
              <a:defRPr sz="800" b="1">
                <a:solidFill>
                  <a:srgbClr val="00A9E8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2712" name="Group 2712">
            <a:hlinkClick r:id="rId4" action="ppaction://hlinksldjump"/>
          </p:cNvPr>
          <p:cNvGrpSpPr/>
          <p:nvPr/>
        </p:nvGrpSpPr>
        <p:grpSpPr>
          <a:xfrm>
            <a:off x="1005678" y="5973821"/>
            <a:ext cx="1058238" cy="411490"/>
            <a:chOff x="0" y="-1"/>
            <a:chExt cx="1058236" cy="411489"/>
          </a:xfrm>
        </p:grpSpPr>
        <p:sp>
          <p:nvSpPr>
            <p:cNvPr id="2710" name="Shape 2710"/>
            <p:cNvSpPr/>
            <p:nvPr/>
          </p:nvSpPr>
          <p:spPr>
            <a:xfrm>
              <a:off x="-1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711" name="Shape 2711"/>
            <p:cNvSpPr/>
            <p:nvPr/>
          </p:nvSpPr>
          <p:spPr>
            <a:xfrm>
              <a:off x="20086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TECHNOLOGY OVERVIEW</a:t>
              </a:r>
            </a:p>
          </p:txBody>
        </p:sp>
      </p:grpSp>
      <p:grpSp>
        <p:nvGrpSpPr>
          <p:cNvPr id="2715" name="Group 2715">
            <a:hlinkClick r:id="rId4" action="ppaction://hlinksldjump"/>
          </p:cNvPr>
          <p:cNvGrpSpPr/>
          <p:nvPr/>
        </p:nvGrpSpPr>
        <p:grpSpPr>
          <a:xfrm>
            <a:off x="2106884" y="5973821"/>
            <a:ext cx="1058236" cy="411490"/>
            <a:chOff x="-1" y="-1"/>
            <a:chExt cx="1058235" cy="411489"/>
          </a:xfrm>
        </p:grpSpPr>
        <p:sp>
          <p:nvSpPr>
            <p:cNvPr id="2713" name="Shape 2713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714" name="Shape 2714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ANIMATIONS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AND VIDEOS</a:t>
              </a:r>
            </a:p>
          </p:txBody>
        </p:sp>
      </p:grpSp>
      <p:grpSp>
        <p:nvGrpSpPr>
          <p:cNvPr id="2718" name="Group 2718">
            <a:hlinkClick r:id="rId4" action="ppaction://hlinksldjump"/>
          </p:cNvPr>
          <p:cNvGrpSpPr/>
          <p:nvPr/>
        </p:nvGrpSpPr>
        <p:grpSpPr>
          <a:xfrm>
            <a:off x="3208087" y="5973821"/>
            <a:ext cx="1058237" cy="411490"/>
            <a:chOff x="0" y="-1"/>
            <a:chExt cx="1058236" cy="411489"/>
          </a:xfrm>
        </p:grpSpPr>
        <p:sp>
          <p:nvSpPr>
            <p:cNvPr id="2716" name="Shape 2716"/>
            <p:cNvSpPr/>
            <p:nvPr/>
          </p:nvSpPr>
          <p:spPr>
            <a:xfrm>
              <a:off x="-1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717" name="Shape 2717"/>
            <p:cNvSpPr/>
            <p:nvPr/>
          </p:nvSpPr>
          <p:spPr>
            <a:xfrm>
              <a:off x="20086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DISRUPT </a:t>
              </a:r>
              <a:br/>
              <a:r>
                <a:t>PAD DATA</a:t>
              </a:r>
            </a:p>
          </p:txBody>
        </p:sp>
      </p:grpSp>
      <p:grpSp>
        <p:nvGrpSpPr>
          <p:cNvPr id="2721" name="Group 2721">
            <a:hlinkClick r:id="rId4" action="ppaction://hlinksldjump"/>
          </p:cNvPr>
          <p:cNvGrpSpPr/>
          <p:nvPr/>
        </p:nvGrpSpPr>
        <p:grpSpPr>
          <a:xfrm>
            <a:off x="4309290" y="5973821"/>
            <a:ext cx="1058237" cy="411490"/>
            <a:chOff x="-1" y="-1"/>
            <a:chExt cx="1058235" cy="411489"/>
          </a:xfrm>
        </p:grpSpPr>
        <p:sp>
          <p:nvSpPr>
            <p:cNvPr id="2719" name="Shape 2719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720" name="Shape 2720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USER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GUIDE</a:t>
              </a:r>
            </a:p>
          </p:txBody>
        </p:sp>
      </p:grpSp>
      <p:grpSp>
        <p:nvGrpSpPr>
          <p:cNvPr id="2724" name="Group 2724"/>
          <p:cNvGrpSpPr/>
          <p:nvPr/>
        </p:nvGrpSpPr>
        <p:grpSpPr>
          <a:xfrm>
            <a:off x="5410493" y="5973821"/>
            <a:ext cx="1058236" cy="411490"/>
            <a:chOff x="-1" y="-1"/>
            <a:chExt cx="1058235" cy="411489"/>
          </a:xfrm>
        </p:grpSpPr>
        <p:sp>
          <p:nvSpPr>
            <p:cNvPr id="2722" name="Shape 2722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723" name="Shape 2723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CASE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STUDIES</a:t>
              </a:r>
            </a:p>
          </p:txBody>
        </p:sp>
      </p:grpSp>
      <p:grpSp>
        <p:nvGrpSpPr>
          <p:cNvPr id="2727" name="Group 2727">
            <a:hlinkClick r:id="rId4" action="ppaction://hlinksldjump"/>
          </p:cNvPr>
          <p:cNvGrpSpPr/>
          <p:nvPr/>
        </p:nvGrpSpPr>
        <p:grpSpPr>
          <a:xfrm>
            <a:off x="6511697" y="5973821"/>
            <a:ext cx="1058236" cy="411490"/>
            <a:chOff x="-1" y="-1"/>
            <a:chExt cx="1058235" cy="411489"/>
          </a:xfrm>
        </p:grpSpPr>
        <p:sp>
          <p:nvSpPr>
            <p:cNvPr id="2725" name="Shape 2725"/>
            <p:cNvSpPr/>
            <p:nvPr/>
          </p:nvSpPr>
          <p:spPr>
            <a:xfrm>
              <a:off x="-2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726" name="Shape 2726"/>
            <p:cNvSpPr/>
            <p:nvPr/>
          </p:nvSpPr>
          <p:spPr>
            <a:xfrm>
              <a:off x="20087" y="72575"/>
              <a:ext cx="1018060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KEY</a:t>
              </a:r>
              <a:br/>
              <a:r>
                <a:t>BENEFITS</a:t>
              </a:r>
            </a:p>
          </p:txBody>
        </p:sp>
      </p:grpSp>
      <p:grpSp>
        <p:nvGrpSpPr>
          <p:cNvPr id="2730" name="Group 2730"/>
          <p:cNvGrpSpPr/>
          <p:nvPr/>
        </p:nvGrpSpPr>
        <p:grpSpPr>
          <a:xfrm>
            <a:off x="7611548" y="5973821"/>
            <a:ext cx="1058236" cy="411490"/>
            <a:chOff x="-1" y="-1"/>
            <a:chExt cx="1058235" cy="411489"/>
          </a:xfrm>
        </p:grpSpPr>
        <p:sp>
          <p:nvSpPr>
            <p:cNvPr id="2728" name="Shape 2728"/>
            <p:cNvSpPr/>
            <p:nvPr/>
          </p:nvSpPr>
          <p:spPr>
            <a:xfrm>
              <a:off x="-2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solidFill>
              <a:srgbClr val="5B5C5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729" name="Shape 2729"/>
            <p:cNvSpPr/>
            <p:nvPr/>
          </p:nvSpPr>
          <p:spPr>
            <a:xfrm>
              <a:off x="20087" y="72575"/>
              <a:ext cx="1018060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CORPORATE</a:t>
              </a:r>
            </a:p>
            <a:p>
              <a:pPr algn="ctr">
                <a:defRPr sz="7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OVERVIEW</a:t>
              </a:r>
            </a:p>
          </p:txBody>
        </p:sp>
      </p:grpSp>
      <p:sp>
        <p:nvSpPr>
          <p:cNvPr id="2731" name="Shape 2731">
            <a:hlinkClick r:id="rId2" action="ppaction://hlinksldjump"/>
          </p:cNvPr>
          <p:cNvSpPr/>
          <p:nvPr/>
        </p:nvSpPr>
        <p:spPr>
          <a:xfrm>
            <a:off x="653705" y="6088126"/>
            <a:ext cx="205795" cy="182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97" y="0"/>
                </a:moveTo>
                <a:lnTo>
                  <a:pt x="11095" y="37"/>
                </a:lnTo>
                <a:lnTo>
                  <a:pt x="11279" y="101"/>
                </a:lnTo>
                <a:lnTo>
                  <a:pt x="11458" y="196"/>
                </a:lnTo>
                <a:lnTo>
                  <a:pt x="11618" y="329"/>
                </a:lnTo>
                <a:lnTo>
                  <a:pt x="21331" y="9954"/>
                </a:lnTo>
                <a:lnTo>
                  <a:pt x="21449" y="10086"/>
                </a:lnTo>
                <a:lnTo>
                  <a:pt x="21529" y="10214"/>
                </a:lnTo>
                <a:lnTo>
                  <a:pt x="21581" y="10325"/>
                </a:lnTo>
                <a:lnTo>
                  <a:pt x="21600" y="10437"/>
                </a:lnTo>
                <a:lnTo>
                  <a:pt x="21586" y="10521"/>
                </a:lnTo>
                <a:lnTo>
                  <a:pt x="21543" y="10606"/>
                </a:lnTo>
                <a:lnTo>
                  <a:pt x="21468" y="10670"/>
                </a:lnTo>
                <a:lnTo>
                  <a:pt x="21360" y="10723"/>
                </a:lnTo>
                <a:lnTo>
                  <a:pt x="21228" y="10750"/>
                </a:lnTo>
                <a:lnTo>
                  <a:pt x="21062" y="10760"/>
                </a:lnTo>
                <a:lnTo>
                  <a:pt x="18064" y="10760"/>
                </a:lnTo>
                <a:lnTo>
                  <a:pt x="18064" y="20618"/>
                </a:lnTo>
                <a:lnTo>
                  <a:pt x="18050" y="20809"/>
                </a:lnTo>
                <a:lnTo>
                  <a:pt x="17998" y="20995"/>
                </a:lnTo>
                <a:lnTo>
                  <a:pt x="17922" y="21165"/>
                </a:lnTo>
                <a:lnTo>
                  <a:pt x="17809" y="21313"/>
                </a:lnTo>
                <a:lnTo>
                  <a:pt x="17686" y="21430"/>
                </a:lnTo>
                <a:lnTo>
                  <a:pt x="17536" y="21520"/>
                </a:lnTo>
                <a:lnTo>
                  <a:pt x="17371" y="21579"/>
                </a:lnTo>
                <a:lnTo>
                  <a:pt x="17191" y="21600"/>
                </a:lnTo>
                <a:lnTo>
                  <a:pt x="13523" y="21600"/>
                </a:lnTo>
                <a:lnTo>
                  <a:pt x="13523" y="15116"/>
                </a:lnTo>
                <a:lnTo>
                  <a:pt x="13514" y="14920"/>
                </a:lnTo>
                <a:lnTo>
                  <a:pt x="13462" y="14734"/>
                </a:lnTo>
                <a:lnTo>
                  <a:pt x="13382" y="14564"/>
                </a:lnTo>
                <a:lnTo>
                  <a:pt x="13268" y="14427"/>
                </a:lnTo>
                <a:lnTo>
                  <a:pt x="13146" y="14304"/>
                </a:lnTo>
                <a:lnTo>
                  <a:pt x="12995" y="14209"/>
                </a:lnTo>
                <a:lnTo>
                  <a:pt x="12830" y="14161"/>
                </a:lnTo>
                <a:lnTo>
                  <a:pt x="12655" y="14135"/>
                </a:lnTo>
                <a:lnTo>
                  <a:pt x="8954" y="14135"/>
                </a:lnTo>
                <a:lnTo>
                  <a:pt x="8775" y="14161"/>
                </a:lnTo>
                <a:lnTo>
                  <a:pt x="8615" y="14220"/>
                </a:lnTo>
                <a:lnTo>
                  <a:pt x="8468" y="14304"/>
                </a:lnTo>
                <a:lnTo>
                  <a:pt x="8336" y="14427"/>
                </a:lnTo>
                <a:lnTo>
                  <a:pt x="8233" y="14570"/>
                </a:lnTo>
                <a:lnTo>
                  <a:pt x="8148" y="14740"/>
                </a:lnTo>
                <a:lnTo>
                  <a:pt x="8096" y="14920"/>
                </a:lnTo>
                <a:lnTo>
                  <a:pt x="8082" y="15116"/>
                </a:lnTo>
                <a:lnTo>
                  <a:pt x="8082" y="21600"/>
                </a:lnTo>
                <a:lnTo>
                  <a:pt x="4413" y="21600"/>
                </a:lnTo>
                <a:lnTo>
                  <a:pt x="4239" y="21579"/>
                </a:lnTo>
                <a:lnTo>
                  <a:pt x="4074" y="21520"/>
                </a:lnTo>
                <a:lnTo>
                  <a:pt x="3928" y="21430"/>
                </a:lnTo>
                <a:lnTo>
                  <a:pt x="3800" y="21303"/>
                </a:lnTo>
                <a:lnTo>
                  <a:pt x="3692" y="21165"/>
                </a:lnTo>
                <a:lnTo>
                  <a:pt x="3607" y="20995"/>
                </a:lnTo>
                <a:lnTo>
                  <a:pt x="3555" y="20809"/>
                </a:lnTo>
                <a:lnTo>
                  <a:pt x="3541" y="20618"/>
                </a:lnTo>
                <a:lnTo>
                  <a:pt x="3541" y="10766"/>
                </a:lnTo>
                <a:lnTo>
                  <a:pt x="542" y="10766"/>
                </a:lnTo>
                <a:lnTo>
                  <a:pt x="382" y="10750"/>
                </a:lnTo>
                <a:lnTo>
                  <a:pt x="240" y="10723"/>
                </a:lnTo>
                <a:lnTo>
                  <a:pt x="137" y="10675"/>
                </a:lnTo>
                <a:lnTo>
                  <a:pt x="61" y="10612"/>
                </a:lnTo>
                <a:lnTo>
                  <a:pt x="14" y="10532"/>
                </a:lnTo>
                <a:lnTo>
                  <a:pt x="0" y="10437"/>
                </a:lnTo>
                <a:lnTo>
                  <a:pt x="19" y="10325"/>
                </a:lnTo>
                <a:lnTo>
                  <a:pt x="71" y="10214"/>
                </a:lnTo>
                <a:lnTo>
                  <a:pt x="156" y="10086"/>
                </a:lnTo>
                <a:lnTo>
                  <a:pt x="273" y="9954"/>
                </a:lnTo>
                <a:lnTo>
                  <a:pt x="9982" y="329"/>
                </a:lnTo>
                <a:lnTo>
                  <a:pt x="10147" y="196"/>
                </a:lnTo>
                <a:lnTo>
                  <a:pt x="10317" y="101"/>
                </a:lnTo>
                <a:lnTo>
                  <a:pt x="10505" y="37"/>
                </a:lnTo>
                <a:lnTo>
                  <a:pt x="10703" y="0"/>
                </a:lnTo>
                <a:lnTo>
                  <a:pt x="10897" y="0"/>
                </a:lnTo>
                <a:close/>
              </a:path>
            </a:pathLst>
          </a:custGeom>
          <a:ln w="12700">
            <a:solidFill>
              <a:srgbClr val="00A9E8"/>
            </a:solidFill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732" name="Shape 273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afety Infor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9" name="Shape 2739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5B5C5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740" name="Shape 2740"/>
          <p:cNvSpPr>
            <a:spLocks noGrp="1"/>
          </p:cNvSpPr>
          <p:nvPr>
            <p:ph type="body" idx="1"/>
          </p:nvPr>
        </p:nvSpPr>
        <p:spPr>
          <a:xfrm>
            <a:off x="439910" y="1182687"/>
            <a:ext cx="8321042" cy="4572002"/>
          </a:xfrm>
          <a:prstGeom prst="rect">
            <a:avLst/>
          </a:prstGeom>
        </p:spPr>
        <p:txBody>
          <a:bodyPr/>
          <a:lstStyle>
            <a:lvl1pPr marL="129773" indent="-129773">
              <a:buClr>
                <a:srgbClr val="38342C"/>
              </a:buClr>
              <a:defRPr>
                <a:solidFill>
                  <a:srgbClr val="5B5C56"/>
                </a:solidFill>
              </a:defRPr>
            </a:lvl1pPr>
            <a:lvl2pPr marL="276847" indent="-147076">
              <a:buClr>
                <a:srgbClr val="38342C"/>
              </a:buClr>
              <a:defRPr>
                <a:solidFill>
                  <a:srgbClr val="5B5C56"/>
                </a:solidFill>
              </a:defRPr>
            </a:lvl2pPr>
            <a:lvl3pPr marL="427686" indent="-168145">
              <a:buClr>
                <a:srgbClr val="38342C"/>
              </a:buClr>
              <a:defRPr>
                <a:solidFill>
                  <a:srgbClr val="5B5C56"/>
                </a:solidFill>
              </a:defRPr>
            </a:lvl3pPr>
            <a:lvl4pPr marL="571966" indent="-183845">
              <a:buClr>
                <a:srgbClr val="38342C"/>
              </a:buClr>
              <a:buChar char="•"/>
              <a:defRPr>
                <a:solidFill>
                  <a:srgbClr val="5B5C56"/>
                </a:solidFill>
              </a:defRPr>
            </a:lvl4pPr>
            <a:lvl5pPr marL="691618" indent="-173722">
              <a:buClr>
                <a:srgbClr val="38342C"/>
              </a:buClr>
              <a:buChar char="•"/>
              <a:defRPr>
                <a:solidFill>
                  <a:srgbClr val="5B5C56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41" name="Shape 2741"/>
          <p:cNvSpPr>
            <a:spLocks noGrp="1"/>
          </p:cNvSpPr>
          <p:nvPr>
            <p:ph type="body" sz="quarter" idx="13"/>
          </p:nvPr>
        </p:nvSpPr>
        <p:spPr>
          <a:xfrm>
            <a:off x="439911" y="107155"/>
            <a:ext cx="8321041" cy="700093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2742" name="Shape 2742"/>
          <p:cNvSpPr/>
          <p:nvPr/>
        </p:nvSpPr>
        <p:spPr>
          <a:xfrm>
            <a:off x="3706317" y="6603154"/>
            <a:ext cx="1731369" cy="177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b">
            <a:spAutoFit/>
          </a:bodyPr>
          <a:lstStyle>
            <a:lvl1pPr algn="ctr">
              <a:defRPr sz="700"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SAFETY INFORMATION</a:t>
            </a:r>
          </a:p>
        </p:txBody>
      </p:sp>
      <p:pic>
        <p:nvPicPr>
          <p:cNvPr id="2743" name="image3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70458" y="6514748"/>
            <a:ext cx="914404" cy="224772"/>
          </a:xfrm>
          <a:prstGeom prst="rect">
            <a:avLst/>
          </a:prstGeom>
          <a:ln w="12700">
            <a:miter lim="400000"/>
          </a:ln>
        </p:spPr>
      </p:pic>
      <p:sp>
        <p:nvSpPr>
          <p:cNvPr id="2744" name="Shape 2744"/>
          <p:cNvSpPr/>
          <p:nvPr/>
        </p:nvSpPr>
        <p:spPr>
          <a:xfrm>
            <a:off x="457203" y="6504374"/>
            <a:ext cx="3283886" cy="241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600"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iPad Lithoplasty Overview | SPL-61178 | Rev. B</a:t>
            </a:r>
          </a:p>
          <a:p>
            <a:pPr>
              <a:defRPr sz="600"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© Shockwave Medical, Inc.  All Rights Reserved.</a:t>
            </a:r>
          </a:p>
        </p:txBody>
      </p:sp>
      <p:sp>
        <p:nvSpPr>
          <p:cNvPr id="2745" name="Shape 2745"/>
          <p:cNvSpPr/>
          <p:nvPr/>
        </p:nvSpPr>
        <p:spPr>
          <a:xfrm>
            <a:off x="550862" y="5973826"/>
            <a:ext cx="411846" cy="4114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597" y="0"/>
                </a:moveTo>
                <a:lnTo>
                  <a:pt x="21600" y="0"/>
                </a:lnTo>
                <a:lnTo>
                  <a:pt x="21600" y="18000"/>
                </a:lnTo>
                <a:cubicBezTo>
                  <a:pt x="21600" y="19988"/>
                  <a:pt x="19990" y="21600"/>
                  <a:pt x="18003" y="21600"/>
                </a:cubicBezTo>
                <a:lnTo>
                  <a:pt x="0" y="21600"/>
                </a:lnTo>
                <a:lnTo>
                  <a:pt x="0" y="3600"/>
                </a:lnTo>
                <a:cubicBezTo>
                  <a:pt x="0" y="1612"/>
                  <a:pt x="1610" y="0"/>
                  <a:pt x="3597" y="0"/>
                </a:cubicBezTo>
                <a:close/>
              </a:path>
            </a:pathLst>
          </a:custGeom>
          <a:ln w="12700">
            <a:solidFill>
              <a:srgbClr val="00A9E8"/>
            </a:solidFill>
          </a:ln>
        </p:spPr>
        <p:txBody>
          <a:bodyPr lIns="45718" tIns="45718" rIns="45718" bIns="45718" anchor="ctr"/>
          <a:lstStyle/>
          <a:p>
            <a:pPr algn="ctr">
              <a:defRPr sz="800" b="1">
                <a:solidFill>
                  <a:srgbClr val="00A9E8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2748" name="Group 2748">
            <a:hlinkClick r:id="rId4" action="ppaction://hlinksldjump"/>
          </p:cNvPr>
          <p:cNvGrpSpPr/>
          <p:nvPr/>
        </p:nvGrpSpPr>
        <p:grpSpPr>
          <a:xfrm>
            <a:off x="1005678" y="5973821"/>
            <a:ext cx="1058238" cy="411490"/>
            <a:chOff x="0" y="-1"/>
            <a:chExt cx="1058236" cy="411489"/>
          </a:xfrm>
        </p:grpSpPr>
        <p:sp>
          <p:nvSpPr>
            <p:cNvPr id="2746" name="Shape 2746"/>
            <p:cNvSpPr/>
            <p:nvPr/>
          </p:nvSpPr>
          <p:spPr>
            <a:xfrm>
              <a:off x="-1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747" name="Shape 2747"/>
            <p:cNvSpPr/>
            <p:nvPr/>
          </p:nvSpPr>
          <p:spPr>
            <a:xfrm>
              <a:off x="20086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TECHNOLOGY OVERVIEW</a:t>
              </a:r>
            </a:p>
          </p:txBody>
        </p:sp>
      </p:grpSp>
      <p:grpSp>
        <p:nvGrpSpPr>
          <p:cNvPr id="2751" name="Group 2751">
            <a:hlinkClick r:id="rId4" action="ppaction://hlinksldjump"/>
          </p:cNvPr>
          <p:cNvGrpSpPr/>
          <p:nvPr/>
        </p:nvGrpSpPr>
        <p:grpSpPr>
          <a:xfrm>
            <a:off x="2106884" y="5973821"/>
            <a:ext cx="1058236" cy="411490"/>
            <a:chOff x="-1" y="-1"/>
            <a:chExt cx="1058235" cy="411489"/>
          </a:xfrm>
        </p:grpSpPr>
        <p:sp>
          <p:nvSpPr>
            <p:cNvPr id="2749" name="Shape 2749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750" name="Shape 2750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ANIMATIONS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AND VIDEOS</a:t>
              </a:r>
            </a:p>
          </p:txBody>
        </p:sp>
      </p:grpSp>
      <p:grpSp>
        <p:nvGrpSpPr>
          <p:cNvPr id="2754" name="Group 2754">
            <a:hlinkClick r:id="rId4" action="ppaction://hlinksldjump"/>
          </p:cNvPr>
          <p:cNvGrpSpPr/>
          <p:nvPr/>
        </p:nvGrpSpPr>
        <p:grpSpPr>
          <a:xfrm>
            <a:off x="3208087" y="5973821"/>
            <a:ext cx="1058237" cy="411490"/>
            <a:chOff x="0" y="-1"/>
            <a:chExt cx="1058236" cy="411489"/>
          </a:xfrm>
        </p:grpSpPr>
        <p:sp>
          <p:nvSpPr>
            <p:cNvPr id="2752" name="Shape 2752"/>
            <p:cNvSpPr/>
            <p:nvPr/>
          </p:nvSpPr>
          <p:spPr>
            <a:xfrm>
              <a:off x="-1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753" name="Shape 2753"/>
            <p:cNvSpPr/>
            <p:nvPr/>
          </p:nvSpPr>
          <p:spPr>
            <a:xfrm>
              <a:off x="20086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DISRUPT </a:t>
              </a:r>
              <a:br/>
              <a:r>
                <a:t>PAD DATA</a:t>
              </a:r>
            </a:p>
          </p:txBody>
        </p:sp>
      </p:grpSp>
      <p:grpSp>
        <p:nvGrpSpPr>
          <p:cNvPr id="2757" name="Group 2757">
            <a:hlinkClick r:id="rId4" action="ppaction://hlinksldjump"/>
          </p:cNvPr>
          <p:cNvGrpSpPr/>
          <p:nvPr/>
        </p:nvGrpSpPr>
        <p:grpSpPr>
          <a:xfrm>
            <a:off x="4309290" y="5973821"/>
            <a:ext cx="1058237" cy="411490"/>
            <a:chOff x="-1" y="-1"/>
            <a:chExt cx="1058235" cy="411489"/>
          </a:xfrm>
        </p:grpSpPr>
        <p:sp>
          <p:nvSpPr>
            <p:cNvPr id="2755" name="Shape 2755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756" name="Shape 2756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USER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GUIDE</a:t>
              </a:r>
            </a:p>
          </p:txBody>
        </p:sp>
      </p:grpSp>
      <p:grpSp>
        <p:nvGrpSpPr>
          <p:cNvPr id="2760" name="Group 2760"/>
          <p:cNvGrpSpPr/>
          <p:nvPr/>
        </p:nvGrpSpPr>
        <p:grpSpPr>
          <a:xfrm>
            <a:off x="5410493" y="5973821"/>
            <a:ext cx="1058236" cy="411490"/>
            <a:chOff x="-1" y="-1"/>
            <a:chExt cx="1058235" cy="411489"/>
          </a:xfrm>
        </p:grpSpPr>
        <p:sp>
          <p:nvSpPr>
            <p:cNvPr id="2758" name="Shape 2758"/>
            <p:cNvSpPr/>
            <p:nvPr/>
          </p:nvSpPr>
          <p:spPr>
            <a:xfrm>
              <a:off x="-2" y="-2"/>
              <a:ext cx="1058236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759" name="Shape 2759"/>
            <p:cNvSpPr/>
            <p:nvPr/>
          </p:nvSpPr>
          <p:spPr>
            <a:xfrm>
              <a:off x="20085" y="72575"/>
              <a:ext cx="1018062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CASE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STUDIES</a:t>
              </a:r>
            </a:p>
          </p:txBody>
        </p:sp>
      </p:grpSp>
      <p:grpSp>
        <p:nvGrpSpPr>
          <p:cNvPr id="2763" name="Group 2763">
            <a:hlinkClick r:id="rId4" action="ppaction://hlinksldjump"/>
          </p:cNvPr>
          <p:cNvGrpSpPr/>
          <p:nvPr/>
        </p:nvGrpSpPr>
        <p:grpSpPr>
          <a:xfrm>
            <a:off x="6511697" y="5973821"/>
            <a:ext cx="1058236" cy="411490"/>
            <a:chOff x="-1" y="-1"/>
            <a:chExt cx="1058235" cy="411489"/>
          </a:xfrm>
        </p:grpSpPr>
        <p:sp>
          <p:nvSpPr>
            <p:cNvPr id="2761" name="Shape 2761"/>
            <p:cNvSpPr/>
            <p:nvPr/>
          </p:nvSpPr>
          <p:spPr>
            <a:xfrm>
              <a:off x="-2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762" name="Shape 2762"/>
            <p:cNvSpPr/>
            <p:nvPr/>
          </p:nvSpPr>
          <p:spPr>
            <a:xfrm>
              <a:off x="20087" y="72575"/>
              <a:ext cx="1018060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KEY</a:t>
              </a:r>
              <a:br/>
              <a:r>
                <a:t>BENEFITS</a:t>
              </a:r>
            </a:p>
          </p:txBody>
        </p:sp>
      </p:grpSp>
      <p:grpSp>
        <p:nvGrpSpPr>
          <p:cNvPr id="2766" name="Group 2766"/>
          <p:cNvGrpSpPr/>
          <p:nvPr/>
        </p:nvGrpSpPr>
        <p:grpSpPr>
          <a:xfrm>
            <a:off x="7611548" y="5973821"/>
            <a:ext cx="1058236" cy="411490"/>
            <a:chOff x="-1" y="-1"/>
            <a:chExt cx="1058235" cy="411489"/>
          </a:xfrm>
        </p:grpSpPr>
        <p:sp>
          <p:nvSpPr>
            <p:cNvPr id="2764" name="Shape 2764"/>
            <p:cNvSpPr/>
            <p:nvPr/>
          </p:nvSpPr>
          <p:spPr>
            <a:xfrm>
              <a:off x="-2" y="-2"/>
              <a:ext cx="1058237" cy="4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0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73" y="21600"/>
                    <a:pt x="20200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27" y="0"/>
                    <a:pt x="1400" y="0"/>
                  </a:cubicBezTo>
                  <a:close/>
                </a:path>
              </a:pathLst>
            </a:custGeom>
            <a:noFill/>
            <a:ln w="12700" cap="flat">
              <a:solidFill>
                <a:srgbClr val="00A9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765" name="Shape 2765"/>
            <p:cNvSpPr/>
            <p:nvPr/>
          </p:nvSpPr>
          <p:spPr>
            <a:xfrm>
              <a:off x="20087" y="72575"/>
              <a:ext cx="1018060" cy="26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CORPORATE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700">
                  <a:solidFill>
                    <a:srgbClr val="00A9E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OVERVIEW</a:t>
              </a:r>
            </a:p>
          </p:txBody>
        </p:sp>
      </p:grpSp>
      <p:sp>
        <p:nvSpPr>
          <p:cNvPr id="2767" name="Shape 2767">
            <a:hlinkClick r:id="rId2" action="ppaction://hlinksldjump"/>
          </p:cNvPr>
          <p:cNvSpPr/>
          <p:nvPr/>
        </p:nvSpPr>
        <p:spPr>
          <a:xfrm>
            <a:off x="653705" y="6088126"/>
            <a:ext cx="205795" cy="182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97" y="0"/>
                </a:moveTo>
                <a:lnTo>
                  <a:pt x="11095" y="37"/>
                </a:lnTo>
                <a:lnTo>
                  <a:pt x="11279" y="101"/>
                </a:lnTo>
                <a:lnTo>
                  <a:pt x="11458" y="196"/>
                </a:lnTo>
                <a:lnTo>
                  <a:pt x="11618" y="329"/>
                </a:lnTo>
                <a:lnTo>
                  <a:pt x="21331" y="9954"/>
                </a:lnTo>
                <a:lnTo>
                  <a:pt x="21449" y="10086"/>
                </a:lnTo>
                <a:lnTo>
                  <a:pt x="21529" y="10214"/>
                </a:lnTo>
                <a:lnTo>
                  <a:pt x="21581" y="10325"/>
                </a:lnTo>
                <a:lnTo>
                  <a:pt x="21600" y="10437"/>
                </a:lnTo>
                <a:lnTo>
                  <a:pt x="21586" y="10521"/>
                </a:lnTo>
                <a:lnTo>
                  <a:pt x="21543" y="10606"/>
                </a:lnTo>
                <a:lnTo>
                  <a:pt x="21468" y="10670"/>
                </a:lnTo>
                <a:lnTo>
                  <a:pt x="21360" y="10723"/>
                </a:lnTo>
                <a:lnTo>
                  <a:pt x="21228" y="10750"/>
                </a:lnTo>
                <a:lnTo>
                  <a:pt x="21062" y="10760"/>
                </a:lnTo>
                <a:lnTo>
                  <a:pt x="18064" y="10760"/>
                </a:lnTo>
                <a:lnTo>
                  <a:pt x="18064" y="20618"/>
                </a:lnTo>
                <a:lnTo>
                  <a:pt x="18050" y="20809"/>
                </a:lnTo>
                <a:lnTo>
                  <a:pt x="17998" y="20995"/>
                </a:lnTo>
                <a:lnTo>
                  <a:pt x="17922" y="21165"/>
                </a:lnTo>
                <a:lnTo>
                  <a:pt x="17809" y="21313"/>
                </a:lnTo>
                <a:lnTo>
                  <a:pt x="17686" y="21430"/>
                </a:lnTo>
                <a:lnTo>
                  <a:pt x="17536" y="21520"/>
                </a:lnTo>
                <a:lnTo>
                  <a:pt x="17371" y="21579"/>
                </a:lnTo>
                <a:lnTo>
                  <a:pt x="17191" y="21600"/>
                </a:lnTo>
                <a:lnTo>
                  <a:pt x="13523" y="21600"/>
                </a:lnTo>
                <a:lnTo>
                  <a:pt x="13523" y="15116"/>
                </a:lnTo>
                <a:lnTo>
                  <a:pt x="13514" y="14920"/>
                </a:lnTo>
                <a:lnTo>
                  <a:pt x="13462" y="14734"/>
                </a:lnTo>
                <a:lnTo>
                  <a:pt x="13382" y="14564"/>
                </a:lnTo>
                <a:lnTo>
                  <a:pt x="13268" y="14427"/>
                </a:lnTo>
                <a:lnTo>
                  <a:pt x="13146" y="14304"/>
                </a:lnTo>
                <a:lnTo>
                  <a:pt x="12995" y="14209"/>
                </a:lnTo>
                <a:lnTo>
                  <a:pt x="12830" y="14161"/>
                </a:lnTo>
                <a:lnTo>
                  <a:pt x="12655" y="14135"/>
                </a:lnTo>
                <a:lnTo>
                  <a:pt x="8954" y="14135"/>
                </a:lnTo>
                <a:lnTo>
                  <a:pt x="8775" y="14161"/>
                </a:lnTo>
                <a:lnTo>
                  <a:pt x="8615" y="14220"/>
                </a:lnTo>
                <a:lnTo>
                  <a:pt x="8468" y="14304"/>
                </a:lnTo>
                <a:lnTo>
                  <a:pt x="8336" y="14427"/>
                </a:lnTo>
                <a:lnTo>
                  <a:pt x="8233" y="14570"/>
                </a:lnTo>
                <a:lnTo>
                  <a:pt x="8148" y="14740"/>
                </a:lnTo>
                <a:lnTo>
                  <a:pt x="8096" y="14920"/>
                </a:lnTo>
                <a:lnTo>
                  <a:pt x="8082" y="15116"/>
                </a:lnTo>
                <a:lnTo>
                  <a:pt x="8082" y="21600"/>
                </a:lnTo>
                <a:lnTo>
                  <a:pt x="4413" y="21600"/>
                </a:lnTo>
                <a:lnTo>
                  <a:pt x="4239" y="21579"/>
                </a:lnTo>
                <a:lnTo>
                  <a:pt x="4074" y="21520"/>
                </a:lnTo>
                <a:lnTo>
                  <a:pt x="3928" y="21430"/>
                </a:lnTo>
                <a:lnTo>
                  <a:pt x="3800" y="21303"/>
                </a:lnTo>
                <a:lnTo>
                  <a:pt x="3692" y="21165"/>
                </a:lnTo>
                <a:lnTo>
                  <a:pt x="3607" y="20995"/>
                </a:lnTo>
                <a:lnTo>
                  <a:pt x="3555" y="20809"/>
                </a:lnTo>
                <a:lnTo>
                  <a:pt x="3541" y="20618"/>
                </a:lnTo>
                <a:lnTo>
                  <a:pt x="3541" y="10766"/>
                </a:lnTo>
                <a:lnTo>
                  <a:pt x="542" y="10766"/>
                </a:lnTo>
                <a:lnTo>
                  <a:pt x="382" y="10750"/>
                </a:lnTo>
                <a:lnTo>
                  <a:pt x="240" y="10723"/>
                </a:lnTo>
                <a:lnTo>
                  <a:pt x="137" y="10675"/>
                </a:lnTo>
                <a:lnTo>
                  <a:pt x="61" y="10612"/>
                </a:lnTo>
                <a:lnTo>
                  <a:pt x="14" y="10532"/>
                </a:lnTo>
                <a:lnTo>
                  <a:pt x="0" y="10437"/>
                </a:lnTo>
                <a:lnTo>
                  <a:pt x="19" y="10325"/>
                </a:lnTo>
                <a:lnTo>
                  <a:pt x="71" y="10214"/>
                </a:lnTo>
                <a:lnTo>
                  <a:pt x="156" y="10086"/>
                </a:lnTo>
                <a:lnTo>
                  <a:pt x="273" y="9954"/>
                </a:lnTo>
                <a:lnTo>
                  <a:pt x="9982" y="329"/>
                </a:lnTo>
                <a:lnTo>
                  <a:pt x="10147" y="196"/>
                </a:lnTo>
                <a:lnTo>
                  <a:pt x="10317" y="101"/>
                </a:lnTo>
                <a:lnTo>
                  <a:pt x="10505" y="37"/>
                </a:lnTo>
                <a:lnTo>
                  <a:pt x="10703" y="0"/>
                </a:lnTo>
                <a:lnTo>
                  <a:pt x="10897" y="0"/>
                </a:lnTo>
                <a:close/>
              </a:path>
            </a:pathLst>
          </a:custGeom>
          <a:ln w="12700">
            <a:solidFill>
              <a:srgbClr val="00A9E8"/>
            </a:solidFill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5B5C56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768" name="Shape 27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6.xml"/><Relationship Id="rId107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3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44546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" name="Shape 3"/>
          <p:cNvSpPr/>
          <p:nvPr/>
        </p:nvSpPr>
        <p:spPr>
          <a:xfrm>
            <a:off x="3497579" y="6411975"/>
            <a:ext cx="2148841" cy="2938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4290" tIns="34290" rIns="34290" bIns="34290" anchor="ctr">
            <a:spAutoFit/>
          </a:bodyPr>
          <a:lstStyle/>
          <a:p>
            <a:pPr algn="ctr">
              <a:defRPr sz="800"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algn="ctr">
              <a:defRPr sz="800">
                <a:latin typeface="Arial"/>
                <a:ea typeface="Arial"/>
                <a:cs typeface="Arial"/>
                <a:sym typeface="Arial"/>
              </a:defRPr>
            </a:pPr>
            <a:r>
              <a:t>SPL 61580 Rev. B </a:t>
            </a:r>
          </a:p>
        </p:txBody>
      </p:sp>
      <p:sp>
        <p:nvSpPr>
          <p:cNvPr id="4" name="Shape 4"/>
          <p:cNvSpPr>
            <a:spLocks noGrp="1"/>
          </p:cNvSpPr>
          <p:nvPr>
            <p:ph type="title"/>
          </p:nvPr>
        </p:nvSpPr>
        <p:spPr>
          <a:xfrm>
            <a:off x="521208" y="109728"/>
            <a:ext cx="7498082" cy="704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5" name="Shape 5"/>
          <p:cNvSpPr>
            <a:spLocks noGrp="1"/>
          </p:cNvSpPr>
          <p:nvPr>
            <p:ph type="body" idx="1"/>
          </p:nvPr>
        </p:nvSpPr>
        <p:spPr>
          <a:xfrm>
            <a:off x="521208" y="1078991"/>
            <a:ext cx="7891272" cy="4352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" name="Shape 6"/>
          <p:cNvSpPr>
            <a:spLocks noGrp="1"/>
          </p:cNvSpPr>
          <p:nvPr>
            <p:ph type="sldNum" sz="quarter" idx="2"/>
          </p:nvPr>
        </p:nvSpPr>
        <p:spPr>
          <a:xfrm>
            <a:off x="6279548" y="6224225"/>
            <a:ext cx="273652" cy="264251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  <p:sldLayoutId id="2147483699" r:id="rId51"/>
    <p:sldLayoutId id="2147483700" r:id="rId52"/>
    <p:sldLayoutId id="2147483701" r:id="rId53"/>
    <p:sldLayoutId id="2147483702" r:id="rId54"/>
    <p:sldLayoutId id="2147483703" r:id="rId55"/>
    <p:sldLayoutId id="2147483704" r:id="rId56"/>
    <p:sldLayoutId id="2147483705" r:id="rId57"/>
    <p:sldLayoutId id="2147483706" r:id="rId58"/>
    <p:sldLayoutId id="2147483707" r:id="rId59"/>
    <p:sldLayoutId id="2147483708" r:id="rId60"/>
    <p:sldLayoutId id="2147483709" r:id="rId61"/>
    <p:sldLayoutId id="2147483710" r:id="rId62"/>
    <p:sldLayoutId id="2147483711" r:id="rId63"/>
    <p:sldLayoutId id="2147483712" r:id="rId64"/>
    <p:sldLayoutId id="2147483713" r:id="rId65"/>
    <p:sldLayoutId id="2147483714" r:id="rId66"/>
    <p:sldLayoutId id="2147483715" r:id="rId67"/>
    <p:sldLayoutId id="2147483716" r:id="rId68"/>
    <p:sldLayoutId id="2147483717" r:id="rId69"/>
    <p:sldLayoutId id="2147483718" r:id="rId70"/>
    <p:sldLayoutId id="2147483719" r:id="rId71"/>
    <p:sldLayoutId id="2147483720" r:id="rId72"/>
    <p:sldLayoutId id="2147483721" r:id="rId73"/>
    <p:sldLayoutId id="2147483722" r:id="rId74"/>
    <p:sldLayoutId id="2147483723" r:id="rId75"/>
    <p:sldLayoutId id="2147483724" r:id="rId76"/>
    <p:sldLayoutId id="2147483725" r:id="rId77"/>
    <p:sldLayoutId id="2147483726" r:id="rId78"/>
    <p:sldLayoutId id="2147483727" r:id="rId79"/>
    <p:sldLayoutId id="2147483728" r:id="rId80"/>
    <p:sldLayoutId id="2147483729" r:id="rId81"/>
    <p:sldLayoutId id="2147483730" r:id="rId82"/>
    <p:sldLayoutId id="2147483731" r:id="rId83"/>
    <p:sldLayoutId id="2147483732" r:id="rId84"/>
    <p:sldLayoutId id="2147483733" r:id="rId85"/>
    <p:sldLayoutId id="2147483734" r:id="rId86"/>
    <p:sldLayoutId id="2147483735" r:id="rId87"/>
    <p:sldLayoutId id="2147483736" r:id="rId88"/>
    <p:sldLayoutId id="2147483737" r:id="rId89"/>
    <p:sldLayoutId id="2147483738" r:id="rId90"/>
    <p:sldLayoutId id="2147483739" r:id="rId91"/>
    <p:sldLayoutId id="2147483740" r:id="rId92"/>
    <p:sldLayoutId id="2147483741" r:id="rId93"/>
    <p:sldLayoutId id="2147483742" r:id="rId94"/>
    <p:sldLayoutId id="2147483743" r:id="rId95"/>
    <p:sldLayoutId id="2147483744" r:id="rId96"/>
    <p:sldLayoutId id="2147483745" r:id="rId97"/>
    <p:sldLayoutId id="2147483746" r:id="rId98"/>
    <p:sldLayoutId id="2147483747" r:id="rId99"/>
    <p:sldLayoutId id="2147483748" r:id="rId100"/>
    <p:sldLayoutId id="2147483749" r:id="rId101"/>
    <p:sldLayoutId id="2147483750" r:id="rId102"/>
    <p:sldLayoutId id="2147483751" r:id="rId103"/>
    <p:sldLayoutId id="2147483752" r:id="rId104"/>
    <p:sldLayoutId id="2147483753" r:id="rId105"/>
    <p:sldLayoutId id="2147483754" r:id="rId106"/>
  </p:sldLayoutIdLst>
  <p:transition spd="med"/>
  <p:txStyles>
    <p:titleStyle>
      <a:lvl1pPr marL="0" marR="0" indent="0" algn="l" defTabSz="342882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1" i="0" u="none" strike="noStrike" cap="none" spc="0" baseline="0">
          <a:ln>
            <a:noFill/>
          </a:ln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342882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1" i="0" u="none" strike="noStrike" cap="none" spc="0" baseline="0">
          <a:ln>
            <a:noFill/>
          </a:ln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342882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1" i="0" u="none" strike="noStrike" cap="none" spc="0" baseline="0">
          <a:ln>
            <a:noFill/>
          </a:ln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342882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1" i="0" u="none" strike="noStrike" cap="none" spc="0" baseline="0">
          <a:ln>
            <a:noFill/>
          </a:ln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342882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1" i="0" u="none" strike="noStrike" cap="none" spc="0" baseline="0">
          <a:ln>
            <a:noFill/>
          </a:ln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342882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1" i="0" u="none" strike="noStrike" cap="none" spc="0" baseline="0">
          <a:ln>
            <a:noFill/>
          </a:ln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342882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1" i="0" u="none" strike="noStrike" cap="none" spc="0" baseline="0">
          <a:ln>
            <a:noFill/>
          </a:ln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342882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1" i="0" u="none" strike="noStrike" cap="none" spc="0" baseline="0">
          <a:ln>
            <a:noFill/>
          </a:ln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342882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1" i="0" u="none" strike="noStrike" cap="none" spc="0" baseline="0">
          <a:ln>
            <a:noFill/>
          </a:ln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177800" marR="0" indent="-177800" algn="l" defTabSz="342882" rtl="0" latinLnBrk="0">
        <a:lnSpc>
          <a:spcPct val="90000"/>
        </a:lnSpc>
        <a:spcBef>
          <a:spcPts val="600"/>
        </a:spcBef>
        <a:spcAft>
          <a:spcPts val="0"/>
        </a:spcAft>
        <a:buClr>
          <a:srgbClr val="000000"/>
        </a:buClr>
        <a:buSzPct val="100000"/>
        <a:buFont typeface="Arial"/>
        <a:buChar char="•"/>
        <a:tabLst/>
        <a:defRPr sz="17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378278" marR="0" indent="-200478" algn="l" defTabSz="342882" rtl="0" latinLnBrk="0">
        <a:lnSpc>
          <a:spcPct val="90000"/>
        </a:lnSpc>
        <a:spcBef>
          <a:spcPts val="600"/>
        </a:spcBef>
        <a:spcAft>
          <a:spcPts val="0"/>
        </a:spcAft>
        <a:buClr>
          <a:srgbClr val="000000"/>
        </a:buClr>
        <a:buSzPct val="100000"/>
        <a:buFont typeface="Arial"/>
        <a:buChar char="•"/>
        <a:tabLst/>
        <a:defRPr sz="17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511572" marR="0" indent="-168671" algn="l" defTabSz="342882" rtl="0" latinLnBrk="0">
        <a:lnSpc>
          <a:spcPct val="90000"/>
        </a:lnSpc>
        <a:spcBef>
          <a:spcPts val="600"/>
        </a:spcBef>
        <a:spcAft>
          <a:spcPts val="0"/>
        </a:spcAft>
        <a:buClr>
          <a:srgbClr val="000000"/>
        </a:buClr>
        <a:buSzPct val="100000"/>
        <a:buFont typeface="Arial"/>
        <a:buChar char="•"/>
        <a:tabLst/>
        <a:defRPr sz="17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698102" marR="0" indent="-236139" algn="l" defTabSz="342882" rtl="0" latinLnBrk="0">
        <a:lnSpc>
          <a:spcPct val="90000"/>
        </a:lnSpc>
        <a:spcBef>
          <a:spcPts val="600"/>
        </a:spcBef>
        <a:spcAft>
          <a:spcPts val="0"/>
        </a:spcAft>
        <a:buClr>
          <a:srgbClr val="000000"/>
        </a:buClr>
        <a:buSzPct val="100000"/>
        <a:buFont typeface="Arial"/>
        <a:buChar char="–"/>
        <a:tabLst/>
        <a:defRPr sz="17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831057" marR="0" indent="-202407" algn="l" defTabSz="342882" rtl="0" latinLnBrk="0">
        <a:lnSpc>
          <a:spcPct val="90000"/>
        </a:lnSpc>
        <a:spcBef>
          <a:spcPts val="600"/>
        </a:spcBef>
        <a:spcAft>
          <a:spcPts val="0"/>
        </a:spcAft>
        <a:buClr>
          <a:srgbClr val="000000"/>
        </a:buClr>
        <a:buSzPct val="100000"/>
        <a:buFont typeface="Arial"/>
        <a:buChar char="»"/>
        <a:tabLst/>
        <a:defRPr sz="17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1908711" marR="0" indent="-194298" algn="l" defTabSz="342882" rtl="0" latinLnBrk="0">
        <a:lnSpc>
          <a:spcPct val="90000"/>
        </a:lnSpc>
        <a:spcBef>
          <a:spcPts val="600"/>
        </a:spcBef>
        <a:spcAft>
          <a:spcPts val="0"/>
        </a:spcAft>
        <a:buClr>
          <a:srgbClr val="000000"/>
        </a:buClr>
        <a:buSzPct val="100000"/>
        <a:buFont typeface="Arial"/>
        <a:buChar char="•"/>
        <a:tabLst/>
        <a:defRPr sz="17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2251597" marR="0" indent="-194298" algn="l" defTabSz="342882" rtl="0" latinLnBrk="0">
        <a:lnSpc>
          <a:spcPct val="90000"/>
        </a:lnSpc>
        <a:spcBef>
          <a:spcPts val="600"/>
        </a:spcBef>
        <a:spcAft>
          <a:spcPts val="0"/>
        </a:spcAft>
        <a:buClr>
          <a:srgbClr val="000000"/>
        </a:buClr>
        <a:buSzPct val="100000"/>
        <a:buFont typeface="Arial"/>
        <a:buChar char="•"/>
        <a:tabLst/>
        <a:defRPr sz="17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2594480" marR="0" indent="-194298" algn="l" defTabSz="342882" rtl="0" latinLnBrk="0">
        <a:lnSpc>
          <a:spcPct val="90000"/>
        </a:lnSpc>
        <a:spcBef>
          <a:spcPts val="600"/>
        </a:spcBef>
        <a:spcAft>
          <a:spcPts val="0"/>
        </a:spcAft>
        <a:buClr>
          <a:srgbClr val="000000"/>
        </a:buClr>
        <a:buSzPct val="100000"/>
        <a:buFont typeface="Arial"/>
        <a:buChar char="•"/>
        <a:tabLst/>
        <a:defRPr sz="17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2937361" marR="0" indent="-194298" algn="l" defTabSz="342882" rtl="0" latinLnBrk="0">
        <a:lnSpc>
          <a:spcPct val="90000"/>
        </a:lnSpc>
        <a:spcBef>
          <a:spcPts val="600"/>
        </a:spcBef>
        <a:spcAft>
          <a:spcPts val="0"/>
        </a:spcAft>
        <a:buClr>
          <a:srgbClr val="000000"/>
        </a:buClr>
        <a:buSzPct val="100000"/>
        <a:buFont typeface="Arial"/>
        <a:buChar char="•"/>
        <a:tabLst/>
        <a:defRPr sz="17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5.xml"/><Relationship Id="rId2" Type="http://schemas.openxmlformats.org/officeDocument/2006/relationships/video" Target="../media/media7.avi"/><Relationship Id="rId1" Type="http://schemas.microsoft.com/office/2007/relationships/media" Target="../media/media7.avi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0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0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0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0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5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0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0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5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5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5.xml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5.xml"/><Relationship Id="rId2" Type="http://schemas.openxmlformats.org/officeDocument/2006/relationships/video" Target="../media/media5.avi"/><Relationship Id="rId1" Type="http://schemas.microsoft.com/office/2007/relationships/media" Target="../media/media5.avi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5.xml"/><Relationship Id="rId2" Type="http://schemas.openxmlformats.org/officeDocument/2006/relationships/video" Target="../media/media6.avi"/><Relationship Id="rId1" Type="http://schemas.microsoft.com/office/2007/relationships/media" Target="../media/media6.avi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8" name="Shape 2878"/>
          <p:cNvSpPr>
            <a:spLocks noGrp="1"/>
          </p:cNvSpPr>
          <p:nvPr>
            <p:ph type="body" sz="half" idx="1"/>
          </p:nvPr>
        </p:nvSpPr>
        <p:spPr>
          <a:xfrm>
            <a:off x="925213" y="1459523"/>
            <a:ext cx="7554418" cy="2540981"/>
          </a:xfrm>
          <a:prstGeom prst="rect">
            <a:avLst/>
          </a:prstGeom>
        </p:spPr>
        <p:txBody>
          <a:bodyPr/>
          <a:lstStyle/>
          <a:p>
            <a:pPr defTabSz="246874">
              <a:spcBef>
                <a:spcPts val="400"/>
              </a:spcBef>
              <a:tabLst>
                <a:tab pos="63500" algn="l"/>
              </a:tabLst>
              <a:defRPr sz="3100"/>
            </a:pPr>
            <a:r>
              <a:t>Division of Endovascular Interventions</a:t>
            </a:r>
          </a:p>
          <a:p>
            <a:pPr defTabSz="246874">
              <a:spcBef>
                <a:spcPts val="400"/>
              </a:spcBef>
              <a:tabLst>
                <a:tab pos="63500" algn="l"/>
              </a:tabLst>
              <a:defRPr sz="3100"/>
            </a:pPr>
            <a:r>
              <a:t> Mount Sinai Hospital</a:t>
            </a:r>
          </a:p>
          <a:p>
            <a:pPr defTabSz="246874">
              <a:spcBef>
                <a:spcPts val="400"/>
              </a:spcBef>
              <a:tabLst>
                <a:tab pos="63500" algn="l"/>
              </a:tabLst>
              <a:defRPr sz="3100"/>
            </a:pPr>
            <a:r>
              <a:t>New York</a:t>
            </a:r>
          </a:p>
          <a:p>
            <a:pPr defTabSz="246874">
              <a:spcBef>
                <a:spcPts val="400"/>
              </a:spcBef>
              <a:tabLst>
                <a:tab pos="63500" algn="l"/>
              </a:tabLst>
              <a:defRPr sz="3100"/>
            </a:pPr>
            <a:r>
              <a:t>12/06/17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Post revascularization- Foot</a:t>
            </a:r>
            <a:endParaRPr lang="en-US" dirty="0"/>
          </a:p>
        </p:txBody>
      </p:sp>
      <p:pic>
        <p:nvPicPr>
          <p:cNvPr id="4" name="7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3600" y="1219200"/>
            <a:ext cx="48768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8384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6" name="Shape 2886"/>
          <p:cNvSpPr>
            <a:spLocks noGrp="1"/>
          </p:cNvSpPr>
          <p:nvPr>
            <p:ph type="title"/>
          </p:nvPr>
        </p:nvSpPr>
        <p:spPr>
          <a:xfrm>
            <a:off x="521208" y="109726"/>
            <a:ext cx="7498082" cy="704092"/>
          </a:xfrm>
          <a:prstGeom prst="rect">
            <a:avLst/>
          </a:prstGeom>
        </p:spPr>
        <p:txBody>
          <a:bodyPr/>
          <a:lstStyle>
            <a:lvl1pPr algn="ctr">
              <a:defRPr sz="2900"/>
            </a:lvl1pPr>
          </a:lstStyle>
          <a:p>
            <a:r>
              <a:t>Strategy</a:t>
            </a:r>
          </a:p>
        </p:txBody>
      </p:sp>
      <p:sp>
        <p:nvSpPr>
          <p:cNvPr id="2887" name="Shape 2887"/>
          <p:cNvSpPr>
            <a:spLocks noGrp="1"/>
          </p:cNvSpPr>
          <p:nvPr>
            <p:ph type="body" idx="1"/>
          </p:nvPr>
        </p:nvSpPr>
        <p:spPr>
          <a:xfrm>
            <a:off x="521208" y="1078991"/>
            <a:ext cx="7891272" cy="4352546"/>
          </a:xfrm>
          <a:prstGeom prst="rect">
            <a:avLst/>
          </a:prstGeom>
        </p:spPr>
        <p:txBody>
          <a:bodyPr/>
          <a:lstStyle/>
          <a:p>
            <a:pPr marL="135126" indent="-135126" defTabSz="260590">
              <a:spcBef>
                <a:spcPts val="400"/>
              </a:spcBef>
              <a:defRPr sz="1600"/>
            </a:pPr>
            <a:r>
              <a:rPr dirty="0"/>
              <a:t>Left CFA access </a:t>
            </a:r>
          </a:p>
          <a:p>
            <a:pPr marL="135126" indent="-135126" defTabSz="260590">
              <a:spcBef>
                <a:spcPts val="400"/>
              </a:spcBef>
              <a:defRPr sz="1600"/>
            </a:pPr>
            <a:endParaRPr dirty="0"/>
          </a:p>
          <a:p>
            <a:pPr marL="135126" indent="-135126" defTabSz="260590">
              <a:spcBef>
                <a:spcPts val="400"/>
              </a:spcBef>
              <a:defRPr sz="1600"/>
            </a:pPr>
            <a:r>
              <a:rPr dirty="0"/>
              <a:t>6F,45 cm crossover sheath</a:t>
            </a:r>
          </a:p>
          <a:p>
            <a:pPr marL="0" indent="0" defTabSz="260590">
              <a:spcBef>
                <a:spcPts val="400"/>
              </a:spcBef>
              <a:buNone/>
              <a:defRPr sz="1600"/>
            </a:pPr>
            <a:endParaRPr dirty="0"/>
          </a:p>
          <a:p>
            <a:pPr marL="135126" indent="-135126" defTabSz="260590">
              <a:spcBef>
                <a:spcPts val="400"/>
              </a:spcBef>
              <a:defRPr sz="1600"/>
            </a:pPr>
            <a:r>
              <a:rPr dirty="0"/>
              <a:t>Lesion crossing with 0.014 wire platform </a:t>
            </a:r>
          </a:p>
          <a:p>
            <a:pPr marL="135126" indent="-135126" defTabSz="260590">
              <a:spcBef>
                <a:spcPts val="400"/>
              </a:spcBef>
              <a:defRPr sz="1600"/>
            </a:pPr>
            <a:endParaRPr dirty="0"/>
          </a:p>
          <a:p>
            <a:pPr marL="135126" indent="-135126" defTabSz="260590">
              <a:spcBef>
                <a:spcPts val="400"/>
              </a:spcBef>
              <a:defRPr sz="1600"/>
            </a:pPr>
            <a:r>
              <a:rPr dirty="0"/>
              <a:t>PTA</a:t>
            </a:r>
          </a:p>
          <a:p>
            <a:pPr marL="135126" indent="-135126" defTabSz="260590">
              <a:spcBef>
                <a:spcPts val="400"/>
              </a:spcBef>
              <a:defRPr sz="1600"/>
            </a:pPr>
            <a:endParaRPr dirty="0"/>
          </a:p>
          <a:p>
            <a:pPr marL="135126" indent="-135126" defTabSz="260590">
              <a:spcBef>
                <a:spcPts val="400"/>
              </a:spcBef>
              <a:defRPr sz="1600"/>
            </a:pPr>
            <a:r>
              <a:rPr dirty="0"/>
              <a:t> Drug eluting stent for flow limiting dissection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9" name="Shape 2889"/>
          <p:cNvSpPr>
            <a:spLocks noGrp="1"/>
          </p:cNvSpPr>
          <p:nvPr>
            <p:ph type="title"/>
          </p:nvPr>
        </p:nvSpPr>
        <p:spPr>
          <a:xfrm>
            <a:off x="521208" y="109727"/>
            <a:ext cx="7498082" cy="704090"/>
          </a:xfrm>
          <a:prstGeom prst="rect">
            <a:avLst/>
          </a:prstGeom>
        </p:spPr>
        <p:txBody>
          <a:bodyPr/>
          <a:lstStyle>
            <a:lvl1pPr algn="ctr"/>
          </a:lstStyle>
          <a:p>
            <a:r>
              <a:t>Critical Limb Ischemia (CLI)</a:t>
            </a:r>
          </a:p>
        </p:txBody>
      </p:sp>
      <p:sp>
        <p:nvSpPr>
          <p:cNvPr id="2890" name="Shape 2890"/>
          <p:cNvSpPr>
            <a:spLocks noGrp="1"/>
          </p:cNvSpPr>
          <p:nvPr>
            <p:ph type="body" idx="1"/>
          </p:nvPr>
        </p:nvSpPr>
        <p:spPr>
          <a:xfrm>
            <a:off x="521208" y="1078991"/>
            <a:ext cx="7891272" cy="4352546"/>
          </a:xfrm>
          <a:prstGeom prst="rect">
            <a:avLst/>
          </a:prstGeom>
        </p:spPr>
        <p:txBody>
          <a:bodyPr/>
          <a:lstStyle/>
          <a:p>
            <a:r>
              <a:t>Critical limb ischemia is defined as presence of rest pain, ulcer or gangrene attributable to objectively proven arterial occlusive disease. </a:t>
            </a:r>
          </a:p>
          <a:p>
            <a:endParaRPr/>
          </a:p>
          <a:p>
            <a:endParaRPr/>
          </a:p>
          <a:p>
            <a:r>
              <a:t>Symptom duration &gt;2 weeks</a:t>
            </a:r>
          </a:p>
          <a:p>
            <a:endParaRPr/>
          </a:p>
          <a:p>
            <a:pPr marL="170446" indent="-170446">
              <a:buClrTx/>
              <a:buFontTx/>
            </a:pPr>
            <a:r>
              <a:t>Physiological testing </a:t>
            </a:r>
          </a:p>
          <a:p>
            <a:pPr marL="0" indent="0">
              <a:buSzTx/>
              <a:buNone/>
            </a:pPr>
            <a:r>
              <a:t>   - Ankle pressure &lt;40 mmHg, Toe pressure &lt; 30 mmHg, ABI &lt;0.4 (Rest pain)</a:t>
            </a:r>
          </a:p>
          <a:p>
            <a:pPr marL="0" indent="0">
              <a:buSzTx/>
              <a:buNone/>
            </a:pPr>
            <a:r>
              <a:t>   - Ankle pressure &lt;70 mmHg, Toe pressure &lt; 50 mmHg (for tissue loss)</a:t>
            </a:r>
          </a:p>
          <a:p>
            <a:pPr marL="0" indent="0">
              <a:buSzTx/>
              <a:buNone/>
            </a:pPr>
            <a:r>
              <a:t>   - TcPo2 &lt; 30 mmHg</a:t>
            </a:r>
          </a:p>
          <a:p>
            <a:pPr marL="0" indent="0">
              <a:buSzTx/>
              <a:buNone/>
            </a:pPr>
            <a:r>
              <a:t>  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2" name="Shape 2892"/>
          <p:cNvSpPr>
            <a:spLocks noGrp="1"/>
          </p:cNvSpPr>
          <p:nvPr>
            <p:ph type="title"/>
          </p:nvPr>
        </p:nvSpPr>
        <p:spPr>
          <a:xfrm>
            <a:off x="521208" y="109727"/>
            <a:ext cx="7498082" cy="704090"/>
          </a:xfrm>
          <a:prstGeom prst="rect">
            <a:avLst/>
          </a:prstGeom>
        </p:spPr>
        <p:txBody>
          <a:bodyPr/>
          <a:lstStyle>
            <a:lvl1pPr algn="ctr"/>
          </a:lstStyle>
          <a:p>
            <a:r>
              <a:t>Critical limb ischemia (CLI)</a:t>
            </a:r>
          </a:p>
        </p:txBody>
      </p:sp>
      <p:pic>
        <p:nvPicPr>
          <p:cNvPr id="2893" name="image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9847" y="1059754"/>
            <a:ext cx="7696202" cy="49911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5" name="Shape 2895"/>
          <p:cNvSpPr>
            <a:spLocks noGrp="1"/>
          </p:cNvSpPr>
          <p:nvPr>
            <p:ph type="title"/>
          </p:nvPr>
        </p:nvSpPr>
        <p:spPr>
          <a:xfrm>
            <a:off x="521208" y="109727"/>
            <a:ext cx="7498082" cy="704090"/>
          </a:xfrm>
          <a:prstGeom prst="rect">
            <a:avLst/>
          </a:prstGeom>
        </p:spPr>
        <p:txBody>
          <a:bodyPr/>
          <a:lstStyle/>
          <a:p>
            <a:r>
              <a:t>Not every lower extremity ulcer is arterial </a:t>
            </a:r>
          </a:p>
        </p:txBody>
      </p:sp>
      <p:pic>
        <p:nvPicPr>
          <p:cNvPr id="2896" name="image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0621" y="1074475"/>
            <a:ext cx="8208890" cy="57033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8" name="Shape 2898"/>
          <p:cNvSpPr>
            <a:spLocks noGrp="1"/>
          </p:cNvSpPr>
          <p:nvPr>
            <p:ph type="title"/>
          </p:nvPr>
        </p:nvSpPr>
        <p:spPr>
          <a:xfrm>
            <a:off x="521208" y="109727"/>
            <a:ext cx="7498082" cy="704090"/>
          </a:xfrm>
          <a:prstGeom prst="rect">
            <a:avLst/>
          </a:prstGeom>
        </p:spPr>
        <p:txBody>
          <a:bodyPr/>
          <a:lstStyle>
            <a:lvl1pPr algn="ctr"/>
          </a:lstStyle>
          <a:p>
            <a:r>
              <a:t>Wifi classification </a:t>
            </a:r>
          </a:p>
        </p:txBody>
      </p:sp>
      <p:pic>
        <p:nvPicPr>
          <p:cNvPr id="2899" name="image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03873"/>
            <a:ext cx="9144000" cy="36137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1" name="Shape 2901"/>
          <p:cNvSpPr>
            <a:spLocks noGrp="1"/>
          </p:cNvSpPr>
          <p:nvPr>
            <p:ph type="title"/>
          </p:nvPr>
        </p:nvSpPr>
        <p:spPr>
          <a:xfrm>
            <a:off x="521208" y="109727"/>
            <a:ext cx="7498082" cy="704090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E93F33"/>
                </a:solidFill>
              </a:defRPr>
            </a:pPr>
            <a:r>
              <a:t>W</a:t>
            </a:r>
            <a:r>
              <a:rPr>
                <a:solidFill>
                  <a:srgbClr val="FFFFFF"/>
                </a:solidFill>
              </a:rPr>
              <a:t>ound, </a:t>
            </a:r>
            <a:r>
              <a:t>I</a:t>
            </a:r>
            <a:r>
              <a:rPr>
                <a:solidFill>
                  <a:srgbClr val="FFFFFF"/>
                </a:solidFill>
              </a:rPr>
              <a:t>schemia, </a:t>
            </a:r>
            <a:r>
              <a:t>F</a:t>
            </a:r>
            <a:r>
              <a:rPr>
                <a:solidFill>
                  <a:srgbClr val="FFFFFF"/>
                </a:solidFill>
              </a:rPr>
              <a:t>oot </a:t>
            </a:r>
            <a:r>
              <a:t>i</a:t>
            </a:r>
            <a:r>
              <a:rPr>
                <a:solidFill>
                  <a:srgbClr val="FFFFFF"/>
                </a:solidFill>
              </a:rPr>
              <a:t>nfection</a:t>
            </a:r>
          </a:p>
        </p:txBody>
      </p:sp>
      <p:pic>
        <p:nvPicPr>
          <p:cNvPr id="2902" name="image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0783" y="1108917"/>
            <a:ext cx="8017300" cy="56971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4" name="Shape 2904"/>
          <p:cNvSpPr>
            <a:spLocks noGrp="1"/>
          </p:cNvSpPr>
          <p:nvPr>
            <p:ph type="title"/>
          </p:nvPr>
        </p:nvSpPr>
        <p:spPr>
          <a:xfrm>
            <a:off x="521208" y="109727"/>
            <a:ext cx="7498082" cy="704090"/>
          </a:xfrm>
          <a:prstGeom prst="rect">
            <a:avLst/>
          </a:prstGeom>
        </p:spPr>
        <p:txBody>
          <a:bodyPr/>
          <a:lstStyle>
            <a:lvl1pPr defTabSz="339452">
              <a:defRPr sz="2500"/>
            </a:lvl1pPr>
          </a:lstStyle>
          <a:p>
            <a:r>
              <a:t>Spectrum of lower extremity PAD presentations</a:t>
            </a:r>
          </a:p>
        </p:txBody>
      </p:sp>
      <p:pic>
        <p:nvPicPr>
          <p:cNvPr id="2905" name="image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123" y="2143686"/>
            <a:ext cx="9019163" cy="34959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7" name="Shape 2907"/>
          <p:cNvSpPr>
            <a:spLocks noGrp="1"/>
          </p:cNvSpPr>
          <p:nvPr>
            <p:ph type="title"/>
          </p:nvPr>
        </p:nvSpPr>
        <p:spPr>
          <a:xfrm>
            <a:off x="521208" y="109727"/>
            <a:ext cx="7498082" cy="704090"/>
          </a:xfrm>
          <a:prstGeom prst="rect">
            <a:avLst/>
          </a:prstGeom>
        </p:spPr>
        <p:txBody>
          <a:bodyPr/>
          <a:lstStyle>
            <a:lvl1pPr algn="ctr"/>
          </a:lstStyle>
          <a:p>
            <a:r>
              <a:t>Risk factors for CLI</a:t>
            </a:r>
          </a:p>
        </p:txBody>
      </p:sp>
      <p:pic>
        <p:nvPicPr>
          <p:cNvPr id="2908" name="image1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29468" y="1178661"/>
            <a:ext cx="5600706" cy="54917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0" name="Shape 2910"/>
          <p:cNvSpPr>
            <a:spLocks noGrp="1"/>
          </p:cNvSpPr>
          <p:nvPr>
            <p:ph type="title"/>
          </p:nvPr>
        </p:nvSpPr>
        <p:spPr>
          <a:xfrm>
            <a:off x="521208" y="109727"/>
            <a:ext cx="7498082" cy="704090"/>
          </a:xfrm>
          <a:prstGeom prst="rect">
            <a:avLst/>
          </a:prstGeom>
        </p:spPr>
        <p:txBody>
          <a:bodyPr/>
          <a:lstStyle/>
          <a:p>
            <a:r>
              <a:t>Incidence and Prevalence of CLI</a:t>
            </a:r>
          </a:p>
        </p:txBody>
      </p:sp>
      <p:pic>
        <p:nvPicPr>
          <p:cNvPr id="2911" name="image1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2876" y="1882808"/>
            <a:ext cx="7607336" cy="3268957"/>
          </a:xfrm>
          <a:prstGeom prst="rect">
            <a:avLst/>
          </a:prstGeom>
          <a:ln w="12700">
            <a:miter lim="400000"/>
          </a:ln>
        </p:spPr>
      </p:pic>
      <p:sp>
        <p:nvSpPr>
          <p:cNvPr id="2912" name="Shape 2912"/>
          <p:cNvSpPr/>
          <p:nvPr/>
        </p:nvSpPr>
        <p:spPr>
          <a:xfrm>
            <a:off x="868607" y="6120172"/>
            <a:ext cx="3916443" cy="370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b="1"/>
            </a:pPr>
            <a:r>
              <a:t>Incidence</a:t>
            </a:r>
            <a:r>
              <a:rPr b="0"/>
              <a:t> 0.35%, </a:t>
            </a:r>
            <a:r>
              <a:t>Prevalence</a:t>
            </a:r>
            <a:r>
              <a:rPr b="0"/>
              <a:t> 1.33%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0" name="Shape 2880"/>
          <p:cNvSpPr>
            <a:spLocks noGrp="1"/>
          </p:cNvSpPr>
          <p:nvPr>
            <p:ph type="title"/>
          </p:nvPr>
        </p:nvSpPr>
        <p:spPr>
          <a:xfrm>
            <a:off x="521207" y="109726"/>
            <a:ext cx="7498082" cy="704093"/>
          </a:xfrm>
          <a:prstGeom prst="rect">
            <a:avLst/>
          </a:prstGeom>
        </p:spPr>
        <p:txBody>
          <a:bodyPr/>
          <a:lstStyle>
            <a:lvl1pPr algn="ctr"/>
          </a:lstStyle>
          <a:p>
            <a:r>
              <a:t>History and Physical </a:t>
            </a:r>
          </a:p>
        </p:txBody>
      </p:sp>
      <p:sp>
        <p:nvSpPr>
          <p:cNvPr id="2881" name="Shape 2881"/>
          <p:cNvSpPr>
            <a:spLocks noGrp="1"/>
          </p:cNvSpPr>
          <p:nvPr>
            <p:ph type="body" idx="1"/>
          </p:nvPr>
        </p:nvSpPr>
        <p:spPr>
          <a:xfrm>
            <a:off x="521208" y="1078991"/>
            <a:ext cx="7891272" cy="4352546"/>
          </a:xfrm>
          <a:prstGeom prst="rect">
            <a:avLst/>
          </a:prstGeom>
        </p:spPr>
        <p:txBody>
          <a:bodyPr/>
          <a:lstStyle/>
          <a:p>
            <a:pPr marL="177798" indent="-177798">
              <a:defRPr sz="2100"/>
            </a:pPr>
            <a:r>
              <a:rPr dirty="0"/>
              <a:t>75 year old, male</a:t>
            </a:r>
          </a:p>
          <a:p>
            <a:pPr marL="177798" indent="-177798">
              <a:defRPr sz="2100"/>
            </a:pPr>
            <a:endParaRPr dirty="0"/>
          </a:p>
          <a:p>
            <a:pPr marL="177798" indent="-177798">
              <a:defRPr sz="2100"/>
            </a:pPr>
            <a:r>
              <a:rPr dirty="0"/>
              <a:t>HTN, type 2 DM</a:t>
            </a:r>
          </a:p>
          <a:p>
            <a:pPr marL="177798" indent="-177798">
              <a:defRPr sz="2100"/>
            </a:pPr>
            <a:endParaRPr dirty="0"/>
          </a:p>
          <a:p>
            <a:pPr marL="177798" indent="-177798">
              <a:defRPr sz="2100"/>
            </a:pPr>
            <a:r>
              <a:rPr dirty="0"/>
              <a:t>Gangrene of the first, fourth and fifth toes of the right foot</a:t>
            </a:r>
          </a:p>
          <a:p>
            <a:pPr marL="177798" indent="-177798">
              <a:defRPr sz="2100"/>
            </a:pPr>
            <a:endParaRPr dirty="0"/>
          </a:p>
          <a:p>
            <a:pPr marL="177798" indent="-177798">
              <a:defRPr sz="2100"/>
            </a:pPr>
            <a:endParaRPr dirty="0"/>
          </a:p>
          <a:p>
            <a:pPr marL="177798" indent="-177798">
              <a:defRPr sz="2100"/>
            </a:pPr>
            <a:r>
              <a:rPr dirty="0"/>
              <a:t>BP - 144/76 mmHg </a:t>
            </a:r>
          </a:p>
          <a:p>
            <a:pPr marL="177798" indent="-177798">
              <a:defRPr sz="2100"/>
            </a:pPr>
            <a:r>
              <a:rPr dirty="0"/>
              <a:t>Pulse - 64/min</a:t>
            </a:r>
          </a:p>
          <a:p>
            <a:pPr marL="177798" indent="-177798">
              <a:defRPr sz="2100"/>
            </a:pPr>
            <a:r>
              <a:rPr dirty="0"/>
              <a:t>Right PT and AT- </a:t>
            </a:r>
            <a:r>
              <a:rPr lang="en-US" dirty="0" smtClean="0"/>
              <a:t>faint </a:t>
            </a:r>
            <a:r>
              <a:rPr dirty="0" smtClean="0"/>
              <a:t>monophonic </a:t>
            </a:r>
            <a:r>
              <a:rPr dirty="0"/>
              <a:t>signal, Left AT and PT- biphasic signal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4" name="Shape 2914"/>
          <p:cNvSpPr>
            <a:spLocks noGrp="1"/>
          </p:cNvSpPr>
          <p:nvPr>
            <p:ph type="title"/>
          </p:nvPr>
        </p:nvSpPr>
        <p:spPr>
          <a:xfrm>
            <a:off x="521208" y="109727"/>
            <a:ext cx="7498082" cy="704090"/>
          </a:xfrm>
          <a:prstGeom prst="rect">
            <a:avLst/>
          </a:prstGeom>
        </p:spPr>
        <p:txBody>
          <a:bodyPr/>
          <a:lstStyle/>
          <a:p>
            <a:r>
              <a:t>Bypass vs. Endovascular </a:t>
            </a:r>
          </a:p>
        </p:txBody>
      </p:sp>
      <p:pic>
        <p:nvPicPr>
          <p:cNvPr id="2915" name="image1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0904" y="1556429"/>
            <a:ext cx="8446101" cy="29640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7" name="Shape 2917"/>
          <p:cNvSpPr>
            <a:spLocks noGrp="1"/>
          </p:cNvSpPr>
          <p:nvPr>
            <p:ph type="title"/>
          </p:nvPr>
        </p:nvSpPr>
        <p:spPr>
          <a:xfrm>
            <a:off x="521208" y="109727"/>
            <a:ext cx="7498082" cy="704090"/>
          </a:xfrm>
          <a:prstGeom prst="rect">
            <a:avLst/>
          </a:prstGeom>
        </p:spPr>
        <p:txBody>
          <a:bodyPr/>
          <a:lstStyle/>
          <a:p>
            <a:r>
              <a:t>BASIL</a:t>
            </a:r>
          </a:p>
        </p:txBody>
      </p:sp>
      <p:pic>
        <p:nvPicPr>
          <p:cNvPr id="2918" name="image1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0085" y="1576334"/>
            <a:ext cx="4275762" cy="4432056"/>
          </a:xfrm>
          <a:prstGeom prst="rect">
            <a:avLst/>
          </a:prstGeom>
          <a:ln w="12700">
            <a:miter lim="400000"/>
          </a:ln>
        </p:spPr>
      </p:pic>
      <p:pic>
        <p:nvPicPr>
          <p:cNvPr id="2919" name="image1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08244" y="1573159"/>
            <a:ext cx="4316817" cy="42385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1" name="Shape 2921"/>
          <p:cNvSpPr>
            <a:spLocks noGrp="1"/>
          </p:cNvSpPr>
          <p:nvPr>
            <p:ph type="title"/>
          </p:nvPr>
        </p:nvSpPr>
        <p:spPr>
          <a:xfrm>
            <a:off x="521208" y="109727"/>
            <a:ext cx="7498082" cy="704090"/>
          </a:xfrm>
          <a:prstGeom prst="rect">
            <a:avLst/>
          </a:prstGeom>
        </p:spPr>
        <p:txBody>
          <a:bodyPr/>
          <a:lstStyle/>
          <a:p>
            <a:r>
              <a:t>Ongoing RCT’s </a:t>
            </a:r>
          </a:p>
        </p:txBody>
      </p:sp>
      <p:pic>
        <p:nvPicPr>
          <p:cNvPr id="2922" name="image1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4715" y="1592508"/>
            <a:ext cx="8354570" cy="48244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4" name="Shape 292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Infrapopliteal disease - guidelines </a:t>
            </a:r>
          </a:p>
        </p:txBody>
      </p:sp>
      <p:pic>
        <p:nvPicPr>
          <p:cNvPr id="2925" name="Screen Shot 2017-12-06 at 5.12.35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0229" y="1037172"/>
            <a:ext cx="7498083" cy="2755567"/>
          </a:xfrm>
          <a:prstGeom prst="rect">
            <a:avLst/>
          </a:prstGeom>
          <a:ln w="12700">
            <a:miter lim="400000"/>
          </a:ln>
        </p:spPr>
      </p:pic>
      <p:pic>
        <p:nvPicPr>
          <p:cNvPr id="2926" name="Screen Shot 2017-12-06 at 5.13.08 A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02054" y="3734539"/>
            <a:ext cx="7727411" cy="30533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" name="Shape 2928"/>
          <p:cNvSpPr>
            <a:spLocks noGrp="1"/>
          </p:cNvSpPr>
          <p:nvPr>
            <p:ph type="title"/>
          </p:nvPr>
        </p:nvSpPr>
        <p:spPr>
          <a:xfrm>
            <a:off x="521208" y="109727"/>
            <a:ext cx="7498082" cy="704090"/>
          </a:xfrm>
          <a:prstGeom prst="rect">
            <a:avLst/>
          </a:prstGeom>
        </p:spPr>
        <p:txBody>
          <a:bodyPr/>
          <a:lstStyle>
            <a:lvl1pPr algn="ctr"/>
          </a:lstStyle>
          <a:p>
            <a:r>
              <a:t>Percutaneous Transluminal Angioplasty </a:t>
            </a:r>
          </a:p>
        </p:txBody>
      </p:sp>
      <p:pic>
        <p:nvPicPr>
          <p:cNvPr id="2929" name="image1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163921"/>
            <a:ext cx="9144000" cy="56945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1" name="Shape 2931"/>
          <p:cNvSpPr>
            <a:spLocks noGrp="1"/>
          </p:cNvSpPr>
          <p:nvPr>
            <p:ph type="title"/>
          </p:nvPr>
        </p:nvSpPr>
        <p:spPr>
          <a:xfrm>
            <a:off x="521208" y="109727"/>
            <a:ext cx="7498082" cy="704090"/>
          </a:xfrm>
          <a:prstGeom prst="rect">
            <a:avLst/>
          </a:prstGeom>
        </p:spPr>
        <p:txBody>
          <a:bodyPr/>
          <a:lstStyle/>
          <a:p>
            <a:r>
              <a:t>Drug Eluting Balloon trials </a:t>
            </a:r>
          </a:p>
        </p:txBody>
      </p:sp>
      <p:pic>
        <p:nvPicPr>
          <p:cNvPr id="2932" name="image2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931" y="1241123"/>
            <a:ext cx="8974139" cy="49549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4" name="Shape 2934"/>
          <p:cNvSpPr>
            <a:spLocks noGrp="1"/>
          </p:cNvSpPr>
          <p:nvPr>
            <p:ph type="title"/>
          </p:nvPr>
        </p:nvSpPr>
        <p:spPr>
          <a:xfrm>
            <a:off x="521208" y="109727"/>
            <a:ext cx="7498082" cy="704090"/>
          </a:xfrm>
          <a:prstGeom prst="rect">
            <a:avLst/>
          </a:prstGeom>
        </p:spPr>
        <p:txBody>
          <a:bodyPr/>
          <a:lstStyle/>
          <a:p>
            <a:r>
              <a:t>Drug eluting stent trials </a:t>
            </a:r>
          </a:p>
        </p:txBody>
      </p:sp>
      <p:pic>
        <p:nvPicPr>
          <p:cNvPr id="2935" name="image1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981" y="1933601"/>
            <a:ext cx="9046038" cy="32134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7" name="Shape 2937"/>
          <p:cNvSpPr>
            <a:spLocks noGrp="1"/>
          </p:cNvSpPr>
          <p:nvPr>
            <p:ph type="title"/>
          </p:nvPr>
        </p:nvSpPr>
        <p:spPr>
          <a:xfrm>
            <a:off x="521208" y="109727"/>
            <a:ext cx="7498082" cy="704090"/>
          </a:xfrm>
          <a:prstGeom prst="rect">
            <a:avLst/>
          </a:prstGeom>
        </p:spPr>
        <p:txBody>
          <a:bodyPr/>
          <a:lstStyle/>
          <a:p>
            <a:r>
              <a:t>Drug eluting stent meta-analysis </a:t>
            </a:r>
          </a:p>
        </p:txBody>
      </p:sp>
      <p:pic>
        <p:nvPicPr>
          <p:cNvPr id="2938" name="image1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78701" y="947809"/>
            <a:ext cx="6386597" cy="58899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0" name="Shape 2940"/>
          <p:cNvSpPr>
            <a:spLocks noGrp="1"/>
          </p:cNvSpPr>
          <p:nvPr>
            <p:ph type="title"/>
          </p:nvPr>
        </p:nvSpPr>
        <p:spPr>
          <a:xfrm>
            <a:off x="521208" y="109727"/>
            <a:ext cx="7498082" cy="704090"/>
          </a:xfrm>
          <a:prstGeom prst="rect">
            <a:avLst/>
          </a:prstGeom>
        </p:spPr>
        <p:txBody>
          <a:bodyPr/>
          <a:lstStyle/>
          <a:p>
            <a:r>
              <a:t>PADI - 5 year outcomes </a:t>
            </a:r>
          </a:p>
        </p:txBody>
      </p:sp>
      <p:sp>
        <p:nvSpPr>
          <p:cNvPr id="2941" name="Shape 2941"/>
          <p:cNvSpPr>
            <a:spLocks noGrp="1"/>
          </p:cNvSpPr>
          <p:nvPr>
            <p:ph type="body" idx="1"/>
          </p:nvPr>
        </p:nvSpPr>
        <p:spPr>
          <a:xfrm>
            <a:off x="521208" y="1078991"/>
            <a:ext cx="7891272" cy="435254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942" name="image1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4023" y="1051538"/>
            <a:ext cx="8495955" cy="5929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4" name="Shape 2944"/>
          <p:cNvSpPr>
            <a:spLocks noGrp="1"/>
          </p:cNvSpPr>
          <p:nvPr>
            <p:ph type="title"/>
          </p:nvPr>
        </p:nvSpPr>
        <p:spPr>
          <a:xfrm>
            <a:off x="521208" y="109727"/>
            <a:ext cx="7498082" cy="704090"/>
          </a:xfrm>
          <a:prstGeom prst="rect">
            <a:avLst/>
          </a:prstGeom>
        </p:spPr>
        <p:txBody>
          <a:bodyPr/>
          <a:lstStyle/>
          <a:p>
            <a:r>
              <a:t>Angiosome directed therapy </a:t>
            </a:r>
          </a:p>
        </p:txBody>
      </p:sp>
      <p:sp>
        <p:nvSpPr>
          <p:cNvPr id="2945" name="Shape 2945"/>
          <p:cNvSpPr>
            <a:spLocks noGrp="1"/>
          </p:cNvSpPr>
          <p:nvPr>
            <p:ph type="body" idx="1"/>
          </p:nvPr>
        </p:nvSpPr>
        <p:spPr>
          <a:xfrm>
            <a:off x="521208" y="1078991"/>
            <a:ext cx="7891272" cy="435254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946" name="image2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3976" y="946549"/>
            <a:ext cx="8176047" cy="59151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3" name="Shape 2883"/>
          <p:cNvSpPr>
            <a:spLocks noGrp="1"/>
          </p:cNvSpPr>
          <p:nvPr>
            <p:ph type="title"/>
          </p:nvPr>
        </p:nvSpPr>
        <p:spPr>
          <a:xfrm>
            <a:off x="521208" y="109726"/>
            <a:ext cx="7498082" cy="704092"/>
          </a:xfrm>
          <a:prstGeom prst="rect">
            <a:avLst/>
          </a:prstGeom>
        </p:spPr>
        <p:txBody>
          <a:bodyPr/>
          <a:lstStyle>
            <a:lvl1pPr algn="ctr"/>
          </a:lstStyle>
          <a:p>
            <a:r>
              <a:t>Labs and work up</a:t>
            </a:r>
          </a:p>
        </p:txBody>
      </p:sp>
      <p:sp>
        <p:nvSpPr>
          <p:cNvPr id="2884" name="Shape 2884"/>
          <p:cNvSpPr>
            <a:spLocks noGrp="1"/>
          </p:cNvSpPr>
          <p:nvPr>
            <p:ph type="body" idx="1"/>
          </p:nvPr>
        </p:nvSpPr>
        <p:spPr>
          <a:xfrm>
            <a:off x="521208" y="1078991"/>
            <a:ext cx="7891272" cy="4352546"/>
          </a:xfrm>
          <a:prstGeom prst="rect">
            <a:avLst/>
          </a:prstGeom>
        </p:spPr>
        <p:txBody>
          <a:bodyPr/>
          <a:lstStyle/>
          <a:p>
            <a:pPr>
              <a:defRPr sz="2000"/>
            </a:pPr>
            <a:r>
              <a:rPr dirty="0" err="1"/>
              <a:t>Hb</a:t>
            </a:r>
            <a:r>
              <a:rPr dirty="0"/>
              <a:t>- 11.0 g/dl</a:t>
            </a:r>
          </a:p>
          <a:p>
            <a:pPr>
              <a:defRPr sz="2000"/>
            </a:pPr>
            <a:r>
              <a:rPr dirty="0"/>
              <a:t>Platelets- 131K</a:t>
            </a:r>
          </a:p>
          <a:p>
            <a:pPr>
              <a:defRPr sz="2000"/>
            </a:pPr>
            <a:r>
              <a:rPr dirty="0"/>
              <a:t>INR- 1.1</a:t>
            </a:r>
          </a:p>
          <a:p>
            <a:pPr>
              <a:defRPr sz="2000"/>
            </a:pPr>
            <a:r>
              <a:rPr dirty="0"/>
              <a:t>Creatinine- 1.85</a:t>
            </a:r>
          </a:p>
          <a:p>
            <a:pPr>
              <a:defRPr sz="2000"/>
            </a:pPr>
            <a:endParaRPr dirty="0"/>
          </a:p>
          <a:p>
            <a:pPr>
              <a:defRPr sz="2000"/>
            </a:pPr>
            <a:r>
              <a:rPr dirty="0"/>
              <a:t>ABI - right 0.38, left </a:t>
            </a:r>
            <a:r>
              <a:rPr dirty="0" smtClean="0"/>
              <a:t>0.63</a:t>
            </a:r>
            <a:endParaRPr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8" name="Shape 2948"/>
          <p:cNvSpPr>
            <a:spLocks noGrp="1"/>
          </p:cNvSpPr>
          <p:nvPr>
            <p:ph type="title"/>
          </p:nvPr>
        </p:nvSpPr>
        <p:spPr>
          <a:xfrm>
            <a:off x="521208" y="109727"/>
            <a:ext cx="7498082" cy="704090"/>
          </a:xfrm>
          <a:prstGeom prst="rect">
            <a:avLst/>
          </a:prstGeom>
        </p:spPr>
        <p:txBody>
          <a:bodyPr/>
          <a:lstStyle>
            <a:lvl1pPr algn="ctr"/>
          </a:lstStyle>
          <a:p>
            <a:r>
              <a:t>Angiosome directed therapy</a:t>
            </a:r>
          </a:p>
        </p:txBody>
      </p:sp>
      <p:pic>
        <p:nvPicPr>
          <p:cNvPr id="2949" name="image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99145" y="1116108"/>
            <a:ext cx="7099838" cy="54480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1" name="Shape 2951"/>
          <p:cNvSpPr>
            <a:spLocks noGrp="1"/>
          </p:cNvSpPr>
          <p:nvPr>
            <p:ph type="title"/>
          </p:nvPr>
        </p:nvSpPr>
        <p:spPr>
          <a:xfrm>
            <a:off x="521208" y="109727"/>
            <a:ext cx="7498082" cy="704090"/>
          </a:xfrm>
          <a:prstGeom prst="rect">
            <a:avLst/>
          </a:prstGeom>
        </p:spPr>
        <p:txBody>
          <a:bodyPr/>
          <a:lstStyle>
            <a:lvl1pPr algn="ctr"/>
          </a:lstStyle>
          <a:p>
            <a:r>
              <a:t>Angiosome directed therapy</a:t>
            </a:r>
          </a:p>
        </p:txBody>
      </p:sp>
      <p:pic>
        <p:nvPicPr>
          <p:cNvPr id="2952" name="image2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56938" y="1030882"/>
            <a:ext cx="7219811" cy="55375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4" name="Shape 2954"/>
          <p:cNvSpPr>
            <a:spLocks noGrp="1"/>
          </p:cNvSpPr>
          <p:nvPr>
            <p:ph type="title"/>
          </p:nvPr>
        </p:nvSpPr>
        <p:spPr>
          <a:xfrm>
            <a:off x="521208" y="109727"/>
            <a:ext cx="7498082" cy="704090"/>
          </a:xfrm>
          <a:prstGeom prst="rect">
            <a:avLst/>
          </a:prstGeom>
        </p:spPr>
        <p:txBody>
          <a:bodyPr/>
          <a:lstStyle>
            <a:lvl1pPr algn="ctr"/>
          </a:lstStyle>
          <a:p>
            <a:r>
              <a:t>Importance of Pedal-plantar arch </a:t>
            </a:r>
          </a:p>
        </p:txBody>
      </p:sp>
      <p:pic>
        <p:nvPicPr>
          <p:cNvPr id="2955" name="image2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0273" y="959623"/>
            <a:ext cx="7963453" cy="59191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7" name="Shape 2957"/>
          <p:cNvSpPr>
            <a:spLocks noGrp="1"/>
          </p:cNvSpPr>
          <p:nvPr>
            <p:ph type="title"/>
          </p:nvPr>
        </p:nvSpPr>
        <p:spPr>
          <a:xfrm>
            <a:off x="521208" y="109727"/>
            <a:ext cx="7498082" cy="704090"/>
          </a:xfrm>
          <a:prstGeom prst="rect">
            <a:avLst/>
          </a:prstGeom>
        </p:spPr>
        <p:txBody>
          <a:bodyPr/>
          <a:lstStyle/>
          <a:p>
            <a:r>
              <a:t>Importance of Pedal-plantar arch </a:t>
            </a:r>
          </a:p>
        </p:txBody>
      </p:sp>
      <p:pic>
        <p:nvPicPr>
          <p:cNvPr id="2958" name="image2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2824" y="1636973"/>
            <a:ext cx="8779820" cy="40920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0" name="Shape 2960"/>
          <p:cNvSpPr>
            <a:spLocks noGrp="1"/>
          </p:cNvSpPr>
          <p:nvPr>
            <p:ph type="title"/>
          </p:nvPr>
        </p:nvSpPr>
        <p:spPr>
          <a:xfrm>
            <a:off x="521208" y="109727"/>
            <a:ext cx="7498082" cy="704090"/>
          </a:xfrm>
          <a:prstGeom prst="rect">
            <a:avLst/>
          </a:prstGeom>
        </p:spPr>
        <p:txBody>
          <a:bodyPr/>
          <a:lstStyle>
            <a:lvl1pPr defTabSz="291448">
              <a:defRPr sz="2200"/>
            </a:lvl1pPr>
          </a:lstStyle>
          <a:p>
            <a:r>
              <a:t>Pedal plantar loop and single patent below knee vessel</a:t>
            </a:r>
          </a:p>
        </p:txBody>
      </p:sp>
      <p:pic>
        <p:nvPicPr>
          <p:cNvPr id="2961" name="image2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05158" y="1355915"/>
            <a:ext cx="9144002" cy="45671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3" name="Shape 2963"/>
          <p:cNvSpPr>
            <a:spLocks noGrp="1"/>
          </p:cNvSpPr>
          <p:nvPr>
            <p:ph type="title"/>
          </p:nvPr>
        </p:nvSpPr>
        <p:spPr>
          <a:xfrm>
            <a:off x="521208" y="109727"/>
            <a:ext cx="7498082" cy="704090"/>
          </a:xfrm>
          <a:prstGeom prst="rect">
            <a:avLst/>
          </a:prstGeom>
        </p:spPr>
        <p:txBody>
          <a:bodyPr/>
          <a:lstStyle>
            <a:lvl1pPr defTabSz="291448">
              <a:defRPr sz="2200"/>
            </a:lvl1pPr>
          </a:lstStyle>
          <a:p>
            <a:r>
              <a:t>Pedal plantar loop and single patent below knee vessel</a:t>
            </a:r>
          </a:p>
        </p:txBody>
      </p:sp>
      <p:pic>
        <p:nvPicPr>
          <p:cNvPr id="2964" name="image2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59486" y="985834"/>
            <a:ext cx="5821526" cy="53424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6" name="Shape 2966"/>
          <p:cNvSpPr>
            <a:spLocks noGrp="1"/>
          </p:cNvSpPr>
          <p:nvPr>
            <p:ph type="title"/>
          </p:nvPr>
        </p:nvSpPr>
        <p:spPr>
          <a:xfrm>
            <a:off x="521208" y="109727"/>
            <a:ext cx="7498082" cy="704090"/>
          </a:xfrm>
          <a:prstGeom prst="rect">
            <a:avLst/>
          </a:prstGeom>
        </p:spPr>
        <p:txBody>
          <a:bodyPr/>
          <a:lstStyle>
            <a:lvl1pPr algn="ctr"/>
          </a:lstStyle>
          <a:p>
            <a:r>
              <a:t>Wound blush and healing</a:t>
            </a:r>
          </a:p>
        </p:txBody>
      </p:sp>
      <p:pic>
        <p:nvPicPr>
          <p:cNvPr id="2967" name="image2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5503" y="1290329"/>
            <a:ext cx="8929194" cy="51580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" name="Shape 2969"/>
          <p:cNvSpPr>
            <a:spLocks noGrp="1"/>
          </p:cNvSpPr>
          <p:nvPr>
            <p:ph type="title"/>
          </p:nvPr>
        </p:nvSpPr>
        <p:spPr>
          <a:xfrm>
            <a:off x="521208" y="109727"/>
            <a:ext cx="7498082" cy="704090"/>
          </a:xfrm>
          <a:prstGeom prst="rect">
            <a:avLst/>
          </a:prstGeom>
        </p:spPr>
        <p:txBody>
          <a:bodyPr/>
          <a:lstStyle/>
          <a:p>
            <a:r>
              <a:t>Wound blush and healing</a:t>
            </a:r>
          </a:p>
        </p:txBody>
      </p:sp>
      <p:pic>
        <p:nvPicPr>
          <p:cNvPr id="2970" name="image2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7876" y="978792"/>
            <a:ext cx="7498084" cy="58938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2" name="Shape 2972"/>
          <p:cNvSpPr>
            <a:spLocks noGrp="1"/>
          </p:cNvSpPr>
          <p:nvPr>
            <p:ph type="title"/>
          </p:nvPr>
        </p:nvSpPr>
        <p:spPr>
          <a:xfrm>
            <a:off x="521208" y="109727"/>
            <a:ext cx="7498082" cy="704090"/>
          </a:xfrm>
          <a:prstGeom prst="rect">
            <a:avLst/>
          </a:prstGeom>
        </p:spPr>
        <p:txBody>
          <a:bodyPr/>
          <a:lstStyle/>
          <a:p>
            <a:r>
              <a:t>Wound blush and healing</a:t>
            </a:r>
          </a:p>
        </p:txBody>
      </p:sp>
      <p:pic>
        <p:nvPicPr>
          <p:cNvPr id="2973" name="image3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1005" y="960883"/>
            <a:ext cx="7396062" cy="58368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5" name="Shape 2975"/>
          <p:cNvSpPr>
            <a:spLocks noGrp="1"/>
          </p:cNvSpPr>
          <p:nvPr>
            <p:ph type="title"/>
          </p:nvPr>
        </p:nvSpPr>
        <p:spPr>
          <a:xfrm>
            <a:off x="521208" y="109727"/>
            <a:ext cx="7498082" cy="704090"/>
          </a:xfrm>
          <a:prstGeom prst="rect">
            <a:avLst/>
          </a:prstGeom>
        </p:spPr>
        <p:txBody>
          <a:bodyPr/>
          <a:lstStyle>
            <a:lvl1pPr algn="ctr"/>
          </a:lstStyle>
          <a:p>
            <a:r>
              <a:t>Multidisciplinary field</a:t>
            </a:r>
          </a:p>
        </p:txBody>
      </p:sp>
      <p:pic>
        <p:nvPicPr>
          <p:cNvPr id="2976" name="image3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75631" y="1192942"/>
            <a:ext cx="5392824" cy="56775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Inflow </a:t>
            </a:r>
            <a:endParaRPr lang="en-US" dirty="0"/>
          </a:p>
        </p:txBody>
      </p:sp>
      <p:pic>
        <p:nvPicPr>
          <p:cNvPr id="4" name="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3600" y="1066800"/>
            <a:ext cx="48768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779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7" name="Shape 2987"/>
          <p:cNvSpPr>
            <a:spLocks noGrp="1"/>
          </p:cNvSpPr>
          <p:nvPr>
            <p:ph type="title"/>
          </p:nvPr>
        </p:nvSpPr>
        <p:spPr>
          <a:xfrm>
            <a:off x="521208" y="109727"/>
            <a:ext cx="7498082" cy="704090"/>
          </a:xfrm>
          <a:prstGeom prst="rect">
            <a:avLst/>
          </a:prstGeom>
        </p:spPr>
        <p:txBody>
          <a:bodyPr/>
          <a:lstStyle/>
          <a:p>
            <a:r>
              <a:t>Overall management strategy </a:t>
            </a:r>
          </a:p>
        </p:txBody>
      </p:sp>
      <p:pic>
        <p:nvPicPr>
          <p:cNvPr id="2988" name="image3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51948" y="1047235"/>
            <a:ext cx="5891595" cy="58107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" name="Shape 2990"/>
          <p:cNvSpPr>
            <a:spLocks noGrp="1"/>
          </p:cNvSpPr>
          <p:nvPr>
            <p:ph type="title"/>
          </p:nvPr>
        </p:nvSpPr>
        <p:spPr>
          <a:xfrm>
            <a:off x="521208" y="109727"/>
            <a:ext cx="7498082" cy="704090"/>
          </a:xfrm>
          <a:prstGeom prst="rect">
            <a:avLst/>
          </a:prstGeom>
        </p:spPr>
        <p:txBody>
          <a:bodyPr/>
          <a:lstStyle>
            <a:lvl1pPr algn="ctr"/>
          </a:lstStyle>
          <a:p>
            <a:r>
              <a:t>Isolated Tibial disease vs. Multilevel disease</a:t>
            </a:r>
          </a:p>
        </p:txBody>
      </p:sp>
      <p:pic>
        <p:nvPicPr>
          <p:cNvPr id="2991" name="image3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6363" y="1001802"/>
            <a:ext cx="7743188" cy="58152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3" name="Shape 2993"/>
          <p:cNvSpPr>
            <a:spLocks noGrp="1"/>
          </p:cNvSpPr>
          <p:nvPr>
            <p:ph type="title"/>
          </p:nvPr>
        </p:nvSpPr>
        <p:spPr>
          <a:xfrm>
            <a:off x="521208" y="109727"/>
            <a:ext cx="7498082" cy="704090"/>
          </a:xfrm>
          <a:prstGeom prst="rect">
            <a:avLst/>
          </a:prstGeom>
        </p:spPr>
        <p:txBody>
          <a:bodyPr/>
          <a:lstStyle/>
          <a:p>
            <a:r>
              <a:t>Isolated Tibial disease vs. Multilevel disease </a:t>
            </a:r>
          </a:p>
        </p:txBody>
      </p:sp>
      <p:pic>
        <p:nvPicPr>
          <p:cNvPr id="2994" name="image3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5784" y="1116181"/>
            <a:ext cx="7870364" cy="57476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Right leg run off</a:t>
            </a:r>
            <a:endParaRPr lang="en-US" dirty="0"/>
          </a:p>
        </p:txBody>
      </p:sp>
      <p:pic>
        <p:nvPicPr>
          <p:cNvPr id="4" name="2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3600" y="990600"/>
            <a:ext cx="48768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9094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Below knee</a:t>
            </a:r>
            <a:endParaRPr lang="en-US" dirty="0"/>
          </a:p>
        </p:txBody>
      </p:sp>
      <p:pic>
        <p:nvPicPr>
          <p:cNvPr id="4" name="3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3600" y="990600"/>
            <a:ext cx="48768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128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Leg run off</a:t>
            </a:r>
            <a:endParaRPr lang="en-US" dirty="0"/>
          </a:p>
        </p:txBody>
      </p:sp>
      <p:pic>
        <p:nvPicPr>
          <p:cNvPr id="4" name="4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3600" y="990600"/>
            <a:ext cx="48768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74667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Ankle level</a:t>
            </a:r>
            <a:endParaRPr lang="en-US" dirty="0"/>
          </a:p>
        </p:txBody>
      </p:sp>
      <p:pic>
        <p:nvPicPr>
          <p:cNvPr id="4" name="5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3600" y="990600"/>
            <a:ext cx="48768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77931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Post </a:t>
            </a:r>
            <a:r>
              <a:rPr lang="en-US" dirty="0" err="1" smtClean="0"/>
              <a:t>revacularization</a:t>
            </a:r>
            <a:r>
              <a:rPr lang="en-US" dirty="0" smtClean="0"/>
              <a:t> – knee level</a:t>
            </a:r>
            <a:endParaRPr lang="en-US" dirty="0"/>
          </a:p>
        </p:txBody>
      </p:sp>
      <p:pic>
        <p:nvPicPr>
          <p:cNvPr id="4" name="6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3600" y="990600"/>
            <a:ext cx="48768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7357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341</Words>
  <Application>Microsoft Office PowerPoint</Application>
  <PresentationFormat>On-screen Show (4:3)</PresentationFormat>
  <Paragraphs>81</Paragraphs>
  <Slides>42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6" baseType="lpstr">
      <vt:lpstr>Arial</vt:lpstr>
      <vt:lpstr>Calibri</vt:lpstr>
      <vt:lpstr>Helvetica</vt:lpstr>
      <vt:lpstr>Office Theme</vt:lpstr>
      <vt:lpstr>PowerPoint Presentation</vt:lpstr>
      <vt:lpstr>History and Physical </vt:lpstr>
      <vt:lpstr>Labs and work up</vt:lpstr>
      <vt:lpstr>Inflow </vt:lpstr>
      <vt:lpstr>Right leg run off</vt:lpstr>
      <vt:lpstr>Below knee</vt:lpstr>
      <vt:lpstr>Leg run off</vt:lpstr>
      <vt:lpstr>Ankle level</vt:lpstr>
      <vt:lpstr>Post revacularization – knee level</vt:lpstr>
      <vt:lpstr>Post revascularization- Foot</vt:lpstr>
      <vt:lpstr>Strategy</vt:lpstr>
      <vt:lpstr>Critical Limb Ischemia (CLI)</vt:lpstr>
      <vt:lpstr>Critical limb ischemia (CLI)</vt:lpstr>
      <vt:lpstr>Not every lower extremity ulcer is arterial </vt:lpstr>
      <vt:lpstr>Wifi classification </vt:lpstr>
      <vt:lpstr>Wound, Ischemia, Foot infection</vt:lpstr>
      <vt:lpstr>Spectrum of lower extremity PAD presentations</vt:lpstr>
      <vt:lpstr>Risk factors for CLI</vt:lpstr>
      <vt:lpstr>Incidence and Prevalence of CLI</vt:lpstr>
      <vt:lpstr>Bypass vs. Endovascular </vt:lpstr>
      <vt:lpstr>BASIL</vt:lpstr>
      <vt:lpstr>Ongoing RCT’s </vt:lpstr>
      <vt:lpstr>Infrapopliteal disease - guidelines </vt:lpstr>
      <vt:lpstr>Percutaneous Transluminal Angioplasty </vt:lpstr>
      <vt:lpstr>Drug Eluting Balloon trials </vt:lpstr>
      <vt:lpstr>Drug eluting stent trials </vt:lpstr>
      <vt:lpstr>Drug eluting stent meta-analysis </vt:lpstr>
      <vt:lpstr>PADI - 5 year outcomes </vt:lpstr>
      <vt:lpstr>Angiosome directed therapy </vt:lpstr>
      <vt:lpstr>Angiosome directed therapy</vt:lpstr>
      <vt:lpstr>Angiosome directed therapy</vt:lpstr>
      <vt:lpstr>Importance of Pedal-plantar arch </vt:lpstr>
      <vt:lpstr>Importance of Pedal-plantar arch </vt:lpstr>
      <vt:lpstr>Pedal plantar loop and single patent below knee vessel</vt:lpstr>
      <vt:lpstr>Pedal plantar loop and single patent below knee vessel</vt:lpstr>
      <vt:lpstr>Wound blush and healing</vt:lpstr>
      <vt:lpstr>Wound blush and healing</vt:lpstr>
      <vt:lpstr>Wound blush and healing</vt:lpstr>
      <vt:lpstr>Multidisciplinary field</vt:lpstr>
      <vt:lpstr>Overall management strategy </vt:lpstr>
      <vt:lpstr>Isolated Tibial disease vs. Multilevel disease</vt:lpstr>
      <vt:lpstr>Isolated Tibial disease vs. Multilevel disease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OFFICE</cp:lastModifiedBy>
  <cp:revision>6</cp:revision>
  <dcterms:modified xsi:type="dcterms:W3CDTF">2017-12-06T12:53:08Z</dcterms:modified>
</cp:coreProperties>
</file>