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841" r:id="rId2"/>
    <p:sldMasterId id="2147484073" r:id="rId3"/>
    <p:sldMasterId id="2147484156" r:id="rId4"/>
    <p:sldMasterId id="2147484352" r:id="rId5"/>
    <p:sldMasterId id="2147484365" r:id="rId6"/>
    <p:sldMasterId id="2147484378" r:id="rId7"/>
    <p:sldMasterId id="2147484391" r:id="rId8"/>
    <p:sldMasterId id="2147484405" r:id="rId9"/>
    <p:sldMasterId id="2147484418" r:id="rId10"/>
    <p:sldMasterId id="2147484431" r:id="rId11"/>
  </p:sldMasterIdLst>
  <p:notesMasterIdLst>
    <p:notesMasterId r:id="rId61"/>
  </p:notesMasterIdLst>
  <p:sldIdLst>
    <p:sldId id="1055" r:id="rId12"/>
    <p:sldId id="1056" r:id="rId13"/>
    <p:sldId id="1057" r:id="rId14"/>
    <p:sldId id="1058" r:id="rId15"/>
    <p:sldId id="1059" r:id="rId16"/>
    <p:sldId id="1060" r:id="rId17"/>
    <p:sldId id="1061" r:id="rId18"/>
    <p:sldId id="1062" r:id="rId19"/>
    <p:sldId id="1063" r:id="rId20"/>
    <p:sldId id="1064" r:id="rId21"/>
    <p:sldId id="1089" r:id="rId22"/>
    <p:sldId id="1121" r:id="rId23"/>
    <p:sldId id="1030" r:id="rId24"/>
    <p:sldId id="1106" r:id="rId25"/>
    <p:sldId id="1107" r:id="rId26"/>
    <p:sldId id="1108" r:id="rId27"/>
    <p:sldId id="1109" r:id="rId28"/>
    <p:sldId id="1110" r:id="rId29"/>
    <p:sldId id="1111" r:id="rId30"/>
    <p:sldId id="1112" r:id="rId31"/>
    <p:sldId id="1113" r:id="rId32"/>
    <p:sldId id="1114" r:id="rId33"/>
    <p:sldId id="1115" r:id="rId34"/>
    <p:sldId id="1117" r:id="rId35"/>
    <p:sldId id="1118" r:id="rId36"/>
    <p:sldId id="1119" r:id="rId37"/>
    <p:sldId id="1120" r:id="rId38"/>
    <p:sldId id="1065" r:id="rId39"/>
    <p:sldId id="1066" r:id="rId40"/>
    <p:sldId id="1067" r:id="rId41"/>
    <p:sldId id="1068" r:id="rId42"/>
    <p:sldId id="1069" r:id="rId43"/>
    <p:sldId id="1070" r:id="rId44"/>
    <p:sldId id="1071" r:id="rId45"/>
    <p:sldId id="1072" r:id="rId46"/>
    <p:sldId id="1073" r:id="rId47"/>
    <p:sldId id="1074" r:id="rId48"/>
    <p:sldId id="1075" r:id="rId49"/>
    <p:sldId id="1076" r:id="rId50"/>
    <p:sldId id="1077" r:id="rId51"/>
    <p:sldId id="1078" r:id="rId52"/>
    <p:sldId id="1079" r:id="rId53"/>
    <p:sldId id="1080" r:id="rId54"/>
    <p:sldId id="1081" r:id="rId55"/>
    <p:sldId id="1087" r:id="rId56"/>
    <p:sldId id="983" r:id="rId57"/>
    <p:sldId id="984" r:id="rId58"/>
    <p:sldId id="985" r:id="rId59"/>
    <p:sldId id="986" r:id="rId6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00AEBB84-1060-43DE-8E22-967D94B5C46C}">
          <p14:sldIdLst>
            <p14:sldId id="1055"/>
            <p14:sldId id="1056"/>
            <p14:sldId id="1057"/>
            <p14:sldId id="1058"/>
            <p14:sldId id="1059"/>
            <p14:sldId id="1060"/>
            <p14:sldId id="1061"/>
            <p14:sldId id="1062"/>
            <p14:sldId id="1063"/>
            <p14:sldId id="1064"/>
            <p14:sldId id="1089"/>
            <p14:sldId id="1121"/>
            <p14:sldId id="1030"/>
            <p14:sldId id="1106"/>
            <p14:sldId id="1107"/>
            <p14:sldId id="1108"/>
            <p14:sldId id="1109"/>
            <p14:sldId id="1110"/>
            <p14:sldId id="1111"/>
            <p14:sldId id="1112"/>
            <p14:sldId id="1113"/>
            <p14:sldId id="1114"/>
            <p14:sldId id="1115"/>
            <p14:sldId id="1117"/>
            <p14:sldId id="1118"/>
            <p14:sldId id="1119"/>
            <p14:sldId id="1120"/>
            <p14:sldId id="1065"/>
            <p14:sldId id="1066"/>
            <p14:sldId id="1067"/>
            <p14:sldId id="1068"/>
            <p14:sldId id="1069"/>
            <p14:sldId id="1070"/>
            <p14:sldId id="1071"/>
            <p14:sldId id="1072"/>
            <p14:sldId id="1073"/>
            <p14:sldId id="1074"/>
            <p14:sldId id="1075"/>
            <p14:sldId id="1076"/>
            <p14:sldId id="1077"/>
            <p14:sldId id="1078"/>
            <p14:sldId id="1079"/>
            <p14:sldId id="1080"/>
            <p14:sldId id="1081"/>
            <p14:sldId id="1087"/>
            <p14:sldId id="983"/>
            <p14:sldId id="984"/>
            <p14:sldId id="985"/>
            <p14:sldId id="98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CCFF"/>
    <a:srgbClr val="A40000"/>
    <a:srgbClr val="0039AC"/>
    <a:srgbClr val="A7E8FF"/>
    <a:srgbClr val="79DCFF"/>
    <a:srgbClr val="FF7575"/>
    <a:srgbClr val="FFE593"/>
    <a:srgbClr val="002D86"/>
    <a:srgbClr val="DAA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021" autoAdjust="0"/>
    <p:restoredTop sz="94676" autoAdjust="0"/>
  </p:normalViewPr>
  <p:slideViewPr>
    <p:cSldViewPr>
      <p:cViewPr varScale="1">
        <p:scale>
          <a:sx n="70" d="100"/>
          <a:sy n="70" d="100"/>
        </p:scale>
        <p:origin x="-165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Series 1</c:v>
                </c:pt>
              </c:strCache>
            </c:strRef>
          </c:tx>
          <c:spPr>
            <a:solidFill>
              <a:srgbClr val="0070C0"/>
            </a:solidFill>
          </c:spPr>
          <c:invertIfNegative val="0"/>
          <c:dPt>
            <c:idx val="0"/>
            <c:invertIfNegative val="0"/>
            <c:bubble3D val="0"/>
            <c:spPr>
              <a:solidFill>
                <a:srgbClr val="00B0F0"/>
              </a:solidFill>
            </c:spPr>
          </c:dPt>
          <c:dPt>
            <c:idx val="1"/>
            <c:invertIfNegative val="0"/>
            <c:bubble3D val="0"/>
            <c:spPr>
              <a:solidFill>
                <a:srgbClr val="FF4F4F"/>
              </a:solidFill>
            </c:spPr>
          </c:dPt>
          <c:cat>
            <c:strRef>
              <c:f>Sheet1!$A$2:$A$3</c:f>
              <c:strCache>
                <c:ptCount val="2"/>
                <c:pt idx="0">
                  <c:v>SAVR</c:v>
                </c:pt>
                <c:pt idx="1">
                  <c:v>TAVR</c:v>
                </c:pt>
              </c:strCache>
            </c:strRef>
          </c:cat>
          <c:val>
            <c:numRef>
              <c:f>Sheet1!$B$2:$B$3</c:f>
              <c:numCache>
                <c:formatCode>General</c:formatCode>
                <c:ptCount val="2"/>
                <c:pt idx="0">
                  <c:v>1.85</c:v>
                </c:pt>
                <c:pt idx="1">
                  <c:v>5.01</c:v>
                </c:pt>
              </c:numCache>
            </c:numRef>
          </c:val>
        </c:ser>
        <c:dLbls>
          <c:showLegendKey val="0"/>
          <c:showVal val="0"/>
          <c:showCatName val="0"/>
          <c:showSerName val="0"/>
          <c:showPercent val="0"/>
          <c:showBubbleSize val="0"/>
        </c:dLbls>
        <c:gapWidth val="150"/>
        <c:shape val="cylinder"/>
        <c:axId val="121116160"/>
        <c:axId val="121117696"/>
        <c:axId val="0"/>
      </c:bar3DChart>
      <c:catAx>
        <c:axId val="121116160"/>
        <c:scaling>
          <c:orientation val="minMax"/>
        </c:scaling>
        <c:delete val="0"/>
        <c:axPos val="b"/>
        <c:majorTickMark val="out"/>
        <c:minorTickMark val="none"/>
        <c:tickLblPos val="nextTo"/>
        <c:spPr>
          <a:ln w="22225">
            <a:solidFill>
              <a:schemeClr val="bg1"/>
            </a:solidFill>
          </a:ln>
        </c:spPr>
        <c:txPr>
          <a:bodyPr/>
          <a:lstStyle/>
          <a:p>
            <a:pPr>
              <a:defRPr sz="1600" b="1">
                <a:solidFill>
                  <a:schemeClr val="bg1"/>
                </a:solidFill>
                <a:latin typeface="Arial" pitchFamily="34" charset="0"/>
                <a:cs typeface="Arial" pitchFamily="34" charset="0"/>
              </a:defRPr>
            </a:pPr>
            <a:endParaRPr lang="en-US"/>
          </a:p>
        </c:txPr>
        <c:crossAx val="121117696"/>
        <c:crosses val="autoZero"/>
        <c:auto val="1"/>
        <c:lblAlgn val="ctr"/>
        <c:lblOffset val="100"/>
        <c:noMultiLvlLbl val="0"/>
      </c:catAx>
      <c:valAx>
        <c:axId val="121117696"/>
        <c:scaling>
          <c:orientation val="minMax"/>
        </c:scaling>
        <c:delete val="0"/>
        <c:axPos val="l"/>
        <c:numFmt formatCode="General" sourceLinked="1"/>
        <c:majorTickMark val="out"/>
        <c:minorTickMark val="none"/>
        <c:tickLblPos val="nextTo"/>
        <c:spPr>
          <a:ln w="22225">
            <a:solidFill>
              <a:schemeClr val="bg1"/>
            </a:solidFill>
          </a:ln>
        </c:spPr>
        <c:txPr>
          <a:bodyPr/>
          <a:lstStyle/>
          <a:p>
            <a:pPr>
              <a:defRPr b="1">
                <a:solidFill>
                  <a:schemeClr val="bg1"/>
                </a:solidFill>
                <a:latin typeface="Arial" pitchFamily="34" charset="0"/>
                <a:cs typeface="Arial" pitchFamily="34" charset="0"/>
              </a:defRPr>
            </a:pPr>
            <a:endParaRPr lang="en-US"/>
          </a:p>
        </c:txPr>
        <c:crossAx val="121116160"/>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Series 1</c:v>
                </c:pt>
              </c:strCache>
            </c:strRef>
          </c:tx>
          <c:spPr>
            <a:solidFill>
              <a:srgbClr val="0070C0"/>
            </a:solidFill>
          </c:spPr>
          <c:invertIfNegative val="0"/>
          <c:dPt>
            <c:idx val="0"/>
            <c:invertIfNegative val="0"/>
            <c:bubble3D val="0"/>
            <c:spPr>
              <a:solidFill>
                <a:srgbClr val="00B0F0"/>
              </a:solidFill>
            </c:spPr>
          </c:dPt>
          <c:dPt>
            <c:idx val="1"/>
            <c:invertIfNegative val="0"/>
            <c:bubble3D val="0"/>
            <c:spPr>
              <a:solidFill>
                <a:srgbClr val="FF4F4F"/>
              </a:solidFill>
            </c:spPr>
          </c:dPt>
          <c:cat>
            <c:strRef>
              <c:f>Sheet1!$A$2:$A$3</c:f>
              <c:strCache>
                <c:ptCount val="2"/>
                <c:pt idx="0">
                  <c:v>SAVR</c:v>
                </c:pt>
                <c:pt idx="1">
                  <c:v>TAVR</c:v>
                </c:pt>
              </c:strCache>
            </c:strRef>
          </c:cat>
          <c:val>
            <c:numRef>
              <c:f>Sheet1!$B$2:$B$3</c:f>
              <c:numCache>
                <c:formatCode>General</c:formatCode>
                <c:ptCount val="2"/>
                <c:pt idx="0">
                  <c:v>56.9</c:v>
                </c:pt>
                <c:pt idx="1">
                  <c:v>71</c:v>
                </c:pt>
              </c:numCache>
            </c:numRef>
          </c:val>
        </c:ser>
        <c:dLbls>
          <c:showLegendKey val="0"/>
          <c:showVal val="0"/>
          <c:showCatName val="0"/>
          <c:showSerName val="0"/>
          <c:showPercent val="0"/>
          <c:showBubbleSize val="0"/>
        </c:dLbls>
        <c:gapWidth val="150"/>
        <c:shape val="cylinder"/>
        <c:axId val="121125120"/>
        <c:axId val="121139200"/>
        <c:axId val="0"/>
      </c:bar3DChart>
      <c:catAx>
        <c:axId val="121125120"/>
        <c:scaling>
          <c:orientation val="minMax"/>
        </c:scaling>
        <c:delete val="0"/>
        <c:axPos val="b"/>
        <c:majorTickMark val="out"/>
        <c:minorTickMark val="none"/>
        <c:tickLblPos val="nextTo"/>
        <c:spPr>
          <a:ln w="22225">
            <a:solidFill>
              <a:schemeClr val="bg1"/>
            </a:solidFill>
          </a:ln>
        </c:spPr>
        <c:txPr>
          <a:bodyPr/>
          <a:lstStyle/>
          <a:p>
            <a:pPr>
              <a:defRPr sz="1600" b="1">
                <a:solidFill>
                  <a:schemeClr val="bg1"/>
                </a:solidFill>
                <a:latin typeface="Arial" pitchFamily="34" charset="0"/>
                <a:cs typeface="Arial" pitchFamily="34" charset="0"/>
              </a:defRPr>
            </a:pPr>
            <a:endParaRPr lang="en-US"/>
          </a:p>
        </c:txPr>
        <c:crossAx val="121139200"/>
        <c:crosses val="autoZero"/>
        <c:auto val="1"/>
        <c:lblAlgn val="ctr"/>
        <c:lblOffset val="100"/>
        <c:noMultiLvlLbl val="0"/>
      </c:catAx>
      <c:valAx>
        <c:axId val="121139200"/>
        <c:scaling>
          <c:orientation val="minMax"/>
        </c:scaling>
        <c:delete val="0"/>
        <c:axPos val="l"/>
        <c:numFmt formatCode="General" sourceLinked="1"/>
        <c:majorTickMark val="out"/>
        <c:minorTickMark val="none"/>
        <c:tickLblPos val="nextTo"/>
        <c:spPr>
          <a:ln w="22225">
            <a:solidFill>
              <a:schemeClr val="bg1"/>
            </a:solidFill>
          </a:ln>
        </c:spPr>
        <c:txPr>
          <a:bodyPr/>
          <a:lstStyle/>
          <a:p>
            <a:pPr>
              <a:defRPr b="1">
                <a:solidFill>
                  <a:schemeClr val="bg1"/>
                </a:solidFill>
                <a:latin typeface="Arial" pitchFamily="34" charset="0"/>
                <a:cs typeface="Arial" pitchFamily="34" charset="0"/>
              </a:defRPr>
            </a:pPr>
            <a:endParaRPr lang="en-US"/>
          </a:p>
        </c:txPr>
        <c:crossAx val="121125120"/>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Series 1</c:v>
                </c:pt>
              </c:strCache>
            </c:strRef>
          </c:tx>
          <c:spPr>
            <a:solidFill>
              <a:srgbClr val="0070C0"/>
            </a:solidFill>
          </c:spPr>
          <c:invertIfNegative val="0"/>
          <c:dPt>
            <c:idx val="0"/>
            <c:invertIfNegative val="0"/>
            <c:bubble3D val="0"/>
            <c:spPr>
              <a:solidFill>
                <a:srgbClr val="00B0F0"/>
              </a:solidFill>
            </c:spPr>
          </c:dPt>
          <c:dPt>
            <c:idx val="1"/>
            <c:invertIfNegative val="0"/>
            <c:bubble3D val="0"/>
            <c:spPr>
              <a:solidFill>
                <a:srgbClr val="FF4F4F"/>
              </a:solidFill>
            </c:spPr>
          </c:dPt>
          <c:dPt>
            <c:idx val="2"/>
            <c:invertIfNegative val="0"/>
            <c:bubble3D val="0"/>
            <c:spPr>
              <a:solidFill>
                <a:srgbClr val="92D050"/>
              </a:solidFill>
            </c:spPr>
          </c:dPt>
          <c:dPt>
            <c:idx val="3"/>
            <c:invertIfNegative val="0"/>
            <c:bubble3D val="0"/>
            <c:spPr>
              <a:solidFill>
                <a:srgbClr val="8F45C7"/>
              </a:solidFill>
            </c:spPr>
          </c:dPt>
          <c:dPt>
            <c:idx val="4"/>
            <c:invertIfNegative val="0"/>
            <c:bubble3D val="0"/>
            <c:spPr>
              <a:solidFill>
                <a:srgbClr val="33CCCC"/>
              </a:solidFill>
            </c:spPr>
          </c:dPt>
          <c:dLbls>
            <c:dLbl>
              <c:idx val="0"/>
              <c:layout>
                <c:manualLayout>
                  <c:x val="0"/>
                  <c:y val="-0.121875"/>
                </c:manualLayout>
              </c:layout>
              <c:showLegendKey val="0"/>
              <c:showVal val="1"/>
              <c:showCatName val="0"/>
              <c:showSerName val="0"/>
              <c:showPercent val="0"/>
              <c:showBubbleSize val="0"/>
            </c:dLbl>
            <c:dLbl>
              <c:idx val="1"/>
              <c:layout>
                <c:manualLayout>
                  <c:x val="0"/>
                  <c:y val="-0.1125"/>
                </c:manualLayout>
              </c:layout>
              <c:showLegendKey val="0"/>
              <c:showVal val="1"/>
              <c:showCatName val="0"/>
              <c:showSerName val="0"/>
              <c:showPercent val="0"/>
              <c:showBubbleSize val="0"/>
            </c:dLbl>
            <c:dLbl>
              <c:idx val="2"/>
              <c:layout>
                <c:manualLayout>
                  <c:x val="0"/>
                  <c:y val="-0.13437499999999999"/>
                </c:manualLayout>
              </c:layout>
              <c:showLegendKey val="0"/>
              <c:showVal val="1"/>
              <c:showCatName val="0"/>
              <c:showSerName val="0"/>
              <c:showPercent val="0"/>
              <c:showBubbleSize val="0"/>
            </c:dLbl>
            <c:dLbl>
              <c:idx val="3"/>
              <c:layout>
                <c:manualLayout>
                  <c:x val="0"/>
                  <c:y val="-0.39161504460496305"/>
                </c:manualLayout>
              </c:layout>
              <c:showLegendKey val="0"/>
              <c:showVal val="1"/>
              <c:showCatName val="0"/>
              <c:showSerName val="0"/>
              <c:showPercent val="0"/>
              <c:showBubbleSize val="0"/>
            </c:dLbl>
            <c:dLbl>
              <c:idx val="4"/>
              <c:layout>
                <c:manualLayout>
                  <c:x val="1.0816000913008136E-16"/>
                  <c:y val="-0.39062499999999994"/>
                </c:manualLayout>
              </c:layout>
              <c:showLegendKey val="0"/>
              <c:showVal val="1"/>
              <c:showCatName val="0"/>
              <c:showSerName val="0"/>
              <c:showPercent val="0"/>
              <c:showBubbleSize val="0"/>
            </c:dLbl>
            <c:txPr>
              <a:bodyPr/>
              <a:lstStyle/>
              <a:p>
                <a:pPr>
                  <a:defRPr sz="1600" b="1">
                    <a:solidFill>
                      <a:schemeClr val="bg1"/>
                    </a:solidFill>
                    <a:latin typeface="Arial" pitchFamily="34" charset="0"/>
                    <a:cs typeface="Arial" pitchFamily="34" charset="0"/>
                  </a:defRPr>
                </a:pPr>
                <a:endParaRPr lang="en-US"/>
              </a:p>
            </c:txPr>
            <c:showLegendKey val="0"/>
            <c:showVal val="1"/>
            <c:showCatName val="0"/>
            <c:showSerName val="0"/>
            <c:showPercent val="0"/>
            <c:showBubbleSize val="0"/>
            <c:showLeaderLines val="0"/>
          </c:dLbls>
          <c:cat>
            <c:strRef>
              <c:f>Sheet1!$A$2:$A$5</c:f>
              <c:strCache>
                <c:ptCount val="4"/>
                <c:pt idx="0">
                  <c:v>Anticoagulation</c:v>
                </c:pt>
                <c:pt idx="1">
                  <c:v>NOACs</c:v>
                </c:pt>
                <c:pt idx="2">
                  <c:v>Warfarin</c:v>
                </c:pt>
                <c:pt idx="3">
                  <c:v>No anticoagulation</c:v>
                </c:pt>
              </c:strCache>
            </c:strRef>
          </c:cat>
          <c:val>
            <c:numRef>
              <c:f>Sheet1!$B$2:$B$5</c:f>
              <c:numCache>
                <c:formatCode>General</c:formatCode>
                <c:ptCount val="4"/>
                <c:pt idx="0">
                  <c:v>3.6</c:v>
                </c:pt>
                <c:pt idx="1">
                  <c:v>2.8</c:v>
                </c:pt>
                <c:pt idx="2">
                  <c:v>4.3</c:v>
                </c:pt>
                <c:pt idx="3">
                  <c:v>14.7</c:v>
                </c:pt>
              </c:numCache>
            </c:numRef>
          </c:val>
        </c:ser>
        <c:dLbls>
          <c:showLegendKey val="0"/>
          <c:showVal val="1"/>
          <c:showCatName val="0"/>
          <c:showSerName val="0"/>
          <c:showPercent val="0"/>
          <c:showBubbleSize val="0"/>
        </c:dLbls>
        <c:gapWidth val="150"/>
        <c:shape val="cylinder"/>
        <c:axId val="121320192"/>
        <c:axId val="121321728"/>
        <c:axId val="0"/>
      </c:bar3DChart>
      <c:catAx>
        <c:axId val="121320192"/>
        <c:scaling>
          <c:orientation val="minMax"/>
        </c:scaling>
        <c:delete val="0"/>
        <c:axPos val="b"/>
        <c:majorTickMark val="out"/>
        <c:minorTickMark val="none"/>
        <c:tickLblPos val="nextTo"/>
        <c:spPr>
          <a:ln w="22225">
            <a:solidFill>
              <a:schemeClr val="bg1"/>
            </a:solidFill>
          </a:ln>
        </c:spPr>
        <c:txPr>
          <a:bodyPr/>
          <a:lstStyle/>
          <a:p>
            <a:pPr>
              <a:defRPr sz="1600" b="1">
                <a:solidFill>
                  <a:schemeClr val="bg1"/>
                </a:solidFill>
                <a:latin typeface="Arial Narrow" pitchFamily="34" charset="0"/>
                <a:cs typeface="Arial" pitchFamily="34" charset="0"/>
              </a:defRPr>
            </a:pPr>
            <a:endParaRPr lang="en-US"/>
          </a:p>
        </c:txPr>
        <c:crossAx val="121321728"/>
        <c:crosses val="autoZero"/>
        <c:auto val="1"/>
        <c:lblAlgn val="ctr"/>
        <c:lblOffset val="100"/>
        <c:noMultiLvlLbl val="0"/>
      </c:catAx>
      <c:valAx>
        <c:axId val="121321728"/>
        <c:scaling>
          <c:orientation val="minMax"/>
          <c:max val="18"/>
        </c:scaling>
        <c:delete val="0"/>
        <c:axPos val="l"/>
        <c:numFmt formatCode="General" sourceLinked="1"/>
        <c:majorTickMark val="out"/>
        <c:minorTickMark val="none"/>
        <c:tickLblPos val="nextTo"/>
        <c:spPr>
          <a:ln w="22225">
            <a:solidFill>
              <a:schemeClr val="bg1"/>
            </a:solidFill>
          </a:ln>
        </c:spPr>
        <c:txPr>
          <a:bodyPr/>
          <a:lstStyle/>
          <a:p>
            <a:pPr>
              <a:defRPr b="1">
                <a:solidFill>
                  <a:schemeClr val="bg1"/>
                </a:solidFill>
                <a:latin typeface="Arial" pitchFamily="34" charset="0"/>
                <a:cs typeface="Arial" pitchFamily="34" charset="0"/>
              </a:defRPr>
            </a:pPr>
            <a:endParaRPr lang="en-US"/>
          </a:p>
        </c:txPr>
        <c:crossAx val="121320192"/>
        <c:crosses val="autoZero"/>
        <c:crossBetween val="between"/>
        <c:majorUnit val="3"/>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Series 1</c:v>
                </c:pt>
              </c:strCache>
            </c:strRef>
          </c:tx>
          <c:spPr>
            <a:solidFill>
              <a:srgbClr val="0070C0"/>
            </a:solidFill>
          </c:spPr>
          <c:invertIfNegative val="0"/>
          <c:dPt>
            <c:idx val="0"/>
            <c:invertIfNegative val="0"/>
            <c:bubble3D val="0"/>
            <c:spPr>
              <a:solidFill>
                <a:srgbClr val="00B0F0"/>
              </a:solidFill>
            </c:spPr>
          </c:dPt>
          <c:dPt>
            <c:idx val="1"/>
            <c:invertIfNegative val="0"/>
            <c:bubble3D val="0"/>
            <c:spPr>
              <a:solidFill>
                <a:srgbClr val="FF4F4F"/>
              </a:solidFill>
            </c:spPr>
          </c:dPt>
          <c:dPt>
            <c:idx val="2"/>
            <c:invertIfNegative val="0"/>
            <c:bubble3D val="0"/>
            <c:spPr>
              <a:solidFill>
                <a:srgbClr val="92D050"/>
              </a:solidFill>
            </c:spPr>
          </c:dPt>
          <c:dPt>
            <c:idx val="3"/>
            <c:invertIfNegative val="0"/>
            <c:bubble3D val="0"/>
            <c:spPr>
              <a:solidFill>
                <a:srgbClr val="8F45C7"/>
              </a:solidFill>
            </c:spPr>
          </c:dPt>
          <c:dPt>
            <c:idx val="4"/>
            <c:invertIfNegative val="0"/>
            <c:bubble3D val="0"/>
            <c:spPr>
              <a:solidFill>
                <a:srgbClr val="33CCCC"/>
              </a:solidFill>
            </c:spPr>
          </c:dPt>
          <c:dLbls>
            <c:dLbl>
              <c:idx val="0"/>
              <c:layout>
                <c:manualLayout>
                  <c:x val="0"/>
                  <c:y val="-0.121875"/>
                </c:manualLayout>
              </c:layout>
              <c:showLegendKey val="0"/>
              <c:showVal val="1"/>
              <c:showCatName val="0"/>
              <c:showSerName val="0"/>
              <c:showPercent val="0"/>
              <c:showBubbleSize val="0"/>
            </c:dLbl>
            <c:dLbl>
              <c:idx val="1"/>
              <c:layout>
                <c:manualLayout>
                  <c:x val="0"/>
                  <c:y val="-0.1125"/>
                </c:manualLayout>
              </c:layout>
              <c:showLegendKey val="0"/>
              <c:showVal val="1"/>
              <c:showCatName val="0"/>
              <c:showSerName val="0"/>
              <c:showPercent val="0"/>
              <c:showBubbleSize val="0"/>
            </c:dLbl>
            <c:dLbl>
              <c:idx val="2"/>
              <c:layout>
                <c:manualLayout>
                  <c:x val="0"/>
                  <c:y val="-0.13437499999999999"/>
                </c:manualLayout>
              </c:layout>
              <c:showLegendKey val="0"/>
              <c:showVal val="1"/>
              <c:showCatName val="0"/>
              <c:showSerName val="0"/>
              <c:showPercent val="0"/>
              <c:showBubbleSize val="0"/>
            </c:dLbl>
            <c:dLbl>
              <c:idx val="3"/>
              <c:layout>
                <c:manualLayout>
                  <c:x val="0"/>
                  <c:y val="-0.36562500000000003"/>
                </c:manualLayout>
              </c:layout>
              <c:showLegendKey val="0"/>
              <c:showVal val="1"/>
              <c:showCatName val="0"/>
              <c:showSerName val="0"/>
              <c:showPercent val="0"/>
              <c:showBubbleSize val="0"/>
            </c:dLbl>
            <c:dLbl>
              <c:idx val="4"/>
              <c:layout>
                <c:manualLayout>
                  <c:x val="1.0816000913008136E-16"/>
                  <c:y val="-0.39062499999999994"/>
                </c:manualLayout>
              </c:layout>
              <c:showLegendKey val="0"/>
              <c:showVal val="1"/>
              <c:showCatName val="0"/>
              <c:showSerName val="0"/>
              <c:showPercent val="0"/>
              <c:showBubbleSize val="0"/>
            </c:dLbl>
            <c:txPr>
              <a:bodyPr/>
              <a:lstStyle/>
              <a:p>
                <a:pPr>
                  <a:defRPr sz="1600" b="1">
                    <a:solidFill>
                      <a:schemeClr val="bg1"/>
                    </a:solidFill>
                    <a:latin typeface="Arial" pitchFamily="34" charset="0"/>
                    <a:cs typeface="Arial" pitchFamily="34" charset="0"/>
                  </a:defRPr>
                </a:pPr>
                <a:endParaRPr lang="en-US"/>
              </a:p>
            </c:txPr>
            <c:showLegendKey val="0"/>
            <c:showVal val="1"/>
            <c:showCatName val="0"/>
            <c:showSerName val="0"/>
            <c:showPercent val="0"/>
            <c:showBubbleSize val="0"/>
            <c:showLeaderLines val="0"/>
          </c:dLbls>
          <c:cat>
            <c:strRef>
              <c:f>Sheet1!$A$2:$A$6</c:f>
              <c:strCache>
                <c:ptCount val="5"/>
                <c:pt idx="0">
                  <c:v>Anticoagulation</c:v>
                </c:pt>
                <c:pt idx="1">
                  <c:v>NOACs</c:v>
                </c:pt>
                <c:pt idx="2">
                  <c:v>Warfarin</c:v>
                </c:pt>
                <c:pt idx="3">
                  <c:v>DAPT</c:v>
                </c:pt>
                <c:pt idx="4">
                  <c:v>Monoantiplatelet therapy</c:v>
                </c:pt>
              </c:strCache>
            </c:strRef>
          </c:cat>
          <c:val>
            <c:numRef>
              <c:f>Sheet1!$B$2:$B$6</c:f>
              <c:numCache>
                <c:formatCode>General</c:formatCode>
                <c:ptCount val="5"/>
                <c:pt idx="0">
                  <c:v>3.6</c:v>
                </c:pt>
                <c:pt idx="1">
                  <c:v>2.8</c:v>
                </c:pt>
                <c:pt idx="2">
                  <c:v>4.3</c:v>
                </c:pt>
                <c:pt idx="3">
                  <c:v>14.9</c:v>
                </c:pt>
                <c:pt idx="4">
                  <c:v>15.6</c:v>
                </c:pt>
              </c:numCache>
            </c:numRef>
          </c:val>
        </c:ser>
        <c:dLbls>
          <c:showLegendKey val="0"/>
          <c:showVal val="1"/>
          <c:showCatName val="0"/>
          <c:showSerName val="0"/>
          <c:showPercent val="0"/>
          <c:showBubbleSize val="0"/>
        </c:dLbls>
        <c:gapWidth val="150"/>
        <c:shape val="cylinder"/>
        <c:axId val="123345152"/>
        <c:axId val="123387904"/>
        <c:axId val="0"/>
      </c:bar3DChart>
      <c:catAx>
        <c:axId val="123345152"/>
        <c:scaling>
          <c:orientation val="minMax"/>
        </c:scaling>
        <c:delete val="0"/>
        <c:axPos val="b"/>
        <c:majorTickMark val="out"/>
        <c:minorTickMark val="none"/>
        <c:tickLblPos val="nextTo"/>
        <c:spPr>
          <a:ln w="22225">
            <a:solidFill>
              <a:schemeClr val="bg1"/>
            </a:solidFill>
          </a:ln>
        </c:spPr>
        <c:txPr>
          <a:bodyPr/>
          <a:lstStyle/>
          <a:p>
            <a:pPr>
              <a:defRPr sz="1600" b="1">
                <a:solidFill>
                  <a:schemeClr val="bg1"/>
                </a:solidFill>
                <a:latin typeface="Arial Narrow" pitchFamily="34" charset="0"/>
                <a:cs typeface="Arial" pitchFamily="34" charset="0"/>
              </a:defRPr>
            </a:pPr>
            <a:endParaRPr lang="en-US"/>
          </a:p>
        </c:txPr>
        <c:crossAx val="123387904"/>
        <c:crosses val="autoZero"/>
        <c:auto val="1"/>
        <c:lblAlgn val="ctr"/>
        <c:lblOffset val="100"/>
        <c:noMultiLvlLbl val="0"/>
      </c:catAx>
      <c:valAx>
        <c:axId val="123387904"/>
        <c:scaling>
          <c:orientation val="minMax"/>
          <c:max val="18"/>
        </c:scaling>
        <c:delete val="0"/>
        <c:axPos val="l"/>
        <c:numFmt formatCode="General" sourceLinked="1"/>
        <c:majorTickMark val="out"/>
        <c:minorTickMark val="none"/>
        <c:tickLblPos val="nextTo"/>
        <c:spPr>
          <a:ln w="22225">
            <a:solidFill>
              <a:schemeClr val="bg1"/>
            </a:solidFill>
          </a:ln>
        </c:spPr>
        <c:txPr>
          <a:bodyPr/>
          <a:lstStyle/>
          <a:p>
            <a:pPr>
              <a:defRPr b="1">
                <a:solidFill>
                  <a:schemeClr val="bg1"/>
                </a:solidFill>
                <a:latin typeface="Arial" pitchFamily="34" charset="0"/>
                <a:cs typeface="Arial" pitchFamily="34" charset="0"/>
              </a:defRPr>
            </a:pPr>
            <a:endParaRPr lang="en-US"/>
          </a:p>
        </c:txPr>
        <c:crossAx val="123345152"/>
        <c:crosses val="autoZero"/>
        <c:crossBetween val="between"/>
        <c:majorUnit val="3"/>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rAngAx val="1"/>
    </c:view3D>
    <c:floor>
      <c:thickness val="0"/>
    </c:floor>
    <c:sideWall>
      <c:thickness val="0"/>
    </c:sideWall>
    <c:backWall>
      <c:thickness val="0"/>
    </c:backWall>
    <c:plotArea>
      <c:layout>
        <c:manualLayout>
          <c:layoutTarget val="inner"/>
          <c:xMode val="edge"/>
          <c:yMode val="edge"/>
          <c:x val="9.2089796929144513E-2"/>
          <c:y val="4.0625000000000001E-2"/>
          <c:w val="0.8812573798462302"/>
          <c:h val="0.77812499999999996"/>
        </c:manualLayout>
      </c:layout>
      <c:bar3DChart>
        <c:barDir val="col"/>
        <c:grouping val="clustered"/>
        <c:varyColors val="0"/>
        <c:ser>
          <c:idx val="0"/>
          <c:order val="0"/>
          <c:tx>
            <c:strRef>
              <c:f>Sheet1!$B$1</c:f>
              <c:strCache>
                <c:ptCount val="1"/>
                <c:pt idx="0">
                  <c:v>Series 1</c:v>
                </c:pt>
              </c:strCache>
            </c:strRef>
          </c:tx>
          <c:invertIfNegative val="0"/>
          <c:dPt>
            <c:idx val="0"/>
            <c:invertIfNegative val="0"/>
            <c:bubble3D val="0"/>
            <c:spPr>
              <a:solidFill>
                <a:srgbClr val="00B0F0"/>
              </a:solidFill>
            </c:spPr>
          </c:dPt>
          <c:dPt>
            <c:idx val="3"/>
            <c:invertIfNegative val="0"/>
            <c:bubble3D val="0"/>
            <c:spPr>
              <a:solidFill>
                <a:srgbClr val="00B0F0"/>
              </a:solidFill>
            </c:spPr>
          </c:dPt>
          <c:dPt>
            <c:idx val="4"/>
            <c:invertIfNegative val="0"/>
            <c:bubble3D val="0"/>
            <c:spPr>
              <a:solidFill>
                <a:srgbClr val="FF4F4F"/>
              </a:solidFill>
            </c:spPr>
          </c:dPt>
          <c:dLbls>
            <c:dLbl>
              <c:idx val="2"/>
              <c:delete val="1"/>
            </c:dLbl>
            <c:txPr>
              <a:bodyPr/>
              <a:lstStyle/>
              <a:p>
                <a:pPr>
                  <a:defRPr sz="1600" b="1">
                    <a:solidFill>
                      <a:schemeClr val="bg1"/>
                    </a:solidFill>
                    <a:latin typeface="Arial Narrow" pitchFamily="34" charset="0"/>
                    <a:cs typeface="Arial" pitchFamily="34" charset="0"/>
                  </a:defRPr>
                </a:pPr>
                <a:endParaRPr lang="en-US"/>
              </a:p>
            </c:txPr>
            <c:showLegendKey val="0"/>
            <c:showVal val="1"/>
            <c:showCatName val="0"/>
            <c:showSerName val="0"/>
            <c:showPercent val="0"/>
            <c:showBubbleSize val="0"/>
            <c:showLeaderLines val="0"/>
          </c:dLbls>
          <c:cat>
            <c:strRef>
              <c:f>Sheet1!$A$2:$A$6</c:f>
              <c:strCache>
                <c:ptCount val="5"/>
                <c:pt idx="0">
                  <c:v>Resolution</c:v>
                </c:pt>
                <c:pt idx="1">
                  <c:v>No change or progression</c:v>
                </c:pt>
                <c:pt idx="2">
                  <c:v> </c:v>
                </c:pt>
                <c:pt idx="3">
                  <c:v>Resolution</c:v>
                </c:pt>
                <c:pt idx="4">
                  <c:v>No change or progression</c:v>
                </c:pt>
              </c:strCache>
            </c:strRef>
          </c:cat>
          <c:val>
            <c:numRef>
              <c:f>Sheet1!$B$2:$B$6</c:f>
              <c:numCache>
                <c:formatCode>General</c:formatCode>
                <c:ptCount val="5"/>
                <c:pt idx="0">
                  <c:v>100</c:v>
                </c:pt>
                <c:pt idx="1">
                  <c:v>0</c:v>
                </c:pt>
                <c:pt idx="2">
                  <c:v>0</c:v>
                </c:pt>
                <c:pt idx="3">
                  <c:v>9.1</c:v>
                </c:pt>
                <c:pt idx="4">
                  <c:v>89.1</c:v>
                </c:pt>
              </c:numCache>
            </c:numRef>
          </c:val>
        </c:ser>
        <c:dLbls>
          <c:showLegendKey val="0"/>
          <c:showVal val="0"/>
          <c:showCatName val="0"/>
          <c:showSerName val="0"/>
          <c:showPercent val="0"/>
          <c:showBubbleSize val="0"/>
        </c:dLbls>
        <c:gapWidth val="81"/>
        <c:shape val="cylinder"/>
        <c:axId val="196514176"/>
        <c:axId val="196515712"/>
        <c:axId val="0"/>
      </c:bar3DChart>
      <c:catAx>
        <c:axId val="196514176"/>
        <c:scaling>
          <c:orientation val="minMax"/>
        </c:scaling>
        <c:delete val="0"/>
        <c:axPos val="b"/>
        <c:majorTickMark val="out"/>
        <c:minorTickMark val="none"/>
        <c:tickLblPos val="none"/>
        <c:spPr>
          <a:ln w="22225">
            <a:solidFill>
              <a:schemeClr val="bg1"/>
            </a:solidFill>
          </a:ln>
        </c:spPr>
        <c:txPr>
          <a:bodyPr/>
          <a:lstStyle/>
          <a:p>
            <a:pPr>
              <a:defRPr sz="1400" b="1">
                <a:solidFill>
                  <a:schemeClr val="bg1"/>
                </a:solidFill>
                <a:latin typeface="Arial Narrow" pitchFamily="34" charset="0"/>
              </a:defRPr>
            </a:pPr>
            <a:endParaRPr lang="en-US"/>
          </a:p>
        </c:txPr>
        <c:crossAx val="196515712"/>
        <c:crosses val="autoZero"/>
        <c:auto val="1"/>
        <c:lblAlgn val="ctr"/>
        <c:lblOffset val="0"/>
        <c:noMultiLvlLbl val="0"/>
      </c:catAx>
      <c:valAx>
        <c:axId val="196515712"/>
        <c:scaling>
          <c:orientation val="minMax"/>
          <c:max val="120"/>
        </c:scaling>
        <c:delete val="0"/>
        <c:axPos val="l"/>
        <c:numFmt formatCode="General" sourceLinked="1"/>
        <c:majorTickMark val="out"/>
        <c:minorTickMark val="none"/>
        <c:tickLblPos val="nextTo"/>
        <c:spPr>
          <a:ln w="22225">
            <a:solidFill>
              <a:schemeClr val="bg1"/>
            </a:solidFill>
          </a:ln>
        </c:spPr>
        <c:txPr>
          <a:bodyPr/>
          <a:lstStyle/>
          <a:p>
            <a:pPr>
              <a:defRPr sz="1400" b="1">
                <a:solidFill>
                  <a:schemeClr val="bg1"/>
                </a:solidFill>
                <a:latin typeface="Arial Narrow" pitchFamily="34" charset="0"/>
              </a:defRPr>
            </a:pPr>
            <a:endParaRPr lang="en-US"/>
          </a:p>
        </c:txPr>
        <c:crossAx val="196514176"/>
        <c:crosses val="autoZero"/>
        <c:crossBetween val="between"/>
        <c:majorUnit val="20"/>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spPr>
            <a:noFill/>
          </c:spPr>
          <c:invertIfNegative val="0"/>
          <c:cat>
            <c:strRef>
              <c:f>Sheet1!$A$2:$A$5</c:f>
              <c:strCache>
                <c:ptCount val="4"/>
                <c:pt idx="0">
                  <c:v>Category 1</c:v>
                </c:pt>
                <c:pt idx="1">
                  <c:v>Category 2</c:v>
                </c:pt>
                <c:pt idx="2">
                  <c:v>Category 3</c:v>
                </c:pt>
                <c:pt idx="3">
                  <c:v>Category 3</c:v>
                </c:pt>
              </c:strCache>
            </c:strRef>
          </c:cat>
          <c:val>
            <c:numRef>
              <c:f>Sheet1!$B$2:$B$5</c:f>
              <c:numCache>
                <c:formatCode>General</c:formatCode>
                <c:ptCount val="4"/>
                <c:pt idx="0">
                  <c:v>4.3</c:v>
                </c:pt>
                <c:pt idx="1">
                  <c:v>2.5</c:v>
                </c:pt>
                <c:pt idx="2">
                  <c:v>3.5</c:v>
                </c:pt>
                <c:pt idx="3">
                  <c:v>3.5</c:v>
                </c:pt>
              </c:numCache>
            </c:numRef>
          </c:val>
        </c:ser>
        <c:dLbls>
          <c:showLegendKey val="0"/>
          <c:showVal val="0"/>
          <c:showCatName val="0"/>
          <c:showSerName val="0"/>
          <c:showPercent val="0"/>
          <c:showBubbleSize val="0"/>
        </c:dLbls>
        <c:gapWidth val="150"/>
        <c:shape val="cylinder"/>
        <c:axId val="196928256"/>
        <c:axId val="196929792"/>
        <c:axId val="0"/>
      </c:bar3DChart>
      <c:catAx>
        <c:axId val="196928256"/>
        <c:scaling>
          <c:orientation val="minMax"/>
        </c:scaling>
        <c:delete val="0"/>
        <c:axPos val="b"/>
        <c:majorTickMark val="out"/>
        <c:minorTickMark val="none"/>
        <c:tickLblPos val="none"/>
        <c:spPr>
          <a:ln w="22225">
            <a:solidFill>
              <a:schemeClr val="bg1"/>
            </a:solidFill>
          </a:ln>
        </c:spPr>
        <c:crossAx val="196929792"/>
        <c:crosses val="autoZero"/>
        <c:auto val="1"/>
        <c:lblAlgn val="ctr"/>
        <c:lblOffset val="100"/>
        <c:noMultiLvlLbl val="0"/>
      </c:catAx>
      <c:valAx>
        <c:axId val="196929792"/>
        <c:scaling>
          <c:orientation val="minMax"/>
          <c:max val="60"/>
        </c:scaling>
        <c:delete val="0"/>
        <c:axPos val="l"/>
        <c:numFmt formatCode="General" sourceLinked="1"/>
        <c:majorTickMark val="out"/>
        <c:minorTickMark val="none"/>
        <c:tickLblPos val="nextTo"/>
        <c:spPr>
          <a:ln w="22225">
            <a:solidFill>
              <a:schemeClr val="bg1"/>
            </a:solidFill>
          </a:ln>
        </c:spPr>
        <c:txPr>
          <a:bodyPr/>
          <a:lstStyle/>
          <a:p>
            <a:pPr>
              <a:defRPr sz="1400" b="1">
                <a:solidFill>
                  <a:schemeClr val="bg1"/>
                </a:solidFill>
                <a:latin typeface="Arial" pitchFamily="34" charset="0"/>
                <a:cs typeface="Arial" pitchFamily="34" charset="0"/>
              </a:defRPr>
            </a:pPr>
            <a:endParaRPr lang="en-US"/>
          </a:p>
        </c:txPr>
        <c:crossAx val="196928256"/>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0"/>
      <c:rAngAx val="1"/>
    </c:view3D>
    <c:floor>
      <c:thickness val="0"/>
    </c:floor>
    <c:sideWall>
      <c:thickness val="0"/>
    </c:sideWall>
    <c:backWall>
      <c:thickness val="0"/>
    </c:backWall>
    <c:plotArea>
      <c:layout>
        <c:manualLayout>
          <c:layoutTarget val="inner"/>
          <c:xMode val="edge"/>
          <c:yMode val="edge"/>
          <c:x val="5.7555577355888426E-2"/>
          <c:y val="3.729140432772092E-2"/>
          <c:w val="0.92581240898228745"/>
          <c:h val="0.66053078827774958"/>
        </c:manualLayout>
      </c:layout>
      <c:bar3DChart>
        <c:barDir val="col"/>
        <c:grouping val="clustered"/>
        <c:varyColors val="0"/>
        <c:ser>
          <c:idx val="0"/>
          <c:order val="0"/>
          <c:tx>
            <c:strRef>
              <c:f>Sheet1!$B$1</c:f>
              <c:strCache>
                <c:ptCount val="1"/>
                <c:pt idx="0">
                  <c:v>Normal</c:v>
                </c:pt>
              </c:strCache>
            </c:strRef>
          </c:tx>
          <c:spPr>
            <a:solidFill>
              <a:srgbClr val="00B0F0"/>
            </a:solidFill>
          </c:spPr>
          <c:invertIfNegative val="0"/>
          <c:dLbls>
            <c:dLbl>
              <c:idx val="0"/>
              <c:layout/>
              <c:tx>
                <c:rich>
                  <a:bodyPr/>
                  <a:lstStyle/>
                  <a:p>
                    <a:r>
                      <a:rPr lang="en-US" smtClean="0"/>
                      <a:t>6.0</a:t>
                    </a:r>
                    <a:endParaRPr lang="en-US"/>
                  </a:p>
                </c:rich>
              </c:tx>
              <c:showLegendKey val="0"/>
              <c:showVal val="1"/>
              <c:showCatName val="0"/>
              <c:showSerName val="0"/>
              <c:showPercent val="0"/>
              <c:showBubbleSize val="0"/>
            </c:dLbl>
            <c:dLbl>
              <c:idx val="1"/>
              <c:layout/>
              <c:tx>
                <c:rich>
                  <a:bodyPr/>
                  <a:lstStyle/>
                  <a:p>
                    <a:r>
                      <a:rPr lang="en-US" smtClean="0"/>
                      <a:t>1.0</a:t>
                    </a:r>
                    <a:endParaRPr lang="en-US"/>
                  </a:p>
                </c:rich>
              </c:tx>
              <c:showLegendKey val="0"/>
              <c:showVal val="1"/>
              <c:showCatName val="0"/>
              <c:showSerName val="0"/>
              <c:showPercent val="0"/>
              <c:showBubbleSize val="0"/>
            </c:dLbl>
            <c:dLbl>
              <c:idx val="2"/>
              <c:layout/>
              <c:tx>
                <c:rich>
                  <a:bodyPr/>
                  <a:lstStyle/>
                  <a:p>
                    <a:r>
                      <a:rPr lang="en-US" smtClean="0"/>
                      <a:t>1.0</a:t>
                    </a:r>
                    <a:endParaRPr lang="en-US"/>
                  </a:p>
                </c:rich>
              </c:tx>
              <c:showLegendKey val="0"/>
              <c:showVal val="1"/>
              <c:showCatName val="0"/>
              <c:showSerName val="0"/>
              <c:showPercent val="0"/>
              <c:showBubbleSize val="0"/>
            </c:dLbl>
            <c:txPr>
              <a:bodyPr/>
              <a:lstStyle/>
              <a:p>
                <a:pPr>
                  <a:defRPr b="1">
                    <a:solidFill>
                      <a:schemeClr val="bg1"/>
                    </a:solidFill>
                    <a:latin typeface="Arial" pitchFamily="34" charset="0"/>
                    <a:cs typeface="Arial" pitchFamily="34" charset="0"/>
                  </a:defRPr>
                </a:pPr>
                <a:endParaRPr lang="en-US"/>
              </a:p>
            </c:txPr>
            <c:showLegendKey val="0"/>
            <c:showVal val="1"/>
            <c:showCatName val="0"/>
            <c:showSerName val="0"/>
            <c:showPercent val="0"/>
            <c:showBubbleSize val="0"/>
            <c:showLeaderLines val="0"/>
          </c:dLbls>
          <c:cat>
            <c:strRef>
              <c:f>Sheet1!$A$2:$A$4</c:f>
              <c:strCache>
                <c:ptCount val="3"/>
                <c:pt idx="0">
                  <c:v>Mean aortic gradient &gt;20 mmHg</c:v>
                </c:pt>
                <c:pt idx="1">
                  <c:v>Increase in gradients &gt;10 mmHg</c:v>
                </c:pt>
                <c:pt idx="2">
                  <c:v>Mean Ao gradient &gt;20 mmHg and Increase in gradient &gt;10 mmHg</c:v>
                </c:pt>
              </c:strCache>
            </c:strRef>
          </c:cat>
          <c:val>
            <c:numRef>
              <c:f>Sheet1!$B$2:$B$4</c:f>
              <c:numCache>
                <c:formatCode>General</c:formatCode>
                <c:ptCount val="3"/>
                <c:pt idx="0">
                  <c:v>6</c:v>
                </c:pt>
                <c:pt idx="1">
                  <c:v>1</c:v>
                </c:pt>
                <c:pt idx="2">
                  <c:v>1</c:v>
                </c:pt>
              </c:numCache>
            </c:numRef>
          </c:val>
        </c:ser>
        <c:ser>
          <c:idx val="1"/>
          <c:order val="1"/>
          <c:tx>
            <c:strRef>
              <c:f>Sheet1!$C$1</c:f>
              <c:strCache>
                <c:ptCount val="1"/>
                <c:pt idx="0">
                  <c:v>Reduced leaflet motion</c:v>
                </c:pt>
              </c:strCache>
            </c:strRef>
          </c:tx>
          <c:spPr>
            <a:solidFill>
              <a:srgbClr val="FF4F4F"/>
            </a:solidFill>
          </c:spPr>
          <c:invertIfNegative val="0"/>
          <c:dLbls>
            <c:dLbl>
              <c:idx val="0"/>
              <c:layout/>
              <c:tx>
                <c:rich>
                  <a:bodyPr/>
                  <a:lstStyle/>
                  <a:p>
                    <a:r>
                      <a:rPr lang="en-US" smtClean="0"/>
                      <a:t>16.0</a:t>
                    </a:r>
                    <a:endParaRPr lang="en-US"/>
                  </a:p>
                </c:rich>
              </c:tx>
              <c:showLegendKey val="0"/>
              <c:showVal val="1"/>
              <c:showCatName val="0"/>
              <c:showSerName val="0"/>
              <c:showPercent val="0"/>
              <c:showBubbleSize val="0"/>
            </c:dLbl>
            <c:dLbl>
              <c:idx val="1"/>
              <c:layout/>
              <c:tx>
                <c:rich>
                  <a:bodyPr/>
                  <a:lstStyle/>
                  <a:p>
                    <a:r>
                      <a:rPr lang="en-US" smtClean="0"/>
                      <a:t>15.0</a:t>
                    </a:r>
                    <a:endParaRPr lang="en-US"/>
                  </a:p>
                </c:rich>
              </c:tx>
              <c:showLegendKey val="0"/>
              <c:showVal val="1"/>
              <c:showCatName val="0"/>
              <c:showSerName val="0"/>
              <c:showPercent val="0"/>
              <c:showBubbleSize val="0"/>
            </c:dLbl>
            <c:dLbl>
              <c:idx val="2"/>
              <c:layout/>
              <c:tx>
                <c:rich>
                  <a:bodyPr/>
                  <a:lstStyle/>
                  <a:p>
                    <a:r>
                      <a:rPr lang="en-US" smtClean="0"/>
                      <a:t>14.0</a:t>
                    </a:r>
                    <a:endParaRPr lang="en-US"/>
                  </a:p>
                </c:rich>
              </c:tx>
              <c:showLegendKey val="0"/>
              <c:showVal val="1"/>
              <c:showCatName val="0"/>
              <c:showSerName val="0"/>
              <c:showPercent val="0"/>
              <c:showBubbleSize val="0"/>
            </c:dLbl>
            <c:txPr>
              <a:bodyPr/>
              <a:lstStyle/>
              <a:p>
                <a:pPr>
                  <a:defRPr b="1">
                    <a:solidFill>
                      <a:schemeClr val="bg1"/>
                    </a:solidFill>
                    <a:latin typeface="Arial" pitchFamily="34" charset="0"/>
                    <a:cs typeface="Arial" pitchFamily="34" charset="0"/>
                  </a:defRPr>
                </a:pPr>
                <a:endParaRPr lang="en-US"/>
              </a:p>
            </c:txPr>
            <c:showLegendKey val="0"/>
            <c:showVal val="1"/>
            <c:showCatName val="0"/>
            <c:showSerName val="0"/>
            <c:showPercent val="0"/>
            <c:showBubbleSize val="0"/>
            <c:showLeaderLines val="0"/>
          </c:dLbls>
          <c:cat>
            <c:strRef>
              <c:f>Sheet1!$A$2:$A$4</c:f>
              <c:strCache>
                <c:ptCount val="3"/>
                <c:pt idx="0">
                  <c:v>Mean aortic gradient &gt;20 mmHg</c:v>
                </c:pt>
                <c:pt idx="1">
                  <c:v>Increase in gradients &gt;10 mmHg</c:v>
                </c:pt>
                <c:pt idx="2">
                  <c:v>Mean Ao gradient &gt;20 mmHg and Increase in gradient &gt;10 mmHg</c:v>
                </c:pt>
              </c:strCache>
            </c:strRef>
          </c:cat>
          <c:val>
            <c:numRef>
              <c:f>Sheet1!$C$2:$C$4</c:f>
              <c:numCache>
                <c:formatCode>General</c:formatCode>
                <c:ptCount val="3"/>
                <c:pt idx="0">
                  <c:v>16</c:v>
                </c:pt>
                <c:pt idx="1">
                  <c:v>15</c:v>
                </c:pt>
                <c:pt idx="2">
                  <c:v>14</c:v>
                </c:pt>
              </c:numCache>
            </c:numRef>
          </c:val>
        </c:ser>
        <c:dLbls>
          <c:showLegendKey val="0"/>
          <c:showVal val="0"/>
          <c:showCatName val="0"/>
          <c:showSerName val="0"/>
          <c:showPercent val="0"/>
          <c:showBubbleSize val="0"/>
        </c:dLbls>
        <c:gapWidth val="159"/>
        <c:shape val="cylinder"/>
        <c:axId val="83583360"/>
        <c:axId val="83584896"/>
        <c:axId val="0"/>
      </c:bar3DChart>
      <c:catAx>
        <c:axId val="83583360"/>
        <c:scaling>
          <c:orientation val="minMax"/>
        </c:scaling>
        <c:delete val="0"/>
        <c:axPos val="b"/>
        <c:majorTickMark val="out"/>
        <c:minorTickMark val="none"/>
        <c:tickLblPos val="none"/>
        <c:spPr>
          <a:ln w="22225">
            <a:solidFill>
              <a:schemeClr val="bg1"/>
            </a:solidFill>
          </a:ln>
        </c:spPr>
        <c:txPr>
          <a:bodyPr/>
          <a:lstStyle/>
          <a:p>
            <a:pPr>
              <a:defRPr sz="1600" b="1">
                <a:solidFill>
                  <a:schemeClr val="bg1"/>
                </a:solidFill>
                <a:latin typeface="Arial Narrow" pitchFamily="34" charset="0"/>
                <a:cs typeface="Arial" pitchFamily="34" charset="0"/>
              </a:defRPr>
            </a:pPr>
            <a:endParaRPr lang="en-US"/>
          </a:p>
        </c:txPr>
        <c:crossAx val="83584896"/>
        <c:crosses val="autoZero"/>
        <c:auto val="1"/>
        <c:lblAlgn val="ctr"/>
        <c:lblOffset val="800"/>
        <c:noMultiLvlLbl val="0"/>
      </c:catAx>
      <c:valAx>
        <c:axId val="83584896"/>
        <c:scaling>
          <c:orientation val="minMax"/>
          <c:max val="18"/>
        </c:scaling>
        <c:delete val="0"/>
        <c:axPos val="l"/>
        <c:numFmt formatCode="General" sourceLinked="1"/>
        <c:majorTickMark val="out"/>
        <c:minorTickMark val="none"/>
        <c:tickLblPos val="nextTo"/>
        <c:spPr>
          <a:ln w="22225">
            <a:solidFill>
              <a:schemeClr val="bg1"/>
            </a:solidFill>
          </a:ln>
        </c:spPr>
        <c:txPr>
          <a:bodyPr/>
          <a:lstStyle/>
          <a:p>
            <a:pPr>
              <a:defRPr lang="en-US" sz="1600" b="1">
                <a:solidFill>
                  <a:schemeClr val="bg1"/>
                </a:solidFill>
                <a:latin typeface="Arial" pitchFamily="34" charset="0"/>
                <a:cs typeface="Arial" pitchFamily="34" charset="0"/>
              </a:defRPr>
            </a:pPr>
            <a:endParaRPr lang="en-US"/>
          </a:p>
        </c:txPr>
        <c:crossAx val="835833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Normal leaflet motion</c:v>
                </c:pt>
              </c:strCache>
            </c:strRef>
          </c:tx>
          <c:spPr>
            <a:solidFill>
              <a:srgbClr val="00B0F0"/>
            </a:solidFill>
          </c:spPr>
          <c:invertIfNegative val="0"/>
          <c:dLbls>
            <c:dLbl>
              <c:idx val="0"/>
              <c:layout/>
              <c:tx>
                <c:rich>
                  <a:bodyPr/>
                  <a:lstStyle/>
                  <a:p>
                    <a:r>
                      <a:rPr lang="en-US" smtClean="0"/>
                      <a:t>4.0</a:t>
                    </a:r>
                    <a:endParaRPr lang="en-US"/>
                  </a:p>
                </c:rich>
              </c:tx>
              <c:showLegendKey val="0"/>
              <c:showVal val="1"/>
              <c:showCatName val="0"/>
              <c:showSerName val="0"/>
              <c:showPercent val="0"/>
              <c:showBubbleSize val="0"/>
            </c:dLbl>
            <c:dLbl>
              <c:idx val="1"/>
              <c:layout/>
              <c:tx>
                <c:rich>
                  <a:bodyPr/>
                  <a:lstStyle/>
                  <a:p>
                    <a:r>
                      <a:rPr lang="en-US" smtClean="0"/>
                      <a:t>1.0</a:t>
                    </a:r>
                    <a:endParaRPr lang="en-US"/>
                  </a:p>
                </c:rich>
              </c:tx>
              <c:showLegendKey val="0"/>
              <c:showVal val="1"/>
              <c:showCatName val="0"/>
              <c:showSerName val="0"/>
              <c:showPercent val="0"/>
              <c:showBubbleSize val="0"/>
            </c:dLbl>
            <c:dLbl>
              <c:idx val="2"/>
              <c:layout/>
              <c:tx>
                <c:rich>
                  <a:bodyPr/>
                  <a:lstStyle/>
                  <a:p>
                    <a:r>
                      <a:rPr lang="en-US" smtClean="0"/>
                      <a:t>3.0</a:t>
                    </a:r>
                    <a:endParaRPr lang="en-US"/>
                  </a:p>
                </c:rich>
              </c:tx>
              <c:showLegendKey val="0"/>
              <c:showVal val="1"/>
              <c:showCatName val="0"/>
              <c:showSerName val="0"/>
              <c:showPercent val="0"/>
              <c:showBubbleSize val="0"/>
            </c:dLbl>
            <c:dLbl>
              <c:idx val="3"/>
              <c:layout/>
              <c:tx>
                <c:rich>
                  <a:bodyPr/>
                  <a:lstStyle/>
                  <a:p>
                    <a:r>
                      <a:rPr lang="en-US" smtClean="0"/>
                      <a:t>1.0</a:t>
                    </a:r>
                    <a:endParaRPr lang="en-US"/>
                  </a:p>
                </c:rich>
              </c:tx>
              <c:showLegendKey val="0"/>
              <c:showVal val="1"/>
              <c:showCatName val="0"/>
              <c:showSerName val="0"/>
              <c:showPercent val="0"/>
              <c:showBubbleSize val="0"/>
            </c:dLbl>
            <c:txPr>
              <a:bodyPr/>
              <a:lstStyle/>
              <a:p>
                <a:pPr>
                  <a:defRPr sz="1600" b="1">
                    <a:solidFill>
                      <a:schemeClr val="bg1"/>
                    </a:solidFill>
                    <a:latin typeface="Arial" pitchFamily="34" charset="0"/>
                    <a:cs typeface="Arial" pitchFamily="34" charset="0"/>
                  </a:defRPr>
                </a:pPr>
                <a:endParaRPr lang="en-US"/>
              </a:p>
            </c:txPr>
            <c:showLegendKey val="0"/>
            <c:showVal val="1"/>
            <c:showCatName val="0"/>
            <c:showSerName val="0"/>
            <c:showPercent val="0"/>
            <c:showBubbleSize val="0"/>
            <c:showLeaderLines val="0"/>
          </c:dLbls>
          <c:cat>
            <c:strRef>
              <c:f>Sheet1!$A$2:$A$5</c:f>
              <c:strCache>
                <c:ptCount val="4"/>
                <c:pt idx="0">
                  <c:v>Death</c:v>
                </c:pt>
                <c:pt idx="1">
                  <c:v>MI</c:v>
                </c:pt>
                <c:pt idx="2">
                  <c:v>Stroke</c:v>
                </c:pt>
                <c:pt idx="3">
                  <c:v>TIA</c:v>
                </c:pt>
              </c:strCache>
            </c:strRef>
          </c:cat>
          <c:val>
            <c:numRef>
              <c:f>Sheet1!$B$2:$B$5</c:f>
              <c:numCache>
                <c:formatCode>General</c:formatCode>
                <c:ptCount val="4"/>
                <c:pt idx="0">
                  <c:v>4</c:v>
                </c:pt>
                <c:pt idx="1">
                  <c:v>1</c:v>
                </c:pt>
                <c:pt idx="2">
                  <c:v>3</c:v>
                </c:pt>
                <c:pt idx="3">
                  <c:v>1</c:v>
                </c:pt>
              </c:numCache>
            </c:numRef>
          </c:val>
        </c:ser>
        <c:ser>
          <c:idx val="1"/>
          <c:order val="1"/>
          <c:tx>
            <c:strRef>
              <c:f>Sheet1!$C$1</c:f>
              <c:strCache>
                <c:ptCount val="1"/>
                <c:pt idx="0">
                  <c:v>Rediced leaflet motion</c:v>
                </c:pt>
              </c:strCache>
            </c:strRef>
          </c:tx>
          <c:spPr>
            <a:solidFill>
              <a:srgbClr val="FF4F4F"/>
            </a:solidFill>
          </c:spPr>
          <c:invertIfNegative val="0"/>
          <c:dLbls>
            <c:dLbl>
              <c:idx val="0"/>
              <c:layout/>
              <c:tx>
                <c:rich>
                  <a:bodyPr/>
                  <a:lstStyle/>
                  <a:p>
                    <a:r>
                      <a:rPr lang="en-US" smtClean="0"/>
                      <a:t>4.0</a:t>
                    </a:r>
                    <a:endParaRPr lang="en-US"/>
                  </a:p>
                </c:rich>
              </c:tx>
              <c:showLegendKey val="0"/>
              <c:showVal val="1"/>
              <c:showCatName val="0"/>
              <c:showSerName val="0"/>
              <c:showPercent val="0"/>
              <c:showBubbleSize val="0"/>
            </c:dLbl>
            <c:dLbl>
              <c:idx val="1"/>
              <c:layout/>
              <c:tx>
                <c:rich>
                  <a:bodyPr/>
                  <a:lstStyle/>
                  <a:p>
                    <a:r>
                      <a:rPr lang="en-US" smtClean="0"/>
                      <a:t>1.0</a:t>
                    </a:r>
                    <a:endParaRPr lang="en-US"/>
                  </a:p>
                </c:rich>
              </c:tx>
              <c:showLegendKey val="0"/>
              <c:showVal val="1"/>
              <c:showCatName val="0"/>
              <c:showSerName val="0"/>
              <c:showPercent val="0"/>
              <c:showBubbleSize val="0"/>
            </c:dLbl>
            <c:dLbl>
              <c:idx val="2"/>
              <c:layout/>
              <c:tx>
                <c:rich>
                  <a:bodyPr/>
                  <a:lstStyle/>
                  <a:p>
                    <a:r>
                      <a:rPr lang="en-US" smtClean="0"/>
                      <a:t>6.0</a:t>
                    </a:r>
                    <a:endParaRPr lang="en-US"/>
                  </a:p>
                </c:rich>
              </c:tx>
              <c:showLegendKey val="0"/>
              <c:showVal val="1"/>
              <c:showCatName val="0"/>
              <c:showSerName val="0"/>
              <c:showPercent val="0"/>
              <c:showBubbleSize val="0"/>
            </c:dLbl>
            <c:dLbl>
              <c:idx val="3"/>
              <c:layout/>
              <c:tx>
                <c:rich>
                  <a:bodyPr/>
                  <a:lstStyle/>
                  <a:p>
                    <a:r>
                      <a:rPr lang="en-US" smtClean="0"/>
                      <a:t>6.0</a:t>
                    </a:r>
                    <a:endParaRPr lang="en-US"/>
                  </a:p>
                </c:rich>
              </c:tx>
              <c:showLegendKey val="0"/>
              <c:showVal val="1"/>
              <c:showCatName val="0"/>
              <c:showSerName val="0"/>
              <c:showPercent val="0"/>
              <c:showBubbleSize val="0"/>
            </c:dLbl>
            <c:txPr>
              <a:bodyPr/>
              <a:lstStyle/>
              <a:p>
                <a:pPr>
                  <a:defRPr sz="1600" b="1">
                    <a:solidFill>
                      <a:schemeClr val="bg1"/>
                    </a:solidFill>
                    <a:latin typeface="Arial" pitchFamily="34" charset="0"/>
                    <a:cs typeface="Arial" pitchFamily="34" charset="0"/>
                  </a:defRPr>
                </a:pPr>
                <a:endParaRPr lang="en-US"/>
              </a:p>
            </c:txPr>
            <c:showLegendKey val="0"/>
            <c:showVal val="1"/>
            <c:showCatName val="0"/>
            <c:showSerName val="0"/>
            <c:showPercent val="0"/>
            <c:showBubbleSize val="0"/>
            <c:showLeaderLines val="0"/>
          </c:dLbls>
          <c:cat>
            <c:strRef>
              <c:f>Sheet1!$A$2:$A$5</c:f>
              <c:strCache>
                <c:ptCount val="4"/>
                <c:pt idx="0">
                  <c:v>Death</c:v>
                </c:pt>
                <c:pt idx="1">
                  <c:v>MI</c:v>
                </c:pt>
                <c:pt idx="2">
                  <c:v>Stroke</c:v>
                </c:pt>
                <c:pt idx="3">
                  <c:v>TIA</c:v>
                </c:pt>
              </c:strCache>
            </c:strRef>
          </c:cat>
          <c:val>
            <c:numRef>
              <c:f>Sheet1!$C$2:$C$5</c:f>
              <c:numCache>
                <c:formatCode>General</c:formatCode>
                <c:ptCount val="4"/>
                <c:pt idx="0">
                  <c:v>4</c:v>
                </c:pt>
                <c:pt idx="1">
                  <c:v>1</c:v>
                </c:pt>
                <c:pt idx="2">
                  <c:v>6</c:v>
                </c:pt>
                <c:pt idx="3">
                  <c:v>6</c:v>
                </c:pt>
              </c:numCache>
            </c:numRef>
          </c:val>
        </c:ser>
        <c:dLbls>
          <c:showLegendKey val="0"/>
          <c:showVal val="0"/>
          <c:showCatName val="0"/>
          <c:showSerName val="0"/>
          <c:showPercent val="0"/>
          <c:showBubbleSize val="0"/>
        </c:dLbls>
        <c:gapWidth val="150"/>
        <c:shape val="cylinder"/>
        <c:axId val="124191488"/>
        <c:axId val="124193024"/>
        <c:axId val="0"/>
      </c:bar3DChart>
      <c:catAx>
        <c:axId val="124191488"/>
        <c:scaling>
          <c:orientation val="minMax"/>
        </c:scaling>
        <c:delete val="0"/>
        <c:axPos val="b"/>
        <c:majorTickMark val="out"/>
        <c:minorTickMark val="none"/>
        <c:tickLblPos val="nextTo"/>
        <c:spPr>
          <a:ln w="22225">
            <a:solidFill>
              <a:schemeClr val="bg1"/>
            </a:solidFill>
          </a:ln>
        </c:spPr>
        <c:txPr>
          <a:bodyPr/>
          <a:lstStyle/>
          <a:p>
            <a:pPr>
              <a:defRPr b="1">
                <a:solidFill>
                  <a:schemeClr val="bg1"/>
                </a:solidFill>
                <a:latin typeface="Arial" pitchFamily="34" charset="0"/>
                <a:cs typeface="Arial" pitchFamily="34" charset="0"/>
              </a:defRPr>
            </a:pPr>
            <a:endParaRPr lang="en-US"/>
          </a:p>
        </c:txPr>
        <c:crossAx val="124193024"/>
        <c:crosses val="autoZero"/>
        <c:auto val="1"/>
        <c:lblAlgn val="ctr"/>
        <c:lblOffset val="0"/>
        <c:noMultiLvlLbl val="0"/>
      </c:catAx>
      <c:valAx>
        <c:axId val="124193024"/>
        <c:scaling>
          <c:orientation val="minMax"/>
          <c:max val="9"/>
        </c:scaling>
        <c:delete val="0"/>
        <c:axPos val="l"/>
        <c:numFmt formatCode="General" sourceLinked="1"/>
        <c:majorTickMark val="out"/>
        <c:minorTickMark val="none"/>
        <c:tickLblPos val="nextTo"/>
        <c:spPr>
          <a:ln w="22225">
            <a:solidFill>
              <a:schemeClr val="bg1"/>
            </a:solidFill>
          </a:ln>
        </c:spPr>
        <c:txPr>
          <a:bodyPr/>
          <a:lstStyle/>
          <a:p>
            <a:pPr>
              <a:defRPr b="1">
                <a:solidFill>
                  <a:schemeClr val="bg1"/>
                </a:solidFill>
                <a:latin typeface="Arial" pitchFamily="34" charset="0"/>
                <a:cs typeface="Arial" pitchFamily="34" charset="0"/>
              </a:defRPr>
            </a:pPr>
            <a:endParaRPr lang="en-US"/>
          </a:p>
        </c:txPr>
        <c:crossAx val="124191488"/>
        <c:crosses val="autoZero"/>
        <c:crossBetween val="between"/>
        <c:majorUnit val="3"/>
      </c:valAx>
    </c:plotArea>
    <c:plotVisOnly val="1"/>
    <c:dispBlanksAs val="gap"/>
    <c:showDLblsOverMax val="0"/>
  </c:chart>
  <c:txPr>
    <a:bodyPr/>
    <a:lstStyle/>
    <a:p>
      <a:pPr>
        <a:defRPr sz="18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0.11169</cdr:x>
      <cdr:y>0.54375</cdr:y>
    </cdr:from>
    <cdr:to>
      <cdr:x>0.52987</cdr:x>
      <cdr:y>0.65625</cdr:y>
    </cdr:to>
    <cdr:sp macro="" textlink="">
      <cdr:nvSpPr>
        <cdr:cNvPr id="2" name="TextBox 1"/>
        <cdr:cNvSpPr txBox="1"/>
      </cdr:nvSpPr>
      <cdr:spPr>
        <a:xfrm xmlns:a="http://schemas.openxmlformats.org/drawingml/2006/main">
          <a:off x="468086" y="2209800"/>
          <a:ext cx="17526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smtClean="0">
              <a:solidFill>
                <a:schemeClr val="bg1"/>
              </a:solidFill>
              <a:latin typeface="Arial" pitchFamily="34" charset="0"/>
              <a:cs typeface="Arial" pitchFamily="34" charset="0"/>
            </a:rPr>
            <a:t>1.85 </a:t>
          </a:r>
          <a:r>
            <a:rPr lang="en-US" sz="1600" b="1" dirty="0" smtClean="0">
              <a:solidFill>
                <a:schemeClr val="bg1"/>
              </a:solidFill>
              <a:latin typeface="Arial"/>
              <a:cs typeface="Arial"/>
            </a:rPr>
            <a:t>± 0.77</a:t>
          </a:r>
          <a:endParaRPr lang="en-US" sz="1600" b="1" dirty="0">
            <a:solidFill>
              <a:schemeClr val="bg1"/>
            </a:solidFill>
            <a:latin typeface="Arial" pitchFamily="34" charset="0"/>
            <a:cs typeface="Arial" pitchFamily="34" charset="0"/>
          </a:endParaRPr>
        </a:p>
      </cdr:txBody>
    </cdr:sp>
  </cdr:relSizeAnchor>
  <cdr:relSizeAnchor xmlns:cdr="http://schemas.openxmlformats.org/drawingml/2006/chartDrawing">
    <cdr:from>
      <cdr:x>0.54805</cdr:x>
      <cdr:y>0.1125</cdr:y>
    </cdr:from>
    <cdr:to>
      <cdr:x>0.96623</cdr:x>
      <cdr:y>0.20883</cdr:y>
    </cdr:to>
    <cdr:sp macro="" textlink="">
      <cdr:nvSpPr>
        <cdr:cNvPr id="3" name="TextBox 1"/>
        <cdr:cNvSpPr txBox="1"/>
      </cdr:nvSpPr>
      <cdr:spPr>
        <a:xfrm xmlns:a="http://schemas.openxmlformats.org/drawingml/2006/main">
          <a:off x="2296886" y="457200"/>
          <a:ext cx="1752600" cy="3914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smtClean="0">
              <a:solidFill>
                <a:schemeClr val="bg1"/>
              </a:solidFill>
              <a:latin typeface="Arial" pitchFamily="34" charset="0"/>
              <a:cs typeface="Arial" pitchFamily="34" charset="0"/>
            </a:rPr>
            <a:t>5.01 </a:t>
          </a:r>
          <a:r>
            <a:rPr lang="en-US" sz="1600" b="1" dirty="0" smtClean="0">
              <a:solidFill>
                <a:schemeClr val="bg1"/>
              </a:solidFill>
              <a:latin typeface="Arial"/>
              <a:cs typeface="Arial"/>
            </a:rPr>
            <a:t>± 1.81</a:t>
          </a:r>
          <a:endParaRPr lang="en-US" sz="1600" b="1" dirty="0">
            <a:solidFill>
              <a:schemeClr val="bg1"/>
            </a:solidFill>
            <a:latin typeface="Arial" pitchFamily="34" charset="0"/>
            <a:cs typeface="Arial"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0.12727</cdr:x>
      <cdr:y>0.20625</cdr:y>
    </cdr:from>
    <cdr:to>
      <cdr:x>0.54545</cdr:x>
      <cdr:y>0.31875</cdr:y>
    </cdr:to>
    <cdr:sp macro="" textlink="">
      <cdr:nvSpPr>
        <cdr:cNvPr id="2" name="TextBox 1"/>
        <cdr:cNvSpPr txBox="1"/>
      </cdr:nvSpPr>
      <cdr:spPr>
        <a:xfrm xmlns:a="http://schemas.openxmlformats.org/drawingml/2006/main">
          <a:off x="533401" y="838200"/>
          <a:ext cx="17526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smtClean="0">
              <a:solidFill>
                <a:schemeClr val="bg1"/>
              </a:solidFill>
              <a:latin typeface="Arial" pitchFamily="34" charset="0"/>
              <a:cs typeface="Arial" pitchFamily="34" charset="0"/>
            </a:rPr>
            <a:t>56.9 </a:t>
          </a:r>
          <a:r>
            <a:rPr lang="en-US" sz="1600" b="1" dirty="0" smtClean="0">
              <a:solidFill>
                <a:schemeClr val="bg1"/>
              </a:solidFill>
              <a:latin typeface="Arial"/>
              <a:cs typeface="Arial"/>
            </a:rPr>
            <a:t>± 6.5</a:t>
          </a:r>
          <a:endParaRPr lang="en-US" sz="1600" b="1" dirty="0">
            <a:solidFill>
              <a:schemeClr val="bg1"/>
            </a:solidFill>
            <a:latin typeface="Arial" pitchFamily="34" charset="0"/>
            <a:cs typeface="Arial" pitchFamily="34" charset="0"/>
          </a:endParaRPr>
        </a:p>
      </cdr:txBody>
    </cdr:sp>
  </cdr:relSizeAnchor>
  <cdr:relSizeAnchor xmlns:cdr="http://schemas.openxmlformats.org/drawingml/2006/chartDrawing">
    <cdr:from>
      <cdr:x>0.57273</cdr:x>
      <cdr:y>0.06419</cdr:y>
    </cdr:from>
    <cdr:to>
      <cdr:x>0.99091</cdr:x>
      <cdr:y>0.17669</cdr:y>
    </cdr:to>
    <cdr:sp macro="" textlink="">
      <cdr:nvSpPr>
        <cdr:cNvPr id="3" name="TextBox 1"/>
        <cdr:cNvSpPr txBox="1"/>
      </cdr:nvSpPr>
      <cdr:spPr>
        <a:xfrm xmlns:a="http://schemas.openxmlformats.org/drawingml/2006/main">
          <a:off x="2400301" y="260866"/>
          <a:ext cx="17526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smtClean="0">
              <a:solidFill>
                <a:schemeClr val="bg1"/>
              </a:solidFill>
              <a:latin typeface="Arial" pitchFamily="34" charset="0"/>
              <a:cs typeface="Arial" pitchFamily="34" charset="0"/>
            </a:rPr>
            <a:t>71.0 </a:t>
          </a:r>
          <a:r>
            <a:rPr lang="en-US" sz="1600" b="1" dirty="0" smtClean="0">
              <a:solidFill>
                <a:schemeClr val="bg1"/>
              </a:solidFill>
              <a:latin typeface="Arial"/>
              <a:cs typeface="Arial"/>
            </a:rPr>
            <a:t>± 13.8</a:t>
          </a:r>
          <a:endParaRPr lang="en-US" sz="1600" b="1" dirty="0">
            <a:solidFill>
              <a:schemeClr val="bg1"/>
            </a:solidFill>
            <a:latin typeface="Arial" pitchFamily="34" charset="0"/>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8AD82B7-810B-49B0-9602-F8F6819EBAEA}" type="datetimeFigureOut">
              <a:rPr lang="en-US" smtClean="0"/>
              <a:pPr/>
              <a:t>9/12/2017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5E59096-98FA-4D2B-9793-6BFFCAE1E902}" type="slidenum">
              <a:rPr lang="en-US" smtClean="0"/>
              <a:pPr/>
              <a:t>‹#›</a:t>
            </a:fld>
            <a:endParaRPr lang="en-US"/>
          </a:p>
        </p:txBody>
      </p:sp>
    </p:spTree>
    <p:extLst>
      <p:ext uri="{BB962C8B-B14F-4D97-AF65-F5344CB8AC3E}">
        <p14:creationId xmlns:p14="http://schemas.microsoft.com/office/powerpoint/2010/main" val="2665605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fld id="{24F7994C-F48D-4796-B0F5-9FC233B4A874}" type="slidenum">
              <a:rPr lang="en-US" altLang="en-US">
                <a:solidFill>
                  <a:srgbClr val="FFFFFF"/>
                </a:solidFill>
                <a:latin typeface="Times New Roman" pitchFamily="18" charset="0"/>
              </a:rPr>
              <a:pPr/>
              <a:t>3</a:t>
            </a:fld>
            <a:endParaRPr lang="en-US" altLang="en-US">
              <a:solidFill>
                <a:srgbClr val="FFFFFF"/>
              </a:solidFill>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hape 48"/>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Shape 49"/>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400"/>
              </a:spcBef>
            </a:pPr>
            <a:endParaRPr lang="en-US" altLang="en-US" sz="1800" smtClean="0">
              <a:cs typeface="Times New Roman" pitchFamily="18" charset="0"/>
              <a:sym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fld id="{8DAD4D27-07DF-4192-AAFA-0F5CA1679775}" type="slidenum">
              <a:rPr lang="en-US" altLang="en-US">
                <a:solidFill>
                  <a:srgbClr val="000000"/>
                </a:solidFill>
                <a:latin typeface="Times New Roman" pitchFamily="18" charset="0"/>
              </a:rPr>
              <a:pPr/>
              <a:t>9</a:t>
            </a:fld>
            <a:endParaRPr lang="en-US" altLang="en-US">
              <a:solidFill>
                <a:srgbClr val="000000"/>
              </a:solidFill>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1181100" y="696913"/>
            <a:ext cx="4648200" cy="3486150"/>
          </a:xfrm>
          <a:ln/>
        </p:spPr>
      </p:sp>
      <p:sp>
        <p:nvSpPr>
          <p:cNvPr id="942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42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1200">
                <a:solidFill>
                  <a:schemeClr val="tx1"/>
                </a:solidFill>
                <a:latin typeface="Times New Roman" pitchFamily="18" charset="0"/>
              </a:defRPr>
            </a:lvl1pPr>
            <a:lvl2pPr marL="742950" indent="-285750" defTabSz="928688">
              <a:defRPr sz="1200">
                <a:solidFill>
                  <a:schemeClr val="tx1"/>
                </a:solidFill>
                <a:latin typeface="Times New Roman" pitchFamily="18" charset="0"/>
              </a:defRPr>
            </a:lvl2pPr>
            <a:lvl3pPr marL="1143000" indent="-228600" defTabSz="928688">
              <a:defRPr sz="1200">
                <a:solidFill>
                  <a:schemeClr val="tx1"/>
                </a:solidFill>
                <a:latin typeface="Times New Roman" pitchFamily="18" charset="0"/>
              </a:defRPr>
            </a:lvl3pPr>
            <a:lvl4pPr marL="1600200" indent="-228600" defTabSz="928688">
              <a:defRPr sz="1200">
                <a:solidFill>
                  <a:schemeClr val="tx1"/>
                </a:solidFill>
                <a:latin typeface="Times New Roman" pitchFamily="18" charset="0"/>
              </a:defRPr>
            </a:lvl4pPr>
            <a:lvl5pPr marL="2057400" indent="-228600" defTabSz="928688">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fld id="{F9DC18D9-ACA2-4D99-B90D-9C1452982BF8}" type="slidenum">
              <a:rPr lang="en-US" altLang="en-US">
                <a:solidFill>
                  <a:srgbClr val="000000"/>
                </a:solidFill>
              </a:rPr>
              <a:pPr/>
              <a:t>11</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1181100" y="696913"/>
            <a:ext cx="4648200" cy="3486150"/>
          </a:xfrm>
          <a:ln/>
        </p:spPr>
      </p:sp>
      <p:sp>
        <p:nvSpPr>
          <p:cNvPr id="942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42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1200">
                <a:solidFill>
                  <a:schemeClr val="tx1"/>
                </a:solidFill>
                <a:latin typeface="Times New Roman" pitchFamily="18" charset="0"/>
              </a:defRPr>
            </a:lvl1pPr>
            <a:lvl2pPr marL="742950" indent="-285750" defTabSz="928688">
              <a:defRPr sz="1200">
                <a:solidFill>
                  <a:schemeClr val="tx1"/>
                </a:solidFill>
                <a:latin typeface="Times New Roman" pitchFamily="18" charset="0"/>
              </a:defRPr>
            </a:lvl2pPr>
            <a:lvl3pPr marL="1143000" indent="-228600" defTabSz="928688">
              <a:defRPr sz="1200">
                <a:solidFill>
                  <a:schemeClr val="tx1"/>
                </a:solidFill>
                <a:latin typeface="Times New Roman" pitchFamily="18" charset="0"/>
              </a:defRPr>
            </a:lvl3pPr>
            <a:lvl4pPr marL="1600200" indent="-228600" defTabSz="928688">
              <a:defRPr sz="1200">
                <a:solidFill>
                  <a:schemeClr val="tx1"/>
                </a:solidFill>
                <a:latin typeface="Times New Roman" pitchFamily="18" charset="0"/>
              </a:defRPr>
            </a:lvl4pPr>
            <a:lvl5pPr marL="2057400" indent="-228600" defTabSz="928688">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fld id="{F9DC18D9-ACA2-4D99-B90D-9C1452982BF8}" type="slidenum">
              <a:rPr lang="en-US" altLang="en-US">
                <a:solidFill>
                  <a:srgbClr val="000000"/>
                </a:solidFill>
              </a:rPr>
              <a:pPr/>
              <a:t>12</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1181100" y="696913"/>
            <a:ext cx="4648200" cy="3486150"/>
          </a:xfrm>
          <a:ln/>
        </p:spPr>
      </p:sp>
      <p:sp>
        <p:nvSpPr>
          <p:cNvPr id="942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42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1200">
                <a:solidFill>
                  <a:schemeClr val="tx1"/>
                </a:solidFill>
                <a:latin typeface="Times New Roman" pitchFamily="18" charset="0"/>
              </a:defRPr>
            </a:lvl1pPr>
            <a:lvl2pPr marL="742950" indent="-285750" defTabSz="928688">
              <a:defRPr sz="1200">
                <a:solidFill>
                  <a:schemeClr val="tx1"/>
                </a:solidFill>
                <a:latin typeface="Times New Roman" pitchFamily="18" charset="0"/>
              </a:defRPr>
            </a:lvl2pPr>
            <a:lvl3pPr marL="1143000" indent="-228600" defTabSz="928688">
              <a:defRPr sz="1200">
                <a:solidFill>
                  <a:schemeClr val="tx1"/>
                </a:solidFill>
                <a:latin typeface="Times New Roman" pitchFamily="18" charset="0"/>
              </a:defRPr>
            </a:lvl3pPr>
            <a:lvl4pPr marL="1600200" indent="-228600" defTabSz="928688">
              <a:defRPr sz="1200">
                <a:solidFill>
                  <a:schemeClr val="tx1"/>
                </a:solidFill>
                <a:latin typeface="Times New Roman" pitchFamily="18" charset="0"/>
              </a:defRPr>
            </a:lvl4pPr>
            <a:lvl5pPr marL="2057400" indent="-228600" defTabSz="928688">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fld id="{F9DC18D9-ACA2-4D99-B90D-9C1452982BF8}" type="slidenum">
              <a:rPr lang="en-US" altLang="en-US">
                <a:solidFill>
                  <a:srgbClr val="000000"/>
                </a:solidFill>
              </a:rPr>
              <a:pPr/>
              <a:t>29</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712C4B-876A-4CCD-B31C-82DB0E1EC1D7}"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108706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712C4B-876A-4CCD-B31C-82DB0E1EC1D7}"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85203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58225"/>
            <a:ext cx="7772400" cy="615507"/>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4500913"/>
            <a:ext cx="6400800" cy="523174"/>
          </a:xfrm>
        </p:spPr>
        <p:txBody>
          <a:bodyPr/>
          <a:lstStyle>
            <a:lvl1pPr marL="0" indent="0" algn="ctr">
              <a:buNone/>
              <a:defRPr/>
            </a:lvl1pPr>
            <a:lvl2pPr marL="456963" indent="0" algn="ctr">
              <a:buNone/>
              <a:defRPr/>
            </a:lvl2pPr>
            <a:lvl3pPr marL="913926" indent="0" algn="ctr">
              <a:buNone/>
              <a:defRPr/>
            </a:lvl3pPr>
            <a:lvl4pPr marL="1370890" indent="0" algn="ctr">
              <a:buNone/>
              <a:defRPr/>
            </a:lvl4pPr>
            <a:lvl5pPr marL="1827852" indent="0" algn="ctr">
              <a:buNone/>
              <a:defRPr/>
            </a:lvl5pPr>
            <a:lvl6pPr marL="2284815" indent="0" algn="ctr">
              <a:buNone/>
              <a:defRPr/>
            </a:lvl6pPr>
            <a:lvl7pPr marL="2741778" indent="0" algn="ctr">
              <a:buNone/>
              <a:defRPr/>
            </a:lvl7pPr>
            <a:lvl8pPr marL="3198740" indent="0" algn="ctr">
              <a:buNone/>
              <a:defRPr/>
            </a:lvl8pPr>
            <a:lvl9pPr marL="365570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65612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109051" y="2265793"/>
            <a:ext cx="4924324" cy="312175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4227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1"/>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7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4"/>
            <a:ext cx="3008489" cy="4691063"/>
          </a:xfrm>
        </p:spPr>
        <p:txBody>
          <a:bodyPr/>
          <a:lstStyle>
            <a:lvl1pPr marL="0" indent="0">
              <a:buNone/>
              <a:defRPr sz="1400"/>
            </a:lvl1pPr>
            <a:lvl2pPr marL="456776" indent="0">
              <a:buNone/>
              <a:defRPr sz="1200"/>
            </a:lvl2pPr>
            <a:lvl3pPr marL="913547" indent="0">
              <a:buNone/>
              <a:defRPr sz="1000"/>
            </a:lvl3pPr>
            <a:lvl4pPr marL="1370317" indent="0">
              <a:buNone/>
              <a:defRPr sz="900"/>
            </a:lvl4pPr>
            <a:lvl5pPr marL="1827092" indent="0">
              <a:buNone/>
              <a:defRPr sz="900"/>
            </a:lvl5pPr>
            <a:lvl6pPr marL="2283862" indent="0">
              <a:buNone/>
              <a:defRPr sz="900"/>
            </a:lvl6pPr>
            <a:lvl7pPr marL="2740635" indent="0">
              <a:buNone/>
              <a:defRPr sz="900"/>
            </a:lvl7pPr>
            <a:lvl8pPr marL="3197405" indent="0">
              <a:buNone/>
              <a:defRPr sz="900"/>
            </a:lvl8pPr>
            <a:lvl9pPr marL="3654179" indent="0">
              <a:buNone/>
              <a:defRPr sz="900"/>
            </a:lvl9pPr>
          </a:lstStyle>
          <a:p>
            <a:pPr lvl="0"/>
            <a:r>
              <a:rPr lang="en-US"/>
              <a:t>Click to edit Master text styles</a:t>
            </a:r>
          </a:p>
        </p:txBody>
      </p:sp>
    </p:spTree>
    <p:extLst>
      <p:ext uri="{BB962C8B-B14F-4D97-AF65-F5344CB8AC3E}">
        <p14:creationId xmlns:p14="http://schemas.microsoft.com/office/powerpoint/2010/main" val="260141559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6776" indent="0">
              <a:buNone/>
              <a:defRPr sz="2800"/>
            </a:lvl2pPr>
            <a:lvl3pPr marL="913547" indent="0">
              <a:buNone/>
              <a:defRPr sz="2400"/>
            </a:lvl3pPr>
            <a:lvl4pPr marL="1370317" indent="0">
              <a:buNone/>
              <a:defRPr sz="2000"/>
            </a:lvl4pPr>
            <a:lvl5pPr marL="1827092" indent="0">
              <a:buNone/>
              <a:defRPr sz="2000"/>
            </a:lvl5pPr>
            <a:lvl6pPr marL="2283862" indent="0">
              <a:buNone/>
              <a:defRPr sz="2000"/>
            </a:lvl6pPr>
            <a:lvl7pPr marL="2740635" indent="0">
              <a:buNone/>
              <a:defRPr sz="2000"/>
            </a:lvl7pPr>
            <a:lvl8pPr marL="3197405" indent="0">
              <a:buNone/>
              <a:defRPr sz="2000"/>
            </a:lvl8pPr>
            <a:lvl9pPr marL="3654179"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6776" indent="0">
              <a:buNone/>
              <a:defRPr sz="1200"/>
            </a:lvl2pPr>
            <a:lvl3pPr marL="913547" indent="0">
              <a:buNone/>
              <a:defRPr sz="1000"/>
            </a:lvl3pPr>
            <a:lvl4pPr marL="1370317" indent="0">
              <a:buNone/>
              <a:defRPr sz="900"/>
            </a:lvl4pPr>
            <a:lvl5pPr marL="1827092" indent="0">
              <a:buNone/>
              <a:defRPr sz="900"/>
            </a:lvl5pPr>
            <a:lvl6pPr marL="2283862" indent="0">
              <a:buNone/>
              <a:defRPr sz="900"/>
            </a:lvl6pPr>
            <a:lvl7pPr marL="2740635" indent="0">
              <a:buNone/>
              <a:defRPr sz="900"/>
            </a:lvl7pPr>
            <a:lvl8pPr marL="3197405" indent="0">
              <a:buNone/>
              <a:defRPr sz="900"/>
            </a:lvl8pPr>
            <a:lvl9pPr marL="3654179" indent="0">
              <a:buNone/>
              <a:defRPr sz="900"/>
            </a:lvl9pPr>
          </a:lstStyle>
          <a:p>
            <a:pPr lvl="0"/>
            <a:r>
              <a:rPr lang="en-US"/>
              <a:t>Click to edit Master text styles</a:t>
            </a:r>
          </a:p>
        </p:txBody>
      </p:sp>
    </p:spTree>
    <p:extLst>
      <p:ext uri="{BB962C8B-B14F-4D97-AF65-F5344CB8AC3E}">
        <p14:creationId xmlns:p14="http://schemas.microsoft.com/office/powerpoint/2010/main" val="286921008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220297"/>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573863"/>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r>
              <a:rPr lang="en-US" noProof="0" dirty="0"/>
              <a:t>Click icon to add chart</a:t>
            </a:r>
          </a:p>
        </p:txBody>
      </p:sp>
    </p:spTree>
    <p:extLst>
      <p:ext uri="{BB962C8B-B14F-4D97-AF65-F5344CB8AC3E}">
        <p14:creationId xmlns:p14="http://schemas.microsoft.com/office/powerpoint/2010/main" val="38614603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902957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698322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4100636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4"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5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204865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6"/>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795762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2913" y="455618"/>
            <a:ext cx="1231005" cy="49133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98884" y="455618"/>
            <a:ext cx="3631662" cy="49133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13247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7178461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78321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4"/>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820882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7942491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870032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5146356"/>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r>
              <a:rPr lang="en-US" dirty="0" smtClean="0"/>
              <a:t>Click icon to add chart</a:t>
            </a:r>
            <a:endParaRPr lang="en-US" dirty="0"/>
          </a:p>
        </p:txBody>
      </p:sp>
    </p:spTree>
    <p:extLst>
      <p:ext uri="{BB962C8B-B14F-4D97-AF65-F5344CB8AC3E}">
        <p14:creationId xmlns:p14="http://schemas.microsoft.com/office/powerpoint/2010/main" val="21940396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527517" indent="0" algn="ctr">
              <a:buNone/>
              <a:defRPr/>
            </a:lvl2pPr>
            <a:lvl3pPr marL="1055035" indent="0" algn="ctr">
              <a:buNone/>
              <a:defRPr/>
            </a:lvl3pPr>
            <a:lvl4pPr marL="1582552" indent="0" algn="ctr">
              <a:buNone/>
              <a:defRPr/>
            </a:lvl4pPr>
            <a:lvl5pPr marL="2110069" indent="0" algn="ctr">
              <a:buNone/>
              <a:defRPr/>
            </a:lvl5pPr>
            <a:lvl6pPr marL="2637587" indent="0" algn="ctr">
              <a:buNone/>
              <a:defRPr/>
            </a:lvl6pPr>
            <a:lvl7pPr marL="3165104" indent="0" algn="ctr">
              <a:buNone/>
              <a:defRPr/>
            </a:lvl7pPr>
            <a:lvl8pPr marL="3692622" indent="0" algn="ctr">
              <a:buNone/>
              <a:defRPr/>
            </a:lvl8pPr>
            <a:lvl9pPr marL="422013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0633135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852555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5"/>
            <a:ext cx="7772400" cy="1362076"/>
          </a:xfrm>
        </p:spPr>
        <p:txBody>
          <a:bodyPr anchor="t"/>
          <a:lstStyle>
            <a:lvl1pPr algn="l">
              <a:defRPr sz="46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300"/>
            </a:lvl1pPr>
            <a:lvl2pPr marL="527517" indent="0">
              <a:buNone/>
              <a:defRPr sz="2100"/>
            </a:lvl2pPr>
            <a:lvl3pPr marL="1055035" indent="0">
              <a:buNone/>
              <a:defRPr sz="1800"/>
            </a:lvl3pPr>
            <a:lvl4pPr marL="1582552" indent="0">
              <a:buNone/>
              <a:defRPr sz="1600"/>
            </a:lvl4pPr>
            <a:lvl5pPr marL="2110069" indent="0">
              <a:buNone/>
              <a:defRPr sz="1600"/>
            </a:lvl5pPr>
            <a:lvl6pPr marL="2637587" indent="0">
              <a:buNone/>
              <a:defRPr sz="1600"/>
            </a:lvl6pPr>
            <a:lvl7pPr marL="3165104" indent="0">
              <a:buNone/>
              <a:defRPr sz="1600"/>
            </a:lvl7pPr>
            <a:lvl8pPr marL="3692622" indent="0">
              <a:buNone/>
              <a:defRPr sz="1600"/>
            </a:lvl8pPr>
            <a:lvl9pPr marL="4220139" indent="0">
              <a:buNone/>
              <a:defRPr sz="1600"/>
            </a:lvl9pPr>
          </a:lstStyle>
          <a:p>
            <a:pPr lvl="0"/>
            <a:r>
              <a:rPr lang="en-US" smtClean="0"/>
              <a:t>Click to edit Master text styles</a:t>
            </a:r>
          </a:p>
        </p:txBody>
      </p:sp>
    </p:spTree>
    <p:extLst>
      <p:ext uri="{BB962C8B-B14F-4D97-AF65-F5344CB8AC3E}">
        <p14:creationId xmlns:p14="http://schemas.microsoft.com/office/powerpoint/2010/main" val="341583359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solidFill>
                  <a:srgbClr val="FFFFFF">
                    <a:tint val="75000"/>
                  </a:srgbClr>
                </a:solidFill>
              </a:rPr>
              <a:pPr/>
              <a:t>‹#›</a:t>
            </a:fld>
            <a:endParaRPr lang="en-US" dirty="0">
              <a:solidFill>
                <a:srgbClr val="FFFFFF">
                  <a:tint val="75000"/>
                </a:srgbClr>
              </a:solidFill>
            </a:endParaRPr>
          </a:p>
        </p:txBody>
      </p:sp>
      <p:sp>
        <p:nvSpPr>
          <p:cNvPr id="10" name="Footer Placeholder 9"/>
          <p:cNvSpPr>
            <a:spLocks noGrp="1"/>
          </p:cNvSpPr>
          <p:nvPr>
            <p:ph type="ftr" sz="quarter" idx="10"/>
          </p:nvPr>
        </p:nvSpPr>
        <p:spPr/>
        <p:txBody>
          <a:bodyPr/>
          <a:lstStyle/>
          <a:p>
            <a:r>
              <a:rPr lang="en-US" smtClean="0">
                <a:solidFill>
                  <a:srgbClr val="FFFFFF"/>
                </a:solidFill>
              </a:rPr>
              <a:t>DFS Exec Committee Mtng  |   Oct 15, 2015   |   Confidential</a:t>
            </a:r>
            <a:endParaRPr lang="en-US" dirty="0">
              <a:solidFill>
                <a:srgbClr val="FFFFFF"/>
              </a:solidFill>
            </a:endParaRPr>
          </a:p>
        </p:txBody>
      </p:sp>
      <p:sp>
        <p:nvSpPr>
          <p:cNvPr id="6" name="Title 5"/>
          <p:cNvSpPr>
            <a:spLocks noGrp="1"/>
          </p:cNvSpPr>
          <p:nvPr>
            <p:ph type="title"/>
          </p:nvPr>
        </p:nvSpPr>
        <p:spPr>
          <a:xfrm>
            <a:off x="378416" y="373379"/>
            <a:ext cx="8381999" cy="266700"/>
          </a:xfrm>
        </p:spPr>
        <p:txBody>
          <a:bodyPr>
            <a:noAutofit/>
          </a:bodyPr>
          <a:lstStyle/>
          <a:p>
            <a:r>
              <a:rPr lang="en-US" smtClean="0"/>
              <a:t>Click to edit Master title style</a:t>
            </a:r>
            <a:endParaRPr lang="en-US" dirty="0"/>
          </a:p>
        </p:txBody>
      </p:sp>
      <p:sp>
        <p:nvSpPr>
          <p:cNvPr id="4" name="Text Placeholder 3"/>
          <p:cNvSpPr>
            <a:spLocks noGrp="1"/>
          </p:cNvSpPr>
          <p:nvPr>
            <p:ph type="body" sz="quarter" idx="12"/>
          </p:nvPr>
        </p:nvSpPr>
        <p:spPr>
          <a:xfrm>
            <a:off x="378416" y="625898"/>
            <a:ext cx="8381999" cy="266700"/>
          </a:xfrm>
        </p:spPr>
        <p:txBody>
          <a:bodyPr>
            <a:noAutofit/>
          </a:bodyPr>
          <a:lstStyle>
            <a:lvl1pPr marL="0">
              <a:lnSpc>
                <a:spcPts val="2000"/>
              </a:lnSpc>
              <a:spcAft>
                <a:spcPts val="0"/>
              </a:spcAft>
              <a:buFontTx/>
              <a:buNone/>
              <a:defRPr sz="2300" cap="all">
                <a:solidFill>
                  <a:schemeClr val="tx2"/>
                </a:solidFill>
                <a:latin typeface="Effra Light"/>
              </a:defRPr>
            </a:lvl1pPr>
            <a:lvl2pPr marL="0" indent="0">
              <a:lnSpc>
                <a:spcPts val="2000"/>
              </a:lnSpc>
              <a:spcAft>
                <a:spcPts val="0"/>
              </a:spcAft>
              <a:buFontTx/>
              <a:buNone/>
              <a:defRPr sz="2300" b="0" i="0" cap="all">
                <a:solidFill>
                  <a:schemeClr val="tx2"/>
                </a:solidFill>
                <a:latin typeface="Effra Light"/>
              </a:defRPr>
            </a:lvl2pPr>
            <a:lvl3pPr marL="0" indent="0">
              <a:lnSpc>
                <a:spcPts val="2000"/>
              </a:lnSpc>
              <a:spcAft>
                <a:spcPts val="0"/>
              </a:spcAft>
              <a:buFontTx/>
              <a:buNone/>
              <a:defRPr sz="2300" b="0" i="0" cap="all">
                <a:solidFill>
                  <a:schemeClr val="tx2"/>
                </a:solidFill>
                <a:latin typeface="Effra Light"/>
              </a:defRPr>
            </a:lvl3pPr>
            <a:lvl4pPr marL="0" indent="0">
              <a:lnSpc>
                <a:spcPts val="2000"/>
              </a:lnSpc>
              <a:spcAft>
                <a:spcPts val="0"/>
              </a:spcAft>
              <a:buFontTx/>
              <a:buNone/>
              <a:defRPr sz="2300" b="0" i="0" cap="all">
                <a:solidFill>
                  <a:schemeClr val="tx2"/>
                </a:solidFill>
                <a:latin typeface="Effra Light"/>
              </a:defRPr>
            </a:lvl4pPr>
            <a:lvl5pPr marL="0" indent="0">
              <a:lnSpc>
                <a:spcPts val="2000"/>
              </a:lnSpc>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23614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11" y="1981200"/>
            <a:ext cx="3818467" cy="4114800"/>
          </a:xfrm>
        </p:spPr>
        <p:txBody>
          <a:bodyPr/>
          <a:lstStyle>
            <a:lvl1pPr>
              <a:defRPr sz="32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62" y="1981200"/>
            <a:ext cx="3818467" cy="4114800"/>
          </a:xfrm>
        </p:spPr>
        <p:txBody>
          <a:bodyPr/>
          <a:lstStyle>
            <a:lvl1pPr>
              <a:defRPr sz="32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039425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012" cy="639762"/>
          </a:xfrm>
        </p:spPr>
        <p:txBody>
          <a:bodyPr anchor="b"/>
          <a:lstStyle>
            <a:lvl1pPr marL="0" indent="0">
              <a:buNone/>
              <a:defRPr sz="2800" b="1"/>
            </a:lvl1pPr>
            <a:lvl2pPr marL="527517" indent="0">
              <a:buNone/>
              <a:defRPr sz="2300" b="1"/>
            </a:lvl2pPr>
            <a:lvl3pPr marL="1055035" indent="0">
              <a:buNone/>
              <a:defRPr sz="2100" b="1"/>
            </a:lvl3pPr>
            <a:lvl4pPr marL="1582552" indent="0">
              <a:buNone/>
              <a:defRPr sz="1800" b="1"/>
            </a:lvl4pPr>
            <a:lvl5pPr marL="2110069" indent="0">
              <a:buNone/>
              <a:defRPr sz="1800" b="1"/>
            </a:lvl5pPr>
            <a:lvl6pPr marL="2637587" indent="0">
              <a:buNone/>
              <a:defRPr sz="1800" b="1"/>
            </a:lvl6pPr>
            <a:lvl7pPr marL="3165104" indent="0">
              <a:buNone/>
              <a:defRPr sz="1800" b="1"/>
            </a:lvl7pPr>
            <a:lvl8pPr marL="3692622" indent="0">
              <a:buNone/>
              <a:defRPr sz="1800" b="1"/>
            </a:lvl8pPr>
            <a:lvl9pPr marL="4220139"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8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6"/>
            <a:ext cx="4041422" cy="639762"/>
          </a:xfrm>
        </p:spPr>
        <p:txBody>
          <a:bodyPr anchor="b"/>
          <a:lstStyle>
            <a:lvl1pPr marL="0" indent="0">
              <a:buNone/>
              <a:defRPr sz="2800" b="1"/>
            </a:lvl1pPr>
            <a:lvl2pPr marL="527517" indent="0">
              <a:buNone/>
              <a:defRPr sz="2300" b="1"/>
            </a:lvl2pPr>
            <a:lvl3pPr marL="1055035" indent="0">
              <a:buNone/>
              <a:defRPr sz="2100" b="1"/>
            </a:lvl3pPr>
            <a:lvl4pPr marL="1582552" indent="0">
              <a:buNone/>
              <a:defRPr sz="1800" b="1"/>
            </a:lvl4pPr>
            <a:lvl5pPr marL="2110069" indent="0">
              <a:buNone/>
              <a:defRPr sz="1800" b="1"/>
            </a:lvl5pPr>
            <a:lvl6pPr marL="2637587" indent="0">
              <a:buNone/>
              <a:defRPr sz="1800" b="1"/>
            </a:lvl6pPr>
            <a:lvl7pPr marL="3165104" indent="0">
              <a:buNone/>
              <a:defRPr sz="1800" b="1"/>
            </a:lvl7pPr>
            <a:lvl8pPr marL="3692622" indent="0">
              <a:buNone/>
              <a:defRPr sz="1800" b="1"/>
            </a:lvl8pPr>
            <a:lvl9pPr marL="4220139"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8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358505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548046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3929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1"/>
            <a:ext cx="3008489" cy="1162050"/>
          </a:xfrm>
        </p:spPr>
        <p:txBody>
          <a:bodyPr anchor="b"/>
          <a:lstStyle>
            <a:lvl1pPr algn="l">
              <a:defRPr sz="2300" b="1"/>
            </a:lvl1pPr>
          </a:lstStyle>
          <a:p>
            <a:r>
              <a:rPr lang="en-US" smtClean="0"/>
              <a:t>Click to edit Master title style</a:t>
            </a:r>
            <a:endParaRPr lang="en-US"/>
          </a:p>
        </p:txBody>
      </p:sp>
      <p:sp>
        <p:nvSpPr>
          <p:cNvPr id="3" name="Content Placeholder 2"/>
          <p:cNvSpPr>
            <a:spLocks noGrp="1"/>
          </p:cNvSpPr>
          <p:nvPr>
            <p:ph idx="1"/>
          </p:nvPr>
        </p:nvSpPr>
        <p:spPr>
          <a:xfrm>
            <a:off x="3575756" y="273055"/>
            <a:ext cx="5111044" cy="5853113"/>
          </a:xfrm>
        </p:spPr>
        <p:txBody>
          <a:bodyPr/>
          <a:lstStyle>
            <a:lvl1pPr>
              <a:defRPr sz="3700"/>
            </a:lvl1pPr>
            <a:lvl2pPr>
              <a:defRPr sz="3200"/>
            </a:lvl2pPr>
            <a:lvl3pPr>
              <a:defRPr sz="28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4"/>
            <a:ext cx="3008489" cy="4691063"/>
          </a:xfrm>
        </p:spPr>
        <p:txBody>
          <a:bodyPr/>
          <a:lstStyle>
            <a:lvl1pPr marL="0" indent="0">
              <a:buNone/>
              <a:defRPr sz="1600"/>
            </a:lvl1pPr>
            <a:lvl2pPr marL="527517" indent="0">
              <a:buNone/>
              <a:defRPr sz="1400"/>
            </a:lvl2pPr>
            <a:lvl3pPr marL="1055035" indent="0">
              <a:buNone/>
              <a:defRPr sz="1200"/>
            </a:lvl3pPr>
            <a:lvl4pPr marL="1582552" indent="0">
              <a:buNone/>
              <a:defRPr sz="1000"/>
            </a:lvl4pPr>
            <a:lvl5pPr marL="2110069" indent="0">
              <a:buNone/>
              <a:defRPr sz="1000"/>
            </a:lvl5pPr>
            <a:lvl6pPr marL="2637587" indent="0">
              <a:buNone/>
              <a:defRPr sz="1000"/>
            </a:lvl6pPr>
            <a:lvl7pPr marL="3165104" indent="0">
              <a:buNone/>
              <a:defRPr sz="1000"/>
            </a:lvl7pPr>
            <a:lvl8pPr marL="3692622" indent="0">
              <a:buNone/>
              <a:defRPr sz="1000"/>
            </a:lvl8pPr>
            <a:lvl9pPr marL="4220139" indent="0">
              <a:buNone/>
              <a:defRPr sz="1000"/>
            </a:lvl9pPr>
          </a:lstStyle>
          <a:p>
            <a:pPr lvl="0"/>
            <a:r>
              <a:rPr lang="en-US" smtClean="0"/>
              <a:t>Click to edit Master text styles</a:t>
            </a:r>
          </a:p>
        </p:txBody>
      </p:sp>
    </p:spTree>
    <p:extLst>
      <p:ext uri="{BB962C8B-B14F-4D97-AF65-F5344CB8AC3E}">
        <p14:creationId xmlns:p14="http://schemas.microsoft.com/office/powerpoint/2010/main" val="13361807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3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700"/>
            </a:lvl1pPr>
            <a:lvl2pPr marL="527517" indent="0">
              <a:buNone/>
              <a:defRPr sz="3200"/>
            </a:lvl2pPr>
            <a:lvl3pPr marL="1055035" indent="0">
              <a:buNone/>
              <a:defRPr sz="2800"/>
            </a:lvl3pPr>
            <a:lvl4pPr marL="1582552" indent="0">
              <a:buNone/>
              <a:defRPr sz="2300"/>
            </a:lvl4pPr>
            <a:lvl5pPr marL="2110069" indent="0">
              <a:buNone/>
              <a:defRPr sz="2300"/>
            </a:lvl5pPr>
            <a:lvl6pPr marL="2637587" indent="0">
              <a:buNone/>
              <a:defRPr sz="2300"/>
            </a:lvl6pPr>
            <a:lvl7pPr marL="3165104" indent="0">
              <a:buNone/>
              <a:defRPr sz="2300"/>
            </a:lvl7pPr>
            <a:lvl8pPr marL="3692622" indent="0">
              <a:buNone/>
              <a:defRPr sz="2300"/>
            </a:lvl8pPr>
            <a:lvl9pPr marL="4220139" indent="0">
              <a:buNone/>
              <a:defRPr sz="2300"/>
            </a:lvl9pPr>
          </a:lstStyle>
          <a:p>
            <a:pPr lvl="0"/>
            <a:endParaRPr lang="en-US" noProof="0" dirty="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600"/>
            </a:lvl1pPr>
            <a:lvl2pPr marL="527517" indent="0">
              <a:buNone/>
              <a:defRPr sz="1400"/>
            </a:lvl2pPr>
            <a:lvl3pPr marL="1055035" indent="0">
              <a:buNone/>
              <a:defRPr sz="1200"/>
            </a:lvl3pPr>
            <a:lvl4pPr marL="1582552" indent="0">
              <a:buNone/>
              <a:defRPr sz="1000"/>
            </a:lvl4pPr>
            <a:lvl5pPr marL="2110069" indent="0">
              <a:buNone/>
              <a:defRPr sz="1000"/>
            </a:lvl5pPr>
            <a:lvl6pPr marL="2637587" indent="0">
              <a:buNone/>
              <a:defRPr sz="1000"/>
            </a:lvl6pPr>
            <a:lvl7pPr marL="3165104" indent="0">
              <a:buNone/>
              <a:defRPr sz="1000"/>
            </a:lvl7pPr>
            <a:lvl8pPr marL="3692622" indent="0">
              <a:buNone/>
              <a:defRPr sz="1000"/>
            </a:lvl8pPr>
            <a:lvl9pPr marL="4220139" indent="0">
              <a:buNone/>
              <a:defRPr sz="1000"/>
            </a:lvl9pPr>
          </a:lstStyle>
          <a:p>
            <a:pPr lvl="0"/>
            <a:r>
              <a:rPr lang="en-US" smtClean="0"/>
              <a:t>Click to edit Master text styles</a:t>
            </a:r>
          </a:p>
        </p:txBody>
      </p:sp>
    </p:spTree>
    <p:extLst>
      <p:ext uri="{BB962C8B-B14F-4D97-AF65-F5344CB8AC3E}">
        <p14:creationId xmlns:p14="http://schemas.microsoft.com/office/powerpoint/2010/main" val="131174839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200547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9922"/>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Tree>
    <p:extLst>
      <p:ext uri="{BB962C8B-B14F-4D97-AF65-F5344CB8AC3E}">
        <p14:creationId xmlns:p14="http://schemas.microsoft.com/office/powerpoint/2010/main" val="2257287011"/>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 Col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solidFill>
                  <a:srgbClr val="FFFFFF">
                    <a:tint val="75000"/>
                  </a:srgbClr>
                </a:solidFill>
              </a:rPr>
              <a:pPr/>
              <a:t>‹#›</a:t>
            </a:fld>
            <a:endParaRPr lang="en-US" dirty="0">
              <a:solidFill>
                <a:srgbClr val="FFFFFF">
                  <a:tint val="75000"/>
                </a:srgbClr>
              </a:solidFill>
            </a:endParaRPr>
          </a:p>
        </p:txBody>
      </p:sp>
      <p:sp>
        <p:nvSpPr>
          <p:cNvPr id="10" name="Footer Placeholder 9"/>
          <p:cNvSpPr>
            <a:spLocks noGrp="1"/>
          </p:cNvSpPr>
          <p:nvPr>
            <p:ph type="ftr" sz="quarter" idx="10"/>
          </p:nvPr>
        </p:nvSpPr>
        <p:spPr/>
        <p:txBody>
          <a:bodyPr/>
          <a:lstStyle/>
          <a:p>
            <a:r>
              <a:rPr lang="en-US" smtClean="0">
                <a:solidFill>
                  <a:srgbClr val="FFFFFF"/>
                </a:solidFill>
              </a:rPr>
              <a:t>DFS Exec Committee Mtng  |   Oct 15, 2015   |   Confidential</a:t>
            </a:r>
            <a:endParaRPr lang="en-US" dirty="0">
              <a:solidFill>
                <a:srgbClr val="FFFFFF"/>
              </a:solidFill>
            </a:endParaRPr>
          </a:p>
        </p:txBody>
      </p:sp>
      <p:sp>
        <p:nvSpPr>
          <p:cNvPr id="9" name="Title 8"/>
          <p:cNvSpPr>
            <a:spLocks noGrp="1"/>
          </p:cNvSpPr>
          <p:nvPr>
            <p:ph type="title"/>
          </p:nvPr>
        </p:nvSpPr>
        <p:spPr>
          <a:xfrm>
            <a:off x="378415" y="371678"/>
            <a:ext cx="8382001" cy="266700"/>
          </a:xfrm>
        </p:spPr>
        <p:txBody>
          <a:bodyPr/>
          <a:lstStyle>
            <a:lvl1pPr>
              <a:lnSpc>
                <a:spcPts val="2000"/>
              </a:lnSpc>
              <a:spcBef>
                <a:spcPts val="0"/>
              </a:spcBef>
              <a:spcAft>
                <a:spcPts val="0"/>
              </a:spcAft>
              <a:defRPr/>
            </a:lvl1pPr>
          </a:lstStyle>
          <a:p>
            <a:r>
              <a:rPr lang="en-US" smtClean="0"/>
              <a:t>Click to edit Master title style</a:t>
            </a:r>
            <a:endParaRPr lang="en-US" dirty="0"/>
          </a:p>
        </p:txBody>
      </p:sp>
      <p:sp>
        <p:nvSpPr>
          <p:cNvPr id="7" name="Text Placeholder 3"/>
          <p:cNvSpPr>
            <a:spLocks noGrp="1"/>
          </p:cNvSpPr>
          <p:nvPr>
            <p:ph type="body" sz="quarter" idx="13"/>
          </p:nvPr>
        </p:nvSpPr>
        <p:spPr>
          <a:xfrm>
            <a:off x="378415" y="624840"/>
            <a:ext cx="8382001"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idx="1"/>
          </p:nvPr>
        </p:nvSpPr>
        <p:spPr>
          <a:xfrm>
            <a:off x="378358" y="1330854"/>
            <a:ext cx="4192323" cy="4573324"/>
          </a:xfrm>
        </p:spPr>
        <p:txBody>
          <a:bodyPr rIns="1523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570905" y="1330854"/>
            <a:ext cx="4189677" cy="4573324"/>
          </a:xfrm>
        </p:spPr>
        <p:txBody>
          <a:bodyPr rIns="1523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3999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 Col Intro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solidFill>
                  <a:srgbClr val="FFFFFF">
                    <a:tint val="75000"/>
                  </a:srgbClr>
                </a:solidFill>
              </a:rPr>
              <a:pPr/>
              <a:t>‹#›</a:t>
            </a:fld>
            <a:endParaRPr lang="en-US" dirty="0">
              <a:solidFill>
                <a:srgbClr val="FFFFFF">
                  <a:tint val="75000"/>
                </a:srgbClr>
              </a:solidFill>
            </a:endParaRPr>
          </a:p>
        </p:txBody>
      </p:sp>
      <p:sp>
        <p:nvSpPr>
          <p:cNvPr id="10" name="Footer Placeholder 9"/>
          <p:cNvSpPr>
            <a:spLocks noGrp="1"/>
          </p:cNvSpPr>
          <p:nvPr>
            <p:ph type="ftr" sz="quarter" idx="10"/>
          </p:nvPr>
        </p:nvSpPr>
        <p:spPr/>
        <p:txBody>
          <a:bodyPr/>
          <a:lstStyle/>
          <a:p>
            <a:r>
              <a:rPr lang="en-US" smtClean="0">
                <a:solidFill>
                  <a:srgbClr val="FFFFFF"/>
                </a:solidFill>
              </a:rPr>
              <a:t>DFS Exec Committee Mtng  |   Oct 15, 2015   |   Confidential</a:t>
            </a:r>
            <a:endParaRPr lang="en-US" dirty="0">
              <a:solidFill>
                <a:srgbClr val="FFFFFF"/>
              </a:solidFill>
            </a:endParaRPr>
          </a:p>
        </p:txBody>
      </p:sp>
      <p:sp>
        <p:nvSpPr>
          <p:cNvPr id="9" name="Title 8"/>
          <p:cNvSpPr>
            <a:spLocks noGrp="1"/>
          </p:cNvSpPr>
          <p:nvPr>
            <p:ph type="title"/>
          </p:nvPr>
        </p:nvSpPr>
        <p:spPr>
          <a:xfrm>
            <a:off x="378416" y="373380"/>
            <a:ext cx="8381999" cy="266700"/>
          </a:xfrm>
        </p:spPr>
        <p:txBody>
          <a:bodyPr/>
          <a:lstStyle>
            <a:lvl1pPr>
              <a:lnSpc>
                <a:spcPts val="2000"/>
              </a:lnSpc>
              <a:spcBef>
                <a:spcPts val="0"/>
              </a:spcBef>
              <a:spcAft>
                <a:spcPts val="0"/>
              </a:spcAft>
              <a:defRPr/>
            </a:lvl1pPr>
          </a:lstStyle>
          <a:p>
            <a:r>
              <a:rPr lang="en-US" smtClean="0"/>
              <a:t>Click to edit Master title style</a:t>
            </a:r>
            <a:endParaRPr lang="en-US" dirty="0"/>
          </a:p>
        </p:txBody>
      </p:sp>
      <p:sp>
        <p:nvSpPr>
          <p:cNvPr id="13" name="Text Placeholder 3"/>
          <p:cNvSpPr>
            <a:spLocks noGrp="1"/>
          </p:cNvSpPr>
          <p:nvPr>
            <p:ph type="body" sz="quarter" idx="14"/>
          </p:nvPr>
        </p:nvSpPr>
        <p:spPr>
          <a:xfrm>
            <a:off x="378416" y="624840"/>
            <a:ext cx="8381999"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idx="1"/>
          </p:nvPr>
        </p:nvSpPr>
        <p:spPr>
          <a:xfrm>
            <a:off x="378354" y="1330854"/>
            <a:ext cx="8382000" cy="685800"/>
          </a:xfrm>
        </p:spPr>
        <p:txBody>
          <a:bodyPr>
            <a:noAutofit/>
          </a:bodyPr>
          <a:lstStyle>
            <a:lvl1pPr marL="0" indent="0">
              <a:lnSpc>
                <a:spcPts val="2000"/>
              </a:lnSpc>
              <a:spcAft>
                <a:spcPts val="667"/>
              </a:spcAft>
              <a:buFontTx/>
              <a:buNone/>
              <a:defRPr sz="1800" baseline="0">
                <a:solidFill>
                  <a:schemeClr val="tx1"/>
                </a:solidFill>
                <a:latin typeface="Effra"/>
              </a:defRPr>
            </a:lvl1pPr>
            <a:lvl2pPr marL="0" indent="0">
              <a:lnSpc>
                <a:spcPts val="2000"/>
              </a:lnSpc>
              <a:spcAft>
                <a:spcPts val="667"/>
              </a:spcAft>
              <a:buFontTx/>
              <a:buNone/>
              <a:defRPr sz="1800">
                <a:solidFill>
                  <a:schemeClr val="tx1"/>
                </a:solidFill>
                <a:latin typeface="Effra"/>
              </a:defRPr>
            </a:lvl2pPr>
            <a:lvl3pPr marL="0" indent="0">
              <a:lnSpc>
                <a:spcPts val="2000"/>
              </a:lnSpc>
              <a:spcAft>
                <a:spcPts val="667"/>
              </a:spcAft>
              <a:buFontTx/>
              <a:buNone/>
              <a:defRPr sz="1800">
                <a:solidFill>
                  <a:schemeClr val="tx1"/>
                </a:solidFill>
                <a:latin typeface="Effra"/>
              </a:defRPr>
            </a:lvl3pPr>
            <a:lvl4pPr marL="0" indent="0">
              <a:lnSpc>
                <a:spcPts val="2000"/>
              </a:lnSpc>
              <a:spcAft>
                <a:spcPts val="667"/>
              </a:spcAft>
              <a:buFontTx/>
              <a:buNone/>
              <a:defRPr sz="1800">
                <a:solidFill>
                  <a:schemeClr val="tx1"/>
                </a:solidFill>
                <a:latin typeface="Effra"/>
              </a:defRPr>
            </a:lvl4pPr>
            <a:lvl5pPr marL="0" indent="0">
              <a:lnSpc>
                <a:spcPts val="2000"/>
              </a:lnSpc>
              <a:spcAft>
                <a:spcPts val="667"/>
              </a:spcAft>
              <a:buFontTx/>
              <a:buNone/>
              <a:defRPr sz="1800">
                <a:solidFill>
                  <a:schemeClr val="tx1"/>
                </a:solidFill>
                <a:latin typeface="Effra"/>
              </a:defRPr>
            </a:lvl5pPr>
            <a:lvl6pPr marL="0" indent="0">
              <a:lnSpc>
                <a:spcPts val="2167"/>
              </a:lnSpc>
              <a:buFontTx/>
              <a:buNone/>
              <a:defRPr sz="1900">
                <a:solidFill>
                  <a:schemeClr val="tx1"/>
                </a:solidFill>
              </a:defRPr>
            </a:lvl6pPr>
            <a:lvl7pPr marL="0" indent="0">
              <a:lnSpc>
                <a:spcPts val="2167"/>
              </a:lnSpc>
              <a:buFontTx/>
              <a:buNone/>
              <a:defRPr sz="1900">
                <a:solidFill>
                  <a:schemeClr val="tx1"/>
                </a:solidFill>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378358" y="2024055"/>
            <a:ext cx="4192323" cy="3880126"/>
          </a:xfrm>
        </p:spPr>
        <p:txBody>
          <a:bodyPr rIns="152394"/>
          <a:lstStyle>
            <a:lvl1pPr marL="380985" indent="-190492" algn="l">
              <a:lnSpc>
                <a:spcPts val="1833"/>
              </a:lnSpc>
              <a:spcAft>
                <a:spcPts val="500"/>
              </a:spcAft>
              <a:buFont typeface="Wingdings" charset="2"/>
              <a:buChar char="§"/>
              <a:defRPr sz="1700">
                <a:solidFill>
                  <a:schemeClr val="accent3"/>
                </a:solidFill>
              </a:defRPr>
            </a:lvl1pPr>
            <a:lvl2pPr marL="571477" indent="-190492">
              <a:defRPr/>
            </a:lvl2pPr>
            <a:lvl3pPr marL="765939" indent="-190492">
              <a:defRPr/>
            </a:lvl3pPr>
            <a:lvl4pPr marL="955108" indent="-190492">
              <a:defRPr/>
            </a:lvl4pPr>
            <a:lvl5pPr marL="1146923" indent="-189170">
              <a:defRPr/>
            </a:lvl5pPr>
            <a:lvl6pPr marL="1334770" indent="-187847">
              <a:defRPr/>
            </a:lvl6pPr>
            <a:lvl7pPr marL="1523939" indent="-189170" defTabSz="416702">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2"/>
          <p:cNvSpPr>
            <a:spLocks noGrp="1"/>
          </p:cNvSpPr>
          <p:nvPr>
            <p:ph idx="15"/>
          </p:nvPr>
        </p:nvSpPr>
        <p:spPr>
          <a:xfrm>
            <a:off x="4570905" y="2024055"/>
            <a:ext cx="4189677" cy="3880126"/>
          </a:xfrm>
        </p:spPr>
        <p:txBody>
          <a:bodyPr rIns="152394"/>
          <a:lstStyle>
            <a:lvl1pPr marL="380985" indent="-190492" algn="l">
              <a:lnSpc>
                <a:spcPts val="1833"/>
              </a:lnSpc>
              <a:spcAft>
                <a:spcPts val="500"/>
              </a:spcAft>
              <a:buFont typeface="Wingdings" charset="2"/>
              <a:buChar char="§"/>
              <a:defRPr sz="1700">
                <a:solidFill>
                  <a:schemeClr val="accent3"/>
                </a:solidFill>
              </a:defRPr>
            </a:lvl1pPr>
            <a:lvl2pPr marL="571477" indent="-190492">
              <a:defRPr/>
            </a:lvl2pPr>
            <a:lvl3pPr marL="765939" indent="-190492">
              <a:defRPr/>
            </a:lvl3pPr>
            <a:lvl4pPr marL="955108" indent="-190492">
              <a:defRPr/>
            </a:lvl4pPr>
            <a:lvl5pPr marL="1146923" indent="-189170">
              <a:defRPr/>
            </a:lvl5pPr>
            <a:lvl6pPr marL="1334770" indent="-187847">
              <a:defRPr/>
            </a:lvl6pPr>
            <a:lvl7pPr marL="1523939" indent="-189170" defTabSz="416702">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131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Photo">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solidFill>
                  <a:srgbClr val="FFFFFF">
                    <a:tint val="75000"/>
                  </a:srgbClr>
                </a:solidFill>
              </a:rPr>
              <a:pPr/>
              <a:t>‹#›</a:t>
            </a:fld>
            <a:endParaRPr lang="en-US" dirty="0">
              <a:solidFill>
                <a:srgbClr val="FFFFFF">
                  <a:tint val="75000"/>
                </a:srgbClr>
              </a:solidFill>
            </a:endParaRPr>
          </a:p>
        </p:txBody>
      </p:sp>
      <p:sp>
        <p:nvSpPr>
          <p:cNvPr id="10" name="Footer Placeholder 9"/>
          <p:cNvSpPr>
            <a:spLocks noGrp="1"/>
          </p:cNvSpPr>
          <p:nvPr>
            <p:ph type="ftr" sz="quarter" idx="10"/>
          </p:nvPr>
        </p:nvSpPr>
        <p:spPr/>
        <p:txBody>
          <a:bodyPr/>
          <a:lstStyle/>
          <a:p>
            <a:r>
              <a:rPr lang="en-US" smtClean="0">
                <a:solidFill>
                  <a:srgbClr val="FFFFFF"/>
                </a:solidFill>
              </a:rPr>
              <a:t>DFS Exec Committee Mtng  |   Oct 15, 2015   |   Confidential</a:t>
            </a:r>
            <a:endParaRPr lang="en-US" dirty="0">
              <a:solidFill>
                <a:srgbClr val="FFFFFF"/>
              </a:solidFill>
            </a:endParaRPr>
          </a:p>
        </p:txBody>
      </p:sp>
      <p:sp>
        <p:nvSpPr>
          <p:cNvPr id="9" name="Title 8"/>
          <p:cNvSpPr>
            <a:spLocks noGrp="1"/>
          </p:cNvSpPr>
          <p:nvPr>
            <p:ph type="title"/>
          </p:nvPr>
        </p:nvSpPr>
        <p:spPr>
          <a:xfrm>
            <a:off x="378354" y="373380"/>
            <a:ext cx="5087930" cy="266700"/>
          </a:xfrm>
        </p:spPr>
        <p:txBody>
          <a:bodyPr/>
          <a:lstStyle>
            <a:lvl1pPr>
              <a:lnSpc>
                <a:spcPts val="2000"/>
              </a:lnSpc>
              <a:spcBef>
                <a:spcPts val="0"/>
              </a:spcBef>
              <a:spcAft>
                <a:spcPts val="0"/>
              </a:spcAft>
              <a:defRPr/>
            </a:lvl1pPr>
          </a:lstStyle>
          <a:p>
            <a:r>
              <a:rPr lang="en-US" smtClean="0"/>
              <a:t>Click to edit Master title style</a:t>
            </a:r>
            <a:endParaRPr lang="en-US" dirty="0"/>
          </a:p>
        </p:txBody>
      </p:sp>
      <p:sp>
        <p:nvSpPr>
          <p:cNvPr id="7" name="Text Placeholder 3"/>
          <p:cNvSpPr>
            <a:spLocks noGrp="1"/>
          </p:cNvSpPr>
          <p:nvPr>
            <p:ph type="body" sz="quarter" idx="13"/>
          </p:nvPr>
        </p:nvSpPr>
        <p:spPr>
          <a:xfrm>
            <a:off x="378354" y="624840"/>
            <a:ext cx="5087930"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idx="1"/>
          </p:nvPr>
        </p:nvSpPr>
        <p:spPr>
          <a:xfrm>
            <a:off x="378354" y="1338792"/>
            <a:ext cx="5087930" cy="45653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Picture Placeholder 3"/>
          <p:cNvSpPr>
            <a:spLocks noGrp="1"/>
          </p:cNvSpPr>
          <p:nvPr>
            <p:ph type="pic" sz="quarter" idx="12" hasCustomPrompt="1"/>
          </p:nvPr>
        </p:nvSpPr>
        <p:spPr>
          <a:xfrm>
            <a:off x="5611821" y="0"/>
            <a:ext cx="3532187" cy="6286500"/>
          </a:xfrm>
        </p:spPr>
        <p:txBody>
          <a:bodyPr lIns="76197" tIns="38098" rIns="76197" bIns="38098">
            <a:normAutofit/>
          </a:bodyPr>
          <a:lstStyle>
            <a:lvl1pPr marL="0" indent="0">
              <a:lnSpc>
                <a:spcPts val="1500"/>
              </a:lnSpc>
              <a:buNone/>
              <a:defRPr sz="1500" cap="all" baseline="0">
                <a:latin typeface="Effra Light"/>
              </a:defRPr>
            </a:lvl1pPr>
          </a:lstStyle>
          <a:p>
            <a:r>
              <a:rPr lang="en-US" dirty="0" smtClean="0"/>
              <a:t>Drag picture to placeholder </a:t>
            </a:r>
            <a:br>
              <a:rPr lang="en-US" dirty="0" smtClean="0"/>
            </a:br>
            <a:r>
              <a:rPr lang="en-US" dirty="0" smtClean="0"/>
              <a:t>or click icon to add</a:t>
            </a:r>
            <a:endParaRPr lang="en-US" dirty="0"/>
          </a:p>
        </p:txBody>
      </p:sp>
    </p:spTree>
    <p:extLst>
      <p:ext uri="{BB962C8B-B14F-4D97-AF65-F5344CB8AC3E}">
        <p14:creationId xmlns:p14="http://schemas.microsoft.com/office/powerpoint/2010/main" val="2045126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roduc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fld id="{A3032E39-2DD7-6341-87B9-9AB98FE36691}" type="slidenum">
              <a:rPr lang="en-US" smtClean="0">
                <a:solidFill>
                  <a:srgbClr val="FFFFFF">
                    <a:tint val="75000"/>
                  </a:srgbClr>
                </a:solidFill>
              </a:rPr>
              <a:pPr/>
              <a:t>‹#›</a:t>
            </a:fld>
            <a:endParaRPr lang="en-US" dirty="0">
              <a:solidFill>
                <a:srgbClr val="FFFFFF">
                  <a:tint val="75000"/>
                </a:srgbClr>
              </a:solidFill>
            </a:endParaRPr>
          </a:p>
        </p:txBody>
      </p:sp>
      <p:sp>
        <p:nvSpPr>
          <p:cNvPr id="8" name="Footer Placeholder 7"/>
          <p:cNvSpPr>
            <a:spLocks noGrp="1"/>
          </p:cNvSpPr>
          <p:nvPr>
            <p:ph type="ftr" sz="quarter" idx="10"/>
          </p:nvPr>
        </p:nvSpPr>
        <p:spPr/>
        <p:txBody>
          <a:bodyPr/>
          <a:lstStyle/>
          <a:p>
            <a:r>
              <a:rPr lang="en-US" smtClean="0">
                <a:solidFill>
                  <a:srgbClr val="FFFFFF"/>
                </a:solidFill>
              </a:rPr>
              <a:t>DFS Exec Committee Mtng  |   Oct 15, 2015   |   Confidential</a:t>
            </a:r>
            <a:endParaRPr lang="en-US" dirty="0">
              <a:solidFill>
                <a:srgbClr val="FFFFFF"/>
              </a:solidFill>
            </a:endParaRPr>
          </a:p>
        </p:txBody>
      </p:sp>
      <p:sp>
        <p:nvSpPr>
          <p:cNvPr id="2" name="Title 1"/>
          <p:cNvSpPr>
            <a:spLocks noGrp="1"/>
          </p:cNvSpPr>
          <p:nvPr>
            <p:ph type="title"/>
          </p:nvPr>
        </p:nvSpPr>
        <p:spPr>
          <a:xfrm>
            <a:off x="378416" y="373380"/>
            <a:ext cx="8381999" cy="266700"/>
          </a:xfrm>
        </p:spPr>
        <p:txBody>
          <a:bodyPr/>
          <a:lstStyle>
            <a:lvl1pPr>
              <a:lnSpc>
                <a:spcPts val="2000"/>
              </a:lnSpc>
              <a:spcBef>
                <a:spcPts val="0"/>
              </a:spcBef>
              <a:spcAft>
                <a:spcPts val="0"/>
              </a:spcAft>
              <a:defRPr/>
            </a:lvl1pPr>
          </a:lstStyle>
          <a:p>
            <a:r>
              <a:rPr lang="en-US" smtClean="0"/>
              <a:t>Click to edit Master title style</a:t>
            </a:r>
            <a:endParaRPr lang="en-US" dirty="0"/>
          </a:p>
        </p:txBody>
      </p:sp>
      <p:sp>
        <p:nvSpPr>
          <p:cNvPr id="58" name="Text Placeholder 3"/>
          <p:cNvSpPr>
            <a:spLocks noGrp="1"/>
          </p:cNvSpPr>
          <p:nvPr>
            <p:ph type="body" sz="quarter" idx="13"/>
          </p:nvPr>
        </p:nvSpPr>
        <p:spPr>
          <a:xfrm>
            <a:off x="378354" y="624840"/>
            <a:ext cx="8382000"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5" name="Picture Placeholder 3"/>
          <p:cNvSpPr>
            <a:spLocks noGrp="1"/>
          </p:cNvSpPr>
          <p:nvPr>
            <p:ph type="pic" sz="quarter" idx="14"/>
          </p:nvPr>
        </p:nvSpPr>
        <p:spPr>
          <a:xfrm>
            <a:off x="386293" y="2909975"/>
            <a:ext cx="1196340" cy="1196340"/>
          </a:xfrm>
        </p:spPr>
        <p:txBody>
          <a:bodyPr>
            <a:normAutofit/>
          </a:bodyPr>
          <a:lstStyle>
            <a:lvl1pPr>
              <a:lnSpc>
                <a:spcPts val="1167"/>
              </a:lnSpc>
              <a:spcAft>
                <a:spcPts val="0"/>
              </a:spcAft>
              <a:defRPr sz="1000">
                <a:latin typeface="+mn-lt"/>
              </a:defRPr>
            </a:lvl1pPr>
          </a:lstStyle>
          <a:p>
            <a:r>
              <a:rPr lang="en-US" smtClean="0"/>
              <a:t>Click icon to add picture</a:t>
            </a:r>
            <a:endParaRPr lang="en-US" dirty="0"/>
          </a:p>
        </p:txBody>
      </p:sp>
      <p:sp>
        <p:nvSpPr>
          <p:cNvPr id="46" name="Picture Placeholder 3"/>
          <p:cNvSpPr>
            <a:spLocks noGrp="1"/>
          </p:cNvSpPr>
          <p:nvPr>
            <p:ph type="pic" sz="quarter" idx="15"/>
          </p:nvPr>
        </p:nvSpPr>
        <p:spPr>
          <a:xfrm>
            <a:off x="1577067" y="2909975"/>
            <a:ext cx="1196340" cy="1196340"/>
          </a:xfrm>
        </p:spPr>
        <p:txBody>
          <a:bodyPr>
            <a:normAutofit/>
          </a:bodyPr>
          <a:lstStyle>
            <a:lvl1pPr>
              <a:lnSpc>
                <a:spcPts val="1167"/>
              </a:lnSpc>
              <a:spcAft>
                <a:spcPts val="0"/>
              </a:spcAft>
              <a:defRPr sz="1000">
                <a:latin typeface="+mn-lt"/>
              </a:defRPr>
            </a:lvl1pPr>
          </a:lstStyle>
          <a:p>
            <a:r>
              <a:rPr lang="en-US" smtClean="0"/>
              <a:t>Click icon to add picture</a:t>
            </a:r>
            <a:endParaRPr lang="en-US"/>
          </a:p>
        </p:txBody>
      </p:sp>
      <p:sp>
        <p:nvSpPr>
          <p:cNvPr id="47" name="Picture Placeholder 3"/>
          <p:cNvSpPr>
            <a:spLocks noGrp="1"/>
          </p:cNvSpPr>
          <p:nvPr>
            <p:ph type="pic" sz="quarter" idx="16"/>
          </p:nvPr>
        </p:nvSpPr>
        <p:spPr>
          <a:xfrm>
            <a:off x="2774458" y="2909975"/>
            <a:ext cx="1196340" cy="1196340"/>
          </a:xfrm>
        </p:spPr>
        <p:txBody>
          <a:bodyPr>
            <a:normAutofit/>
          </a:bodyPr>
          <a:lstStyle>
            <a:lvl1pPr>
              <a:lnSpc>
                <a:spcPts val="1167"/>
              </a:lnSpc>
              <a:spcAft>
                <a:spcPts val="0"/>
              </a:spcAft>
              <a:defRPr sz="1000">
                <a:latin typeface="+mn-lt"/>
              </a:defRPr>
            </a:lvl1pPr>
          </a:lstStyle>
          <a:p>
            <a:r>
              <a:rPr lang="en-US" smtClean="0"/>
              <a:t>Click icon to add picture</a:t>
            </a:r>
            <a:endParaRPr lang="en-US" dirty="0"/>
          </a:p>
        </p:txBody>
      </p:sp>
      <p:sp>
        <p:nvSpPr>
          <p:cNvPr id="55" name="Picture Placeholder 3"/>
          <p:cNvSpPr>
            <a:spLocks noGrp="1"/>
          </p:cNvSpPr>
          <p:nvPr>
            <p:ph type="pic" sz="quarter" idx="17"/>
          </p:nvPr>
        </p:nvSpPr>
        <p:spPr>
          <a:xfrm>
            <a:off x="3971845" y="2909975"/>
            <a:ext cx="1196340" cy="1196340"/>
          </a:xfrm>
        </p:spPr>
        <p:txBody>
          <a:bodyPr>
            <a:normAutofit/>
          </a:bodyPr>
          <a:lstStyle>
            <a:lvl1pPr>
              <a:lnSpc>
                <a:spcPts val="1167"/>
              </a:lnSpc>
              <a:spcAft>
                <a:spcPts val="0"/>
              </a:spcAft>
              <a:defRPr sz="1000">
                <a:latin typeface="+mn-lt"/>
              </a:defRPr>
            </a:lvl1pPr>
          </a:lstStyle>
          <a:p>
            <a:r>
              <a:rPr lang="en-US" smtClean="0"/>
              <a:t>Click icon to add picture</a:t>
            </a:r>
            <a:endParaRPr lang="en-US"/>
          </a:p>
        </p:txBody>
      </p:sp>
      <p:sp>
        <p:nvSpPr>
          <p:cNvPr id="56" name="Picture Placeholder 3"/>
          <p:cNvSpPr>
            <a:spLocks noGrp="1"/>
          </p:cNvSpPr>
          <p:nvPr>
            <p:ph type="pic" sz="quarter" idx="18"/>
          </p:nvPr>
        </p:nvSpPr>
        <p:spPr>
          <a:xfrm>
            <a:off x="5169234" y="2909975"/>
            <a:ext cx="1196340" cy="1196340"/>
          </a:xfrm>
        </p:spPr>
        <p:txBody>
          <a:bodyPr>
            <a:normAutofit/>
          </a:bodyPr>
          <a:lstStyle>
            <a:lvl1pPr>
              <a:lnSpc>
                <a:spcPts val="1167"/>
              </a:lnSpc>
              <a:spcAft>
                <a:spcPts val="0"/>
              </a:spcAft>
              <a:defRPr sz="1000">
                <a:latin typeface="+mn-lt"/>
              </a:defRPr>
            </a:lvl1pPr>
          </a:lstStyle>
          <a:p>
            <a:r>
              <a:rPr lang="en-US" smtClean="0"/>
              <a:t>Click icon to add picture</a:t>
            </a:r>
            <a:endParaRPr lang="en-US"/>
          </a:p>
        </p:txBody>
      </p:sp>
      <p:sp>
        <p:nvSpPr>
          <p:cNvPr id="57" name="Picture Placeholder 3"/>
          <p:cNvSpPr>
            <a:spLocks noGrp="1"/>
          </p:cNvSpPr>
          <p:nvPr>
            <p:ph type="pic" sz="quarter" idx="19"/>
          </p:nvPr>
        </p:nvSpPr>
        <p:spPr>
          <a:xfrm>
            <a:off x="6366626" y="2909975"/>
            <a:ext cx="1196340" cy="1196340"/>
          </a:xfrm>
        </p:spPr>
        <p:txBody>
          <a:bodyPr>
            <a:normAutofit/>
          </a:bodyPr>
          <a:lstStyle>
            <a:lvl1pPr>
              <a:lnSpc>
                <a:spcPts val="1167"/>
              </a:lnSpc>
              <a:spcAft>
                <a:spcPts val="0"/>
              </a:spcAft>
              <a:defRPr sz="1000">
                <a:latin typeface="+mn-lt"/>
              </a:defRPr>
            </a:lvl1pPr>
          </a:lstStyle>
          <a:p>
            <a:r>
              <a:rPr lang="en-US" smtClean="0"/>
              <a:t>Click icon to add picture</a:t>
            </a:r>
            <a:endParaRPr lang="en-US"/>
          </a:p>
        </p:txBody>
      </p:sp>
      <p:sp>
        <p:nvSpPr>
          <p:cNvPr id="59" name="Picture Placeholder 3"/>
          <p:cNvSpPr>
            <a:spLocks noGrp="1"/>
          </p:cNvSpPr>
          <p:nvPr>
            <p:ph type="pic" sz="quarter" idx="20"/>
          </p:nvPr>
        </p:nvSpPr>
        <p:spPr>
          <a:xfrm>
            <a:off x="7564018" y="2909975"/>
            <a:ext cx="1196340" cy="1196340"/>
          </a:xfrm>
        </p:spPr>
        <p:txBody>
          <a:bodyPr>
            <a:normAutofit/>
          </a:bodyPr>
          <a:lstStyle>
            <a:lvl1pPr>
              <a:lnSpc>
                <a:spcPts val="1167"/>
              </a:lnSpc>
              <a:spcAft>
                <a:spcPts val="0"/>
              </a:spcAft>
              <a:defRPr sz="1000">
                <a:latin typeface="+mn-lt"/>
              </a:defRPr>
            </a:lvl1pPr>
          </a:lstStyle>
          <a:p>
            <a:r>
              <a:rPr lang="en-US" smtClean="0"/>
              <a:t>Click icon to add picture</a:t>
            </a:r>
            <a:endParaRPr lang="en-US"/>
          </a:p>
        </p:txBody>
      </p:sp>
      <p:sp>
        <p:nvSpPr>
          <p:cNvPr id="60" name="Text Placeholder 3"/>
          <p:cNvSpPr>
            <a:spLocks noGrp="1"/>
          </p:cNvSpPr>
          <p:nvPr>
            <p:ph type="body" sz="quarter" idx="24"/>
          </p:nvPr>
        </p:nvSpPr>
        <p:spPr>
          <a:xfrm>
            <a:off x="386293" y="1710727"/>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Text Placeholder 3"/>
          <p:cNvSpPr>
            <a:spLocks noGrp="1"/>
          </p:cNvSpPr>
          <p:nvPr>
            <p:ph type="body" sz="quarter" idx="25"/>
          </p:nvPr>
        </p:nvSpPr>
        <p:spPr>
          <a:xfrm>
            <a:off x="1577067" y="1710727"/>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2" name="Text Placeholder 3"/>
          <p:cNvSpPr>
            <a:spLocks noGrp="1"/>
          </p:cNvSpPr>
          <p:nvPr>
            <p:ph type="body" sz="quarter" idx="26"/>
          </p:nvPr>
        </p:nvSpPr>
        <p:spPr>
          <a:xfrm>
            <a:off x="2774458" y="1710727"/>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3" name="Text Placeholder 3"/>
          <p:cNvSpPr>
            <a:spLocks noGrp="1"/>
          </p:cNvSpPr>
          <p:nvPr>
            <p:ph type="body" sz="quarter" idx="27"/>
          </p:nvPr>
        </p:nvSpPr>
        <p:spPr>
          <a:xfrm>
            <a:off x="3971845" y="1710727"/>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4" name="Text Placeholder 3"/>
          <p:cNvSpPr>
            <a:spLocks noGrp="1"/>
          </p:cNvSpPr>
          <p:nvPr>
            <p:ph type="body" sz="quarter" idx="28"/>
          </p:nvPr>
        </p:nvSpPr>
        <p:spPr>
          <a:xfrm>
            <a:off x="5169234" y="1710727"/>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5" name="Text Placeholder 3"/>
          <p:cNvSpPr>
            <a:spLocks noGrp="1"/>
          </p:cNvSpPr>
          <p:nvPr>
            <p:ph type="body" sz="quarter" idx="29"/>
          </p:nvPr>
        </p:nvSpPr>
        <p:spPr>
          <a:xfrm>
            <a:off x="6366626" y="1710727"/>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6" name="Text Placeholder 3"/>
          <p:cNvSpPr>
            <a:spLocks noGrp="1"/>
          </p:cNvSpPr>
          <p:nvPr>
            <p:ph type="body" sz="quarter" idx="30"/>
          </p:nvPr>
        </p:nvSpPr>
        <p:spPr>
          <a:xfrm>
            <a:off x="7564018" y="1710727"/>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7" name="Text Placeholder 27"/>
          <p:cNvSpPr>
            <a:spLocks noGrp="1"/>
          </p:cNvSpPr>
          <p:nvPr>
            <p:ph type="body" sz="quarter" idx="34"/>
          </p:nvPr>
        </p:nvSpPr>
        <p:spPr>
          <a:xfrm>
            <a:off x="386293" y="1710726"/>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8" name="Text Placeholder 27"/>
          <p:cNvSpPr>
            <a:spLocks noGrp="1"/>
          </p:cNvSpPr>
          <p:nvPr>
            <p:ph type="body" sz="quarter" idx="35"/>
          </p:nvPr>
        </p:nvSpPr>
        <p:spPr>
          <a:xfrm>
            <a:off x="1577067" y="1710726"/>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9" name="Text Placeholder 27"/>
          <p:cNvSpPr>
            <a:spLocks noGrp="1"/>
          </p:cNvSpPr>
          <p:nvPr>
            <p:ph type="body" sz="quarter" idx="36"/>
          </p:nvPr>
        </p:nvSpPr>
        <p:spPr>
          <a:xfrm>
            <a:off x="2774458" y="1710726"/>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0" name="Text Placeholder 27"/>
          <p:cNvSpPr>
            <a:spLocks noGrp="1"/>
          </p:cNvSpPr>
          <p:nvPr>
            <p:ph type="body" sz="quarter" idx="37"/>
          </p:nvPr>
        </p:nvSpPr>
        <p:spPr>
          <a:xfrm>
            <a:off x="3971845" y="1710726"/>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1" name="Text Placeholder 27"/>
          <p:cNvSpPr>
            <a:spLocks noGrp="1"/>
          </p:cNvSpPr>
          <p:nvPr>
            <p:ph type="body" sz="quarter" idx="38"/>
          </p:nvPr>
        </p:nvSpPr>
        <p:spPr>
          <a:xfrm>
            <a:off x="5169234" y="1710726"/>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2" name="Text Placeholder 27"/>
          <p:cNvSpPr>
            <a:spLocks noGrp="1"/>
          </p:cNvSpPr>
          <p:nvPr>
            <p:ph type="body" sz="quarter" idx="39"/>
          </p:nvPr>
        </p:nvSpPr>
        <p:spPr>
          <a:xfrm>
            <a:off x="6366626" y="1710726"/>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3" name="Text Placeholder 27"/>
          <p:cNvSpPr>
            <a:spLocks noGrp="1"/>
          </p:cNvSpPr>
          <p:nvPr>
            <p:ph type="body" sz="quarter" idx="40"/>
          </p:nvPr>
        </p:nvSpPr>
        <p:spPr>
          <a:xfrm>
            <a:off x="7564018" y="1710726"/>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4" name="Text Placeholder 3"/>
          <p:cNvSpPr>
            <a:spLocks noGrp="1"/>
          </p:cNvSpPr>
          <p:nvPr>
            <p:ph type="body" sz="quarter" idx="44"/>
          </p:nvPr>
        </p:nvSpPr>
        <p:spPr>
          <a:xfrm>
            <a:off x="386293" y="4101568"/>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5" name="Text Placeholder 3"/>
          <p:cNvSpPr>
            <a:spLocks noGrp="1"/>
          </p:cNvSpPr>
          <p:nvPr>
            <p:ph type="body" sz="quarter" idx="45"/>
          </p:nvPr>
        </p:nvSpPr>
        <p:spPr>
          <a:xfrm>
            <a:off x="1577067" y="4101568"/>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6" name="Text Placeholder 3"/>
          <p:cNvSpPr>
            <a:spLocks noGrp="1"/>
          </p:cNvSpPr>
          <p:nvPr>
            <p:ph type="body" sz="quarter" idx="46"/>
          </p:nvPr>
        </p:nvSpPr>
        <p:spPr>
          <a:xfrm>
            <a:off x="2774458" y="4101568"/>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7" name="Text Placeholder 3"/>
          <p:cNvSpPr>
            <a:spLocks noGrp="1"/>
          </p:cNvSpPr>
          <p:nvPr>
            <p:ph type="body" sz="quarter" idx="47"/>
          </p:nvPr>
        </p:nvSpPr>
        <p:spPr>
          <a:xfrm>
            <a:off x="3971845" y="4101568"/>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8" name="Text Placeholder 3"/>
          <p:cNvSpPr>
            <a:spLocks noGrp="1"/>
          </p:cNvSpPr>
          <p:nvPr>
            <p:ph type="body" sz="quarter" idx="48"/>
          </p:nvPr>
        </p:nvSpPr>
        <p:spPr>
          <a:xfrm>
            <a:off x="5169234" y="4101568"/>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9" name="Text Placeholder 3"/>
          <p:cNvSpPr>
            <a:spLocks noGrp="1"/>
          </p:cNvSpPr>
          <p:nvPr>
            <p:ph type="body" sz="quarter" idx="49"/>
          </p:nvPr>
        </p:nvSpPr>
        <p:spPr>
          <a:xfrm>
            <a:off x="6366626" y="4101568"/>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0" name="Text Placeholder 3"/>
          <p:cNvSpPr>
            <a:spLocks noGrp="1"/>
          </p:cNvSpPr>
          <p:nvPr>
            <p:ph type="body" sz="quarter" idx="50"/>
          </p:nvPr>
        </p:nvSpPr>
        <p:spPr>
          <a:xfrm>
            <a:off x="7564018" y="4101568"/>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1" name="Text Placeholder 27"/>
          <p:cNvSpPr>
            <a:spLocks noGrp="1"/>
          </p:cNvSpPr>
          <p:nvPr>
            <p:ph type="body" sz="quarter" idx="54"/>
          </p:nvPr>
        </p:nvSpPr>
        <p:spPr>
          <a:xfrm>
            <a:off x="386293" y="4101568"/>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2" name="Text Placeholder 27"/>
          <p:cNvSpPr>
            <a:spLocks noGrp="1"/>
          </p:cNvSpPr>
          <p:nvPr>
            <p:ph type="body" sz="quarter" idx="55"/>
          </p:nvPr>
        </p:nvSpPr>
        <p:spPr>
          <a:xfrm>
            <a:off x="1577067" y="4101568"/>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3" name="Text Placeholder 27"/>
          <p:cNvSpPr>
            <a:spLocks noGrp="1"/>
          </p:cNvSpPr>
          <p:nvPr>
            <p:ph type="body" sz="quarter" idx="56"/>
          </p:nvPr>
        </p:nvSpPr>
        <p:spPr>
          <a:xfrm>
            <a:off x="2774458" y="4101568"/>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4" name="Text Placeholder 27"/>
          <p:cNvSpPr>
            <a:spLocks noGrp="1"/>
          </p:cNvSpPr>
          <p:nvPr>
            <p:ph type="body" sz="quarter" idx="57"/>
          </p:nvPr>
        </p:nvSpPr>
        <p:spPr>
          <a:xfrm>
            <a:off x="3971845" y="4101568"/>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5" name="Text Placeholder 27"/>
          <p:cNvSpPr>
            <a:spLocks noGrp="1"/>
          </p:cNvSpPr>
          <p:nvPr>
            <p:ph type="body" sz="quarter" idx="58"/>
          </p:nvPr>
        </p:nvSpPr>
        <p:spPr>
          <a:xfrm>
            <a:off x="5169234" y="4101568"/>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6" name="Text Placeholder 27"/>
          <p:cNvSpPr>
            <a:spLocks noGrp="1"/>
          </p:cNvSpPr>
          <p:nvPr>
            <p:ph type="body" sz="quarter" idx="59"/>
          </p:nvPr>
        </p:nvSpPr>
        <p:spPr>
          <a:xfrm>
            <a:off x="6366626" y="4101568"/>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7" name="Text Placeholder 27"/>
          <p:cNvSpPr>
            <a:spLocks noGrp="1"/>
          </p:cNvSpPr>
          <p:nvPr>
            <p:ph type="body" sz="quarter" idx="60"/>
          </p:nvPr>
        </p:nvSpPr>
        <p:spPr>
          <a:xfrm>
            <a:off x="7564018" y="4101568"/>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11362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fld id="{A3032E39-2DD7-6341-87B9-9AB98FE36691}" type="slidenum">
              <a:rPr lang="en-US" smtClean="0">
                <a:solidFill>
                  <a:srgbClr val="FFFFFF">
                    <a:tint val="75000"/>
                  </a:srgbClr>
                </a:solidFill>
              </a:rPr>
              <a:pPr/>
              <a:t>‹#›</a:t>
            </a:fld>
            <a:endParaRPr lang="en-US" dirty="0">
              <a:solidFill>
                <a:srgbClr val="FFFFFF">
                  <a:tint val="75000"/>
                </a:srgbClr>
              </a:solidFill>
            </a:endParaRPr>
          </a:p>
        </p:txBody>
      </p:sp>
      <p:sp>
        <p:nvSpPr>
          <p:cNvPr id="8" name="Footer Placeholder 7"/>
          <p:cNvSpPr>
            <a:spLocks noGrp="1"/>
          </p:cNvSpPr>
          <p:nvPr>
            <p:ph type="ftr" sz="quarter" idx="10"/>
          </p:nvPr>
        </p:nvSpPr>
        <p:spPr/>
        <p:txBody>
          <a:bodyPr/>
          <a:lstStyle/>
          <a:p>
            <a:r>
              <a:rPr lang="en-US" smtClean="0">
                <a:solidFill>
                  <a:srgbClr val="FFFFFF"/>
                </a:solidFill>
              </a:rPr>
              <a:t>DFS Exec Committee Mtng  |   Oct 15, 2015   |   Confidential</a:t>
            </a:r>
            <a:endParaRPr lang="en-US" dirty="0">
              <a:solidFill>
                <a:srgbClr val="FFFFFF"/>
              </a:solidFill>
            </a:endParaRPr>
          </a:p>
        </p:txBody>
      </p:sp>
      <p:sp>
        <p:nvSpPr>
          <p:cNvPr id="2" name="Title 1"/>
          <p:cNvSpPr>
            <a:spLocks noGrp="1"/>
          </p:cNvSpPr>
          <p:nvPr>
            <p:ph type="title"/>
          </p:nvPr>
        </p:nvSpPr>
        <p:spPr>
          <a:xfrm>
            <a:off x="378416" y="373380"/>
            <a:ext cx="8381999" cy="266700"/>
          </a:xfrm>
        </p:spPr>
        <p:txBody>
          <a:bodyPr/>
          <a:lstStyle>
            <a:lvl1pPr>
              <a:lnSpc>
                <a:spcPts val="2000"/>
              </a:lnSpc>
              <a:spcBef>
                <a:spcPts val="0"/>
              </a:spcBef>
              <a:spcAft>
                <a:spcPts val="0"/>
              </a:spcAft>
              <a:defRPr/>
            </a:lvl1pPr>
          </a:lstStyle>
          <a:p>
            <a:r>
              <a:rPr lang="en-US" smtClean="0"/>
              <a:t>Click to edit Master title style</a:t>
            </a:r>
            <a:endParaRPr lang="en-US" dirty="0"/>
          </a:p>
        </p:txBody>
      </p:sp>
      <p:sp>
        <p:nvSpPr>
          <p:cNvPr id="5" name="Text Placeholder 3"/>
          <p:cNvSpPr>
            <a:spLocks noGrp="1"/>
          </p:cNvSpPr>
          <p:nvPr>
            <p:ph type="body" sz="quarter" idx="13"/>
          </p:nvPr>
        </p:nvSpPr>
        <p:spPr>
          <a:xfrm>
            <a:off x="378354" y="624840"/>
            <a:ext cx="8382000"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8445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A3032E39-2DD7-6341-87B9-9AB98FE36691}" type="slidenum">
              <a:rPr lang="en-US" smtClean="0">
                <a:solidFill>
                  <a:srgbClr val="FFFFFF">
                    <a:tint val="75000"/>
                  </a:srgbClr>
                </a:solidFill>
              </a:rPr>
              <a:pPr/>
              <a:t>‹#›</a:t>
            </a:fld>
            <a:endParaRPr lang="en-US" dirty="0">
              <a:solidFill>
                <a:srgbClr val="FFFFFF">
                  <a:tint val="75000"/>
                </a:srgbClr>
              </a:solidFill>
            </a:endParaRPr>
          </a:p>
        </p:txBody>
      </p:sp>
      <p:sp>
        <p:nvSpPr>
          <p:cNvPr id="5" name="Footer Placeholder 4"/>
          <p:cNvSpPr>
            <a:spLocks noGrp="1"/>
          </p:cNvSpPr>
          <p:nvPr>
            <p:ph type="ftr" sz="quarter" idx="10"/>
          </p:nvPr>
        </p:nvSpPr>
        <p:spPr/>
        <p:txBody>
          <a:bodyPr/>
          <a:lstStyle/>
          <a:p>
            <a:r>
              <a:rPr lang="en-US" smtClean="0">
                <a:solidFill>
                  <a:srgbClr val="FFFFFF"/>
                </a:solidFill>
              </a:rPr>
              <a:t>DFS Exec Committee Mtng  |   Oct 15, 2015   |   Confidential</a:t>
            </a:r>
            <a:endParaRPr lang="en-US" dirty="0">
              <a:solidFill>
                <a:srgbClr val="FFFFFF"/>
              </a:solidFill>
            </a:endParaRPr>
          </a:p>
        </p:txBody>
      </p:sp>
    </p:spTree>
    <p:extLst>
      <p:ext uri="{BB962C8B-B14F-4D97-AF65-F5344CB8AC3E}">
        <p14:creationId xmlns:p14="http://schemas.microsoft.com/office/powerpoint/2010/main" val="395344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1295400"/>
            <a:ext cx="7772400" cy="1143000"/>
          </a:xfrm>
        </p:spPr>
        <p:txBody>
          <a:bodyPr anchor="t"/>
          <a:lstStyle>
            <a:lvl1pPr>
              <a:defRPr sz="3600"/>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990600" y="4191000"/>
            <a:ext cx="6400800" cy="533400"/>
          </a:xfrm>
        </p:spPr>
        <p:txBody>
          <a:bodyPr/>
          <a:lstStyle>
            <a:lvl1pPr marL="0" indent="0">
              <a:buFontTx/>
              <a:buNone/>
              <a:defRPr sz="2400">
                <a:solidFill>
                  <a:schemeClr val="bg1"/>
                </a:solidFill>
              </a:defRPr>
            </a:lvl1pPr>
          </a:lstStyle>
          <a:p>
            <a:r>
              <a:rPr lang="en-US" smtClean="0"/>
              <a:t>Click to edit Master subtitle style</a:t>
            </a:r>
            <a:endParaRPr lang="en-US"/>
          </a:p>
        </p:txBody>
      </p:sp>
    </p:spTree>
    <p:extLst>
      <p:ext uri="{BB962C8B-B14F-4D97-AF65-F5344CB8AC3E}">
        <p14:creationId xmlns:p14="http://schemas.microsoft.com/office/powerpoint/2010/main" val="248951678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047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1"/>
          </p:nvPr>
        </p:nvSpPr>
        <p:spPr>
          <a:xfrm>
            <a:off x="381000" y="6561142"/>
            <a:ext cx="381000" cy="190500"/>
          </a:xfrm>
        </p:spPr>
        <p:txBody>
          <a:bodyPr/>
          <a:lstStyle/>
          <a:p>
            <a:fld id="{A3032E39-2DD7-6341-87B9-9AB98FE36691}" type="slidenum">
              <a:rPr lang="en-US" smtClean="0">
                <a:solidFill>
                  <a:srgbClr val="FFFFFF">
                    <a:tint val="75000"/>
                  </a:srgbClr>
                </a:solidFill>
              </a:rPr>
              <a:pPr/>
              <a:t>‹#›</a:t>
            </a:fld>
            <a:endParaRPr lang="en-US" dirty="0">
              <a:solidFill>
                <a:srgbClr val="FFFFFF">
                  <a:tint val="75000"/>
                </a:srgbClr>
              </a:solidFill>
            </a:endParaRPr>
          </a:p>
        </p:txBody>
      </p:sp>
      <p:sp>
        <p:nvSpPr>
          <p:cNvPr id="7" name="Footer Placeholder 2"/>
          <p:cNvSpPr>
            <a:spLocks noGrp="1"/>
          </p:cNvSpPr>
          <p:nvPr>
            <p:ph type="ftr" sz="quarter" idx="10"/>
          </p:nvPr>
        </p:nvSpPr>
        <p:spPr>
          <a:xfrm>
            <a:off x="1088586" y="6561142"/>
            <a:ext cx="5524500" cy="190500"/>
          </a:xfrm>
        </p:spPr>
        <p:txBody>
          <a:bodyPr/>
          <a:lstStyle/>
          <a:p>
            <a:r>
              <a:rPr lang="en-US" dirty="0" smtClean="0">
                <a:solidFill>
                  <a:srgbClr val="FFFFFF"/>
                </a:solidFill>
              </a:rPr>
              <a:t>2015 TCT Analyst Briefing</a:t>
            </a:r>
            <a:endParaRPr lang="en-US" dirty="0">
              <a:solidFill>
                <a:srgbClr val="FFFFFF"/>
              </a:solidFill>
            </a:endParaRPr>
          </a:p>
        </p:txBody>
      </p:sp>
    </p:spTree>
    <p:extLst>
      <p:ext uri="{BB962C8B-B14F-4D97-AF65-F5344CB8AC3E}">
        <p14:creationId xmlns:p14="http://schemas.microsoft.com/office/powerpoint/2010/main" val="985831778"/>
      </p:ext>
    </p:extLst>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0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3745" indent="0" algn="ctr">
              <a:buNone/>
              <a:defRPr/>
            </a:lvl2pPr>
            <a:lvl3pPr marL="907483" indent="0" algn="ctr">
              <a:buNone/>
              <a:defRPr/>
            </a:lvl3pPr>
            <a:lvl4pPr marL="1361215" indent="0" algn="ctr">
              <a:buNone/>
              <a:defRPr/>
            </a:lvl4pPr>
            <a:lvl5pPr marL="1814954" indent="0" algn="ctr">
              <a:buNone/>
              <a:defRPr/>
            </a:lvl5pPr>
            <a:lvl6pPr marL="2268692" indent="0" algn="ctr">
              <a:buNone/>
              <a:defRPr/>
            </a:lvl6pPr>
            <a:lvl7pPr marL="2722429" indent="0" algn="ctr">
              <a:buNone/>
              <a:defRPr/>
            </a:lvl7pPr>
            <a:lvl8pPr marL="3176161" indent="0" algn="ctr">
              <a:buNone/>
              <a:defRPr/>
            </a:lvl8pPr>
            <a:lvl9pPr marL="362990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059788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796391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01"/>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3745" indent="0">
              <a:buNone/>
              <a:defRPr sz="1800"/>
            </a:lvl2pPr>
            <a:lvl3pPr marL="907483" indent="0">
              <a:buNone/>
              <a:defRPr sz="1600"/>
            </a:lvl3pPr>
            <a:lvl4pPr marL="1361215" indent="0">
              <a:buNone/>
              <a:defRPr sz="1400"/>
            </a:lvl4pPr>
            <a:lvl5pPr marL="1814954" indent="0">
              <a:buNone/>
              <a:defRPr sz="1400"/>
            </a:lvl5pPr>
            <a:lvl6pPr marL="2268692" indent="0">
              <a:buNone/>
              <a:defRPr sz="1400"/>
            </a:lvl6pPr>
            <a:lvl7pPr marL="2722429" indent="0">
              <a:buNone/>
              <a:defRPr sz="1400"/>
            </a:lvl7pPr>
            <a:lvl8pPr marL="3176161" indent="0">
              <a:buNone/>
              <a:defRPr sz="1400"/>
            </a:lvl8pPr>
            <a:lvl9pPr marL="3629902" indent="0">
              <a:buNone/>
              <a:defRPr sz="1400"/>
            </a:lvl9pPr>
          </a:lstStyle>
          <a:p>
            <a:pPr lvl="0"/>
            <a:r>
              <a:rPr lang="en-US" smtClean="0"/>
              <a:t>Click to edit Master text styles</a:t>
            </a:r>
          </a:p>
        </p:txBody>
      </p:sp>
    </p:spTree>
    <p:extLst>
      <p:ext uri="{BB962C8B-B14F-4D97-AF65-F5344CB8AC3E}">
        <p14:creationId xmlns:p14="http://schemas.microsoft.com/office/powerpoint/2010/main" val="162724111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7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99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859841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012" cy="639762"/>
          </a:xfrm>
        </p:spPr>
        <p:txBody>
          <a:bodyPr anchor="b"/>
          <a:lstStyle>
            <a:lvl1pPr marL="0" indent="0">
              <a:buNone/>
              <a:defRPr sz="2400" b="1"/>
            </a:lvl1pPr>
            <a:lvl2pPr marL="453745" indent="0">
              <a:buNone/>
              <a:defRPr sz="2000" b="1"/>
            </a:lvl2pPr>
            <a:lvl3pPr marL="907483" indent="0">
              <a:buNone/>
              <a:defRPr sz="1800" b="1"/>
            </a:lvl3pPr>
            <a:lvl4pPr marL="1361215" indent="0">
              <a:buNone/>
              <a:defRPr sz="1600" b="1"/>
            </a:lvl4pPr>
            <a:lvl5pPr marL="1814954" indent="0">
              <a:buNone/>
              <a:defRPr sz="1600" b="1"/>
            </a:lvl5pPr>
            <a:lvl6pPr marL="2268692" indent="0">
              <a:buNone/>
              <a:defRPr sz="1600" b="1"/>
            </a:lvl6pPr>
            <a:lvl7pPr marL="2722429" indent="0">
              <a:buNone/>
              <a:defRPr sz="1600" b="1"/>
            </a:lvl7pPr>
            <a:lvl8pPr marL="3176161" indent="0">
              <a:buNone/>
              <a:defRPr sz="1600" b="1"/>
            </a:lvl8pPr>
            <a:lvl9pPr marL="362990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6"/>
            <a:ext cx="4041422" cy="639762"/>
          </a:xfrm>
        </p:spPr>
        <p:txBody>
          <a:bodyPr anchor="b"/>
          <a:lstStyle>
            <a:lvl1pPr marL="0" indent="0">
              <a:buNone/>
              <a:defRPr sz="2400" b="1"/>
            </a:lvl1pPr>
            <a:lvl2pPr marL="453745" indent="0">
              <a:buNone/>
              <a:defRPr sz="2000" b="1"/>
            </a:lvl2pPr>
            <a:lvl3pPr marL="907483" indent="0">
              <a:buNone/>
              <a:defRPr sz="1800" b="1"/>
            </a:lvl3pPr>
            <a:lvl4pPr marL="1361215" indent="0">
              <a:buNone/>
              <a:defRPr sz="1600" b="1"/>
            </a:lvl4pPr>
            <a:lvl5pPr marL="1814954" indent="0">
              <a:buNone/>
              <a:defRPr sz="1600" b="1"/>
            </a:lvl5pPr>
            <a:lvl6pPr marL="2268692" indent="0">
              <a:buNone/>
              <a:defRPr sz="1600" b="1"/>
            </a:lvl6pPr>
            <a:lvl7pPr marL="2722429" indent="0">
              <a:buNone/>
              <a:defRPr sz="1600" b="1"/>
            </a:lvl7pPr>
            <a:lvl8pPr marL="3176161" indent="0">
              <a:buNone/>
              <a:defRPr sz="1600" b="1"/>
            </a:lvl8pPr>
            <a:lvl9pPr marL="362990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30067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016042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63333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2"/>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25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4"/>
            <a:ext cx="3008489" cy="4691063"/>
          </a:xfrm>
        </p:spPr>
        <p:txBody>
          <a:bodyPr/>
          <a:lstStyle>
            <a:lvl1pPr marL="0" indent="0">
              <a:buNone/>
              <a:defRPr sz="1400"/>
            </a:lvl1pPr>
            <a:lvl2pPr marL="453745" indent="0">
              <a:buNone/>
              <a:defRPr sz="1200"/>
            </a:lvl2pPr>
            <a:lvl3pPr marL="907483" indent="0">
              <a:buNone/>
              <a:defRPr sz="1000"/>
            </a:lvl3pPr>
            <a:lvl4pPr marL="1361215" indent="0">
              <a:buNone/>
              <a:defRPr sz="900"/>
            </a:lvl4pPr>
            <a:lvl5pPr marL="1814954" indent="0">
              <a:buNone/>
              <a:defRPr sz="900"/>
            </a:lvl5pPr>
            <a:lvl6pPr marL="2268692" indent="0">
              <a:buNone/>
              <a:defRPr sz="900"/>
            </a:lvl6pPr>
            <a:lvl7pPr marL="2722429" indent="0">
              <a:buNone/>
              <a:defRPr sz="900"/>
            </a:lvl7pPr>
            <a:lvl8pPr marL="3176161" indent="0">
              <a:buNone/>
              <a:defRPr sz="900"/>
            </a:lvl8pPr>
            <a:lvl9pPr marL="3629902" indent="0">
              <a:buNone/>
              <a:defRPr sz="900"/>
            </a:lvl9pPr>
          </a:lstStyle>
          <a:p>
            <a:pPr lvl="0"/>
            <a:r>
              <a:rPr lang="en-US" smtClean="0"/>
              <a:t>Click to edit Master text styles</a:t>
            </a:r>
          </a:p>
        </p:txBody>
      </p:sp>
    </p:spTree>
    <p:extLst>
      <p:ext uri="{BB962C8B-B14F-4D97-AF65-F5344CB8AC3E}">
        <p14:creationId xmlns:p14="http://schemas.microsoft.com/office/powerpoint/2010/main" val="313263561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3745" indent="0">
              <a:buNone/>
              <a:defRPr sz="2800"/>
            </a:lvl2pPr>
            <a:lvl3pPr marL="907483" indent="0">
              <a:buNone/>
              <a:defRPr sz="2400"/>
            </a:lvl3pPr>
            <a:lvl4pPr marL="1361215" indent="0">
              <a:buNone/>
              <a:defRPr sz="2000"/>
            </a:lvl4pPr>
            <a:lvl5pPr marL="1814954" indent="0">
              <a:buNone/>
              <a:defRPr sz="2000"/>
            </a:lvl5pPr>
            <a:lvl6pPr marL="2268692" indent="0">
              <a:buNone/>
              <a:defRPr sz="2000"/>
            </a:lvl6pPr>
            <a:lvl7pPr marL="2722429" indent="0">
              <a:buNone/>
              <a:defRPr sz="2000"/>
            </a:lvl7pPr>
            <a:lvl8pPr marL="3176161" indent="0">
              <a:buNone/>
              <a:defRPr sz="2000"/>
            </a:lvl8pPr>
            <a:lvl9pPr marL="3629902"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3745" indent="0">
              <a:buNone/>
              <a:defRPr sz="1200"/>
            </a:lvl2pPr>
            <a:lvl3pPr marL="907483" indent="0">
              <a:buNone/>
              <a:defRPr sz="1000"/>
            </a:lvl3pPr>
            <a:lvl4pPr marL="1361215" indent="0">
              <a:buNone/>
              <a:defRPr sz="900"/>
            </a:lvl4pPr>
            <a:lvl5pPr marL="1814954" indent="0">
              <a:buNone/>
              <a:defRPr sz="900"/>
            </a:lvl5pPr>
            <a:lvl6pPr marL="2268692" indent="0">
              <a:buNone/>
              <a:defRPr sz="900"/>
            </a:lvl6pPr>
            <a:lvl7pPr marL="2722429" indent="0">
              <a:buNone/>
              <a:defRPr sz="900"/>
            </a:lvl7pPr>
            <a:lvl8pPr marL="3176161" indent="0">
              <a:buNone/>
              <a:defRPr sz="900"/>
            </a:lvl8pPr>
            <a:lvl9pPr marL="3629902" indent="0">
              <a:buNone/>
              <a:defRPr sz="900"/>
            </a:lvl9pPr>
          </a:lstStyle>
          <a:p>
            <a:pPr lvl="0"/>
            <a:r>
              <a:rPr lang="en-US" smtClean="0"/>
              <a:t>Click to edit Master text styles</a:t>
            </a:r>
          </a:p>
        </p:txBody>
      </p:sp>
    </p:spTree>
    <p:extLst>
      <p:ext uri="{BB962C8B-B14F-4D97-AF65-F5344CB8AC3E}">
        <p14:creationId xmlns:p14="http://schemas.microsoft.com/office/powerpoint/2010/main" val="2852686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43"/>
            <a:ext cx="7772400" cy="132339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06995"/>
            <a:ext cx="7772400" cy="400063"/>
          </a:xfrm>
        </p:spPr>
        <p:txBody>
          <a:bodyPr anchor="b"/>
          <a:lstStyle>
            <a:lvl1pPr marL="0" indent="0">
              <a:buNone/>
              <a:defRPr sz="2000"/>
            </a:lvl1pPr>
            <a:lvl2pPr marL="456963" indent="0">
              <a:buNone/>
              <a:defRPr sz="1800"/>
            </a:lvl2pPr>
            <a:lvl3pPr marL="913926" indent="0">
              <a:buNone/>
              <a:defRPr sz="1600"/>
            </a:lvl3pPr>
            <a:lvl4pPr marL="1370890" indent="0">
              <a:buNone/>
              <a:defRPr sz="1400"/>
            </a:lvl4pPr>
            <a:lvl5pPr marL="1827852" indent="0">
              <a:buNone/>
              <a:defRPr sz="1400"/>
            </a:lvl5pPr>
            <a:lvl6pPr marL="2284815" indent="0">
              <a:buNone/>
              <a:defRPr sz="1400"/>
            </a:lvl6pPr>
            <a:lvl7pPr marL="2741778" indent="0">
              <a:buNone/>
              <a:defRPr sz="1400"/>
            </a:lvl7pPr>
            <a:lvl8pPr marL="3198740" indent="0">
              <a:buNone/>
              <a:defRPr sz="1400"/>
            </a:lvl8pPr>
            <a:lvl9pPr marL="3655704" indent="0">
              <a:buNone/>
              <a:defRPr sz="1400"/>
            </a:lvl9pPr>
          </a:lstStyle>
          <a:p>
            <a:pPr lvl="0"/>
            <a:r>
              <a:rPr lang="en-US" smtClean="0"/>
              <a:t>Click to edit Master text styles</a:t>
            </a:r>
          </a:p>
        </p:txBody>
      </p:sp>
    </p:spTree>
    <p:extLst>
      <p:ext uri="{BB962C8B-B14F-4D97-AF65-F5344CB8AC3E}">
        <p14:creationId xmlns:p14="http://schemas.microsoft.com/office/powerpoint/2010/main" val="15096445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17551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202241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Tree>
    <p:extLst>
      <p:ext uri="{BB962C8B-B14F-4D97-AF65-F5344CB8AC3E}">
        <p14:creationId xmlns:p14="http://schemas.microsoft.com/office/powerpoint/2010/main" val="168472444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561975" y="3946525"/>
            <a:ext cx="8185150" cy="946150"/>
          </a:xfrm>
          <a:prstGeom prst="rect">
            <a:avLst/>
          </a:prstGeom>
          <a:noFill/>
          <a:ln>
            <a:noFill/>
          </a:ln>
          <a:effectLst>
            <a:outerShdw dist="45791" dir="87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defTabSz="457200" eaLnBrk="1" fontAlgn="base" hangingPunct="1">
              <a:lnSpc>
                <a:spcPct val="95000"/>
              </a:lnSpc>
              <a:spcBef>
                <a:spcPct val="0"/>
              </a:spcBef>
              <a:spcAft>
                <a:spcPct val="0"/>
              </a:spcAft>
              <a:buClr>
                <a:srgbClr val="FDE25E"/>
              </a:buClr>
              <a:defRPr/>
            </a:pPr>
            <a:endParaRPr lang="en-US" altLang="en-US" sz="2600" smtClean="0">
              <a:solidFill>
                <a:srgbClr val="DDDDDD"/>
              </a:solidFill>
              <a:latin typeface="Arial" pitchFamily="34" charset="0"/>
            </a:endParaRPr>
          </a:p>
          <a:p>
            <a:pPr algn="ctr" defTabSz="457200" eaLnBrk="1" fontAlgn="base" hangingPunct="1">
              <a:lnSpc>
                <a:spcPct val="95000"/>
              </a:lnSpc>
              <a:spcBef>
                <a:spcPct val="0"/>
              </a:spcBef>
              <a:spcAft>
                <a:spcPct val="0"/>
              </a:spcAft>
              <a:buClr>
                <a:srgbClr val="FDE25E"/>
              </a:buClr>
              <a:defRPr/>
            </a:pPr>
            <a:endParaRPr lang="en-US" altLang="en-US" sz="2600" smtClean="0">
              <a:solidFill>
                <a:srgbClr val="DDDDDD"/>
              </a:solidFill>
              <a:latin typeface="Arial" pitchFamily="34" charset="0"/>
            </a:endParaRPr>
          </a:p>
        </p:txBody>
      </p:sp>
      <p:pic>
        <p:nvPicPr>
          <p:cNvPr id="5" name="Picture 2" descr="C:\Users\aronsd02\AppData\Local\Temp\7jf3jhfs.tmp\MS_Heart_Horztl_RGB Web.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6324600"/>
            <a:ext cx="914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792169" y="1110258"/>
            <a:ext cx="7589837" cy="1243417"/>
          </a:xfrm>
        </p:spPr>
        <p:txBody>
          <a:bodyPr lIns="0" rIns="0" anchor="ctr">
            <a:spAutoFit/>
          </a:bodyPr>
          <a:lstStyle>
            <a:lvl1pPr>
              <a:lnSpc>
                <a:spcPct val="85000"/>
              </a:lnSpc>
              <a:defRPr sz="4400">
                <a:solidFill>
                  <a:schemeClr val="tx2"/>
                </a:solidFill>
              </a:defRPr>
            </a:lvl1pPr>
          </a:lstStyle>
          <a:p>
            <a:r>
              <a:rPr lang="en-US" smtClean="0"/>
              <a:t>Click to edit Master title style</a:t>
            </a:r>
            <a:endParaRPr lang="en-US" dirty="0"/>
          </a:p>
        </p:txBody>
      </p:sp>
      <p:sp>
        <p:nvSpPr>
          <p:cNvPr id="7171" name="Rectangle 3"/>
          <p:cNvSpPr>
            <a:spLocks noGrp="1" noChangeArrowheads="1"/>
          </p:cNvSpPr>
          <p:nvPr>
            <p:ph type="subTitle" idx="1"/>
          </p:nvPr>
        </p:nvSpPr>
        <p:spPr>
          <a:xfrm>
            <a:off x="457200" y="3224213"/>
            <a:ext cx="8185150" cy="889000"/>
          </a:xfrm>
        </p:spPr>
        <p:txBody>
          <a:bodyPr anchorCtr="1"/>
          <a:lstStyle>
            <a:lvl1pPr marL="0" indent="0" algn="ctr">
              <a:buSzTx/>
              <a:buFontTx/>
              <a:buNone/>
              <a:defRPr sz="3400" i="1"/>
            </a:lvl1pPr>
          </a:lstStyle>
          <a:p>
            <a:r>
              <a:rPr lang="en-US" smtClean="0"/>
              <a:t>Click to edit Master subtitle style</a:t>
            </a:r>
            <a:endParaRPr lang="en-US" dirty="0"/>
          </a:p>
        </p:txBody>
      </p:sp>
      <p:sp>
        <p:nvSpPr>
          <p:cNvPr id="6" name="Footer Placeholder 1"/>
          <p:cNvSpPr>
            <a:spLocks noGrp="1"/>
          </p:cNvSpPr>
          <p:nvPr>
            <p:ph type="ftr" sz="quarter" idx="10"/>
          </p:nvPr>
        </p:nvSpPr>
        <p:spPr/>
        <p:txBody>
          <a:bodyPr/>
          <a:lstStyle>
            <a:lvl1pPr algn="r" fontAlgn="base">
              <a:spcBef>
                <a:spcPct val="0"/>
              </a:spcBef>
              <a:spcAft>
                <a:spcPct val="0"/>
              </a:spcAft>
              <a:defRPr sz="1000" b="0" i="0">
                <a:solidFill>
                  <a:srgbClr val="FFFFFF">
                    <a:tint val="75000"/>
                  </a:srgbClr>
                </a:solidFill>
                <a:effectLst/>
                <a:latin typeface="Calibri"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3702087570"/>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lgn="r" fontAlgn="base">
              <a:spcBef>
                <a:spcPct val="0"/>
              </a:spcBef>
              <a:spcAft>
                <a:spcPct val="0"/>
              </a:spcAft>
              <a:defRPr sz="1000" b="0" i="0">
                <a:solidFill>
                  <a:srgbClr val="FFFFFF">
                    <a:tint val="75000"/>
                  </a:srgbClr>
                </a:solidFill>
                <a:effectLst/>
                <a:latin typeface="Calibri"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1541217132"/>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93864641"/>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79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9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1"/>
          <p:cNvSpPr>
            <a:spLocks noGrp="1"/>
          </p:cNvSpPr>
          <p:nvPr>
            <p:ph type="ftr" sz="quarter" idx="10"/>
          </p:nvPr>
        </p:nvSpPr>
        <p:spPr/>
        <p:txBody>
          <a:bodyPr/>
          <a:lstStyle>
            <a:lvl1pPr algn="r" fontAlgn="base">
              <a:spcBef>
                <a:spcPct val="0"/>
              </a:spcBef>
              <a:spcAft>
                <a:spcPct val="0"/>
              </a:spcAft>
              <a:defRPr sz="1000" b="0" i="0">
                <a:solidFill>
                  <a:srgbClr val="FFFFFF">
                    <a:tint val="75000"/>
                  </a:srgbClr>
                </a:solidFill>
                <a:effectLst/>
                <a:latin typeface="Calibri"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122806251"/>
      </p:ext>
    </p:extLst>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7"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1"/>
          <p:cNvSpPr>
            <a:spLocks noGrp="1"/>
          </p:cNvSpPr>
          <p:nvPr>
            <p:ph type="ftr" sz="quarter" idx="10"/>
          </p:nvPr>
        </p:nvSpPr>
        <p:spPr/>
        <p:txBody>
          <a:bodyPr/>
          <a:lstStyle>
            <a:lvl1pPr algn="r" fontAlgn="base">
              <a:spcBef>
                <a:spcPct val="0"/>
              </a:spcBef>
              <a:spcAft>
                <a:spcPct val="0"/>
              </a:spcAft>
              <a:defRPr sz="1000" b="0" i="0">
                <a:solidFill>
                  <a:srgbClr val="FFFFFF">
                    <a:tint val="75000"/>
                  </a:srgbClr>
                </a:solidFill>
                <a:effectLst/>
                <a:latin typeface="Calibri"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1795989735"/>
      </p:ext>
    </p:extLst>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lgn="r" fontAlgn="base">
              <a:spcBef>
                <a:spcPct val="0"/>
              </a:spcBef>
              <a:spcAft>
                <a:spcPct val="0"/>
              </a:spcAft>
              <a:defRPr sz="1000" b="0" i="0">
                <a:solidFill>
                  <a:srgbClr val="FFFFFF">
                    <a:tint val="75000"/>
                  </a:srgbClr>
                </a:solidFill>
                <a:effectLst/>
                <a:latin typeface="Calibri"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1329373142"/>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71243"/>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9400" y="2426309"/>
            <a:ext cx="3344863" cy="28007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2426309"/>
            <a:ext cx="3346450" cy="28007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095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
          <p:cNvSpPr>
            <a:spLocks noGrp="1"/>
          </p:cNvSpPr>
          <p:nvPr>
            <p:ph type="ftr" sz="quarter" idx="10"/>
          </p:nvPr>
        </p:nvSpPr>
        <p:spPr/>
        <p:txBody>
          <a:bodyPr/>
          <a:lstStyle>
            <a:lvl1pPr algn="r" fontAlgn="base">
              <a:spcBef>
                <a:spcPct val="0"/>
              </a:spcBef>
              <a:spcAft>
                <a:spcPct val="0"/>
              </a:spcAft>
              <a:defRPr sz="1000" b="0" i="0">
                <a:solidFill>
                  <a:srgbClr val="FFFFFF">
                    <a:tint val="75000"/>
                  </a:srgbClr>
                </a:solidFill>
                <a:effectLst/>
                <a:latin typeface="Calibri"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504106434"/>
      </p:ext>
    </p:extLst>
  </p:cSld>
  <p:clrMapOvr>
    <a:masterClrMapping/>
  </p:clrMapOvr>
  <p:transitio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
          <p:cNvSpPr>
            <a:spLocks noGrp="1"/>
          </p:cNvSpPr>
          <p:nvPr>
            <p:ph type="ftr" sz="quarter" idx="10"/>
          </p:nvPr>
        </p:nvSpPr>
        <p:spPr/>
        <p:txBody>
          <a:bodyPr/>
          <a:lstStyle>
            <a:lvl1pPr algn="r" fontAlgn="base">
              <a:spcBef>
                <a:spcPct val="0"/>
              </a:spcBef>
              <a:spcAft>
                <a:spcPct val="0"/>
              </a:spcAft>
              <a:defRPr sz="1000" b="0" i="0">
                <a:solidFill>
                  <a:srgbClr val="FFFFFF">
                    <a:tint val="75000"/>
                  </a:srgbClr>
                </a:solidFill>
                <a:effectLst/>
                <a:latin typeface="Calibri"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859247891"/>
      </p:ext>
    </p:extLst>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0286678"/>
      </p:ext>
    </p:extLst>
  </p:cSld>
  <p:clrMapOvr>
    <a:masterClrMapping/>
  </p:clrMapOvr>
  <p:transitio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6250" y="155579"/>
            <a:ext cx="2224088" cy="543877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3988" y="155579"/>
            <a:ext cx="6519862" cy="543877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3698967"/>
      </p:ext>
    </p:extLst>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6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38499" indent="0" algn="ctr">
              <a:buNone/>
              <a:defRPr/>
            </a:lvl2pPr>
            <a:lvl3pPr marL="877016" indent="0" algn="ctr">
              <a:buNone/>
              <a:defRPr/>
            </a:lvl3pPr>
            <a:lvl4pPr marL="1315521" indent="0" algn="ctr">
              <a:buNone/>
              <a:defRPr/>
            </a:lvl4pPr>
            <a:lvl5pPr marL="1754033" indent="0" algn="ctr">
              <a:buNone/>
              <a:defRPr/>
            </a:lvl5pPr>
            <a:lvl6pPr marL="2192541" indent="0" algn="ctr">
              <a:buNone/>
              <a:defRPr/>
            </a:lvl6pPr>
            <a:lvl7pPr marL="2631046" indent="0" algn="ctr">
              <a:buNone/>
              <a:defRPr/>
            </a:lvl7pPr>
            <a:lvl8pPr marL="3069549" indent="0" algn="ctr">
              <a:buNone/>
              <a:defRPr/>
            </a:lvl8pPr>
            <a:lvl9pPr marL="3508052" indent="0" algn="ctr">
              <a:buNone/>
              <a:defRPr/>
            </a:lvl9pPr>
          </a:lstStyle>
          <a:p>
            <a:r>
              <a:rPr lang="en-US"/>
              <a:t>Click to edit Master subtitle style</a:t>
            </a:r>
          </a:p>
        </p:txBody>
      </p:sp>
    </p:spTree>
    <p:extLst>
      <p:ext uri="{BB962C8B-B14F-4D97-AF65-F5344CB8AC3E}">
        <p14:creationId xmlns:p14="http://schemas.microsoft.com/office/powerpoint/2010/main" val="2716464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614596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01"/>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38499" indent="0">
              <a:buNone/>
              <a:defRPr sz="1800"/>
            </a:lvl2pPr>
            <a:lvl3pPr marL="877016" indent="0">
              <a:buNone/>
              <a:defRPr sz="1600"/>
            </a:lvl3pPr>
            <a:lvl4pPr marL="1315521" indent="0">
              <a:buNone/>
              <a:defRPr sz="1400"/>
            </a:lvl4pPr>
            <a:lvl5pPr marL="1754033" indent="0">
              <a:buNone/>
              <a:defRPr sz="1400"/>
            </a:lvl5pPr>
            <a:lvl6pPr marL="2192541" indent="0">
              <a:buNone/>
              <a:defRPr sz="1400"/>
            </a:lvl6pPr>
            <a:lvl7pPr marL="2631046" indent="0">
              <a:buNone/>
              <a:defRPr sz="1400"/>
            </a:lvl7pPr>
            <a:lvl8pPr marL="3069549" indent="0">
              <a:buNone/>
              <a:defRPr sz="1400"/>
            </a:lvl8pPr>
            <a:lvl9pPr marL="3508052" indent="0">
              <a:buNone/>
              <a:defRPr sz="1400"/>
            </a:lvl9pPr>
          </a:lstStyle>
          <a:p>
            <a:pPr lvl="0"/>
            <a:r>
              <a:rPr lang="en-US"/>
              <a:t>Click to edit Master text styles</a:t>
            </a:r>
          </a:p>
        </p:txBody>
      </p:sp>
    </p:spTree>
    <p:extLst>
      <p:ext uri="{BB962C8B-B14F-4D97-AF65-F5344CB8AC3E}">
        <p14:creationId xmlns:p14="http://schemas.microsoft.com/office/powerpoint/2010/main" val="318416882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7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99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195743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012" cy="639762"/>
          </a:xfrm>
        </p:spPr>
        <p:txBody>
          <a:bodyPr anchor="b"/>
          <a:lstStyle>
            <a:lvl1pPr marL="0" indent="0">
              <a:buNone/>
              <a:defRPr sz="2400" b="1"/>
            </a:lvl1pPr>
            <a:lvl2pPr marL="438499" indent="0">
              <a:buNone/>
              <a:defRPr sz="2000" b="1"/>
            </a:lvl2pPr>
            <a:lvl3pPr marL="877016" indent="0">
              <a:buNone/>
              <a:defRPr sz="1800" b="1"/>
            </a:lvl3pPr>
            <a:lvl4pPr marL="1315521" indent="0">
              <a:buNone/>
              <a:defRPr sz="1600" b="1"/>
            </a:lvl4pPr>
            <a:lvl5pPr marL="1754033" indent="0">
              <a:buNone/>
              <a:defRPr sz="1600" b="1"/>
            </a:lvl5pPr>
            <a:lvl6pPr marL="2192541" indent="0">
              <a:buNone/>
              <a:defRPr sz="1600" b="1"/>
            </a:lvl6pPr>
            <a:lvl7pPr marL="2631046" indent="0">
              <a:buNone/>
              <a:defRPr sz="1600" b="1"/>
            </a:lvl7pPr>
            <a:lvl8pPr marL="3069549" indent="0">
              <a:buNone/>
              <a:defRPr sz="1600" b="1"/>
            </a:lvl8pPr>
            <a:lvl9pPr marL="3508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6"/>
            <a:ext cx="4041422" cy="639762"/>
          </a:xfrm>
        </p:spPr>
        <p:txBody>
          <a:bodyPr anchor="b"/>
          <a:lstStyle>
            <a:lvl1pPr marL="0" indent="0">
              <a:buNone/>
              <a:defRPr sz="2400" b="1"/>
            </a:lvl1pPr>
            <a:lvl2pPr marL="438499" indent="0">
              <a:buNone/>
              <a:defRPr sz="2000" b="1"/>
            </a:lvl2pPr>
            <a:lvl3pPr marL="877016" indent="0">
              <a:buNone/>
              <a:defRPr sz="1800" b="1"/>
            </a:lvl3pPr>
            <a:lvl4pPr marL="1315521" indent="0">
              <a:buNone/>
              <a:defRPr sz="1600" b="1"/>
            </a:lvl4pPr>
            <a:lvl5pPr marL="1754033" indent="0">
              <a:buNone/>
              <a:defRPr sz="1600" b="1"/>
            </a:lvl5pPr>
            <a:lvl6pPr marL="2192541" indent="0">
              <a:buNone/>
              <a:defRPr sz="1600" b="1"/>
            </a:lvl6pPr>
            <a:lvl7pPr marL="2631046" indent="0">
              <a:buNone/>
              <a:defRPr sz="1600" b="1"/>
            </a:lvl7pPr>
            <a:lvl8pPr marL="3069549" indent="0">
              <a:buNone/>
              <a:defRPr sz="1600" b="1"/>
            </a:lvl8pPr>
            <a:lvl9pPr marL="3508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562836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82951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38918"/>
            <a:ext cx="8229600" cy="61550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43932"/>
            <a:ext cx="4040188" cy="830950"/>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27130"/>
            <a:ext cx="4040188" cy="24467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84" y="1343932"/>
            <a:ext cx="4041775" cy="830950"/>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84" y="2927130"/>
            <a:ext cx="4041775" cy="24467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83966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01050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2"/>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3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4"/>
            <a:ext cx="3008489" cy="4691063"/>
          </a:xfrm>
        </p:spPr>
        <p:txBody>
          <a:bodyPr/>
          <a:lstStyle>
            <a:lvl1pPr marL="0" indent="0">
              <a:buNone/>
              <a:defRPr sz="1400"/>
            </a:lvl1pPr>
            <a:lvl2pPr marL="438499" indent="0">
              <a:buNone/>
              <a:defRPr sz="1200"/>
            </a:lvl2pPr>
            <a:lvl3pPr marL="877016" indent="0">
              <a:buNone/>
              <a:defRPr sz="1000"/>
            </a:lvl3pPr>
            <a:lvl4pPr marL="1315521" indent="0">
              <a:buNone/>
              <a:defRPr sz="900"/>
            </a:lvl4pPr>
            <a:lvl5pPr marL="1754033" indent="0">
              <a:buNone/>
              <a:defRPr sz="900"/>
            </a:lvl5pPr>
            <a:lvl6pPr marL="2192541" indent="0">
              <a:buNone/>
              <a:defRPr sz="900"/>
            </a:lvl6pPr>
            <a:lvl7pPr marL="2631046" indent="0">
              <a:buNone/>
              <a:defRPr sz="900"/>
            </a:lvl7pPr>
            <a:lvl8pPr marL="3069549" indent="0">
              <a:buNone/>
              <a:defRPr sz="900"/>
            </a:lvl8pPr>
            <a:lvl9pPr marL="3508052" indent="0">
              <a:buNone/>
              <a:defRPr sz="900"/>
            </a:lvl9pPr>
          </a:lstStyle>
          <a:p>
            <a:pPr lvl="0"/>
            <a:r>
              <a:rPr lang="en-US"/>
              <a:t>Click to edit Master text styles</a:t>
            </a:r>
          </a:p>
        </p:txBody>
      </p:sp>
    </p:spTree>
    <p:extLst>
      <p:ext uri="{BB962C8B-B14F-4D97-AF65-F5344CB8AC3E}">
        <p14:creationId xmlns:p14="http://schemas.microsoft.com/office/powerpoint/2010/main" val="353096533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38499" indent="0">
              <a:buNone/>
              <a:defRPr sz="2800"/>
            </a:lvl2pPr>
            <a:lvl3pPr marL="877016" indent="0">
              <a:buNone/>
              <a:defRPr sz="2400"/>
            </a:lvl3pPr>
            <a:lvl4pPr marL="1315521" indent="0">
              <a:buNone/>
              <a:defRPr sz="2000"/>
            </a:lvl4pPr>
            <a:lvl5pPr marL="1754033" indent="0">
              <a:buNone/>
              <a:defRPr sz="2000"/>
            </a:lvl5pPr>
            <a:lvl6pPr marL="2192541" indent="0">
              <a:buNone/>
              <a:defRPr sz="2000"/>
            </a:lvl6pPr>
            <a:lvl7pPr marL="2631046" indent="0">
              <a:buNone/>
              <a:defRPr sz="2000"/>
            </a:lvl7pPr>
            <a:lvl8pPr marL="3069549" indent="0">
              <a:buNone/>
              <a:defRPr sz="2000"/>
            </a:lvl8pPr>
            <a:lvl9pPr marL="3508052"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38499" indent="0">
              <a:buNone/>
              <a:defRPr sz="1200"/>
            </a:lvl2pPr>
            <a:lvl3pPr marL="877016" indent="0">
              <a:buNone/>
              <a:defRPr sz="1000"/>
            </a:lvl3pPr>
            <a:lvl4pPr marL="1315521" indent="0">
              <a:buNone/>
              <a:defRPr sz="900"/>
            </a:lvl4pPr>
            <a:lvl5pPr marL="1754033" indent="0">
              <a:buNone/>
              <a:defRPr sz="900"/>
            </a:lvl5pPr>
            <a:lvl6pPr marL="2192541" indent="0">
              <a:buNone/>
              <a:defRPr sz="900"/>
            </a:lvl6pPr>
            <a:lvl7pPr marL="2631046" indent="0">
              <a:buNone/>
              <a:defRPr sz="900"/>
            </a:lvl7pPr>
            <a:lvl8pPr marL="3069549" indent="0">
              <a:buNone/>
              <a:defRPr sz="900"/>
            </a:lvl8pPr>
            <a:lvl9pPr marL="3508052" indent="0">
              <a:buNone/>
              <a:defRPr sz="900"/>
            </a:lvl9pPr>
          </a:lstStyle>
          <a:p>
            <a:pPr lvl="0"/>
            <a:r>
              <a:rPr lang="en-US"/>
              <a:t>Click to edit Master text styles</a:t>
            </a:r>
          </a:p>
        </p:txBody>
      </p:sp>
    </p:spTree>
    <p:extLst>
      <p:ext uri="{BB962C8B-B14F-4D97-AF65-F5344CB8AC3E}">
        <p14:creationId xmlns:p14="http://schemas.microsoft.com/office/powerpoint/2010/main" val="222805392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48217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3935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Tree>
    <p:extLst>
      <p:ext uri="{BB962C8B-B14F-4D97-AF65-F5344CB8AC3E}">
        <p14:creationId xmlns:p14="http://schemas.microsoft.com/office/powerpoint/2010/main" val="23796980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58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40718" indent="0" algn="ctr">
              <a:buNone/>
              <a:defRPr/>
            </a:lvl2pPr>
            <a:lvl3pPr marL="881435" indent="0" algn="ctr">
              <a:buNone/>
              <a:defRPr/>
            </a:lvl3pPr>
            <a:lvl4pPr marL="1322150" indent="0" algn="ctr">
              <a:buNone/>
              <a:defRPr/>
            </a:lvl4pPr>
            <a:lvl5pPr marL="1762875" indent="0" algn="ctr">
              <a:buNone/>
              <a:defRPr/>
            </a:lvl5pPr>
            <a:lvl6pPr marL="2203591" indent="0" algn="ctr">
              <a:buNone/>
              <a:defRPr/>
            </a:lvl6pPr>
            <a:lvl7pPr marL="2644304" indent="0" algn="ctr">
              <a:buNone/>
              <a:defRPr/>
            </a:lvl7pPr>
            <a:lvl8pPr marL="3085025" indent="0" algn="ctr">
              <a:buNone/>
              <a:defRPr/>
            </a:lvl8pPr>
            <a:lvl9pPr marL="3525738" indent="0" algn="ctr">
              <a:buNone/>
              <a:defRPr/>
            </a:lvl9pPr>
          </a:lstStyle>
          <a:p>
            <a:r>
              <a:rPr lang="en-US"/>
              <a:t>Click to edit Master subtitle style</a:t>
            </a:r>
          </a:p>
        </p:txBody>
      </p:sp>
    </p:spTree>
    <p:extLst>
      <p:ext uri="{BB962C8B-B14F-4D97-AF65-F5344CB8AC3E}">
        <p14:creationId xmlns:p14="http://schemas.microsoft.com/office/powerpoint/2010/main" val="372968545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7080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84"/>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40718" indent="0">
              <a:buNone/>
              <a:defRPr sz="1800"/>
            </a:lvl2pPr>
            <a:lvl3pPr marL="881435" indent="0">
              <a:buNone/>
              <a:defRPr sz="1600"/>
            </a:lvl3pPr>
            <a:lvl4pPr marL="1322150" indent="0">
              <a:buNone/>
              <a:defRPr sz="1400"/>
            </a:lvl4pPr>
            <a:lvl5pPr marL="1762875" indent="0">
              <a:buNone/>
              <a:defRPr sz="1400"/>
            </a:lvl5pPr>
            <a:lvl6pPr marL="2203591" indent="0">
              <a:buNone/>
              <a:defRPr sz="1400"/>
            </a:lvl6pPr>
            <a:lvl7pPr marL="2644304" indent="0">
              <a:buNone/>
              <a:defRPr sz="1400"/>
            </a:lvl7pPr>
            <a:lvl8pPr marL="3085025" indent="0">
              <a:buNone/>
              <a:defRPr sz="1400"/>
            </a:lvl8pPr>
            <a:lvl9pPr marL="3525738" indent="0">
              <a:buNone/>
              <a:defRPr sz="1400"/>
            </a:lvl9pPr>
          </a:lstStyle>
          <a:p>
            <a:pPr lvl="0"/>
            <a:r>
              <a:rPr lang="en-US"/>
              <a:t>Click to edit Master text styles</a:t>
            </a:r>
          </a:p>
        </p:txBody>
      </p:sp>
    </p:spTree>
    <p:extLst>
      <p:ext uri="{BB962C8B-B14F-4D97-AF65-F5344CB8AC3E}">
        <p14:creationId xmlns:p14="http://schemas.microsoft.com/office/powerpoint/2010/main" val="53495234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7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99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897703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8910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012" cy="639762"/>
          </a:xfrm>
        </p:spPr>
        <p:txBody>
          <a:bodyPr anchor="b"/>
          <a:lstStyle>
            <a:lvl1pPr marL="0" indent="0">
              <a:buNone/>
              <a:defRPr sz="2400" b="1"/>
            </a:lvl1pPr>
            <a:lvl2pPr marL="440718" indent="0">
              <a:buNone/>
              <a:defRPr sz="2000" b="1"/>
            </a:lvl2pPr>
            <a:lvl3pPr marL="881435" indent="0">
              <a:buNone/>
              <a:defRPr sz="1800" b="1"/>
            </a:lvl3pPr>
            <a:lvl4pPr marL="1322150" indent="0">
              <a:buNone/>
              <a:defRPr sz="1600" b="1"/>
            </a:lvl4pPr>
            <a:lvl5pPr marL="1762875" indent="0">
              <a:buNone/>
              <a:defRPr sz="1600" b="1"/>
            </a:lvl5pPr>
            <a:lvl6pPr marL="2203591" indent="0">
              <a:buNone/>
              <a:defRPr sz="1600" b="1"/>
            </a:lvl6pPr>
            <a:lvl7pPr marL="2644304" indent="0">
              <a:buNone/>
              <a:defRPr sz="1600" b="1"/>
            </a:lvl7pPr>
            <a:lvl8pPr marL="3085025" indent="0">
              <a:buNone/>
              <a:defRPr sz="1600" b="1"/>
            </a:lvl8pPr>
            <a:lvl9pPr marL="352573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6"/>
            <a:ext cx="4041422" cy="639762"/>
          </a:xfrm>
        </p:spPr>
        <p:txBody>
          <a:bodyPr anchor="b"/>
          <a:lstStyle>
            <a:lvl1pPr marL="0" indent="0">
              <a:buNone/>
              <a:defRPr sz="2400" b="1"/>
            </a:lvl1pPr>
            <a:lvl2pPr marL="440718" indent="0">
              <a:buNone/>
              <a:defRPr sz="2000" b="1"/>
            </a:lvl2pPr>
            <a:lvl3pPr marL="881435" indent="0">
              <a:buNone/>
              <a:defRPr sz="1800" b="1"/>
            </a:lvl3pPr>
            <a:lvl4pPr marL="1322150" indent="0">
              <a:buNone/>
              <a:defRPr sz="1600" b="1"/>
            </a:lvl4pPr>
            <a:lvl5pPr marL="1762875" indent="0">
              <a:buNone/>
              <a:defRPr sz="1600" b="1"/>
            </a:lvl5pPr>
            <a:lvl6pPr marL="2203591" indent="0">
              <a:buNone/>
              <a:defRPr sz="1600" b="1"/>
            </a:lvl6pPr>
            <a:lvl7pPr marL="2644304" indent="0">
              <a:buNone/>
              <a:defRPr sz="1600" b="1"/>
            </a:lvl7pPr>
            <a:lvl8pPr marL="3085025" indent="0">
              <a:buNone/>
              <a:defRPr sz="1600" b="1"/>
            </a:lvl8pPr>
            <a:lvl9pPr marL="352573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58746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848356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61920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2"/>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33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4"/>
            <a:ext cx="3008489" cy="4691063"/>
          </a:xfrm>
        </p:spPr>
        <p:txBody>
          <a:bodyPr/>
          <a:lstStyle>
            <a:lvl1pPr marL="0" indent="0">
              <a:buNone/>
              <a:defRPr sz="1400"/>
            </a:lvl1pPr>
            <a:lvl2pPr marL="440718" indent="0">
              <a:buNone/>
              <a:defRPr sz="1200"/>
            </a:lvl2pPr>
            <a:lvl3pPr marL="881435" indent="0">
              <a:buNone/>
              <a:defRPr sz="1000"/>
            </a:lvl3pPr>
            <a:lvl4pPr marL="1322150" indent="0">
              <a:buNone/>
              <a:defRPr sz="900"/>
            </a:lvl4pPr>
            <a:lvl5pPr marL="1762875" indent="0">
              <a:buNone/>
              <a:defRPr sz="900"/>
            </a:lvl5pPr>
            <a:lvl6pPr marL="2203591" indent="0">
              <a:buNone/>
              <a:defRPr sz="900"/>
            </a:lvl6pPr>
            <a:lvl7pPr marL="2644304" indent="0">
              <a:buNone/>
              <a:defRPr sz="900"/>
            </a:lvl7pPr>
            <a:lvl8pPr marL="3085025" indent="0">
              <a:buNone/>
              <a:defRPr sz="900"/>
            </a:lvl8pPr>
            <a:lvl9pPr marL="3525738" indent="0">
              <a:buNone/>
              <a:defRPr sz="900"/>
            </a:lvl9pPr>
          </a:lstStyle>
          <a:p>
            <a:pPr lvl="0"/>
            <a:r>
              <a:rPr lang="en-US"/>
              <a:t>Click to edit Master text styles</a:t>
            </a:r>
          </a:p>
        </p:txBody>
      </p:sp>
    </p:spTree>
    <p:extLst>
      <p:ext uri="{BB962C8B-B14F-4D97-AF65-F5344CB8AC3E}">
        <p14:creationId xmlns:p14="http://schemas.microsoft.com/office/powerpoint/2010/main" val="132999920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40718" indent="0">
              <a:buNone/>
              <a:defRPr sz="2800"/>
            </a:lvl2pPr>
            <a:lvl3pPr marL="881435" indent="0">
              <a:buNone/>
              <a:defRPr sz="2400"/>
            </a:lvl3pPr>
            <a:lvl4pPr marL="1322150" indent="0">
              <a:buNone/>
              <a:defRPr sz="2000"/>
            </a:lvl4pPr>
            <a:lvl5pPr marL="1762875" indent="0">
              <a:buNone/>
              <a:defRPr sz="2000"/>
            </a:lvl5pPr>
            <a:lvl6pPr marL="2203591" indent="0">
              <a:buNone/>
              <a:defRPr sz="2000"/>
            </a:lvl6pPr>
            <a:lvl7pPr marL="2644304" indent="0">
              <a:buNone/>
              <a:defRPr sz="2000"/>
            </a:lvl7pPr>
            <a:lvl8pPr marL="3085025" indent="0">
              <a:buNone/>
              <a:defRPr sz="2000"/>
            </a:lvl8pPr>
            <a:lvl9pPr marL="3525738"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40718" indent="0">
              <a:buNone/>
              <a:defRPr sz="1200"/>
            </a:lvl2pPr>
            <a:lvl3pPr marL="881435" indent="0">
              <a:buNone/>
              <a:defRPr sz="1000"/>
            </a:lvl3pPr>
            <a:lvl4pPr marL="1322150" indent="0">
              <a:buNone/>
              <a:defRPr sz="900"/>
            </a:lvl4pPr>
            <a:lvl5pPr marL="1762875" indent="0">
              <a:buNone/>
              <a:defRPr sz="900"/>
            </a:lvl5pPr>
            <a:lvl6pPr marL="2203591" indent="0">
              <a:buNone/>
              <a:defRPr sz="900"/>
            </a:lvl6pPr>
            <a:lvl7pPr marL="2644304" indent="0">
              <a:buNone/>
              <a:defRPr sz="900"/>
            </a:lvl7pPr>
            <a:lvl8pPr marL="3085025" indent="0">
              <a:buNone/>
              <a:defRPr sz="900"/>
            </a:lvl8pPr>
            <a:lvl9pPr marL="3525738" indent="0">
              <a:buNone/>
              <a:defRPr sz="900"/>
            </a:lvl9pPr>
          </a:lstStyle>
          <a:p>
            <a:pPr lvl="0"/>
            <a:r>
              <a:rPr lang="en-US"/>
              <a:t>Click to edit Master text styles</a:t>
            </a:r>
          </a:p>
        </p:txBody>
      </p:sp>
    </p:spTree>
    <p:extLst>
      <p:ext uri="{BB962C8B-B14F-4D97-AF65-F5344CB8AC3E}">
        <p14:creationId xmlns:p14="http://schemas.microsoft.com/office/powerpoint/2010/main" val="382382208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57450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593537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Tree>
    <p:extLst>
      <p:ext uri="{BB962C8B-B14F-4D97-AF65-F5344CB8AC3E}">
        <p14:creationId xmlns:p14="http://schemas.microsoft.com/office/powerpoint/2010/main" val="362286460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27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48902" indent="0" algn="ctr">
              <a:buNone/>
              <a:defRPr/>
            </a:lvl2pPr>
            <a:lvl3pPr marL="897810" indent="0" algn="ctr">
              <a:buNone/>
              <a:defRPr/>
            </a:lvl3pPr>
            <a:lvl4pPr marL="1346660" indent="0" algn="ctr">
              <a:buNone/>
              <a:defRPr/>
            </a:lvl4pPr>
            <a:lvl5pPr marL="1795554" indent="0" algn="ctr">
              <a:buNone/>
              <a:defRPr/>
            </a:lvl5pPr>
            <a:lvl6pPr marL="2244426" indent="0" algn="ctr">
              <a:buNone/>
              <a:defRPr/>
            </a:lvl6pPr>
            <a:lvl7pPr marL="2693312" indent="0" algn="ctr">
              <a:buNone/>
              <a:defRPr/>
            </a:lvl7pPr>
            <a:lvl8pPr marL="3142185" indent="0" algn="ctr">
              <a:buNone/>
              <a:defRPr/>
            </a:lvl8pPr>
            <a:lvl9pPr marL="3591071" indent="0" algn="ctr">
              <a:buNone/>
              <a:defRPr/>
            </a:lvl9pPr>
          </a:lstStyle>
          <a:p>
            <a:r>
              <a:rPr lang="en-US"/>
              <a:t>Click to edit Master subtitle style</a:t>
            </a:r>
          </a:p>
        </p:txBody>
      </p:sp>
    </p:spTree>
    <p:extLst>
      <p:ext uri="{BB962C8B-B14F-4D97-AF65-F5344CB8AC3E}">
        <p14:creationId xmlns:p14="http://schemas.microsoft.com/office/powerpoint/2010/main" val="230424006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99299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157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35"/>
            <a:ext cx="7772400" cy="1362076"/>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489" y="2906723"/>
            <a:ext cx="7772400" cy="1500187"/>
          </a:xfrm>
        </p:spPr>
        <p:txBody>
          <a:bodyPr anchor="b"/>
          <a:lstStyle>
            <a:lvl1pPr marL="0" indent="0">
              <a:buNone/>
              <a:defRPr sz="2000"/>
            </a:lvl1pPr>
            <a:lvl2pPr marL="448902" indent="0">
              <a:buNone/>
              <a:defRPr sz="1800"/>
            </a:lvl2pPr>
            <a:lvl3pPr marL="897810" indent="0">
              <a:buNone/>
              <a:defRPr sz="1600"/>
            </a:lvl3pPr>
            <a:lvl4pPr marL="1346660" indent="0">
              <a:buNone/>
              <a:defRPr sz="1400"/>
            </a:lvl4pPr>
            <a:lvl5pPr marL="1795554" indent="0">
              <a:buNone/>
              <a:defRPr sz="1400"/>
            </a:lvl5pPr>
            <a:lvl6pPr marL="2244426" indent="0">
              <a:buNone/>
              <a:defRPr sz="1400"/>
            </a:lvl6pPr>
            <a:lvl7pPr marL="2693312" indent="0">
              <a:buNone/>
              <a:defRPr sz="1400"/>
            </a:lvl7pPr>
            <a:lvl8pPr marL="3142185" indent="0">
              <a:buNone/>
              <a:defRPr sz="1400"/>
            </a:lvl8pPr>
            <a:lvl9pPr marL="3591071" indent="0">
              <a:buNone/>
              <a:defRPr sz="1400"/>
            </a:lvl9pPr>
          </a:lstStyle>
          <a:p>
            <a:pPr lvl="0"/>
            <a:r>
              <a:rPr lang="en-US"/>
              <a:t>Click to edit Master text styles</a:t>
            </a:r>
          </a:p>
        </p:txBody>
      </p:sp>
    </p:spTree>
    <p:extLst>
      <p:ext uri="{BB962C8B-B14F-4D97-AF65-F5344CB8AC3E}">
        <p14:creationId xmlns:p14="http://schemas.microsoft.com/office/powerpoint/2010/main" val="203738386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http://www.cccsymposium.org/images/ccc_2014_header_logo_bi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1913"/>
            <a:ext cx="19732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97904" y="61913"/>
            <a:ext cx="5810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95198" y="1235042"/>
            <a:ext cx="1609619" cy="5533901"/>
          </a:xfrm>
        </p:spPr>
        <p:txBody>
          <a:bodyPr/>
          <a:lstStyle>
            <a:lvl1pPr marL="0" indent="0" algn="r">
              <a:lnSpc>
                <a:spcPct val="114000"/>
              </a:lnSpc>
              <a:buNone/>
              <a:defRPr sz="2100" b="1">
                <a:solidFill>
                  <a:srgbClr val="FFFF00"/>
                </a:solidFill>
              </a:defRPr>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693342" y="1235040"/>
            <a:ext cx="7331916" cy="5510152"/>
          </a:xfrm>
        </p:spPr>
        <p:txBody>
          <a:bodyPr/>
          <a:lstStyle>
            <a:lvl1pPr marL="0" indent="0">
              <a:lnSpc>
                <a:spcPct val="114000"/>
              </a:lnSpc>
              <a:buNone/>
              <a:defRPr sz="21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596681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6"/>
            <a:ext cx="4040012" cy="639762"/>
          </a:xfrm>
        </p:spPr>
        <p:txBody>
          <a:bodyPr anchor="b"/>
          <a:lstStyle>
            <a:lvl1pPr marL="0" indent="0">
              <a:buNone/>
              <a:defRPr sz="2400" b="1"/>
            </a:lvl1pPr>
            <a:lvl2pPr marL="448902" indent="0">
              <a:buNone/>
              <a:defRPr sz="2000" b="1"/>
            </a:lvl2pPr>
            <a:lvl3pPr marL="897810" indent="0">
              <a:buNone/>
              <a:defRPr sz="1800" b="1"/>
            </a:lvl3pPr>
            <a:lvl4pPr marL="1346660" indent="0">
              <a:buNone/>
              <a:defRPr sz="1600" b="1"/>
            </a:lvl4pPr>
            <a:lvl5pPr marL="1795554" indent="0">
              <a:buNone/>
              <a:defRPr sz="1600" b="1"/>
            </a:lvl5pPr>
            <a:lvl6pPr marL="2244426" indent="0">
              <a:buNone/>
              <a:defRPr sz="1600" b="1"/>
            </a:lvl6pPr>
            <a:lvl7pPr marL="2693312" indent="0">
              <a:buNone/>
              <a:defRPr sz="1600" b="1"/>
            </a:lvl7pPr>
            <a:lvl8pPr marL="3142185" indent="0">
              <a:buNone/>
              <a:defRPr sz="1600" b="1"/>
            </a:lvl8pPr>
            <a:lvl9pPr marL="359107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504" y="1535116"/>
            <a:ext cx="4041423" cy="639762"/>
          </a:xfrm>
        </p:spPr>
        <p:txBody>
          <a:bodyPr anchor="b"/>
          <a:lstStyle>
            <a:lvl1pPr marL="0" indent="0">
              <a:buNone/>
              <a:defRPr sz="2400" b="1"/>
            </a:lvl1pPr>
            <a:lvl2pPr marL="448902" indent="0">
              <a:buNone/>
              <a:defRPr sz="2000" b="1"/>
            </a:lvl2pPr>
            <a:lvl3pPr marL="897810" indent="0">
              <a:buNone/>
              <a:defRPr sz="1800" b="1"/>
            </a:lvl3pPr>
            <a:lvl4pPr marL="1346660" indent="0">
              <a:buNone/>
              <a:defRPr sz="1600" b="1"/>
            </a:lvl4pPr>
            <a:lvl5pPr marL="1795554" indent="0">
              <a:buNone/>
              <a:defRPr sz="1600" b="1"/>
            </a:lvl5pPr>
            <a:lvl6pPr marL="2244426" indent="0">
              <a:buNone/>
              <a:defRPr sz="1600" b="1"/>
            </a:lvl6pPr>
            <a:lvl7pPr marL="2693312" indent="0">
              <a:buNone/>
              <a:defRPr sz="1600" b="1"/>
            </a:lvl7pPr>
            <a:lvl8pPr marL="3142185" indent="0">
              <a:buNone/>
              <a:defRPr sz="1600" b="1"/>
            </a:lvl8pPr>
            <a:lvl9pPr marL="35910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504" y="2174875"/>
            <a:ext cx="404142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18447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107592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63246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2"/>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65" y="27331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82"/>
            <a:ext cx="3008489" cy="4691063"/>
          </a:xfrm>
        </p:spPr>
        <p:txBody>
          <a:bodyPr/>
          <a:lstStyle>
            <a:lvl1pPr marL="0" indent="0">
              <a:buNone/>
              <a:defRPr sz="1400"/>
            </a:lvl1pPr>
            <a:lvl2pPr marL="448902" indent="0">
              <a:buNone/>
              <a:defRPr sz="1200"/>
            </a:lvl2pPr>
            <a:lvl3pPr marL="897810" indent="0">
              <a:buNone/>
              <a:defRPr sz="1000"/>
            </a:lvl3pPr>
            <a:lvl4pPr marL="1346660" indent="0">
              <a:buNone/>
              <a:defRPr sz="900"/>
            </a:lvl4pPr>
            <a:lvl5pPr marL="1795554" indent="0">
              <a:buNone/>
              <a:defRPr sz="900"/>
            </a:lvl5pPr>
            <a:lvl6pPr marL="2244426" indent="0">
              <a:buNone/>
              <a:defRPr sz="900"/>
            </a:lvl6pPr>
            <a:lvl7pPr marL="2693312" indent="0">
              <a:buNone/>
              <a:defRPr sz="900"/>
            </a:lvl7pPr>
            <a:lvl8pPr marL="3142185" indent="0">
              <a:buNone/>
              <a:defRPr sz="900"/>
            </a:lvl8pPr>
            <a:lvl9pPr marL="3591071" indent="0">
              <a:buNone/>
              <a:defRPr sz="900"/>
            </a:lvl9pPr>
          </a:lstStyle>
          <a:p>
            <a:pPr lvl="0"/>
            <a:r>
              <a:rPr lang="en-US"/>
              <a:t>Click to edit Master text styles</a:t>
            </a:r>
          </a:p>
        </p:txBody>
      </p:sp>
    </p:spTree>
    <p:extLst>
      <p:ext uri="{BB962C8B-B14F-4D97-AF65-F5344CB8AC3E}">
        <p14:creationId xmlns:p14="http://schemas.microsoft.com/office/powerpoint/2010/main" val="372904575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48902" indent="0">
              <a:buNone/>
              <a:defRPr sz="2800"/>
            </a:lvl2pPr>
            <a:lvl3pPr marL="897810" indent="0">
              <a:buNone/>
              <a:defRPr sz="2400"/>
            </a:lvl3pPr>
            <a:lvl4pPr marL="1346660" indent="0">
              <a:buNone/>
              <a:defRPr sz="2000"/>
            </a:lvl4pPr>
            <a:lvl5pPr marL="1795554" indent="0">
              <a:buNone/>
              <a:defRPr sz="2000"/>
            </a:lvl5pPr>
            <a:lvl6pPr marL="2244426" indent="0">
              <a:buNone/>
              <a:defRPr sz="2000"/>
            </a:lvl6pPr>
            <a:lvl7pPr marL="2693312" indent="0">
              <a:buNone/>
              <a:defRPr sz="2000"/>
            </a:lvl7pPr>
            <a:lvl8pPr marL="3142185" indent="0">
              <a:buNone/>
              <a:defRPr sz="2000"/>
            </a:lvl8pPr>
            <a:lvl9pPr marL="3591071" indent="0">
              <a:buNone/>
              <a:defRPr sz="2000"/>
            </a:lvl9pPr>
          </a:lstStyle>
          <a:p>
            <a:pPr lvl="0"/>
            <a:endParaRPr lang="en-US" noProof="0"/>
          </a:p>
        </p:txBody>
      </p:sp>
      <p:sp>
        <p:nvSpPr>
          <p:cNvPr id="4" name="Text Placeholder 3"/>
          <p:cNvSpPr>
            <a:spLocks noGrp="1"/>
          </p:cNvSpPr>
          <p:nvPr>
            <p:ph type="body" sz="half" idx="2"/>
          </p:nvPr>
        </p:nvSpPr>
        <p:spPr>
          <a:xfrm>
            <a:off x="1792111" y="5367339"/>
            <a:ext cx="5486400" cy="804862"/>
          </a:xfrm>
        </p:spPr>
        <p:txBody>
          <a:bodyPr/>
          <a:lstStyle>
            <a:lvl1pPr marL="0" indent="0">
              <a:buNone/>
              <a:defRPr sz="1400"/>
            </a:lvl1pPr>
            <a:lvl2pPr marL="448902" indent="0">
              <a:buNone/>
              <a:defRPr sz="1200"/>
            </a:lvl2pPr>
            <a:lvl3pPr marL="897810" indent="0">
              <a:buNone/>
              <a:defRPr sz="1000"/>
            </a:lvl3pPr>
            <a:lvl4pPr marL="1346660" indent="0">
              <a:buNone/>
              <a:defRPr sz="900"/>
            </a:lvl4pPr>
            <a:lvl5pPr marL="1795554" indent="0">
              <a:buNone/>
              <a:defRPr sz="900"/>
            </a:lvl5pPr>
            <a:lvl6pPr marL="2244426" indent="0">
              <a:buNone/>
              <a:defRPr sz="900"/>
            </a:lvl6pPr>
            <a:lvl7pPr marL="2693312" indent="0">
              <a:buNone/>
              <a:defRPr sz="900"/>
            </a:lvl7pPr>
            <a:lvl8pPr marL="3142185" indent="0">
              <a:buNone/>
              <a:defRPr sz="900"/>
            </a:lvl8pPr>
            <a:lvl9pPr marL="3591071" indent="0">
              <a:buNone/>
              <a:defRPr sz="900"/>
            </a:lvl9pPr>
          </a:lstStyle>
          <a:p>
            <a:pPr lvl="0"/>
            <a:r>
              <a:rPr lang="en-US"/>
              <a:t>Click to edit Master text styles</a:t>
            </a:r>
          </a:p>
        </p:txBody>
      </p:sp>
    </p:spTree>
    <p:extLst>
      <p:ext uri="{BB962C8B-B14F-4D97-AF65-F5344CB8AC3E}">
        <p14:creationId xmlns:p14="http://schemas.microsoft.com/office/powerpoint/2010/main" val="420966812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610056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1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12" y="609600"/>
            <a:ext cx="569383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96248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Tree>
    <p:extLst>
      <p:ext uri="{BB962C8B-B14F-4D97-AF65-F5344CB8AC3E}">
        <p14:creationId xmlns:p14="http://schemas.microsoft.com/office/powerpoint/2010/main" val="392410990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727260"/>
            <a:ext cx="3008313" cy="70784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7" y="1599207"/>
            <a:ext cx="5111750" cy="32008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2" y="3626769"/>
            <a:ext cx="3008313" cy="307730"/>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Tree>
    <p:extLst>
      <p:ext uri="{BB962C8B-B14F-4D97-AF65-F5344CB8AC3E}">
        <p14:creationId xmlns:p14="http://schemas.microsoft.com/office/powerpoint/2010/main" val="42220449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33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48902" indent="0" algn="ctr">
              <a:buNone/>
              <a:defRPr/>
            </a:lvl2pPr>
            <a:lvl3pPr marL="897810" indent="0" algn="ctr">
              <a:buNone/>
              <a:defRPr/>
            </a:lvl3pPr>
            <a:lvl4pPr marL="1346660" indent="0" algn="ctr">
              <a:buNone/>
              <a:defRPr/>
            </a:lvl4pPr>
            <a:lvl5pPr marL="1795554" indent="0" algn="ctr">
              <a:buNone/>
              <a:defRPr/>
            </a:lvl5pPr>
            <a:lvl6pPr marL="2244426" indent="0" algn="ctr">
              <a:buNone/>
              <a:defRPr/>
            </a:lvl6pPr>
            <a:lvl7pPr marL="2693312" indent="0" algn="ctr">
              <a:buNone/>
              <a:defRPr/>
            </a:lvl7pPr>
            <a:lvl8pPr marL="3142185" indent="0" algn="ctr">
              <a:buNone/>
              <a:defRPr/>
            </a:lvl8pPr>
            <a:lvl9pPr marL="3591071" indent="0" algn="ctr">
              <a:buNone/>
              <a:defRPr/>
            </a:lvl9pPr>
          </a:lstStyle>
          <a:p>
            <a:r>
              <a:rPr lang="en-US"/>
              <a:t>Click to edit Master subtitle style</a:t>
            </a:r>
          </a:p>
        </p:txBody>
      </p:sp>
    </p:spTree>
    <p:extLst>
      <p:ext uri="{BB962C8B-B14F-4D97-AF65-F5344CB8AC3E}">
        <p14:creationId xmlns:p14="http://schemas.microsoft.com/office/powerpoint/2010/main" val="245840394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96016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84"/>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48902" indent="0">
              <a:buNone/>
              <a:defRPr sz="1800"/>
            </a:lvl2pPr>
            <a:lvl3pPr marL="897810" indent="0">
              <a:buNone/>
              <a:defRPr sz="1600"/>
            </a:lvl3pPr>
            <a:lvl4pPr marL="1346660" indent="0">
              <a:buNone/>
              <a:defRPr sz="1400"/>
            </a:lvl4pPr>
            <a:lvl5pPr marL="1795554" indent="0">
              <a:buNone/>
              <a:defRPr sz="1400"/>
            </a:lvl5pPr>
            <a:lvl6pPr marL="2244426" indent="0">
              <a:buNone/>
              <a:defRPr sz="1400"/>
            </a:lvl6pPr>
            <a:lvl7pPr marL="2693312" indent="0">
              <a:buNone/>
              <a:defRPr sz="1400"/>
            </a:lvl7pPr>
            <a:lvl8pPr marL="3142185" indent="0">
              <a:buNone/>
              <a:defRPr sz="1400"/>
            </a:lvl8pPr>
            <a:lvl9pPr marL="3591071" indent="0">
              <a:buNone/>
              <a:defRPr sz="1400"/>
            </a:lvl9pPr>
          </a:lstStyle>
          <a:p>
            <a:pPr lvl="0"/>
            <a:r>
              <a:rPr lang="en-US"/>
              <a:t>Click to edit Master text styles</a:t>
            </a:r>
          </a:p>
        </p:txBody>
      </p:sp>
    </p:spTree>
    <p:extLst>
      <p:ext uri="{BB962C8B-B14F-4D97-AF65-F5344CB8AC3E}">
        <p14:creationId xmlns:p14="http://schemas.microsoft.com/office/powerpoint/2010/main" val="16802242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7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99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710973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012" cy="639762"/>
          </a:xfrm>
        </p:spPr>
        <p:txBody>
          <a:bodyPr anchor="b"/>
          <a:lstStyle>
            <a:lvl1pPr marL="0" indent="0">
              <a:buNone/>
              <a:defRPr sz="2400" b="1"/>
            </a:lvl1pPr>
            <a:lvl2pPr marL="448902" indent="0">
              <a:buNone/>
              <a:defRPr sz="2000" b="1"/>
            </a:lvl2pPr>
            <a:lvl3pPr marL="897810" indent="0">
              <a:buNone/>
              <a:defRPr sz="1800" b="1"/>
            </a:lvl3pPr>
            <a:lvl4pPr marL="1346660" indent="0">
              <a:buNone/>
              <a:defRPr sz="1600" b="1"/>
            </a:lvl4pPr>
            <a:lvl5pPr marL="1795554" indent="0">
              <a:buNone/>
              <a:defRPr sz="1600" b="1"/>
            </a:lvl5pPr>
            <a:lvl6pPr marL="2244426" indent="0">
              <a:buNone/>
              <a:defRPr sz="1600" b="1"/>
            </a:lvl6pPr>
            <a:lvl7pPr marL="2693312" indent="0">
              <a:buNone/>
              <a:defRPr sz="1600" b="1"/>
            </a:lvl7pPr>
            <a:lvl8pPr marL="3142185" indent="0">
              <a:buNone/>
              <a:defRPr sz="1600" b="1"/>
            </a:lvl8pPr>
            <a:lvl9pPr marL="359107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6"/>
            <a:ext cx="4041422" cy="639762"/>
          </a:xfrm>
        </p:spPr>
        <p:txBody>
          <a:bodyPr anchor="b"/>
          <a:lstStyle>
            <a:lvl1pPr marL="0" indent="0">
              <a:buNone/>
              <a:defRPr sz="2400" b="1"/>
            </a:lvl1pPr>
            <a:lvl2pPr marL="448902" indent="0">
              <a:buNone/>
              <a:defRPr sz="2000" b="1"/>
            </a:lvl2pPr>
            <a:lvl3pPr marL="897810" indent="0">
              <a:buNone/>
              <a:defRPr sz="1800" b="1"/>
            </a:lvl3pPr>
            <a:lvl4pPr marL="1346660" indent="0">
              <a:buNone/>
              <a:defRPr sz="1600" b="1"/>
            </a:lvl4pPr>
            <a:lvl5pPr marL="1795554" indent="0">
              <a:buNone/>
              <a:defRPr sz="1600" b="1"/>
            </a:lvl5pPr>
            <a:lvl6pPr marL="2244426" indent="0">
              <a:buNone/>
              <a:defRPr sz="1600" b="1"/>
            </a:lvl6pPr>
            <a:lvl7pPr marL="2693312" indent="0">
              <a:buNone/>
              <a:defRPr sz="1600" b="1"/>
            </a:lvl7pPr>
            <a:lvl8pPr marL="3142185" indent="0">
              <a:buNone/>
              <a:defRPr sz="1600" b="1"/>
            </a:lvl8pPr>
            <a:lvl9pPr marL="35910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72668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073044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818301"/>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2"/>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31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4"/>
            <a:ext cx="3008489" cy="4691063"/>
          </a:xfrm>
        </p:spPr>
        <p:txBody>
          <a:bodyPr/>
          <a:lstStyle>
            <a:lvl1pPr marL="0" indent="0">
              <a:buNone/>
              <a:defRPr sz="1400"/>
            </a:lvl1pPr>
            <a:lvl2pPr marL="448902" indent="0">
              <a:buNone/>
              <a:defRPr sz="1200"/>
            </a:lvl2pPr>
            <a:lvl3pPr marL="897810" indent="0">
              <a:buNone/>
              <a:defRPr sz="1000"/>
            </a:lvl3pPr>
            <a:lvl4pPr marL="1346660" indent="0">
              <a:buNone/>
              <a:defRPr sz="900"/>
            </a:lvl4pPr>
            <a:lvl5pPr marL="1795554" indent="0">
              <a:buNone/>
              <a:defRPr sz="900"/>
            </a:lvl5pPr>
            <a:lvl6pPr marL="2244426" indent="0">
              <a:buNone/>
              <a:defRPr sz="900"/>
            </a:lvl6pPr>
            <a:lvl7pPr marL="2693312" indent="0">
              <a:buNone/>
              <a:defRPr sz="900"/>
            </a:lvl7pPr>
            <a:lvl8pPr marL="3142185" indent="0">
              <a:buNone/>
              <a:defRPr sz="900"/>
            </a:lvl8pPr>
            <a:lvl9pPr marL="3591071" indent="0">
              <a:buNone/>
              <a:defRPr sz="900"/>
            </a:lvl9pPr>
          </a:lstStyle>
          <a:p>
            <a:pPr lvl="0"/>
            <a:r>
              <a:rPr lang="en-US"/>
              <a:t>Click to edit Master text styles</a:t>
            </a:r>
          </a:p>
        </p:txBody>
      </p:sp>
    </p:spTree>
    <p:extLst>
      <p:ext uri="{BB962C8B-B14F-4D97-AF65-F5344CB8AC3E}">
        <p14:creationId xmlns:p14="http://schemas.microsoft.com/office/powerpoint/2010/main" val="322192463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48902" indent="0">
              <a:buNone/>
              <a:defRPr sz="2800"/>
            </a:lvl2pPr>
            <a:lvl3pPr marL="897810" indent="0">
              <a:buNone/>
              <a:defRPr sz="2400"/>
            </a:lvl3pPr>
            <a:lvl4pPr marL="1346660" indent="0">
              <a:buNone/>
              <a:defRPr sz="2000"/>
            </a:lvl4pPr>
            <a:lvl5pPr marL="1795554" indent="0">
              <a:buNone/>
              <a:defRPr sz="2000"/>
            </a:lvl5pPr>
            <a:lvl6pPr marL="2244426" indent="0">
              <a:buNone/>
              <a:defRPr sz="2000"/>
            </a:lvl6pPr>
            <a:lvl7pPr marL="2693312" indent="0">
              <a:buNone/>
              <a:defRPr sz="2000"/>
            </a:lvl7pPr>
            <a:lvl8pPr marL="3142185" indent="0">
              <a:buNone/>
              <a:defRPr sz="2000"/>
            </a:lvl8pPr>
            <a:lvl9pPr marL="3591071"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48902" indent="0">
              <a:buNone/>
              <a:defRPr sz="1200"/>
            </a:lvl2pPr>
            <a:lvl3pPr marL="897810" indent="0">
              <a:buNone/>
              <a:defRPr sz="1000"/>
            </a:lvl3pPr>
            <a:lvl4pPr marL="1346660" indent="0">
              <a:buNone/>
              <a:defRPr sz="900"/>
            </a:lvl4pPr>
            <a:lvl5pPr marL="1795554" indent="0">
              <a:buNone/>
              <a:defRPr sz="900"/>
            </a:lvl5pPr>
            <a:lvl6pPr marL="2244426" indent="0">
              <a:buNone/>
              <a:defRPr sz="900"/>
            </a:lvl6pPr>
            <a:lvl7pPr marL="2693312" indent="0">
              <a:buNone/>
              <a:defRPr sz="900"/>
            </a:lvl7pPr>
            <a:lvl8pPr marL="3142185" indent="0">
              <a:buNone/>
              <a:defRPr sz="900"/>
            </a:lvl8pPr>
            <a:lvl9pPr marL="3591071" indent="0">
              <a:buNone/>
              <a:defRPr sz="900"/>
            </a:lvl9pPr>
          </a:lstStyle>
          <a:p>
            <a:pPr lvl="0"/>
            <a:r>
              <a:rPr lang="en-US"/>
              <a:t>Click to edit Master text styles</a:t>
            </a:r>
          </a:p>
        </p:txBody>
      </p:sp>
    </p:spTree>
    <p:extLst>
      <p:ext uri="{BB962C8B-B14F-4D97-AF65-F5344CB8AC3E}">
        <p14:creationId xmlns:p14="http://schemas.microsoft.com/office/powerpoint/2010/main" val="372013082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52559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855"/>
            <a:ext cx="5486400" cy="400063"/>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2378472"/>
            <a:ext cx="5486400" cy="584729"/>
          </a:xfrm>
        </p:spPr>
        <p:txBody>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pPr lvl="0"/>
            <a:endParaRPr lang="en-US" noProof="0" smtClean="0"/>
          </a:p>
        </p:txBody>
      </p:sp>
      <p:sp>
        <p:nvSpPr>
          <p:cNvPr id="4" name="Text Placeholder 3"/>
          <p:cNvSpPr>
            <a:spLocks noGrp="1"/>
          </p:cNvSpPr>
          <p:nvPr>
            <p:ph type="body" sz="half" idx="2"/>
          </p:nvPr>
        </p:nvSpPr>
        <p:spPr>
          <a:xfrm>
            <a:off x="1792288" y="5615905"/>
            <a:ext cx="5486400" cy="307730"/>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Tree>
    <p:extLst>
      <p:ext uri="{BB962C8B-B14F-4D97-AF65-F5344CB8AC3E}">
        <p14:creationId xmlns:p14="http://schemas.microsoft.com/office/powerpoint/2010/main" val="471501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07000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Tree>
    <p:extLst>
      <p:ext uri="{BB962C8B-B14F-4D97-AF65-F5344CB8AC3E}">
        <p14:creationId xmlns:p14="http://schemas.microsoft.com/office/powerpoint/2010/main" val="223158595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614873"/>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82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76" indent="0" algn="ctr">
              <a:buNone/>
              <a:defRPr/>
            </a:lvl2pPr>
            <a:lvl3pPr marL="913547" indent="0" algn="ctr">
              <a:buNone/>
              <a:defRPr/>
            </a:lvl3pPr>
            <a:lvl4pPr marL="1370317" indent="0" algn="ctr">
              <a:buNone/>
              <a:defRPr/>
            </a:lvl4pPr>
            <a:lvl5pPr marL="1827092" indent="0" algn="ctr">
              <a:buNone/>
              <a:defRPr/>
            </a:lvl5pPr>
            <a:lvl6pPr marL="2283862" indent="0" algn="ctr">
              <a:buNone/>
              <a:defRPr/>
            </a:lvl6pPr>
            <a:lvl7pPr marL="2740635" indent="0" algn="ctr">
              <a:buNone/>
              <a:defRPr/>
            </a:lvl7pPr>
            <a:lvl8pPr marL="3197405" indent="0" algn="ctr">
              <a:buNone/>
              <a:defRPr/>
            </a:lvl8pPr>
            <a:lvl9pPr marL="3654179" indent="0" algn="ctr">
              <a:buNone/>
              <a:defRPr/>
            </a:lvl9pPr>
          </a:lstStyle>
          <a:p>
            <a:r>
              <a:rPr lang="en-US"/>
              <a:t>Click to edit Master subtitle style</a:t>
            </a:r>
          </a:p>
        </p:txBody>
      </p:sp>
    </p:spTree>
    <p:extLst>
      <p:ext uri="{BB962C8B-B14F-4D97-AF65-F5344CB8AC3E}">
        <p14:creationId xmlns:p14="http://schemas.microsoft.com/office/powerpoint/2010/main" val="1893510205"/>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96023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9"/>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6776" indent="0">
              <a:buNone/>
              <a:defRPr sz="1800"/>
            </a:lvl2pPr>
            <a:lvl3pPr marL="913547" indent="0">
              <a:buNone/>
              <a:defRPr sz="1600"/>
            </a:lvl3pPr>
            <a:lvl4pPr marL="1370317" indent="0">
              <a:buNone/>
              <a:defRPr sz="1400"/>
            </a:lvl4pPr>
            <a:lvl5pPr marL="1827092" indent="0">
              <a:buNone/>
              <a:defRPr sz="1400"/>
            </a:lvl5pPr>
            <a:lvl6pPr marL="2283862" indent="0">
              <a:buNone/>
              <a:defRPr sz="1400"/>
            </a:lvl6pPr>
            <a:lvl7pPr marL="2740635" indent="0">
              <a:buNone/>
              <a:defRPr sz="1400"/>
            </a:lvl7pPr>
            <a:lvl8pPr marL="3197405" indent="0">
              <a:buNone/>
              <a:defRPr sz="1400"/>
            </a:lvl8pPr>
            <a:lvl9pPr marL="3654179" indent="0">
              <a:buNone/>
              <a:defRPr sz="1400"/>
            </a:lvl9pPr>
          </a:lstStyle>
          <a:p>
            <a:pPr lvl="0"/>
            <a:r>
              <a:rPr lang="en-US"/>
              <a:t>Click to edit Master text styles</a:t>
            </a:r>
          </a:p>
        </p:txBody>
      </p:sp>
    </p:spTree>
    <p:extLst>
      <p:ext uri="{BB962C8B-B14F-4D97-AF65-F5344CB8AC3E}">
        <p14:creationId xmlns:p14="http://schemas.microsoft.com/office/powerpoint/2010/main" val="167806419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7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960"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08922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012" cy="639762"/>
          </a:xfrm>
        </p:spPr>
        <p:txBody>
          <a:bodyPr anchor="b"/>
          <a:lstStyle>
            <a:lvl1pPr marL="0" indent="0">
              <a:buNone/>
              <a:defRPr sz="2400" b="1"/>
            </a:lvl1pPr>
            <a:lvl2pPr marL="456776" indent="0">
              <a:buNone/>
              <a:defRPr sz="2000" b="1"/>
            </a:lvl2pPr>
            <a:lvl3pPr marL="913547" indent="0">
              <a:buNone/>
              <a:defRPr sz="1800" b="1"/>
            </a:lvl3pPr>
            <a:lvl4pPr marL="1370317" indent="0">
              <a:buNone/>
              <a:defRPr sz="1600" b="1"/>
            </a:lvl4pPr>
            <a:lvl5pPr marL="1827092" indent="0">
              <a:buNone/>
              <a:defRPr sz="1600" b="1"/>
            </a:lvl5pPr>
            <a:lvl6pPr marL="2283862" indent="0">
              <a:buNone/>
              <a:defRPr sz="1600" b="1"/>
            </a:lvl6pPr>
            <a:lvl7pPr marL="2740635" indent="0">
              <a:buNone/>
              <a:defRPr sz="1600" b="1"/>
            </a:lvl7pPr>
            <a:lvl8pPr marL="3197405" indent="0">
              <a:buNone/>
              <a:defRPr sz="1600" b="1"/>
            </a:lvl8pPr>
            <a:lvl9pPr marL="365417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6"/>
            <a:ext cx="4041422" cy="639762"/>
          </a:xfrm>
        </p:spPr>
        <p:txBody>
          <a:bodyPr anchor="b"/>
          <a:lstStyle>
            <a:lvl1pPr marL="0" indent="0">
              <a:buNone/>
              <a:defRPr sz="2400" b="1"/>
            </a:lvl1pPr>
            <a:lvl2pPr marL="456776" indent="0">
              <a:buNone/>
              <a:defRPr sz="2000" b="1"/>
            </a:lvl2pPr>
            <a:lvl3pPr marL="913547" indent="0">
              <a:buNone/>
              <a:defRPr sz="1800" b="1"/>
            </a:lvl3pPr>
            <a:lvl4pPr marL="1370317" indent="0">
              <a:buNone/>
              <a:defRPr sz="1600" b="1"/>
            </a:lvl4pPr>
            <a:lvl5pPr marL="1827092" indent="0">
              <a:buNone/>
              <a:defRPr sz="1600" b="1"/>
            </a:lvl5pPr>
            <a:lvl6pPr marL="2283862" indent="0">
              <a:buNone/>
              <a:defRPr sz="1600" b="1"/>
            </a:lvl6pPr>
            <a:lvl7pPr marL="2740635" indent="0">
              <a:buNone/>
              <a:defRPr sz="1600" b="1"/>
            </a:lvl7pPr>
            <a:lvl8pPr marL="3197405" indent="0">
              <a:buNone/>
              <a:defRPr sz="1600" b="1"/>
            </a:lvl8pPr>
            <a:lvl9pPr marL="36541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309490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490322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86384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5.jpe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2"/>
            </a:gs>
            <a:gs pos="50000">
              <a:srgbClr val="0000A6"/>
            </a:gs>
            <a:gs pos="100000">
              <a:srgbClr val="000042"/>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252590" y="452716"/>
            <a:ext cx="8634588" cy="61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0" tIns="45697" rIns="91390" bIns="45697" numCol="1" anchor="ctr" anchorCtr="1" compatLnSpc="1">
            <a:prstTxWarp prst="textNoShape">
              <a:avLst/>
            </a:prstTxWarp>
            <a:spAutoFit/>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1150121" y="2272522"/>
            <a:ext cx="6842477" cy="310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0" tIns="45697" rIns="91390" bIns="45697" numCol="1" anchor="ctr" anchorCtr="1"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668015816"/>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3400" b="1">
          <a:solidFill>
            <a:schemeClr val="tx2"/>
          </a:solidFill>
          <a:latin typeface="+mj-lt"/>
          <a:ea typeface="+mj-ea"/>
          <a:cs typeface="+mj-cs"/>
        </a:defRPr>
      </a:lvl1pPr>
      <a:lvl2pPr algn="ctr" rtl="0" eaLnBrk="0" fontAlgn="base" hangingPunct="0">
        <a:spcBef>
          <a:spcPct val="0"/>
        </a:spcBef>
        <a:spcAft>
          <a:spcPct val="0"/>
        </a:spcAft>
        <a:defRPr sz="3400" b="1">
          <a:solidFill>
            <a:schemeClr val="tx2"/>
          </a:solidFill>
          <a:latin typeface="Arial" charset="0"/>
        </a:defRPr>
      </a:lvl2pPr>
      <a:lvl3pPr algn="ctr" rtl="0" eaLnBrk="0" fontAlgn="base" hangingPunct="0">
        <a:spcBef>
          <a:spcPct val="0"/>
        </a:spcBef>
        <a:spcAft>
          <a:spcPct val="0"/>
        </a:spcAft>
        <a:defRPr sz="3400" b="1">
          <a:solidFill>
            <a:schemeClr val="tx2"/>
          </a:solidFill>
          <a:latin typeface="Arial" charset="0"/>
        </a:defRPr>
      </a:lvl3pPr>
      <a:lvl4pPr algn="ctr" rtl="0" eaLnBrk="0" fontAlgn="base" hangingPunct="0">
        <a:spcBef>
          <a:spcPct val="0"/>
        </a:spcBef>
        <a:spcAft>
          <a:spcPct val="0"/>
        </a:spcAft>
        <a:defRPr sz="3400" b="1">
          <a:solidFill>
            <a:schemeClr val="tx2"/>
          </a:solidFill>
          <a:latin typeface="Arial" charset="0"/>
        </a:defRPr>
      </a:lvl4pPr>
      <a:lvl5pPr algn="ctr" rtl="0" eaLnBrk="0" fontAlgn="base" hangingPunct="0">
        <a:spcBef>
          <a:spcPct val="0"/>
        </a:spcBef>
        <a:spcAft>
          <a:spcPct val="0"/>
        </a:spcAft>
        <a:defRPr sz="3400" b="1">
          <a:solidFill>
            <a:schemeClr val="tx2"/>
          </a:solidFill>
          <a:latin typeface="Arial" charset="0"/>
        </a:defRPr>
      </a:lvl5pPr>
      <a:lvl6pPr marL="456963" algn="ctr" rtl="0" eaLnBrk="0" fontAlgn="base" hangingPunct="0">
        <a:spcBef>
          <a:spcPct val="0"/>
        </a:spcBef>
        <a:spcAft>
          <a:spcPct val="0"/>
        </a:spcAft>
        <a:defRPr sz="3400" b="1">
          <a:solidFill>
            <a:schemeClr val="tx2"/>
          </a:solidFill>
          <a:latin typeface="Arial" charset="0"/>
        </a:defRPr>
      </a:lvl6pPr>
      <a:lvl7pPr marL="913926" algn="ctr" rtl="0" eaLnBrk="0" fontAlgn="base" hangingPunct="0">
        <a:spcBef>
          <a:spcPct val="0"/>
        </a:spcBef>
        <a:spcAft>
          <a:spcPct val="0"/>
        </a:spcAft>
        <a:defRPr sz="3400" b="1">
          <a:solidFill>
            <a:schemeClr val="tx2"/>
          </a:solidFill>
          <a:latin typeface="Arial" charset="0"/>
        </a:defRPr>
      </a:lvl7pPr>
      <a:lvl8pPr marL="1370890" algn="ctr" rtl="0" eaLnBrk="0" fontAlgn="base" hangingPunct="0">
        <a:spcBef>
          <a:spcPct val="0"/>
        </a:spcBef>
        <a:spcAft>
          <a:spcPct val="0"/>
        </a:spcAft>
        <a:defRPr sz="3400" b="1">
          <a:solidFill>
            <a:schemeClr val="tx2"/>
          </a:solidFill>
          <a:latin typeface="Arial" charset="0"/>
        </a:defRPr>
      </a:lvl8pPr>
      <a:lvl9pPr marL="1827852" algn="ctr" rtl="0" eaLnBrk="0" fontAlgn="base" hangingPunct="0">
        <a:spcBef>
          <a:spcPct val="0"/>
        </a:spcBef>
        <a:spcAft>
          <a:spcPct val="0"/>
        </a:spcAft>
        <a:defRPr sz="3400" b="1">
          <a:solidFill>
            <a:schemeClr val="tx2"/>
          </a:solidFill>
          <a:latin typeface="Arial" charset="0"/>
        </a:defRPr>
      </a:lvl9pPr>
    </p:titleStyle>
    <p:bodyStyle>
      <a:lvl1pPr marL="341313" indent="-341313" algn="l" rtl="0" eaLnBrk="0" fontAlgn="base" hangingPunct="0">
        <a:spcBef>
          <a:spcPct val="50000"/>
        </a:spcBef>
        <a:spcAft>
          <a:spcPct val="0"/>
        </a:spcAft>
        <a:buClr>
          <a:schemeClr val="tx2"/>
        </a:buClr>
        <a:buSzPct val="145000"/>
        <a:buChar char="•"/>
        <a:defRPr sz="2800">
          <a:solidFill>
            <a:schemeClr val="tx1"/>
          </a:solidFill>
          <a:latin typeface="+mn-lt"/>
          <a:ea typeface="+mn-ea"/>
          <a:cs typeface="+mn-cs"/>
        </a:defRPr>
      </a:lvl1pPr>
      <a:lvl2pPr marL="741363" indent="-284163" algn="l" rtl="0" eaLnBrk="0" fontAlgn="base" hangingPunct="0">
        <a:spcBef>
          <a:spcPct val="50000"/>
        </a:spcBef>
        <a:spcAft>
          <a:spcPct val="0"/>
        </a:spcAft>
        <a:buChar char="–"/>
        <a:defRPr sz="2800">
          <a:solidFill>
            <a:schemeClr val="tx1"/>
          </a:solidFill>
          <a:latin typeface="+mn-lt"/>
        </a:defRPr>
      </a:lvl2pPr>
      <a:lvl3pPr marL="1141413" indent="-227013" algn="l" rtl="0" eaLnBrk="0" fontAlgn="base" hangingPunct="0">
        <a:spcBef>
          <a:spcPct val="50000"/>
        </a:spcBef>
        <a:spcAft>
          <a:spcPct val="0"/>
        </a:spcAft>
        <a:buClr>
          <a:srgbClr val="FFCC00"/>
        </a:buClr>
        <a:buSzPct val="75000"/>
        <a:buFont typeface="Wingdings" pitchFamily="2" charset="2"/>
        <a:buChar char="§"/>
        <a:defRPr sz="2800">
          <a:solidFill>
            <a:schemeClr val="tx1"/>
          </a:solidFill>
          <a:latin typeface="+mn-lt"/>
        </a:defRPr>
      </a:lvl3pPr>
      <a:lvl4pPr marL="1598613" indent="-227013" algn="l" rtl="0" eaLnBrk="0" fontAlgn="base" hangingPunct="0">
        <a:spcBef>
          <a:spcPct val="50000"/>
        </a:spcBef>
        <a:spcAft>
          <a:spcPct val="0"/>
        </a:spcAft>
        <a:buChar char="–"/>
        <a:defRPr sz="2800">
          <a:solidFill>
            <a:schemeClr val="tx1"/>
          </a:solidFill>
          <a:latin typeface="+mn-lt"/>
        </a:defRPr>
      </a:lvl4pPr>
      <a:lvl5pPr marL="2055813" indent="-227013" algn="l" rtl="0" eaLnBrk="0" fontAlgn="base" hangingPunct="0">
        <a:spcBef>
          <a:spcPct val="50000"/>
        </a:spcBef>
        <a:spcAft>
          <a:spcPct val="0"/>
        </a:spcAft>
        <a:buChar char="»"/>
        <a:defRPr sz="2800">
          <a:solidFill>
            <a:schemeClr val="tx1"/>
          </a:solidFill>
          <a:latin typeface="+mn-lt"/>
        </a:defRPr>
      </a:lvl5pPr>
      <a:lvl6pPr marL="2513297" indent="-228482" algn="l" rtl="0" eaLnBrk="0" fontAlgn="base" hangingPunct="0">
        <a:spcBef>
          <a:spcPct val="50000"/>
        </a:spcBef>
        <a:spcAft>
          <a:spcPct val="0"/>
        </a:spcAft>
        <a:buChar char="»"/>
        <a:defRPr sz="2800">
          <a:solidFill>
            <a:schemeClr val="tx1"/>
          </a:solidFill>
          <a:latin typeface="+mn-lt"/>
        </a:defRPr>
      </a:lvl6pPr>
      <a:lvl7pPr marL="2970260" indent="-228482" algn="l" rtl="0" eaLnBrk="0" fontAlgn="base" hangingPunct="0">
        <a:spcBef>
          <a:spcPct val="50000"/>
        </a:spcBef>
        <a:spcAft>
          <a:spcPct val="0"/>
        </a:spcAft>
        <a:buChar char="»"/>
        <a:defRPr sz="2800">
          <a:solidFill>
            <a:schemeClr val="tx1"/>
          </a:solidFill>
          <a:latin typeface="+mn-lt"/>
        </a:defRPr>
      </a:lvl7pPr>
      <a:lvl8pPr marL="3427223" indent="-228482" algn="l" rtl="0" eaLnBrk="0" fontAlgn="base" hangingPunct="0">
        <a:spcBef>
          <a:spcPct val="50000"/>
        </a:spcBef>
        <a:spcAft>
          <a:spcPct val="0"/>
        </a:spcAft>
        <a:buChar char="»"/>
        <a:defRPr sz="2800">
          <a:solidFill>
            <a:schemeClr val="tx1"/>
          </a:solidFill>
          <a:latin typeface="+mn-lt"/>
        </a:defRPr>
      </a:lvl8pPr>
      <a:lvl9pPr marL="3884186" indent="-228482" algn="l" rtl="0" eaLnBrk="0" fontAlgn="base" hangingPunct="0">
        <a:spcBef>
          <a:spcPct val="50000"/>
        </a:spcBef>
        <a:spcAft>
          <a:spcPct val="0"/>
        </a:spcAft>
        <a:buChar char="»"/>
        <a:defRPr sz="2800">
          <a:solidFill>
            <a:schemeClr val="tx1"/>
          </a:solidFill>
          <a:latin typeface="+mn-lt"/>
        </a:defRPr>
      </a:lvl9pPr>
    </p:bodyStyle>
    <p:otherStyle>
      <a:defPPr>
        <a:defRPr lang="en-US"/>
      </a:defPPr>
      <a:lvl1pPr marL="0" algn="l" defTabSz="913926" rtl="0" eaLnBrk="1" latinLnBrk="0" hangingPunct="1">
        <a:defRPr sz="1800" kern="1200">
          <a:solidFill>
            <a:schemeClr val="tx1"/>
          </a:solidFill>
          <a:latin typeface="+mn-lt"/>
          <a:ea typeface="+mn-ea"/>
          <a:cs typeface="+mn-cs"/>
        </a:defRPr>
      </a:lvl1pPr>
      <a:lvl2pPr marL="456963" algn="l" defTabSz="913926" rtl="0" eaLnBrk="1" latinLnBrk="0" hangingPunct="1">
        <a:defRPr sz="1800" kern="1200">
          <a:solidFill>
            <a:schemeClr val="tx1"/>
          </a:solidFill>
          <a:latin typeface="+mn-lt"/>
          <a:ea typeface="+mn-ea"/>
          <a:cs typeface="+mn-cs"/>
        </a:defRPr>
      </a:lvl2pPr>
      <a:lvl3pPr marL="913926" algn="l" defTabSz="913926" rtl="0" eaLnBrk="1" latinLnBrk="0" hangingPunct="1">
        <a:defRPr sz="1800" kern="1200">
          <a:solidFill>
            <a:schemeClr val="tx1"/>
          </a:solidFill>
          <a:latin typeface="+mn-lt"/>
          <a:ea typeface="+mn-ea"/>
          <a:cs typeface="+mn-cs"/>
        </a:defRPr>
      </a:lvl3pPr>
      <a:lvl4pPr marL="1370890" algn="l" defTabSz="913926" rtl="0" eaLnBrk="1" latinLnBrk="0" hangingPunct="1">
        <a:defRPr sz="1800" kern="1200">
          <a:solidFill>
            <a:schemeClr val="tx1"/>
          </a:solidFill>
          <a:latin typeface="+mn-lt"/>
          <a:ea typeface="+mn-ea"/>
          <a:cs typeface="+mn-cs"/>
        </a:defRPr>
      </a:lvl4pPr>
      <a:lvl5pPr marL="1827852" algn="l" defTabSz="913926" rtl="0" eaLnBrk="1" latinLnBrk="0" hangingPunct="1">
        <a:defRPr sz="1800" kern="1200">
          <a:solidFill>
            <a:schemeClr val="tx1"/>
          </a:solidFill>
          <a:latin typeface="+mn-lt"/>
          <a:ea typeface="+mn-ea"/>
          <a:cs typeface="+mn-cs"/>
        </a:defRPr>
      </a:lvl5pPr>
      <a:lvl6pPr marL="2284815" algn="l" defTabSz="913926" rtl="0" eaLnBrk="1" latinLnBrk="0" hangingPunct="1">
        <a:defRPr sz="1800" kern="1200">
          <a:solidFill>
            <a:schemeClr val="tx1"/>
          </a:solidFill>
          <a:latin typeface="+mn-lt"/>
          <a:ea typeface="+mn-ea"/>
          <a:cs typeface="+mn-cs"/>
        </a:defRPr>
      </a:lvl6pPr>
      <a:lvl7pPr marL="2741778" algn="l" defTabSz="913926" rtl="0" eaLnBrk="1" latinLnBrk="0" hangingPunct="1">
        <a:defRPr sz="1800" kern="1200">
          <a:solidFill>
            <a:schemeClr val="tx1"/>
          </a:solidFill>
          <a:latin typeface="+mn-lt"/>
          <a:ea typeface="+mn-ea"/>
          <a:cs typeface="+mn-cs"/>
        </a:defRPr>
      </a:lvl7pPr>
      <a:lvl8pPr marL="3198740" algn="l" defTabSz="913926" rtl="0" eaLnBrk="1" latinLnBrk="0" hangingPunct="1">
        <a:defRPr sz="1800" kern="1200">
          <a:solidFill>
            <a:schemeClr val="tx1"/>
          </a:solidFill>
          <a:latin typeface="+mn-lt"/>
          <a:ea typeface="+mn-ea"/>
          <a:cs typeface="+mn-cs"/>
        </a:defRPr>
      </a:lvl8pPr>
      <a:lvl9pPr marL="3655704" algn="l" defTabSz="91392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404378323"/>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Lst>
  <p:transition/>
  <p:txStyles>
    <p:titleStyle>
      <a:lvl1pPr algn="ctr" rtl="0" eaLnBrk="1" fontAlgn="base" hangingPunct="1">
        <a:spcBef>
          <a:spcPct val="0"/>
        </a:spcBef>
        <a:spcAft>
          <a:spcPct val="0"/>
        </a:spcAft>
        <a:defRPr sz="4200" b="1">
          <a:solidFill>
            <a:srgbClr val="FFFF00"/>
          </a:solidFill>
          <a:latin typeface="+mj-lt"/>
          <a:ea typeface="+mj-ea"/>
          <a:cs typeface="+mj-cs"/>
        </a:defRPr>
      </a:lvl1pPr>
      <a:lvl2pPr algn="ctr" rtl="0" eaLnBrk="1" fontAlgn="base" hangingPunct="1">
        <a:spcBef>
          <a:spcPct val="0"/>
        </a:spcBef>
        <a:spcAft>
          <a:spcPct val="0"/>
        </a:spcAft>
        <a:defRPr sz="4200" b="1">
          <a:solidFill>
            <a:srgbClr val="FFFF00"/>
          </a:solidFill>
          <a:latin typeface="Times New Roman" pitchFamily="18" charset="0"/>
        </a:defRPr>
      </a:lvl2pPr>
      <a:lvl3pPr algn="ctr" rtl="0" eaLnBrk="1" fontAlgn="base" hangingPunct="1">
        <a:spcBef>
          <a:spcPct val="0"/>
        </a:spcBef>
        <a:spcAft>
          <a:spcPct val="0"/>
        </a:spcAft>
        <a:defRPr sz="4200" b="1">
          <a:solidFill>
            <a:srgbClr val="FFFF00"/>
          </a:solidFill>
          <a:latin typeface="Times New Roman" pitchFamily="18" charset="0"/>
        </a:defRPr>
      </a:lvl3pPr>
      <a:lvl4pPr algn="ctr" rtl="0" eaLnBrk="1" fontAlgn="base" hangingPunct="1">
        <a:spcBef>
          <a:spcPct val="0"/>
        </a:spcBef>
        <a:spcAft>
          <a:spcPct val="0"/>
        </a:spcAft>
        <a:defRPr sz="4200" b="1">
          <a:solidFill>
            <a:srgbClr val="FFFF00"/>
          </a:solidFill>
          <a:latin typeface="Times New Roman" pitchFamily="18" charset="0"/>
        </a:defRPr>
      </a:lvl4pPr>
      <a:lvl5pPr algn="ctr" rtl="0" eaLnBrk="1" fontAlgn="base" hangingPunct="1">
        <a:spcBef>
          <a:spcPct val="0"/>
        </a:spcBef>
        <a:spcAft>
          <a:spcPct val="0"/>
        </a:spcAft>
        <a:defRPr sz="4200" b="1">
          <a:solidFill>
            <a:srgbClr val="FFFF00"/>
          </a:solidFill>
          <a:latin typeface="Times New Roman" pitchFamily="18" charset="0"/>
        </a:defRPr>
      </a:lvl5pPr>
      <a:lvl6pPr marL="457200" algn="ctr" rtl="0" eaLnBrk="1" fontAlgn="base" hangingPunct="1">
        <a:spcBef>
          <a:spcPct val="0"/>
        </a:spcBef>
        <a:spcAft>
          <a:spcPct val="0"/>
        </a:spcAft>
        <a:defRPr sz="4200" b="1">
          <a:solidFill>
            <a:srgbClr val="FFFF00"/>
          </a:solidFill>
          <a:latin typeface="Times New Roman" pitchFamily="18" charset="0"/>
        </a:defRPr>
      </a:lvl6pPr>
      <a:lvl7pPr marL="914400" algn="ctr" rtl="0" eaLnBrk="1" fontAlgn="base" hangingPunct="1">
        <a:spcBef>
          <a:spcPct val="0"/>
        </a:spcBef>
        <a:spcAft>
          <a:spcPct val="0"/>
        </a:spcAft>
        <a:defRPr sz="4200" b="1">
          <a:solidFill>
            <a:srgbClr val="FFFF00"/>
          </a:solidFill>
          <a:latin typeface="Times New Roman" pitchFamily="18" charset="0"/>
        </a:defRPr>
      </a:lvl7pPr>
      <a:lvl8pPr marL="1371600" algn="ctr" rtl="0" eaLnBrk="1" fontAlgn="base" hangingPunct="1">
        <a:spcBef>
          <a:spcPct val="0"/>
        </a:spcBef>
        <a:spcAft>
          <a:spcPct val="0"/>
        </a:spcAft>
        <a:defRPr sz="4200" b="1">
          <a:solidFill>
            <a:srgbClr val="FFFF00"/>
          </a:solidFill>
          <a:latin typeface="Times New Roman" pitchFamily="18" charset="0"/>
        </a:defRPr>
      </a:lvl8pPr>
      <a:lvl9pPr marL="1828800" algn="ctr" rtl="0" eaLnBrk="1" fontAlgn="base" hangingPunct="1">
        <a:spcBef>
          <a:spcPct val="0"/>
        </a:spcBef>
        <a:spcAft>
          <a:spcPct val="0"/>
        </a:spcAft>
        <a:defRPr sz="4200" b="1">
          <a:solidFill>
            <a:srgbClr val="FFFF00"/>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30188" algn="l" rtl="0" eaLnBrk="1" fontAlgn="base" hangingPunct="1">
        <a:spcBef>
          <a:spcPct val="20000"/>
        </a:spcBef>
        <a:spcAft>
          <a:spcPct val="0"/>
        </a:spcAft>
        <a:buChar char="»"/>
        <a:defRPr sz="2000">
          <a:solidFill>
            <a:schemeClr val="bg1"/>
          </a:solidFill>
          <a:latin typeface="+mn-lt"/>
        </a:defRPr>
      </a:lvl5pPr>
      <a:lvl6pPr marL="2514600" indent="-230188" algn="l" rtl="0" eaLnBrk="1" fontAlgn="base" hangingPunct="1">
        <a:spcBef>
          <a:spcPct val="20000"/>
        </a:spcBef>
        <a:spcAft>
          <a:spcPct val="0"/>
        </a:spcAft>
        <a:buChar char="»"/>
        <a:defRPr sz="2000">
          <a:solidFill>
            <a:schemeClr val="bg1"/>
          </a:solidFill>
          <a:latin typeface="+mn-lt"/>
        </a:defRPr>
      </a:lvl6pPr>
      <a:lvl7pPr marL="2971800" indent="-230188" algn="l" rtl="0" eaLnBrk="1" fontAlgn="base" hangingPunct="1">
        <a:spcBef>
          <a:spcPct val="20000"/>
        </a:spcBef>
        <a:spcAft>
          <a:spcPct val="0"/>
        </a:spcAft>
        <a:buChar char="»"/>
        <a:defRPr sz="2000">
          <a:solidFill>
            <a:schemeClr val="bg1"/>
          </a:solidFill>
          <a:latin typeface="+mn-lt"/>
        </a:defRPr>
      </a:lvl7pPr>
      <a:lvl8pPr marL="3429000" indent="-230188" algn="l" rtl="0" eaLnBrk="1" fontAlgn="base" hangingPunct="1">
        <a:spcBef>
          <a:spcPct val="20000"/>
        </a:spcBef>
        <a:spcAft>
          <a:spcPct val="0"/>
        </a:spcAft>
        <a:buChar char="»"/>
        <a:defRPr sz="2000">
          <a:solidFill>
            <a:schemeClr val="bg1"/>
          </a:solidFill>
          <a:latin typeface="+mn-lt"/>
        </a:defRPr>
      </a:lvl8pPr>
      <a:lvl9pPr marL="3886200" indent="-230188"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5497" tIns="52747" rIns="105497" bIns="52747" numCol="1" anchor="ctr" anchorCtr="0" compatLnSpc="1">
            <a:prstTxWarp prst="textNoShape">
              <a:avLst/>
            </a:prstTxWarp>
          </a:bodyPr>
          <a:lstStyle/>
          <a:p>
            <a:pPr lvl="0"/>
            <a:endParaRPr lang="en-US" altLang="en-US" smtClean="0"/>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5497" tIns="52747" rIns="105497" bIns="5274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079031431"/>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Lst>
  <p:transition/>
  <p:txStyles>
    <p:titleStyle>
      <a:lvl1pPr algn="ctr" rtl="0" eaLnBrk="0" fontAlgn="base" hangingPunct="0">
        <a:spcBef>
          <a:spcPct val="0"/>
        </a:spcBef>
        <a:spcAft>
          <a:spcPct val="0"/>
        </a:spcAft>
        <a:defRPr sz="4800" b="1">
          <a:solidFill>
            <a:srgbClr val="FFFF00"/>
          </a:solidFill>
          <a:latin typeface="+mj-lt"/>
          <a:ea typeface="+mj-ea"/>
          <a:cs typeface="+mj-cs"/>
        </a:defRPr>
      </a:lvl1pPr>
      <a:lvl2pPr algn="ctr" rtl="0" eaLnBrk="0" fontAlgn="base" hangingPunct="0">
        <a:spcBef>
          <a:spcPct val="0"/>
        </a:spcBef>
        <a:spcAft>
          <a:spcPct val="0"/>
        </a:spcAft>
        <a:defRPr sz="4800" b="1">
          <a:solidFill>
            <a:srgbClr val="FFFF00"/>
          </a:solidFill>
          <a:latin typeface="Times New Roman" pitchFamily="18" charset="0"/>
        </a:defRPr>
      </a:lvl2pPr>
      <a:lvl3pPr algn="ctr" rtl="0" eaLnBrk="0" fontAlgn="base" hangingPunct="0">
        <a:spcBef>
          <a:spcPct val="0"/>
        </a:spcBef>
        <a:spcAft>
          <a:spcPct val="0"/>
        </a:spcAft>
        <a:defRPr sz="4800" b="1">
          <a:solidFill>
            <a:srgbClr val="FFFF00"/>
          </a:solidFill>
          <a:latin typeface="Times New Roman" pitchFamily="18" charset="0"/>
        </a:defRPr>
      </a:lvl3pPr>
      <a:lvl4pPr algn="ctr" rtl="0" eaLnBrk="0" fontAlgn="base" hangingPunct="0">
        <a:spcBef>
          <a:spcPct val="0"/>
        </a:spcBef>
        <a:spcAft>
          <a:spcPct val="0"/>
        </a:spcAft>
        <a:defRPr sz="4800" b="1">
          <a:solidFill>
            <a:srgbClr val="FFFF00"/>
          </a:solidFill>
          <a:latin typeface="Times New Roman" pitchFamily="18" charset="0"/>
        </a:defRPr>
      </a:lvl4pPr>
      <a:lvl5pPr algn="ctr" rtl="0" eaLnBrk="0" fontAlgn="base" hangingPunct="0">
        <a:spcBef>
          <a:spcPct val="0"/>
        </a:spcBef>
        <a:spcAft>
          <a:spcPct val="0"/>
        </a:spcAft>
        <a:defRPr sz="4800" b="1">
          <a:solidFill>
            <a:srgbClr val="FFFF00"/>
          </a:solidFill>
          <a:latin typeface="Times New Roman" pitchFamily="18" charset="0"/>
        </a:defRPr>
      </a:lvl5pPr>
      <a:lvl6pPr marL="527517" algn="ctr" rtl="0" eaLnBrk="0" fontAlgn="base" hangingPunct="0">
        <a:spcBef>
          <a:spcPct val="0"/>
        </a:spcBef>
        <a:spcAft>
          <a:spcPct val="0"/>
        </a:spcAft>
        <a:defRPr sz="4800" b="1">
          <a:solidFill>
            <a:srgbClr val="FFFF00"/>
          </a:solidFill>
          <a:latin typeface="Times New Roman" pitchFamily="18" charset="0"/>
        </a:defRPr>
      </a:lvl6pPr>
      <a:lvl7pPr marL="1055035" algn="ctr" rtl="0" eaLnBrk="0" fontAlgn="base" hangingPunct="0">
        <a:spcBef>
          <a:spcPct val="0"/>
        </a:spcBef>
        <a:spcAft>
          <a:spcPct val="0"/>
        </a:spcAft>
        <a:defRPr sz="4800" b="1">
          <a:solidFill>
            <a:srgbClr val="FFFF00"/>
          </a:solidFill>
          <a:latin typeface="Times New Roman" pitchFamily="18" charset="0"/>
        </a:defRPr>
      </a:lvl7pPr>
      <a:lvl8pPr marL="1582552" algn="ctr" rtl="0" eaLnBrk="0" fontAlgn="base" hangingPunct="0">
        <a:spcBef>
          <a:spcPct val="0"/>
        </a:spcBef>
        <a:spcAft>
          <a:spcPct val="0"/>
        </a:spcAft>
        <a:defRPr sz="4800" b="1">
          <a:solidFill>
            <a:srgbClr val="FFFF00"/>
          </a:solidFill>
          <a:latin typeface="Times New Roman" pitchFamily="18" charset="0"/>
        </a:defRPr>
      </a:lvl8pPr>
      <a:lvl9pPr marL="2110069" algn="ctr" rtl="0" eaLnBrk="0" fontAlgn="base" hangingPunct="0">
        <a:spcBef>
          <a:spcPct val="0"/>
        </a:spcBef>
        <a:spcAft>
          <a:spcPct val="0"/>
        </a:spcAft>
        <a:defRPr sz="4800" b="1">
          <a:solidFill>
            <a:srgbClr val="FFFF00"/>
          </a:solidFill>
          <a:latin typeface="Times New Roman" pitchFamily="18" charset="0"/>
        </a:defRPr>
      </a:lvl9pPr>
    </p:titleStyle>
    <p:bodyStyle>
      <a:lvl1pPr marL="395288" indent="-395288" algn="l" rtl="0" eaLnBrk="0" fontAlgn="base" hangingPunct="0">
        <a:spcBef>
          <a:spcPct val="20000"/>
        </a:spcBef>
        <a:spcAft>
          <a:spcPct val="0"/>
        </a:spcAft>
        <a:buChar char="•"/>
        <a:defRPr sz="3700">
          <a:solidFill>
            <a:schemeClr val="bg1"/>
          </a:solidFill>
          <a:latin typeface="+mn-lt"/>
          <a:ea typeface="+mn-ea"/>
          <a:cs typeface="+mn-cs"/>
        </a:defRPr>
      </a:lvl1pPr>
      <a:lvl2pPr marL="855663" indent="-328613" algn="l" rtl="0" eaLnBrk="0" fontAlgn="base" hangingPunct="0">
        <a:spcBef>
          <a:spcPct val="20000"/>
        </a:spcBef>
        <a:spcAft>
          <a:spcPct val="0"/>
        </a:spcAft>
        <a:buChar char="–"/>
        <a:defRPr sz="3200">
          <a:solidFill>
            <a:schemeClr val="bg1"/>
          </a:solidFill>
          <a:latin typeface="+mn-lt"/>
        </a:defRPr>
      </a:lvl2pPr>
      <a:lvl3pPr marL="1317625" indent="-263525" algn="l" rtl="0" eaLnBrk="0" fontAlgn="base" hangingPunct="0">
        <a:spcBef>
          <a:spcPct val="20000"/>
        </a:spcBef>
        <a:spcAft>
          <a:spcPct val="0"/>
        </a:spcAft>
        <a:buChar char="•"/>
        <a:defRPr sz="2800">
          <a:solidFill>
            <a:schemeClr val="bg1"/>
          </a:solidFill>
          <a:latin typeface="+mn-lt"/>
        </a:defRPr>
      </a:lvl3pPr>
      <a:lvl4pPr marL="1846263" indent="-263525" algn="l" rtl="0" eaLnBrk="0" fontAlgn="base" hangingPunct="0">
        <a:spcBef>
          <a:spcPct val="20000"/>
        </a:spcBef>
        <a:spcAft>
          <a:spcPct val="0"/>
        </a:spcAft>
        <a:buChar char="–"/>
        <a:defRPr sz="2300">
          <a:solidFill>
            <a:schemeClr val="bg1"/>
          </a:solidFill>
          <a:latin typeface="+mn-lt"/>
        </a:defRPr>
      </a:lvl4pPr>
      <a:lvl5pPr marL="2373313" indent="-265113" algn="l" rtl="0" eaLnBrk="0" fontAlgn="base" hangingPunct="0">
        <a:spcBef>
          <a:spcPct val="20000"/>
        </a:spcBef>
        <a:spcAft>
          <a:spcPct val="0"/>
        </a:spcAft>
        <a:buChar char="»"/>
        <a:defRPr sz="2300">
          <a:solidFill>
            <a:schemeClr val="bg1"/>
          </a:solidFill>
          <a:latin typeface="+mn-lt"/>
        </a:defRPr>
      </a:lvl5pPr>
      <a:lvl6pPr marL="2901345" indent="-265591" algn="l" rtl="0" eaLnBrk="0" fontAlgn="base" hangingPunct="0">
        <a:spcBef>
          <a:spcPct val="20000"/>
        </a:spcBef>
        <a:spcAft>
          <a:spcPct val="0"/>
        </a:spcAft>
        <a:buChar char="»"/>
        <a:defRPr sz="2300">
          <a:solidFill>
            <a:schemeClr val="bg1"/>
          </a:solidFill>
          <a:latin typeface="+mn-lt"/>
        </a:defRPr>
      </a:lvl6pPr>
      <a:lvl7pPr marL="3428863" indent="-265591" algn="l" rtl="0" eaLnBrk="0" fontAlgn="base" hangingPunct="0">
        <a:spcBef>
          <a:spcPct val="20000"/>
        </a:spcBef>
        <a:spcAft>
          <a:spcPct val="0"/>
        </a:spcAft>
        <a:buChar char="»"/>
        <a:defRPr sz="2300">
          <a:solidFill>
            <a:schemeClr val="bg1"/>
          </a:solidFill>
          <a:latin typeface="+mn-lt"/>
        </a:defRPr>
      </a:lvl7pPr>
      <a:lvl8pPr marL="3956380" indent="-265591" algn="l" rtl="0" eaLnBrk="0" fontAlgn="base" hangingPunct="0">
        <a:spcBef>
          <a:spcPct val="20000"/>
        </a:spcBef>
        <a:spcAft>
          <a:spcPct val="0"/>
        </a:spcAft>
        <a:buChar char="»"/>
        <a:defRPr sz="2300">
          <a:solidFill>
            <a:schemeClr val="bg1"/>
          </a:solidFill>
          <a:latin typeface="+mn-lt"/>
        </a:defRPr>
      </a:lvl8pPr>
      <a:lvl9pPr marL="4483898" indent="-265591" algn="l" rtl="0" eaLnBrk="0" fontAlgn="base" hangingPunct="0">
        <a:spcBef>
          <a:spcPct val="20000"/>
        </a:spcBef>
        <a:spcAft>
          <a:spcPct val="0"/>
        </a:spcAft>
        <a:buChar char="»"/>
        <a:defRPr sz="2300">
          <a:solidFill>
            <a:schemeClr val="bg1"/>
          </a:solidFill>
          <a:latin typeface="+mn-lt"/>
        </a:defRPr>
      </a:lvl9pPr>
    </p:bodyStyle>
    <p:otherStyle>
      <a:defPPr>
        <a:defRPr lang="en-US"/>
      </a:defPPr>
      <a:lvl1pPr marL="0" algn="l" defTabSz="1055035" rtl="0" eaLnBrk="1" latinLnBrk="0" hangingPunct="1">
        <a:defRPr sz="2100" kern="1200">
          <a:solidFill>
            <a:schemeClr val="tx1"/>
          </a:solidFill>
          <a:latin typeface="+mn-lt"/>
          <a:ea typeface="+mn-ea"/>
          <a:cs typeface="+mn-cs"/>
        </a:defRPr>
      </a:lvl1pPr>
      <a:lvl2pPr marL="527517" algn="l" defTabSz="1055035" rtl="0" eaLnBrk="1" latinLnBrk="0" hangingPunct="1">
        <a:defRPr sz="2100" kern="1200">
          <a:solidFill>
            <a:schemeClr val="tx1"/>
          </a:solidFill>
          <a:latin typeface="+mn-lt"/>
          <a:ea typeface="+mn-ea"/>
          <a:cs typeface="+mn-cs"/>
        </a:defRPr>
      </a:lvl2pPr>
      <a:lvl3pPr marL="1055035" algn="l" defTabSz="1055035" rtl="0" eaLnBrk="1" latinLnBrk="0" hangingPunct="1">
        <a:defRPr sz="2100" kern="1200">
          <a:solidFill>
            <a:schemeClr val="tx1"/>
          </a:solidFill>
          <a:latin typeface="+mn-lt"/>
          <a:ea typeface="+mn-ea"/>
          <a:cs typeface="+mn-cs"/>
        </a:defRPr>
      </a:lvl3pPr>
      <a:lvl4pPr marL="1582552" algn="l" defTabSz="1055035" rtl="0" eaLnBrk="1" latinLnBrk="0" hangingPunct="1">
        <a:defRPr sz="2100" kern="1200">
          <a:solidFill>
            <a:schemeClr val="tx1"/>
          </a:solidFill>
          <a:latin typeface="+mn-lt"/>
          <a:ea typeface="+mn-ea"/>
          <a:cs typeface="+mn-cs"/>
        </a:defRPr>
      </a:lvl4pPr>
      <a:lvl5pPr marL="2110069" algn="l" defTabSz="1055035" rtl="0" eaLnBrk="1" latinLnBrk="0" hangingPunct="1">
        <a:defRPr sz="2100" kern="1200">
          <a:solidFill>
            <a:schemeClr val="tx1"/>
          </a:solidFill>
          <a:latin typeface="+mn-lt"/>
          <a:ea typeface="+mn-ea"/>
          <a:cs typeface="+mn-cs"/>
        </a:defRPr>
      </a:lvl5pPr>
      <a:lvl6pPr marL="2637587" algn="l" defTabSz="1055035" rtl="0" eaLnBrk="1" latinLnBrk="0" hangingPunct="1">
        <a:defRPr sz="2100" kern="1200">
          <a:solidFill>
            <a:schemeClr val="tx1"/>
          </a:solidFill>
          <a:latin typeface="+mn-lt"/>
          <a:ea typeface="+mn-ea"/>
          <a:cs typeface="+mn-cs"/>
        </a:defRPr>
      </a:lvl6pPr>
      <a:lvl7pPr marL="3165104" algn="l" defTabSz="1055035" rtl="0" eaLnBrk="1" latinLnBrk="0" hangingPunct="1">
        <a:defRPr sz="2100" kern="1200">
          <a:solidFill>
            <a:schemeClr val="tx1"/>
          </a:solidFill>
          <a:latin typeface="+mn-lt"/>
          <a:ea typeface="+mn-ea"/>
          <a:cs typeface="+mn-cs"/>
        </a:defRPr>
      </a:lvl7pPr>
      <a:lvl8pPr marL="3692622" algn="l" defTabSz="1055035" rtl="0" eaLnBrk="1" latinLnBrk="0" hangingPunct="1">
        <a:defRPr sz="2100" kern="1200">
          <a:solidFill>
            <a:schemeClr val="tx1"/>
          </a:solidFill>
          <a:latin typeface="+mn-lt"/>
          <a:ea typeface="+mn-ea"/>
          <a:cs typeface="+mn-cs"/>
        </a:defRPr>
      </a:lvl8pPr>
      <a:lvl9pPr marL="4220139" algn="l" defTabSz="1055035"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Rectangle 23"/>
          <p:cNvSpPr/>
          <p:nvPr/>
        </p:nvSpPr>
        <p:spPr>
          <a:xfrm>
            <a:off x="1" y="6286500"/>
            <a:ext cx="6667500" cy="571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6197" tIns="38098" rIns="76197" bIns="38098" numCol="1" spcCol="0" rtlCol="0" fromWordArt="0" anchor="t" anchorCtr="0" forceAA="0" compatLnSpc="1">
            <a:prstTxWarp prst="textNoShape">
              <a:avLst/>
            </a:prstTxWarp>
            <a:noAutofit/>
          </a:bodyPr>
          <a:lstStyle/>
          <a:p>
            <a:pPr algn="ctr"/>
            <a:endParaRPr lang="en-US" dirty="0" smtClean="0">
              <a:solidFill>
                <a:srgbClr val="FFFFFF"/>
              </a:solidFill>
            </a:endParaRPr>
          </a:p>
        </p:txBody>
      </p:sp>
      <p:sp>
        <p:nvSpPr>
          <p:cNvPr id="25" name="Rectangle 24"/>
          <p:cNvSpPr/>
          <p:nvPr/>
        </p:nvSpPr>
        <p:spPr>
          <a:xfrm>
            <a:off x="6667503" y="6286500"/>
            <a:ext cx="2475178" cy="571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6197" tIns="38098" rIns="76197" bIns="38098" numCol="1" spcCol="0" rtlCol="0" fromWordArt="0" anchor="t" anchorCtr="0" forceAA="0" compatLnSpc="1">
            <a:prstTxWarp prst="textNoShape">
              <a:avLst/>
            </a:prstTxWarp>
            <a:noAutofit/>
          </a:bodyPr>
          <a:lstStyle/>
          <a:p>
            <a:pPr algn="ctr"/>
            <a:endParaRPr lang="en-US" dirty="0" smtClean="0">
              <a:solidFill>
                <a:srgbClr val="FFFFFF"/>
              </a:solidFill>
            </a:endParaRPr>
          </a:p>
        </p:txBody>
      </p:sp>
      <p:pic>
        <p:nvPicPr>
          <p:cNvPr id="26" name="Picture 25" descr="med_logo_rgb_rev_REG_OL.emf"/>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03042" y="6264346"/>
            <a:ext cx="1550458" cy="707424"/>
          </a:xfrm>
          <a:prstGeom prst="rect">
            <a:avLst/>
          </a:prstGeom>
        </p:spPr>
      </p:pic>
      <p:sp>
        <p:nvSpPr>
          <p:cNvPr id="6" name="Slide Number Placeholder 5"/>
          <p:cNvSpPr>
            <a:spLocks noGrp="1"/>
          </p:cNvSpPr>
          <p:nvPr>
            <p:ph type="sldNum" sz="quarter" idx="4"/>
          </p:nvPr>
        </p:nvSpPr>
        <p:spPr>
          <a:xfrm>
            <a:off x="381000" y="6561142"/>
            <a:ext cx="381000" cy="190500"/>
          </a:xfrm>
          <a:prstGeom prst="rect">
            <a:avLst/>
          </a:prstGeom>
        </p:spPr>
        <p:txBody>
          <a:bodyPr vert="horz" lIns="0" tIns="0" rIns="0" bIns="0" rtlCol="0" anchor="ctr"/>
          <a:lstStyle>
            <a:lvl1pPr algn="l">
              <a:lnSpc>
                <a:spcPts val="1000"/>
              </a:lnSpc>
              <a:defRPr sz="800">
                <a:solidFill>
                  <a:schemeClr val="tx1">
                    <a:tint val="75000"/>
                  </a:schemeClr>
                </a:solidFill>
                <a:latin typeface="Effra"/>
              </a:defRPr>
            </a:lvl1pPr>
          </a:lstStyle>
          <a:p>
            <a:fld id="{A3032E39-2DD7-6341-87B9-9AB98FE36691}" type="slidenum">
              <a:rPr lang="en-US" smtClean="0">
                <a:solidFill>
                  <a:srgbClr val="FFFFFF">
                    <a:tint val="75000"/>
                  </a:srgbClr>
                </a:solidFill>
                <a:cs typeface="Arial" pitchFamily="34" charset="0"/>
              </a:rPr>
              <a:pPr/>
              <a:t>‹#›</a:t>
            </a:fld>
            <a:endParaRPr lang="en-US" dirty="0">
              <a:solidFill>
                <a:srgbClr val="FFFFFF">
                  <a:tint val="75000"/>
                </a:srgbClr>
              </a:solidFill>
              <a:cs typeface="Arial" pitchFamily="34" charset="0"/>
            </a:endParaRPr>
          </a:p>
        </p:txBody>
      </p:sp>
      <p:sp>
        <p:nvSpPr>
          <p:cNvPr id="5" name="Footer Placeholder 4"/>
          <p:cNvSpPr>
            <a:spLocks noGrp="1"/>
          </p:cNvSpPr>
          <p:nvPr>
            <p:ph type="ftr" sz="quarter" idx="3"/>
          </p:nvPr>
        </p:nvSpPr>
        <p:spPr>
          <a:xfrm>
            <a:off x="762002" y="6561142"/>
            <a:ext cx="5524500" cy="190500"/>
          </a:xfrm>
          <a:prstGeom prst="rect">
            <a:avLst/>
          </a:prstGeom>
        </p:spPr>
        <p:txBody>
          <a:bodyPr vert="horz" lIns="0" tIns="0" rIns="0" bIns="0" rtlCol="0" anchor="ctr"/>
          <a:lstStyle>
            <a:lvl1pPr algn="l">
              <a:lnSpc>
                <a:spcPts val="1000"/>
              </a:lnSpc>
              <a:defRPr sz="800">
                <a:solidFill>
                  <a:schemeClr val="tx1"/>
                </a:solidFill>
                <a:latin typeface="Effra"/>
                <a:cs typeface="Effra"/>
              </a:defRPr>
            </a:lvl1pPr>
          </a:lstStyle>
          <a:p>
            <a:r>
              <a:rPr lang="en-US" smtClean="0">
                <a:solidFill>
                  <a:srgbClr val="FFFFFF"/>
                </a:solidFill>
              </a:rPr>
              <a:t>DFS Exec Committee Mtng  |   Oct 15, 2015   |   Confidential</a:t>
            </a:r>
            <a:endParaRPr lang="en-US" dirty="0">
              <a:solidFill>
                <a:srgbClr val="FFFFFF"/>
              </a:solidFill>
            </a:endParaRPr>
          </a:p>
        </p:txBody>
      </p:sp>
      <p:sp>
        <p:nvSpPr>
          <p:cNvPr id="2" name="Title Placeholder 1"/>
          <p:cNvSpPr>
            <a:spLocks noGrp="1"/>
          </p:cNvSpPr>
          <p:nvPr>
            <p:ph type="title"/>
          </p:nvPr>
        </p:nvSpPr>
        <p:spPr>
          <a:xfrm>
            <a:off x="378416" y="370944"/>
            <a:ext cx="8381999" cy="762000"/>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78354" y="1330854"/>
            <a:ext cx="8382000" cy="4573324"/>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9481452"/>
      </p:ext>
    </p:extLst>
  </p:cSld>
  <p:clrMap bg1="dk1" tx1="lt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Lst>
  <p:hf sldNum="0" hdr="0" dt="0"/>
  <p:txStyles>
    <p:titleStyle>
      <a:lvl1pPr algn="l" defTabSz="457029" rtl="0" eaLnBrk="1" latinLnBrk="0" hangingPunct="1">
        <a:lnSpc>
          <a:spcPts val="2000"/>
        </a:lnSpc>
        <a:spcBef>
          <a:spcPct val="0"/>
        </a:spcBef>
        <a:buNone/>
        <a:defRPr sz="2300" b="1" i="0" kern="1200" cap="all">
          <a:solidFill>
            <a:schemeClr val="tx1"/>
          </a:solidFill>
          <a:latin typeface="Effra"/>
          <a:ea typeface="+mj-ea"/>
          <a:cs typeface="+mj-cs"/>
        </a:defRPr>
      </a:lvl1pPr>
    </p:titleStyle>
    <p:bodyStyle>
      <a:lvl1pPr marL="190492" indent="-190492" algn="l" defTabSz="457029" rtl="0" eaLnBrk="1" latinLnBrk="0" hangingPunct="1">
        <a:lnSpc>
          <a:spcPts val="2000"/>
        </a:lnSpc>
        <a:spcBef>
          <a:spcPts val="0"/>
        </a:spcBef>
        <a:spcAft>
          <a:spcPts val="667"/>
        </a:spcAft>
        <a:buFont typeface="Wingdings" charset="2"/>
        <a:buChar char="§"/>
        <a:defRPr sz="1800" kern="1200">
          <a:solidFill>
            <a:schemeClr val="tx1"/>
          </a:solidFill>
          <a:latin typeface="Effra"/>
          <a:ea typeface="+mn-ea"/>
          <a:cs typeface="+mn-cs"/>
        </a:defRPr>
      </a:lvl1pPr>
      <a:lvl2pPr marL="378339" indent="-190492" algn="l" defTabSz="457029" rtl="0" eaLnBrk="1" latinLnBrk="0" hangingPunct="1">
        <a:lnSpc>
          <a:spcPts val="1833"/>
        </a:lnSpc>
        <a:spcBef>
          <a:spcPts val="0"/>
        </a:spcBef>
        <a:spcAft>
          <a:spcPts val="667"/>
        </a:spcAft>
        <a:buFont typeface="Wingdings" charset="2"/>
        <a:buChar char="§"/>
        <a:defRPr sz="1700" kern="1200">
          <a:solidFill>
            <a:schemeClr val="accent3"/>
          </a:solidFill>
          <a:latin typeface="Effra"/>
          <a:ea typeface="+mn-ea"/>
          <a:cs typeface="+mn-cs"/>
        </a:defRPr>
      </a:lvl2pPr>
      <a:lvl3pPr marL="571477" indent="-190492" algn="l" defTabSz="457029" rtl="0" eaLnBrk="1" latinLnBrk="0" hangingPunct="1">
        <a:lnSpc>
          <a:spcPts val="1667"/>
        </a:lnSpc>
        <a:spcBef>
          <a:spcPts val="0"/>
        </a:spcBef>
        <a:spcAft>
          <a:spcPts val="667"/>
        </a:spcAft>
        <a:buFont typeface="Wingdings" charset="2"/>
        <a:buChar char="§"/>
        <a:defRPr sz="1500" kern="1200" baseline="0">
          <a:solidFill>
            <a:schemeClr val="accent3"/>
          </a:solidFill>
          <a:latin typeface="Effra"/>
          <a:ea typeface="+mn-ea"/>
          <a:cs typeface="+mn-cs"/>
        </a:defRPr>
      </a:lvl3pPr>
      <a:lvl4pPr marL="761970" indent="-190492" algn="l" defTabSz="457029" rtl="0" eaLnBrk="1" latinLnBrk="0" hangingPunct="1">
        <a:lnSpc>
          <a:spcPts val="1667"/>
        </a:lnSpc>
        <a:spcBef>
          <a:spcPts val="0"/>
        </a:spcBef>
        <a:spcAft>
          <a:spcPts val="667"/>
        </a:spcAft>
        <a:buFont typeface="Wingdings" charset="2"/>
        <a:buChar char="§"/>
        <a:defRPr sz="1500" kern="1200">
          <a:solidFill>
            <a:schemeClr val="tx2"/>
          </a:solidFill>
          <a:latin typeface="+mn-lt"/>
          <a:ea typeface="+mn-ea"/>
          <a:cs typeface="+mn-cs"/>
        </a:defRPr>
      </a:lvl4pPr>
      <a:lvl5pPr marL="953785" indent="-189170" algn="l" defTabSz="457029" rtl="0" eaLnBrk="1" latinLnBrk="0" hangingPunct="1">
        <a:lnSpc>
          <a:spcPts val="1500"/>
        </a:lnSpc>
        <a:spcBef>
          <a:spcPts val="0"/>
        </a:spcBef>
        <a:spcAft>
          <a:spcPts val="667"/>
        </a:spcAft>
        <a:buFont typeface="Lucida Grande"/>
        <a:buChar char="-"/>
        <a:defRPr sz="1300" kern="1200" baseline="0">
          <a:solidFill>
            <a:schemeClr val="tx2"/>
          </a:solidFill>
          <a:latin typeface="Effra"/>
          <a:ea typeface="+mn-ea"/>
          <a:cs typeface="+mn-cs"/>
        </a:defRPr>
      </a:lvl5pPr>
      <a:lvl6pPr marL="1141632" indent="-187847" algn="l" defTabSz="457029" rtl="0" eaLnBrk="1" latinLnBrk="0" hangingPunct="1">
        <a:lnSpc>
          <a:spcPts val="1500"/>
        </a:lnSpc>
        <a:spcBef>
          <a:spcPts val="0"/>
        </a:spcBef>
        <a:spcAft>
          <a:spcPts val="667"/>
        </a:spcAft>
        <a:buFont typeface="Lucida Grande"/>
        <a:buChar char="-"/>
        <a:defRPr sz="1300" kern="1200">
          <a:solidFill>
            <a:schemeClr val="tx2"/>
          </a:solidFill>
          <a:latin typeface="Effra"/>
          <a:ea typeface="+mn-ea"/>
          <a:cs typeface="+mn-cs"/>
        </a:defRPr>
      </a:lvl6pPr>
      <a:lvl7pPr marL="1330801" indent="-189170" algn="l" defTabSz="457029" rtl="0" eaLnBrk="1" latinLnBrk="0" hangingPunct="1">
        <a:lnSpc>
          <a:spcPts val="1500"/>
        </a:lnSpc>
        <a:spcBef>
          <a:spcPts val="0"/>
        </a:spcBef>
        <a:spcAft>
          <a:spcPts val="667"/>
        </a:spcAft>
        <a:buFont typeface="Lucida Grande"/>
        <a:buChar char="-"/>
        <a:defRPr sz="1300" kern="1200">
          <a:solidFill>
            <a:schemeClr val="tx2"/>
          </a:solidFill>
          <a:latin typeface="Effra"/>
          <a:ea typeface="+mn-ea"/>
          <a:cs typeface="+mn-cs"/>
        </a:defRPr>
      </a:lvl7pPr>
      <a:lvl8pPr marL="3427720" indent="-228515" algn="l" defTabSz="457029" rtl="0" eaLnBrk="1" latinLnBrk="0" hangingPunct="1">
        <a:spcBef>
          <a:spcPct val="20000"/>
        </a:spcBef>
        <a:buFont typeface="Arial"/>
        <a:buChar char="•"/>
        <a:defRPr sz="2000" kern="1200">
          <a:solidFill>
            <a:schemeClr val="tx1"/>
          </a:solidFill>
          <a:latin typeface="+mn-lt"/>
          <a:ea typeface="+mn-ea"/>
          <a:cs typeface="+mn-cs"/>
        </a:defRPr>
      </a:lvl8pPr>
      <a:lvl9pPr marL="3884750" indent="-228515" algn="l" defTabSz="45702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9" rtl="0" eaLnBrk="1" latinLnBrk="0" hangingPunct="1">
        <a:defRPr sz="1800" kern="1200">
          <a:solidFill>
            <a:schemeClr val="tx1"/>
          </a:solidFill>
          <a:latin typeface="+mn-lt"/>
          <a:ea typeface="+mn-ea"/>
          <a:cs typeface="+mn-cs"/>
        </a:defRPr>
      </a:lvl1pPr>
      <a:lvl2pPr marL="457029" algn="l" defTabSz="457029" rtl="0" eaLnBrk="1" latinLnBrk="0" hangingPunct="1">
        <a:defRPr sz="1800" kern="1200">
          <a:solidFill>
            <a:schemeClr val="tx1"/>
          </a:solidFill>
          <a:latin typeface="+mn-lt"/>
          <a:ea typeface="+mn-ea"/>
          <a:cs typeface="+mn-cs"/>
        </a:defRPr>
      </a:lvl2pPr>
      <a:lvl3pPr marL="914058" algn="l" defTabSz="457029" rtl="0" eaLnBrk="1" latinLnBrk="0" hangingPunct="1">
        <a:defRPr sz="1800" kern="1200">
          <a:solidFill>
            <a:schemeClr val="tx1"/>
          </a:solidFill>
          <a:latin typeface="+mn-lt"/>
          <a:ea typeface="+mn-ea"/>
          <a:cs typeface="+mn-cs"/>
        </a:defRPr>
      </a:lvl3pPr>
      <a:lvl4pPr marL="1371088" algn="l" defTabSz="457029" rtl="0" eaLnBrk="1" latinLnBrk="0" hangingPunct="1">
        <a:defRPr sz="1800" kern="1200">
          <a:solidFill>
            <a:schemeClr val="tx1"/>
          </a:solidFill>
          <a:latin typeface="+mn-lt"/>
          <a:ea typeface="+mn-ea"/>
          <a:cs typeface="+mn-cs"/>
        </a:defRPr>
      </a:lvl4pPr>
      <a:lvl5pPr marL="1828117" algn="l" defTabSz="457029" rtl="0" eaLnBrk="1" latinLnBrk="0" hangingPunct="1">
        <a:defRPr sz="1800" kern="1200">
          <a:solidFill>
            <a:schemeClr val="tx1"/>
          </a:solidFill>
          <a:latin typeface="+mn-lt"/>
          <a:ea typeface="+mn-ea"/>
          <a:cs typeface="+mn-cs"/>
        </a:defRPr>
      </a:lvl5pPr>
      <a:lvl6pPr marL="2285147" algn="l" defTabSz="457029" rtl="0" eaLnBrk="1" latinLnBrk="0" hangingPunct="1">
        <a:defRPr sz="1800" kern="1200">
          <a:solidFill>
            <a:schemeClr val="tx1"/>
          </a:solidFill>
          <a:latin typeface="+mn-lt"/>
          <a:ea typeface="+mn-ea"/>
          <a:cs typeface="+mn-cs"/>
        </a:defRPr>
      </a:lvl6pPr>
      <a:lvl7pPr marL="2742176" algn="l" defTabSz="457029" rtl="0" eaLnBrk="1" latinLnBrk="0" hangingPunct="1">
        <a:defRPr sz="1800" kern="1200">
          <a:solidFill>
            <a:schemeClr val="tx1"/>
          </a:solidFill>
          <a:latin typeface="+mn-lt"/>
          <a:ea typeface="+mn-ea"/>
          <a:cs typeface="+mn-cs"/>
        </a:defRPr>
      </a:lvl7pPr>
      <a:lvl8pPr marL="3199205" algn="l" defTabSz="457029" rtl="0" eaLnBrk="1" latinLnBrk="0" hangingPunct="1">
        <a:defRPr sz="1800" kern="1200">
          <a:solidFill>
            <a:schemeClr val="tx1"/>
          </a:solidFill>
          <a:latin typeface="+mn-lt"/>
          <a:ea typeface="+mn-ea"/>
          <a:cs typeface="+mn-cs"/>
        </a:defRPr>
      </a:lvl8pPr>
      <a:lvl9pPr marL="3656235" algn="l" defTabSz="45702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39" tIns="45360" rIns="90739" bIns="45360" numCol="1" anchor="ctr" anchorCtr="0" compatLnSpc="1">
            <a:prstTxWarp prst="textNoShape">
              <a:avLst/>
            </a:prstTxWarp>
          </a:bodyPr>
          <a:lstStyle/>
          <a:p>
            <a:pPr lvl="0"/>
            <a:endParaRPr lang="en-US" altLang="en-US" smtClean="0"/>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39" tIns="45360" rIns="90739" bIns="4536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877588582"/>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53745" algn="ctr" rtl="0" eaLnBrk="0" fontAlgn="base" hangingPunct="0">
        <a:spcBef>
          <a:spcPct val="0"/>
        </a:spcBef>
        <a:spcAft>
          <a:spcPct val="0"/>
        </a:spcAft>
        <a:defRPr sz="4200" b="1">
          <a:solidFill>
            <a:srgbClr val="FFFF00"/>
          </a:solidFill>
          <a:latin typeface="Times New Roman" pitchFamily="18" charset="0"/>
        </a:defRPr>
      </a:lvl6pPr>
      <a:lvl7pPr marL="907483" algn="ctr" rtl="0" eaLnBrk="0" fontAlgn="base" hangingPunct="0">
        <a:spcBef>
          <a:spcPct val="0"/>
        </a:spcBef>
        <a:spcAft>
          <a:spcPct val="0"/>
        </a:spcAft>
        <a:defRPr sz="4200" b="1">
          <a:solidFill>
            <a:srgbClr val="FFFF00"/>
          </a:solidFill>
          <a:latin typeface="Times New Roman" pitchFamily="18" charset="0"/>
        </a:defRPr>
      </a:lvl7pPr>
      <a:lvl8pPr marL="1361215" algn="ctr" rtl="0" eaLnBrk="0" fontAlgn="base" hangingPunct="0">
        <a:spcBef>
          <a:spcPct val="0"/>
        </a:spcBef>
        <a:spcAft>
          <a:spcPct val="0"/>
        </a:spcAft>
        <a:defRPr sz="4200" b="1">
          <a:solidFill>
            <a:srgbClr val="FFFF00"/>
          </a:solidFill>
          <a:latin typeface="Times New Roman" pitchFamily="18" charset="0"/>
        </a:defRPr>
      </a:lvl8pPr>
      <a:lvl9pPr marL="1814954" algn="ctr" rtl="0" eaLnBrk="0" fontAlgn="base" hangingPunct="0">
        <a:spcBef>
          <a:spcPct val="0"/>
        </a:spcBef>
        <a:spcAft>
          <a:spcPct val="0"/>
        </a:spcAft>
        <a:defRPr sz="4200" b="1">
          <a:solidFill>
            <a:srgbClr val="FFFF00"/>
          </a:solidFill>
          <a:latin typeface="Times New Roman" pitchFamily="18" charset="0"/>
        </a:defRPr>
      </a:lvl9pPr>
    </p:titleStyle>
    <p:bodyStyle>
      <a:lvl1pPr marL="334963" indent="-334963" algn="l" rtl="0" eaLnBrk="0" fontAlgn="base" hangingPunct="0">
        <a:spcBef>
          <a:spcPct val="20000"/>
        </a:spcBef>
        <a:spcAft>
          <a:spcPct val="0"/>
        </a:spcAft>
        <a:buChar char="•"/>
        <a:defRPr sz="3200">
          <a:solidFill>
            <a:schemeClr val="bg1"/>
          </a:solidFill>
          <a:latin typeface="+mn-lt"/>
          <a:ea typeface="+mn-ea"/>
          <a:cs typeface="+mn-cs"/>
        </a:defRPr>
      </a:lvl1pPr>
      <a:lvl2pPr marL="733425" indent="-277813" algn="l" rtl="0" eaLnBrk="0" fontAlgn="base" hangingPunct="0">
        <a:spcBef>
          <a:spcPct val="20000"/>
        </a:spcBef>
        <a:spcAft>
          <a:spcPct val="0"/>
        </a:spcAft>
        <a:buChar char="–"/>
        <a:defRPr sz="2800">
          <a:solidFill>
            <a:schemeClr val="bg1"/>
          </a:solidFill>
          <a:latin typeface="+mn-lt"/>
        </a:defRPr>
      </a:lvl2pPr>
      <a:lvl3pPr marL="1130300" indent="-220663" algn="l" rtl="0" eaLnBrk="0" fontAlgn="base" hangingPunct="0">
        <a:spcBef>
          <a:spcPct val="20000"/>
        </a:spcBef>
        <a:spcAft>
          <a:spcPct val="0"/>
        </a:spcAft>
        <a:buChar char="•"/>
        <a:defRPr sz="2400">
          <a:solidFill>
            <a:schemeClr val="bg1"/>
          </a:solidFill>
          <a:latin typeface="+mn-lt"/>
        </a:defRPr>
      </a:lvl3pPr>
      <a:lvl4pPr marL="1584325" indent="-220663" algn="l" rtl="0" eaLnBrk="0" fontAlgn="base" hangingPunct="0">
        <a:spcBef>
          <a:spcPct val="20000"/>
        </a:spcBef>
        <a:spcAft>
          <a:spcPct val="0"/>
        </a:spcAft>
        <a:buChar char="–"/>
        <a:defRPr sz="2000">
          <a:solidFill>
            <a:schemeClr val="bg1"/>
          </a:solidFill>
          <a:latin typeface="+mn-lt"/>
        </a:defRPr>
      </a:lvl4pPr>
      <a:lvl5pPr marL="2036763" indent="-222250" algn="l" rtl="0" eaLnBrk="0" fontAlgn="base" hangingPunct="0">
        <a:spcBef>
          <a:spcPct val="20000"/>
        </a:spcBef>
        <a:spcAft>
          <a:spcPct val="0"/>
        </a:spcAft>
        <a:buChar char="»"/>
        <a:defRPr sz="2000">
          <a:solidFill>
            <a:schemeClr val="bg1"/>
          </a:solidFill>
          <a:latin typeface="+mn-lt"/>
        </a:defRPr>
      </a:lvl5pPr>
      <a:lvl6pPr marL="2495569" indent="-228451" algn="l" rtl="0" eaLnBrk="0" fontAlgn="base" hangingPunct="0">
        <a:spcBef>
          <a:spcPct val="20000"/>
        </a:spcBef>
        <a:spcAft>
          <a:spcPct val="0"/>
        </a:spcAft>
        <a:buChar char="»"/>
        <a:defRPr sz="2000">
          <a:solidFill>
            <a:schemeClr val="bg1"/>
          </a:solidFill>
          <a:latin typeface="+mn-lt"/>
        </a:defRPr>
      </a:lvl6pPr>
      <a:lvl7pPr marL="2949309" indent="-228451" algn="l" rtl="0" eaLnBrk="0" fontAlgn="base" hangingPunct="0">
        <a:spcBef>
          <a:spcPct val="20000"/>
        </a:spcBef>
        <a:spcAft>
          <a:spcPct val="0"/>
        </a:spcAft>
        <a:buChar char="»"/>
        <a:defRPr sz="2000">
          <a:solidFill>
            <a:schemeClr val="bg1"/>
          </a:solidFill>
          <a:latin typeface="+mn-lt"/>
        </a:defRPr>
      </a:lvl7pPr>
      <a:lvl8pPr marL="3403040" indent="-228451" algn="l" rtl="0" eaLnBrk="0" fontAlgn="base" hangingPunct="0">
        <a:spcBef>
          <a:spcPct val="20000"/>
        </a:spcBef>
        <a:spcAft>
          <a:spcPct val="0"/>
        </a:spcAft>
        <a:buChar char="»"/>
        <a:defRPr sz="2000">
          <a:solidFill>
            <a:schemeClr val="bg1"/>
          </a:solidFill>
          <a:latin typeface="+mn-lt"/>
        </a:defRPr>
      </a:lvl8pPr>
      <a:lvl9pPr marL="3856776" indent="-228451"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07483" rtl="0" eaLnBrk="1" latinLnBrk="0" hangingPunct="1">
        <a:defRPr sz="1800" kern="1200">
          <a:solidFill>
            <a:schemeClr val="tx1"/>
          </a:solidFill>
          <a:latin typeface="+mn-lt"/>
          <a:ea typeface="+mn-ea"/>
          <a:cs typeface="+mn-cs"/>
        </a:defRPr>
      </a:lvl1pPr>
      <a:lvl2pPr marL="453745" algn="l" defTabSz="907483" rtl="0" eaLnBrk="1" latinLnBrk="0" hangingPunct="1">
        <a:defRPr sz="1800" kern="1200">
          <a:solidFill>
            <a:schemeClr val="tx1"/>
          </a:solidFill>
          <a:latin typeface="+mn-lt"/>
          <a:ea typeface="+mn-ea"/>
          <a:cs typeface="+mn-cs"/>
        </a:defRPr>
      </a:lvl2pPr>
      <a:lvl3pPr marL="907483" algn="l" defTabSz="907483" rtl="0" eaLnBrk="1" latinLnBrk="0" hangingPunct="1">
        <a:defRPr sz="1800" kern="1200">
          <a:solidFill>
            <a:schemeClr val="tx1"/>
          </a:solidFill>
          <a:latin typeface="+mn-lt"/>
          <a:ea typeface="+mn-ea"/>
          <a:cs typeface="+mn-cs"/>
        </a:defRPr>
      </a:lvl3pPr>
      <a:lvl4pPr marL="1361215" algn="l" defTabSz="907483" rtl="0" eaLnBrk="1" latinLnBrk="0" hangingPunct="1">
        <a:defRPr sz="1800" kern="1200">
          <a:solidFill>
            <a:schemeClr val="tx1"/>
          </a:solidFill>
          <a:latin typeface="+mn-lt"/>
          <a:ea typeface="+mn-ea"/>
          <a:cs typeface="+mn-cs"/>
        </a:defRPr>
      </a:lvl4pPr>
      <a:lvl5pPr marL="1814954" algn="l" defTabSz="907483" rtl="0" eaLnBrk="1" latinLnBrk="0" hangingPunct="1">
        <a:defRPr sz="1800" kern="1200">
          <a:solidFill>
            <a:schemeClr val="tx1"/>
          </a:solidFill>
          <a:latin typeface="+mn-lt"/>
          <a:ea typeface="+mn-ea"/>
          <a:cs typeface="+mn-cs"/>
        </a:defRPr>
      </a:lvl5pPr>
      <a:lvl6pPr marL="2268692" algn="l" defTabSz="907483" rtl="0" eaLnBrk="1" latinLnBrk="0" hangingPunct="1">
        <a:defRPr sz="1800" kern="1200">
          <a:solidFill>
            <a:schemeClr val="tx1"/>
          </a:solidFill>
          <a:latin typeface="+mn-lt"/>
          <a:ea typeface="+mn-ea"/>
          <a:cs typeface="+mn-cs"/>
        </a:defRPr>
      </a:lvl6pPr>
      <a:lvl7pPr marL="2722429" algn="l" defTabSz="907483" rtl="0" eaLnBrk="1" latinLnBrk="0" hangingPunct="1">
        <a:defRPr sz="1800" kern="1200">
          <a:solidFill>
            <a:schemeClr val="tx1"/>
          </a:solidFill>
          <a:latin typeface="+mn-lt"/>
          <a:ea typeface="+mn-ea"/>
          <a:cs typeface="+mn-cs"/>
        </a:defRPr>
      </a:lvl7pPr>
      <a:lvl8pPr marL="3176161" algn="l" defTabSz="907483" rtl="0" eaLnBrk="1" latinLnBrk="0" hangingPunct="1">
        <a:defRPr sz="1800" kern="1200">
          <a:solidFill>
            <a:schemeClr val="tx1"/>
          </a:solidFill>
          <a:latin typeface="+mn-lt"/>
          <a:ea typeface="+mn-ea"/>
          <a:cs typeface="+mn-cs"/>
        </a:defRPr>
      </a:lvl8pPr>
      <a:lvl9pPr marL="3629902" algn="l" defTabSz="90748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53988" y="155575"/>
            <a:ext cx="8896350" cy="755650"/>
          </a:xfrm>
          <a:prstGeom prst="rect">
            <a:avLst/>
          </a:prstGeom>
          <a:noFill/>
          <a:ln w="9525">
            <a:noFill/>
            <a:miter lim="800000"/>
            <a:headEnd/>
            <a:tailEnd/>
          </a:ln>
          <a:effectLst/>
        </p:spPr>
        <p:txBody>
          <a:bodyPr vert="horz" wrap="square" lIns="45720" tIns="45720" rIns="45720" bIns="45720" numCol="1" anchor="t" anchorCtr="0" compatLnSpc="1">
            <a:prstTxWarp prst="textNoShape">
              <a:avLst/>
            </a:prstTxWarp>
          </a:bodyPr>
          <a:lstStyle/>
          <a:p>
            <a:pPr lvl="0"/>
            <a:r>
              <a:rPr lang="en-US" smtClean="0"/>
              <a:t>Click to edit Master title style</a:t>
            </a:r>
            <a:endParaRPr lang="en-US" dirty="0" smtClean="0"/>
          </a:p>
        </p:txBody>
      </p:sp>
      <p:sp>
        <p:nvSpPr>
          <p:cNvPr id="6147" name="Rectangle 3"/>
          <p:cNvSpPr>
            <a:spLocks noGrp="1" noChangeArrowheads="1"/>
          </p:cNvSpPr>
          <p:nvPr>
            <p:ph type="body" idx="1"/>
          </p:nvPr>
        </p:nvSpPr>
        <p:spPr bwMode="auto">
          <a:xfrm>
            <a:off x="685800" y="147955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 name="Footer Placeholder 1"/>
          <p:cNvSpPr>
            <a:spLocks noGrp="1"/>
          </p:cNvSpPr>
          <p:nvPr>
            <p:ph type="ftr" sz="quarter" idx="3"/>
          </p:nvPr>
        </p:nvSpPr>
        <p:spPr>
          <a:xfrm>
            <a:off x="6172200" y="6416776"/>
            <a:ext cx="2895600" cy="365125"/>
          </a:xfrm>
          <a:prstGeom prst="rect">
            <a:avLst/>
          </a:prstGeom>
        </p:spPr>
        <p:txBody>
          <a:bodyPr vert="horz" lIns="91440" tIns="45720" rIns="91440" bIns="45720" rtlCol="0" anchor="ctr"/>
          <a:lstStyle>
            <a:lvl1pPr algn="r" fontAlgn="auto">
              <a:spcBef>
                <a:spcPts val="0"/>
              </a:spcBef>
              <a:spcAft>
                <a:spcPts val="0"/>
              </a:spcAft>
              <a:defRPr sz="1000" b="0" i="0">
                <a:solidFill>
                  <a:srgbClr val="FFFFFF">
                    <a:tint val="75000"/>
                  </a:srgbClr>
                </a:solidFill>
                <a:effectLst/>
                <a:latin typeface="Arial"/>
                <a:ea typeface="+mn-ea"/>
              </a:defRPr>
            </a:lvl1pPr>
          </a:lstStyle>
          <a:p>
            <a:pPr defTabSz="457200">
              <a:defRPr/>
            </a:pPr>
            <a:endParaRPr lang="en-US"/>
          </a:p>
        </p:txBody>
      </p:sp>
      <p:pic>
        <p:nvPicPr>
          <p:cNvPr id="2053" name="Picture 2" descr="C:\Users\aronsd02\AppData\Local\Temp\7jf3jhfs.tmp\MS_Heart_Horztl_RGB Web.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2400" y="6324600"/>
            <a:ext cx="914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685972"/>
      </p:ext>
    </p:extLst>
  </p:cSld>
  <p:clrMap bg1="dk2" tx1="lt1" bg2="dk1" tx2="lt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ransition>
    <p:wipe dir="r"/>
  </p:transition>
  <p:timing>
    <p:tnLst>
      <p:par>
        <p:cTn id="1" dur="indefinite" restart="never" nodeType="tmRoot"/>
      </p:par>
    </p:tnLst>
  </p:timing>
  <p:txStyles>
    <p:title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b="1">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b="1">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b="1">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b="1">
          <a:solidFill>
            <a:schemeClr val="tx1"/>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30000"/>
        </a:spcBef>
        <a:spcAft>
          <a:spcPct val="0"/>
        </a:spcAft>
        <a:buClr>
          <a:schemeClr val="tx2"/>
        </a:buClr>
        <a:buSzPct val="110000"/>
        <a:buChar char="•"/>
        <a:defRPr sz="3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30000"/>
        </a:spcBef>
        <a:spcAft>
          <a:spcPct val="0"/>
        </a:spcAft>
        <a:buClr>
          <a:schemeClr val="tx2"/>
        </a:buClr>
        <a:buSzPct val="70000"/>
        <a:buFont typeface="Wingdings 2" pitchFamily="18" charset="2"/>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30000"/>
        </a:spcBef>
        <a:spcAft>
          <a:spcPct val="0"/>
        </a:spcAft>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3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3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30000"/>
        </a:spcBef>
        <a:spcAft>
          <a:spcPct val="0"/>
        </a:spcAft>
        <a:buChar char="»"/>
        <a:defRPr sz="2000" b="1">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30000"/>
        </a:spcBef>
        <a:spcAft>
          <a:spcPct val="0"/>
        </a:spcAft>
        <a:buChar char="»"/>
        <a:defRPr sz="2000" b="1">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30000"/>
        </a:spcBef>
        <a:spcAft>
          <a:spcPct val="0"/>
        </a:spcAft>
        <a:buChar char="»"/>
        <a:defRPr sz="2000" b="1">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30000"/>
        </a:spcBef>
        <a:spcAft>
          <a:spcPct val="0"/>
        </a:spcAft>
        <a:buChar char="»"/>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ctr" anchorCtr="0" compatLnSpc="1">
            <a:prstTxWarp prst="textNoShape">
              <a:avLst/>
            </a:prstTxWarp>
          </a:bodyPr>
          <a:lstStyle/>
          <a:p>
            <a:pPr lvl="0"/>
            <a:endParaRPr lang="en-US" altLang="en-US" smtClean="0"/>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358572932"/>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38499" algn="ctr" rtl="0" eaLnBrk="0" fontAlgn="base" hangingPunct="0">
        <a:spcBef>
          <a:spcPct val="0"/>
        </a:spcBef>
        <a:spcAft>
          <a:spcPct val="0"/>
        </a:spcAft>
        <a:defRPr sz="4200" b="1">
          <a:solidFill>
            <a:srgbClr val="FFFF00"/>
          </a:solidFill>
          <a:latin typeface="Times New Roman" pitchFamily="18" charset="0"/>
        </a:defRPr>
      </a:lvl6pPr>
      <a:lvl7pPr marL="877016" algn="ctr" rtl="0" eaLnBrk="0" fontAlgn="base" hangingPunct="0">
        <a:spcBef>
          <a:spcPct val="0"/>
        </a:spcBef>
        <a:spcAft>
          <a:spcPct val="0"/>
        </a:spcAft>
        <a:defRPr sz="4200" b="1">
          <a:solidFill>
            <a:srgbClr val="FFFF00"/>
          </a:solidFill>
          <a:latin typeface="Times New Roman" pitchFamily="18" charset="0"/>
        </a:defRPr>
      </a:lvl7pPr>
      <a:lvl8pPr marL="1315521" algn="ctr" rtl="0" eaLnBrk="0" fontAlgn="base" hangingPunct="0">
        <a:spcBef>
          <a:spcPct val="0"/>
        </a:spcBef>
        <a:spcAft>
          <a:spcPct val="0"/>
        </a:spcAft>
        <a:defRPr sz="4200" b="1">
          <a:solidFill>
            <a:srgbClr val="FFFF00"/>
          </a:solidFill>
          <a:latin typeface="Times New Roman" pitchFamily="18" charset="0"/>
        </a:defRPr>
      </a:lvl8pPr>
      <a:lvl9pPr marL="1754033" algn="ctr" rtl="0" eaLnBrk="0" fontAlgn="base" hangingPunct="0">
        <a:spcBef>
          <a:spcPct val="0"/>
        </a:spcBef>
        <a:spcAft>
          <a:spcPct val="0"/>
        </a:spcAft>
        <a:defRPr sz="4200" b="1">
          <a:solidFill>
            <a:srgbClr val="FFFF00"/>
          </a:solidFill>
          <a:latin typeface="Times New Roman" pitchFamily="18" charset="0"/>
        </a:defRPr>
      </a:lvl9pPr>
    </p:titleStyle>
    <p:bodyStyle>
      <a:lvl1pPr marL="309563" indent="-309563" algn="l" rtl="0" eaLnBrk="0" fontAlgn="base" hangingPunct="0">
        <a:spcBef>
          <a:spcPct val="20000"/>
        </a:spcBef>
        <a:spcAft>
          <a:spcPct val="0"/>
        </a:spcAft>
        <a:buChar char="•"/>
        <a:defRPr sz="3200">
          <a:solidFill>
            <a:schemeClr val="bg1"/>
          </a:solidFill>
          <a:latin typeface="+mn-lt"/>
          <a:ea typeface="+mn-ea"/>
          <a:cs typeface="+mn-cs"/>
        </a:defRPr>
      </a:lvl1pPr>
      <a:lvl2pPr marL="696913" indent="-254000" algn="l" rtl="0" eaLnBrk="0" fontAlgn="base" hangingPunct="0">
        <a:spcBef>
          <a:spcPct val="20000"/>
        </a:spcBef>
        <a:spcAft>
          <a:spcPct val="0"/>
        </a:spcAft>
        <a:buChar char="–"/>
        <a:defRPr sz="2800">
          <a:solidFill>
            <a:schemeClr val="bg1"/>
          </a:solidFill>
          <a:latin typeface="+mn-lt"/>
        </a:defRPr>
      </a:lvl2pPr>
      <a:lvl3pPr marL="1084263" indent="-196850" algn="l" rtl="0" eaLnBrk="0" fontAlgn="base" hangingPunct="0">
        <a:spcBef>
          <a:spcPct val="20000"/>
        </a:spcBef>
        <a:spcAft>
          <a:spcPct val="0"/>
        </a:spcAft>
        <a:buChar char="•"/>
        <a:defRPr sz="2400">
          <a:solidFill>
            <a:schemeClr val="bg1"/>
          </a:solidFill>
          <a:latin typeface="+mn-lt"/>
        </a:defRPr>
      </a:lvl3pPr>
      <a:lvl4pPr marL="1514475" indent="-196850" algn="l" rtl="0" eaLnBrk="0" fontAlgn="base" hangingPunct="0">
        <a:spcBef>
          <a:spcPct val="20000"/>
        </a:spcBef>
        <a:spcAft>
          <a:spcPct val="0"/>
        </a:spcAft>
        <a:buChar char="–"/>
        <a:defRPr sz="2000">
          <a:solidFill>
            <a:schemeClr val="bg1"/>
          </a:solidFill>
          <a:latin typeface="+mn-lt"/>
        </a:defRPr>
      </a:lvl4pPr>
      <a:lvl5pPr marL="1958975" indent="-198438" algn="l" rtl="0" eaLnBrk="0" fontAlgn="base" hangingPunct="0">
        <a:spcBef>
          <a:spcPct val="20000"/>
        </a:spcBef>
        <a:spcAft>
          <a:spcPct val="0"/>
        </a:spcAft>
        <a:buChar char="»"/>
        <a:defRPr sz="2000">
          <a:solidFill>
            <a:schemeClr val="bg1"/>
          </a:solidFill>
          <a:latin typeface="+mn-lt"/>
        </a:defRPr>
      </a:lvl5pPr>
      <a:lvl6pPr marL="2411793" indent="-220778" algn="l" rtl="0" eaLnBrk="0" fontAlgn="base" hangingPunct="0">
        <a:spcBef>
          <a:spcPct val="20000"/>
        </a:spcBef>
        <a:spcAft>
          <a:spcPct val="0"/>
        </a:spcAft>
        <a:buChar char="»"/>
        <a:defRPr sz="2000">
          <a:solidFill>
            <a:schemeClr val="bg1"/>
          </a:solidFill>
          <a:latin typeface="+mn-lt"/>
        </a:defRPr>
      </a:lvl6pPr>
      <a:lvl7pPr marL="2850297" indent="-220778" algn="l" rtl="0" eaLnBrk="0" fontAlgn="base" hangingPunct="0">
        <a:spcBef>
          <a:spcPct val="20000"/>
        </a:spcBef>
        <a:spcAft>
          <a:spcPct val="0"/>
        </a:spcAft>
        <a:buChar char="»"/>
        <a:defRPr sz="2000">
          <a:solidFill>
            <a:schemeClr val="bg1"/>
          </a:solidFill>
          <a:latin typeface="+mn-lt"/>
        </a:defRPr>
      </a:lvl7pPr>
      <a:lvl8pPr marL="3288810" indent="-220778" algn="l" rtl="0" eaLnBrk="0" fontAlgn="base" hangingPunct="0">
        <a:spcBef>
          <a:spcPct val="20000"/>
        </a:spcBef>
        <a:spcAft>
          <a:spcPct val="0"/>
        </a:spcAft>
        <a:buChar char="»"/>
        <a:defRPr sz="2000">
          <a:solidFill>
            <a:schemeClr val="bg1"/>
          </a:solidFill>
          <a:latin typeface="+mn-lt"/>
        </a:defRPr>
      </a:lvl8pPr>
      <a:lvl9pPr marL="3727308" indent="-220778"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877016" rtl="0" eaLnBrk="1" latinLnBrk="0" hangingPunct="1">
        <a:defRPr sz="1800" kern="1200">
          <a:solidFill>
            <a:schemeClr val="tx1"/>
          </a:solidFill>
          <a:latin typeface="+mn-lt"/>
          <a:ea typeface="+mn-ea"/>
          <a:cs typeface="+mn-cs"/>
        </a:defRPr>
      </a:lvl1pPr>
      <a:lvl2pPr marL="438499" algn="l" defTabSz="877016" rtl="0" eaLnBrk="1" latinLnBrk="0" hangingPunct="1">
        <a:defRPr sz="1800" kern="1200">
          <a:solidFill>
            <a:schemeClr val="tx1"/>
          </a:solidFill>
          <a:latin typeface="+mn-lt"/>
          <a:ea typeface="+mn-ea"/>
          <a:cs typeface="+mn-cs"/>
        </a:defRPr>
      </a:lvl2pPr>
      <a:lvl3pPr marL="877016" algn="l" defTabSz="877016" rtl="0" eaLnBrk="1" latinLnBrk="0" hangingPunct="1">
        <a:defRPr sz="1800" kern="1200">
          <a:solidFill>
            <a:schemeClr val="tx1"/>
          </a:solidFill>
          <a:latin typeface="+mn-lt"/>
          <a:ea typeface="+mn-ea"/>
          <a:cs typeface="+mn-cs"/>
        </a:defRPr>
      </a:lvl3pPr>
      <a:lvl4pPr marL="1315521" algn="l" defTabSz="877016" rtl="0" eaLnBrk="1" latinLnBrk="0" hangingPunct="1">
        <a:defRPr sz="1800" kern="1200">
          <a:solidFill>
            <a:schemeClr val="tx1"/>
          </a:solidFill>
          <a:latin typeface="+mn-lt"/>
          <a:ea typeface="+mn-ea"/>
          <a:cs typeface="+mn-cs"/>
        </a:defRPr>
      </a:lvl4pPr>
      <a:lvl5pPr marL="1754033" algn="l" defTabSz="877016" rtl="0" eaLnBrk="1" latinLnBrk="0" hangingPunct="1">
        <a:defRPr sz="1800" kern="1200">
          <a:solidFill>
            <a:schemeClr val="tx1"/>
          </a:solidFill>
          <a:latin typeface="+mn-lt"/>
          <a:ea typeface="+mn-ea"/>
          <a:cs typeface="+mn-cs"/>
        </a:defRPr>
      </a:lvl5pPr>
      <a:lvl6pPr marL="2192541" algn="l" defTabSz="877016" rtl="0" eaLnBrk="1" latinLnBrk="0" hangingPunct="1">
        <a:defRPr sz="1800" kern="1200">
          <a:solidFill>
            <a:schemeClr val="tx1"/>
          </a:solidFill>
          <a:latin typeface="+mn-lt"/>
          <a:ea typeface="+mn-ea"/>
          <a:cs typeface="+mn-cs"/>
        </a:defRPr>
      </a:lvl6pPr>
      <a:lvl7pPr marL="2631046" algn="l" defTabSz="877016" rtl="0" eaLnBrk="1" latinLnBrk="0" hangingPunct="1">
        <a:defRPr sz="1800" kern="1200">
          <a:solidFill>
            <a:schemeClr val="tx1"/>
          </a:solidFill>
          <a:latin typeface="+mn-lt"/>
          <a:ea typeface="+mn-ea"/>
          <a:cs typeface="+mn-cs"/>
        </a:defRPr>
      </a:lvl7pPr>
      <a:lvl8pPr marL="3069549" algn="l" defTabSz="877016" rtl="0" eaLnBrk="1" latinLnBrk="0" hangingPunct="1">
        <a:defRPr sz="1800" kern="1200">
          <a:solidFill>
            <a:schemeClr val="tx1"/>
          </a:solidFill>
          <a:latin typeface="+mn-lt"/>
          <a:ea typeface="+mn-ea"/>
          <a:cs typeface="+mn-cs"/>
        </a:defRPr>
      </a:lvl8pPr>
      <a:lvl9pPr marL="3508052" algn="l" defTabSz="87701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135" tIns="44101" rIns="88135" bIns="44101" numCol="1" anchor="ctr" anchorCtr="0" compatLnSpc="1">
            <a:prstTxWarp prst="textNoShape">
              <a:avLst/>
            </a:prstTxWarp>
          </a:bodyPr>
          <a:lstStyle/>
          <a:p>
            <a:pPr lvl="0"/>
            <a:endParaRPr lang="en-US" altLang="en-US" smtClean="0"/>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135" tIns="44101" rIns="88135" bIns="4410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615790376"/>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 id="2147484377" r:id="rId12"/>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40718" algn="ctr" rtl="0" eaLnBrk="0" fontAlgn="base" hangingPunct="0">
        <a:spcBef>
          <a:spcPct val="0"/>
        </a:spcBef>
        <a:spcAft>
          <a:spcPct val="0"/>
        </a:spcAft>
        <a:defRPr sz="4200" b="1">
          <a:solidFill>
            <a:srgbClr val="FFFF00"/>
          </a:solidFill>
          <a:latin typeface="Times New Roman" pitchFamily="18" charset="0"/>
        </a:defRPr>
      </a:lvl6pPr>
      <a:lvl7pPr marL="881435" algn="ctr" rtl="0" eaLnBrk="0" fontAlgn="base" hangingPunct="0">
        <a:spcBef>
          <a:spcPct val="0"/>
        </a:spcBef>
        <a:spcAft>
          <a:spcPct val="0"/>
        </a:spcAft>
        <a:defRPr sz="4200" b="1">
          <a:solidFill>
            <a:srgbClr val="FFFF00"/>
          </a:solidFill>
          <a:latin typeface="Times New Roman" pitchFamily="18" charset="0"/>
        </a:defRPr>
      </a:lvl7pPr>
      <a:lvl8pPr marL="1322150" algn="ctr" rtl="0" eaLnBrk="0" fontAlgn="base" hangingPunct="0">
        <a:spcBef>
          <a:spcPct val="0"/>
        </a:spcBef>
        <a:spcAft>
          <a:spcPct val="0"/>
        </a:spcAft>
        <a:defRPr sz="4200" b="1">
          <a:solidFill>
            <a:srgbClr val="FFFF00"/>
          </a:solidFill>
          <a:latin typeface="Times New Roman" pitchFamily="18" charset="0"/>
        </a:defRPr>
      </a:lvl8pPr>
      <a:lvl9pPr marL="1762875" algn="ctr" rtl="0" eaLnBrk="0" fontAlgn="base" hangingPunct="0">
        <a:spcBef>
          <a:spcPct val="0"/>
        </a:spcBef>
        <a:spcAft>
          <a:spcPct val="0"/>
        </a:spcAft>
        <a:defRPr sz="4200" b="1">
          <a:solidFill>
            <a:srgbClr val="FFFF00"/>
          </a:solidFill>
          <a:latin typeface="Times New Roman" pitchFamily="18" charset="0"/>
        </a:defRPr>
      </a:lvl9pPr>
    </p:titleStyle>
    <p:bodyStyle>
      <a:lvl1pPr marL="314325" indent="-314325" algn="l" rtl="0" eaLnBrk="0" fontAlgn="base" hangingPunct="0">
        <a:spcBef>
          <a:spcPct val="20000"/>
        </a:spcBef>
        <a:spcAft>
          <a:spcPct val="0"/>
        </a:spcAft>
        <a:buChar char="•"/>
        <a:defRPr sz="3200">
          <a:solidFill>
            <a:schemeClr val="bg1"/>
          </a:solidFill>
          <a:latin typeface="+mn-lt"/>
          <a:ea typeface="+mn-ea"/>
          <a:cs typeface="+mn-cs"/>
        </a:defRPr>
      </a:lvl1pPr>
      <a:lvl2pPr marL="703263" indent="-257175" algn="l" rtl="0" eaLnBrk="0" fontAlgn="base" hangingPunct="0">
        <a:spcBef>
          <a:spcPct val="20000"/>
        </a:spcBef>
        <a:spcAft>
          <a:spcPct val="0"/>
        </a:spcAft>
        <a:buChar char="–"/>
        <a:defRPr sz="2800">
          <a:solidFill>
            <a:schemeClr val="bg1"/>
          </a:solidFill>
          <a:latin typeface="+mn-lt"/>
        </a:defRPr>
      </a:lvl2pPr>
      <a:lvl3pPr marL="1092200" indent="-201613" algn="l" rtl="0" eaLnBrk="0" fontAlgn="base" hangingPunct="0">
        <a:spcBef>
          <a:spcPct val="20000"/>
        </a:spcBef>
        <a:spcAft>
          <a:spcPct val="0"/>
        </a:spcAft>
        <a:buChar char="•"/>
        <a:defRPr sz="2400">
          <a:solidFill>
            <a:schemeClr val="bg1"/>
          </a:solidFill>
          <a:latin typeface="+mn-lt"/>
        </a:defRPr>
      </a:lvl3pPr>
      <a:lvl4pPr marL="1525588" indent="-201613" algn="l" rtl="0" eaLnBrk="0" fontAlgn="base" hangingPunct="0">
        <a:spcBef>
          <a:spcPct val="20000"/>
        </a:spcBef>
        <a:spcAft>
          <a:spcPct val="0"/>
        </a:spcAft>
        <a:buChar char="–"/>
        <a:defRPr sz="2000">
          <a:solidFill>
            <a:schemeClr val="bg1"/>
          </a:solidFill>
          <a:latin typeface="+mn-lt"/>
        </a:defRPr>
      </a:lvl4pPr>
      <a:lvl5pPr marL="1971675" indent="-203200" algn="l" rtl="0" eaLnBrk="0" fontAlgn="base" hangingPunct="0">
        <a:spcBef>
          <a:spcPct val="20000"/>
        </a:spcBef>
        <a:spcAft>
          <a:spcPct val="0"/>
        </a:spcAft>
        <a:buChar char="»"/>
        <a:defRPr sz="2000">
          <a:solidFill>
            <a:schemeClr val="bg1"/>
          </a:solidFill>
          <a:latin typeface="+mn-lt"/>
        </a:defRPr>
      </a:lvl5pPr>
      <a:lvl6pPr marL="2423953" indent="-221892" algn="l" rtl="0" eaLnBrk="0" fontAlgn="base" hangingPunct="0">
        <a:spcBef>
          <a:spcPct val="20000"/>
        </a:spcBef>
        <a:spcAft>
          <a:spcPct val="0"/>
        </a:spcAft>
        <a:buChar char="»"/>
        <a:defRPr sz="2000">
          <a:solidFill>
            <a:schemeClr val="bg1"/>
          </a:solidFill>
          <a:latin typeface="+mn-lt"/>
        </a:defRPr>
      </a:lvl6pPr>
      <a:lvl7pPr marL="2864665" indent="-221892" algn="l" rtl="0" eaLnBrk="0" fontAlgn="base" hangingPunct="0">
        <a:spcBef>
          <a:spcPct val="20000"/>
        </a:spcBef>
        <a:spcAft>
          <a:spcPct val="0"/>
        </a:spcAft>
        <a:buChar char="»"/>
        <a:defRPr sz="2000">
          <a:solidFill>
            <a:schemeClr val="bg1"/>
          </a:solidFill>
          <a:latin typeface="+mn-lt"/>
        </a:defRPr>
      </a:lvl7pPr>
      <a:lvl8pPr marL="3305387" indent="-221892" algn="l" rtl="0" eaLnBrk="0" fontAlgn="base" hangingPunct="0">
        <a:spcBef>
          <a:spcPct val="20000"/>
        </a:spcBef>
        <a:spcAft>
          <a:spcPct val="0"/>
        </a:spcAft>
        <a:buChar char="»"/>
        <a:defRPr sz="2000">
          <a:solidFill>
            <a:schemeClr val="bg1"/>
          </a:solidFill>
          <a:latin typeface="+mn-lt"/>
        </a:defRPr>
      </a:lvl8pPr>
      <a:lvl9pPr marL="3746096" indent="-221892"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881435" rtl="0" eaLnBrk="1" latinLnBrk="0" hangingPunct="1">
        <a:defRPr sz="1800" kern="1200">
          <a:solidFill>
            <a:schemeClr val="tx1"/>
          </a:solidFill>
          <a:latin typeface="+mn-lt"/>
          <a:ea typeface="+mn-ea"/>
          <a:cs typeface="+mn-cs"/>
        </a:defRPr>
      </a:lvl1pPr>
      <a:lvl2pPr marL="440718" algn="l" defTabSz="881435" rtl="0" eaLnBrk="1" latinLnBrk="0" hangingPunct="1">
        <a:defRPr sz="1800" kern="1200">
          <a:solidFill>
            <a:schemeClr val="tx1"/>
          </a:solidFill>
          <a:latin typeface="+mn-lt"/>
          <a:ea typeface="+mn-ea"/>
          <a:cs typeface="+mn-cs"/>
        </a:defRPr>
      </a:lvl2pPr>
      <a:lvl3pPr marL="881435" algn="l" defTabSz="881435" rtl="0" eaLnBrk="1" latinLnBrk="0" hangingPunct="1">
        <a:defRPr sz="1800" kern="1200">
          <a:solidFill>
            <a:schemeClr val="tx1"/>
          </a:solidFill>
          <a:latin typeface="+mn-lt"/>
          <a:ea typeface="+mn-ea"/>
          <a:cs typeface="+mn-cs"/>
        </a:defRPr>
      </a:lvl3pPr>
      <a:lvl4pPr marL="1322150" algn="l" defTabSz="881435" rtl="0" eaLnBrk="1" latinLnBrk="0" hangingPunct="1">
        <a:defRPr sz="1800" kern="1200">
          <a:solidFill>
            <a:schemeClr val="tx1"/>
          </a:solidFill>
          <a:latin typeface="+mn-lt"/>
          <a:ea typeface="+mn-ea"/>
          <a:cs typeface="+mn-cs"/>
        </a:defRPr>
      </a:lvl4pPr>
      <a:lvl5pPr marL="1762875" algn="l" defTabSz="881435" rtl="0" eaLnBrk="1" latinLnBrk="0" hangingPunct="1">
        <a:defRPr sz="1800" kern="1200">
          <a:solidFill>
            <a:schemeClr val="tx1"/>
          </a:solidFill>
          <a:latin typeface="+mn-lt"/>
          <a:ea typeface="+mn-ea"/>
          <a:cs typeface="+mn-cs"/>
        </a:defRPr>
      </a:lvl5pPr>
      <a:lvl6pPr marL="2203591" algn="l" defTabSz="881435" rtl="0" eaLnBrk="1" latinLnBrk="0" hangingPunct="1">
        <a:defRPr sz="1800" kern="1200">
          <a:solidFill>
            <a:schemeClr val="tx1"/>
          </a:solidFill>
          <a:latin typeface="+mn-lt"/>
          <a:ea typeface="+mn-ea"/>
          <a:cs typeface="+mn-cs"/>
        </a:defRPr>
      </a:lvl6pPr>
      <a:lvl7pPr marL="2644304" algn="l" defTabSz="881435" rtl="0" eaLnBrk="1" latinLnBrk="0" hangingPunct="1">
        <a:defRPr sz="1800" kern="1200">
          <a:solidFill>
            <a:schemeClr val="tx1"/>
          </a:solidFill>
          <a:latin typeface="+mn-lt"/>
          <a:ea typeface="+mn-ea"/>
          <a:cs typeface="+mn-cs"/>
        </a:defRPr>
      </a:lvl7pPr>
      <a:lvl8pPr marL="3085025" algn="l" defTabSz="881435" rtl="0" eaLnBrk="1" latinLnBrk="0" hangingPunct="1">
        <a:defRPr sz="1800" kern="1200">
          <a:solidFill>
            <a:schemeClr val="tx1"/>
          </a:solidFill>
          <a:latin typeface="+mn-lt"/>
          <a:ea typeface="+mn-ea"/>
          <a:cs typeface="+mn-cs"/>
        </a:defRPr>
      </a:lvl8pPr>
      <a:lvl9pPr marL="3525738" algn="l" defTabSz="88143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768" tIns="44886" rIns="89768" bIns="44886" numCol="1" anchor="ctr" anchorCtr="0" compatLnSpc="1">
            <a:prstTxWarp prst="textNoShape">
              <a:avLst/>
            </a:prstTxWarp>
          </a:bodyPr>
          <a:lstStyle/>
          <a:p>
            <a:pPr lvl="0"/>
            <a:endParaRPr lang="en-US" altLang="en-US"/>
          </a:p>
        </p:txBody>
      </p:sp>
      <p:sp>
        <p:nvSpPr>
          <p:cNvPr id="8195" name="Rectangle 3"/>
          <p:cNvSpPr>
            <a:spLocks noGrp="1" noChangeArrowheads="1"/>
          </p:cNvSpPr>
          <p:nvPr>
            <p:ph type="body" idx="1"/>
          </p:nvPr>
        </p:nvSpPr>
        <p:spPr bwMode="auto">
          <a:xfrm>
            <a:off x="127000" y="1173167"/>
            <a:ext cx="8866188" cy="547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768" tIns="44886" rIns="89768" bIns="4488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8196" name="Picture 2" descr="http://www.cccsymposium.org/images/ccc_2014_header_logo_big.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8738" y="61913"/>
            <a:ext cx="19732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497904" y="61913"/>
            <a:ext cx="5810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640915"/>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 id="2147484390" r:id="rId12"/>
  </p:sldLayoutIdLst>
  <p:transition/>
  <p:txStyles>
    <p:titleStyle>
      <a:lvl1pPr algn="ctr" rtl="0" eaLnBrk="0" fontAlgn="base" hangingPunct="0">
        <a:spcBef>
          <a:spcPct val="0"/>
        </a:spcBef>
        <a:spcAft>
          <a:spcPct val="0"/>
        </a:spcAft>
        <a:defRPr sz="4200" b="1">
          <a:solidFill>
            <a:srgbClr val="FFFF00"/>
          </a:solidFill>
          <a:effectLst>
            <a:outerShdw blurRad="38100" dist="38100" dir="2700000" algn="tl">
              <a:srgbClr val="000000">
                <a:alpha val="43137"/>
              </a:srgbClr>
            </a:outerShdw>
          </a:effectLst>
          <a:latin typeface="Arial" pitchFamily="34" charset="0"/>
          <a:ea typeface="Arial" charset="0"/>
          <a:cs typeface="Arial" pitchFamily="34" charset="0"/>
        </a:defRPr>
      </a:lvl1pPr>
      <a:lvl2pPr algn="ctr" rtl="0" eaLnBrk="0" fontAlgn="base" hangingPunct="0">
        <a:spcBef>
          <a:spcPct val="0"/>
        </a:spcBef>
        <a:spcAft>
          <a:spcPct val="0"/>
        </a:spcAft>
        <a:defRPr sz="4200" b="1">
          <a:solidFill>
            <a:srgbClr val="FFFF00"/>
          </a:solidFill>
          <a:latin typeface="Arial" pitchFamily="34" charset="0"/>
          <a:ea typeface="Arial" charset="0"/>
          <a:cs typeface="Arial" pitchFamily="34" charset="0"/>
        </a:defRPr>
      </a:lvl2pPr>
      <a:lvl3pPr algn="ctr" rtl="0" eaLnBrk="0" fontAlgn="base" hangingPunct="0">
        <a:spcBef>
          <a:spcPct val="0"/>
        </a:spcBef>
        <a:spcAft>
          <a:spcPct val="0"/>
        </a:spcAft>
        <a:defRPr sz="4200" b="1">
          <a:solidFill>
            <a:srgbClr val="FFFF00"/>
          </a:solidFill>
          <a:latin typeface="Arial" pitchFamily="34" charset="0"/>
          <a:ea typeface="Arial" charset="0"/>
          <a:cs typeface="Arial" pitchFamily="34" charset="0"/>
        </a:defRPr>
      </a:lvl3pPr>
      <a:lvl4pPr algn="ctr" rtl="0" eaLnBrk="0" fontAlgn="base" hangingPunct="0">
        <a:spcBef>
          <a:spcPct val="0"/>
        </a:spcBef>
        <a:spcAft>
          <a:spcPct val="0"/>
        </a:spcAft>
        <a:defRPr sz="4200" b="1">
          <a:solidFill>
            <a:srgbClr val="FFFF00"/>
          </a:solidFill>
          <a:latin typeface="Arial" pitchFamily="34" charset="0"/>
          <a:ea typeface="Arial" charset="0"/>
          <a:cs typeface="Arial" pitchFamily="34" charset="0"/>
        </a:defRPr>
      </a:lvl4pPr>
      <a:lvl5pPr algn="ctr" rtl="0" eaLnBrk="0" fontAlgn="base" hangingPunct="0">
        <a:spcBef>
          <a:spcPct val="0"/>
        </a:spcBef>
        <a:spcAft>
          <a:spcPct val="0"/>
        </a:spcAft>
        <a:defRPr sz="4200" b="1">
          <a:solidFill>
            <a:srgbClr val="FFFF00"/>
          </a:solidFill>
          <a:latin typeface="Arial" pitchFamily="34" charset="0"/>
          <a:ea typeface="Arial" charset="0"/>
          <a:cs typeface="Arial" pitchFamily="34" charset="0"/>
        </a:defRPr>
      </a:lvl5pPr>
      <a:lvl6pPr marL="448902" algn="ctr" rtl="0" eaLnBrk="0" fontAlgn="base" hangingPunct="0">
        <a:spcBef>
          <a:spcPct val="0"/>
        </a:spcBef>
        <a:spcAft>
          <a:spcPct val="0"/>
        </a:spcAft>
        <a:defRPr sz="4200" b="1">
          <a:solidFill>
            <a:srgbClr val="FFFF00"/>
          </a:solidFill>
          <a:latin typeface="Times New Roman" pitchFamily="18" charset="0"/>
        </a:defRPr>
      </a:lvl6pPr>
      <a:lvl7pPr marL="897810" algn="ctr" rtl="0" eaLnBrk="0" fontAlgn="base" hangingPunct="0">
        <a:spcBef>
          <a:spcPct val="0"/>
        </a:spcBef>
        <a:spcAft>
          <a:spcPct val="0"/>
        </a:spcAft>
        <a:defRPr sz="4200" b="1">
          <a:solidFill>
            <a:srgbClr val="FFFF00"/>
          </a:solidFill>
          <a:latin typeface="Times New Roman" pitchFamily="18" charset="0"/>
        </a:defRPr>
      </a:lvl7pPr>
      <a:lvl8pPr marL="1346660" algn="ctr" rtl="0" eaLnBrk="0" fontAlgn="base" hangingPunct="0">
        <a:spcBef>
          <a:spcPct val="0"/>
        </a:spcBef>
        <a:spcAft>
          <a:spcPct val="0"/>
        </a:spcAft>
        <a:defRPr sz="4200" b="1">
          <a:solidFill>
            <a:srgbClr val="FFFF00"/>
          </a:solidFill>
          <a:latin typeface="Times New Roman" pitchFamily="18" charset="0"/>
        </a:defRPr>
      </a:lvl8pPr>
      <a:lvl9pPr marL="1795554" algn="ctr" rtl="0" eaLnBrk="0" fontAlgn="base" hangingPunct="0">
        <a:spcBef>
          <a:spcPct val="0"/>
        </a:spcBef>
        <a:spcAft>
          <a:spcPct val="0"/>
        </a:spcAft>
        <a:defRPr sz="4200" b="1">
          <a:solidFill>
            <a:srgbClr val="FFFF00"/>
          </a:solidFill>
          <a:latin typeface="Times New Roman" pitchFamily="18" charset="0"/>
        </a:defRPr>
      </a:lvl9pPr>
    </p:titleStyle>
    <p:bodyStyle>
      <a:lvl1pPr marL="325438" indent="-325438" algn="l" rtl="0" eaLnBrk="0" fontAlgn="base" hangingPunct="0">
        <a:spcBef>
          <a:spcPct val="20000"/>
        </a:spcBef>
        <a:spcAft>
          <a:spcPct val="0"/>
        </a:spcAft>
        <a:buChar char="•"/>
        <a:defRPr sz="3200" b="1">
          <a:solidFill>
            <a:schemeClr val="bg1"/>
          </a:solidFill>
          <a:latin typeface="Arial" pitchFamily="34" charset="0"/>
          <a:ea typeface="Arial" charset="0"/>
          <a:cs typeface="Arial" pitchFamily="34" charset="0"/>
        </a:defRPr>
      </a:lvl1pPr>
      <a:lvl2pPr marL="719138" indent="-268288" algn="l" rtl="0" eaLnBrk="0" fontAlgn="base" hangingPunct="0">
        <a:spcBef>
          <a:spcPct val="20000"/>
        </a:spcBef>
        <a:spcAft>
          <a:spcPct val="0"/>
        </a:spcAft>
        <a:buChar char="–"/>
        <a:defRPr sz="2800" b="1">
          <a:solidFill>
            <a:schemeClr val="bg1"/>
          </a:solidFill>
          <a:latin typeface="Arial" pitchFamily="34" charset="0"/>
          <a:ea typeface="Arial" charset="0"/>
          <a:cs typeface="Arial" pitchFamily="34" charset="0"/>
        </a:defRPr>
      </a:lvl2pPr>
      <a:lvl3pPr marL="1116013" indent="-211138" algn="l" rtl="0" eaLnBrk="0" fontAlgn="base" hangingPunct="0">
        <a:spcBef>
          <a:spcPct val="20000"/>
        </a:spcBef>
        <a:spcAft>
          <a:spcPct val="0"/>
        </a:spcAft>
        <a:buChar char="•"/>
        <a:defRPr sz="2400" b="1">
          <a:solidFill>
            <a:schemeClr val="bg1"/>
          </a:solidFill>
          <a:latin typeface="Arial" pitchFamily="34" charset="0"/>
          <a:ea typeface="Arial" charset="0"/>
          <a:cs typeface="Arial" pitchFamily="34" charset="0"/>
        </a:defRPr>
      </a:lvl3pPr>
      <a:lvl4pPr marL="1558925" indent="-211138" algn="l" rtl="0" eaLnBrk="0" fontAlgn="base" hangingPunct="0">
        <a:spcBef>
          <a:spcPct val="20000"/>
        </a:spcBef>
        <a:spcAft>
          <a:spcPct val="0"/>
        </a:spcAft>
        <a:buChar char="–"/>
        <a:defRPr sz="2000" b="1">
          <a:solidFill>
            <a:schemeClr val="bg1"/>
          </a:solidFill>
          <a:latin typeface="Arial" pitchFamily="34" charset="0"/>
          <a:ea typeface="Arial" charset="0"/>
          <a:cs typeface="Arial" pitchFamily="34" charset="0"/>
        </a:defRPr>
      </a:lvl4pPr>
      <a:lvl5pPr marL="2011363" indent="-212725" algn="l" rtl="0" eaLnBrk="0" fontAlgn="base" hangingPunct="0">
        <a:spcBef>
          <a:spcPct val="20000"/>
        </a:spcBef>
        <a:spcAft>
          <a:spcPct val="0"/>
        </a:spcAft>
        <a:buChar char="»"/>
        <a:defRPr sz="2000" b="1">
          <a:solidFill>
            <a:schemeClr val="bg1"/>
          </a:solidFill>
          <a:latin typeface="Arial" pitchFamily="34" charset="0"/>
          <a:ea typeface="Arial" charset="0"/>
          <a:cs typeface="Arial" pitchFamily="34" charset="0"/>
        </a:defRPr>
      </a:lvl5pPr>
      <a:lvl6pPr marL="2468861" indent="-226007" algn="l" rtl="0" eaLnBrk="0" fontAlgn="base" hangingPunct="0">
        <a:spcBef>
          <a:spcPct val="20000"/>
        </a:spcBef>
        <a:spcAft>
          <a:spcPct val="0"/>
        </a:spcAft>
        <a:buChar char="»"/>
        <a:defRPr sz="2000">
          <a:solidFill>
            <a:schemeClr val="bg1"/>
          </a:solidFill>
          <a:latin typeface="+mn-lt"/>
        </a:defRPr>
      </a:lvl6pPr>
      <a:lvl7pPr marL="2917743" indent="-226007" algn="l" rtl="0" eaLnBrk="0" fontAlgn="base" hangingPunct="0">
        <a:spcBef>
          <a:spcPct val="20000"/>
        </a:spcBef>
        <a:spcAft>
          <a:spcPct val="0"/>
        </a:spcAft>
        <a:buChar char="»"/>
        <a:defRPr sz="2000">
          <a:solidFill>
            <a:schemeClr val="bg1"/>
          </a:solidFill>
          <a:latin typeface="+mn-lt"/>
        </a:defRPr>
      </a:lvl7pPr>
      <a:lvl8pPr marL="3366630" indent="-226007" algn="l" rtl="0" eaLnBrk="0" fontAlgn="base" hangingPunct="0">
        <a:spcBef>
          <a:spcPct val="20000"/>
        </a:spcBef>
        <a:spcAft>
          <a:spcPct val="0"/>
        </a:spcAft>
        <a:buChar char="»"/>
        <a:defRPr sz="2000">
          <a:solidFill>
            <a:schemeClr val="bg1"/>
          </a:solidFill>
          <a:latin typeface="+mn-lt"/>
        </a:defRPr>
      </a:lvl8pPr>
      <a:lvl9pPr marL="3815506" indent="-226007"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897810" rtl="0" eaLnBrk="1" latinLnBrk="0" hangingPunct="1">
        <a:defRPr sz="1800" kern="1200">
          <a:solidFill>
            <a:schemeClr val="tx1"/>
          </a:solidFill>
          <a:latin typeface="+mn-lt"/>
          <a:ea typeface="+mn-ea"/>
          <a:cs typeface="+mn-cs"/>
        </a:defRPr>
      </a:lvl1pPr>
      <a:lvl2pPr marL="448902" algn="l" defTabSz="897810" rtl="0" eaLnBrk="1" latinLnBrk="0" hangingPunct="1">
        <a:defRPr sz="1800" kern="1200">
          <a:solidFill>
            <a:schemeClr val="tx1"/>
          </a:solidFill>
          <a:latin typeface="+mn-lt"/>
          <a:ea typeface="+mn-ea"/>
          <a:cs typeface="+mn-cs"/>
        </a:defRPr>
      </a:lvl2pPr>
      <a:lvl3pPr marL="897810" algn="l" defTabSz="897810" rtl="0" eaLnBrk="1" latinLnBrk="0" hangingPunct="1">
        <a:defRPr sz="1800" kern="1200">
          <a:solidFill>
            <a:schemeClr val="tx1"/>
          </a:solidFill>
          <a:latin typeface="+mn-lt"/>
          <a:ea typeface="+mn-ea"/>
          <a:cs typeface="+mn-cs"/>
        </a:defRPr>
      </a:lvl3pPr>
      <a:lvl4pPr marL="1346660" algn="l" defTabSz="897810" rtl="0" eaLnBrk="1" latinLnBrk="0" hangingPunct="1">
        <a:defRPr sz="1800" kern="1200">
          <a:solidFill>
            <a:schemeClr val="tx1"/>
          </a:solidFill>
          <a:latin typeface="+mn-lt"/>
          <a:ea typeface="+mn-ea"/>
          <a:cs typeface="+mn-cs"/>
        </a:defRPr>
      </a:lvl4pPr>
      <a:lvl5pPr marL="1795554" algn="l" defTabSz="897810" rtl="0" eaLnBrk="1" latinLnBrk="0" hangingPunct="1">
        <a:defRPr sz="1800" kern="1200">
          <a:solidFill>
            <a:schemeClr val="tx1"/>
          </a:solidFill>
          <a:latin typeface="+mn-lt"/>
          <a:ea typeface="+mn-ea"/>
          <a:cs typeface="+mn-cs"/>
        </a:defRPr>
      </a:lvl5pPr>
      <a:lvl6pPr marL="2244426" algn="l" defTabSz="897810" rtl="0" eaLnBrk="1" latinLnBrk="0" hangingPunct="1">
        <a:defRPr sz="1800" kern="1200">
          <a:solidFill>
            <a:schemeClr val="tx1"/>
          </a:solidFill>
          <a:latin typeface="+mn-lt"/>
          <a:ea typeface="+mn-ea"/>
          <a:cs typeface="+mn-cs"/>
        </a:defRPr>
      </a:lvl6pPr>
      <a:lvl7pPr marL="2693312" algn="l" defTabSz="897810" rtl="0" eaLnBrk="1" latinLnBrk="0" hangingPunct="1">
        <a:defRPr sz="1800" kern="1200">
          <a:solidFill>
            <a:schemeClr val="tx1"/>
          </a:solidFill>
          <a:latin typeface="+mn-lt"/>
          <a:ea typeface="+mn-ea"/>
          <a:cs typeface="+mn-cs"/>
        </a:defRPr>
      </a:lvl7pPr>
      <a:lvl8pPr marL="3142185" algn="l" defTabSz="897810" rtl="0" eaLnBrk="1" latinLnBrk="0" hangingPunct="1">
        <a:defRPr sz="1800" kern="1200">
          <a:solidFill>
            <a:schemeClr val="tx1"/>
          </a:solidFill>
          <a:latin typeface="+mn-lt"/>
          <a:ea typeface="+mn-ea"/>
          <a:cs typeface="+mn-cs"/>
        </a:defRPr>
      </a:lvl8pPr>
      <a:lvl9pPr marL="3591071" algn="l" defTabSz="89781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768" tIns="44886" rIns="89768" bIns="44886" numCol="1" anchor="ctr" anchorCtr="0" compatLnSpc="1">
            <a:prstTxWarp prst="textNoShape">
              <a:avLst/>
            </a:prstTxWarp>
          </a:bodyPr>
          <a:lstStyle/>
          <a:p>
            <a:pPr lvl="0"/>
            <a:endParaRPr lang="en-US" altLang="en-US" smtClean="0"/>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768" tIns="44886" rIns="89768" bIns="4488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117898127"/>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 id="2147484404" r:id="rId13"/>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48902" algn="ctr" rtl="0" eaLnBrk="0" fontAlgn="base" hangingPunct="0">
        <a:spcBef>
          <a:spcPct val="0"/>
        </a:spcBef>
        <a:spcAft>
          <a:spcPct val="0"/>
        </a:spcAft>
        <a:defRPr sz="4200" b="1">
          <a:solidFill>
            <a:srgbClr val="FFFF00"/>
          </a:solidFill>
          <a:latin typeface="Times New Roman" pitchFamily="18" charset="0"/>
        </a:defRPr>
      </a:lvl6pPr>
      <a:lvl7pPr marL="897810" algn="ctr" rtl="0" eaLnBrk="0" fontAlgn="base" hangingPunct="0">
        <a:spcBef>
          <a:spcPct val="0"/>
        </a:spcBef>
        <a:spcAft>
          <a:spcPct val="0"/>
        </a:spcAft>
        <a:defRPr sz="4200" b="1">
          <a:solidFill>
            <a:srgbClr val="FFFF00"/>
          </a:solidFill>
          <a:latin typeface="Times New Roman" pitchFamily="18" charset="0"/>
        </a:defRPr>
      </a:lvl7pPr>
      <a:lvl8pPr marL="1346660" algn="ctr" rtl="0" eaLnBrk="0" fontAlgn="base" hangingPunct="0">
        <a:spcBef>
          <a:spcPct val="0"/>
        </a:spcBef>
        <a:spcAft>
          <a:spcPct val="0"/>
        </a:spcAft>
        <a:defRPr sz="4200" b="1">
          <a:solidFill>
            <a:srgbClr val="FFFF00"/>
          </a:solidFill>
          <a:latin typeface="Times New Roman" pitchFamily="18" charset="0"/>
        </a:defRPr>
      </a:lvl8pPr>
      <a:lvl9pPr marL="1795554" algn="ctr" rtl="0" eaLnBrk="0" fontAlgn="base" hangingPunct="0">
        <a:spcBef>
          <a:spcPct val="0"/>
        </a:spcBef>
        <a:spcAft>
          <a:spcPct val="0"/>
        </a:spcAft>
        <a:defRPr sz="4200" b="1">
          <a:solidFill>
            <a:srgbClr val="FFFF00"/>
          </a:solidFill>
          <a:latin typeface="Times New Roman" pitchFamily="18" charset="0"/>
        </a:defRPr>
      </a:lvl9pPr>
    </p:titleStyle>
    <p:bodyStyle>
      <a:lvl1pPr marL="325438" indent="-325438" algn="l" rtl="0" eaLnBrk="0" fontAlgn="base" hangingPunct="0">
        <a:spcBef>
          <a:spcPct val="20000"/>
        </a:spcBef>
        <a:spcAft>
          <a:spcPct val="0"/>
        </a:spcAft>
        <a:buChar char="•"/>
        <a:defRPr sz="3200">
          <a:solidFill>
            <a:schemeClr val="bg1"/>
          </a:solidFill>
          <a:latin typeface="+mn-lt"/>
          <a:ea typeface="+mn-ea"/>
          <a:cs typeface="+mn-cs"/>
        </a:defRPr>
      </a:lvl1pPr>
      <a:lvl2pPr marL="719138" indent="-268288" algn="l" rtl="0" eaLnBrk="0" fontAlgn="base" hangingPunct="0">
        <a:spcBef>
          <a:spcPct val="20000"/>
        </a:spcBef>
        <a:spcAft>
          <a:spcPct val="0"/>
        </a:spcAft>
        <a:buChar char="–"/>
        <a:defRPr sz="2800">
          <a:solidFill>
            <a:schemeClr val="bg1"/>
          </a:solidFill>
          <a:latin typeface="+mn-lt"/>
        </a:defRPr>
      </a:lvl2pPr>
      <a:lvl3pPr marL="1116013" indent="-211138" algn="l" rtl="0" eaLnBrk="0" fontAlgn="base" hangingPunct="0">
        <a:spcBef>
          <a:spcPct val="20000"/>
        </a:spcBef>
        <a:spcAft>
          <a:spcPct val="0"/>
        </a:spcAft>
        <a:buChar char="•"/>
        <a:defRPr sz="2400">
          <a:solidFill>
            <a:schemeClr val="bg1"/>
          </a:solidFill>
          <a:latin typeface="+mn-lt"/>
        </a:defRPr>
      </a:lvl3pPr>
      <a:lvl4pPr marL="1558925" indent="-211138" algn="l" rtl="0" eaLnBrk="0" fontAlgn="base" hangingPunct="0">
        <a:spcBef>
          <a:spcPct val="20000"/>
        </a:spcBef>
        <a:spcAft>
          <a:spcPct val="0"/>
        </a:spcAft>
        <a:buChar char="–"/>
        <a:defRPr sz="2000">
          <a:solidFill>
            <a:schemeClr val="bg1"/>
          </a:solidFill>
          <a:latin typeface="+mn-lt"/>
        </a:defRPr>
      </a:lvl4pPr>
      <a:lvl5pPr marL="2011363" indent="-212725" algn="l" rtl="0" eaLnBrk="0" fontAlgn="base" hangingPunct="0">
        <a:spcBef>
          <a:spcPct val="20000"/>
        </a:spcBef>
        <a:spcAft>
          <a:spcPct val="0"/>
        </a:spcAft>
        <a:buChar char="»"/>
        <a:defRPr sz="2000">
          <a:solidFill>
            <a:schemeClr val="bg1"/>
          </a:solidFill>
          <a:latin typeface="+mn-lt"/>
        </a:defRPr>
      </a:lvl5pPr>
      <a:lvl6pPr marL="2468861" indent="-226007" algn="l" rtl="0" eaLnBrk="0" fontAlgn="base" hangingPunct="0">
        <a:spcBef>
          <a:spcPct val="20000"/>
        </a:spcBef>
        <a:spcAft>
          <a:spcPct val="0"/>
        </a:spcAft>
        <a:buChar char="»"/>
        <a:defRPr sz="2000">
          <a:solidFill>
            <a:schemeClr val="bg1"/>
          </a:solidFill>
          <a:latin typeface="+mn-lt"/>
        </a:defRPr>
      </a:lvl6pPr>
      <a:lvl7pPr marL="2917743" indent="-226007" algn="l" rtl="0" eaLnBrk="0" fontAlgn="base" hangingPunct="0">
        <a:spcBef>
          <a:spcPct val="20000"/>
        </a:spcBef>
        <a:spcAft>
          <a:spcPct val="0"/>
        </a:spcAft>
        <a:buChar char="»"/>
        <a:defRPr sz="2000">
          <a:solidFill>
            <a:schemeClr val="bg1"/>
          </a:solidFill>
          <a:latin typeface="+mn-lt"/>
        </a:defRPr>
      </a:lvl7pPr>
      <a:lvl8pPr marL="3366630" indent="-226007" algn="l" rtl="0" eaLnBrk="0" fontAlgn="base" hangingPunct="0">
        <a:spcBef>
          <a:spcPct val="20000"/>
        </a:spcBef>
        <a:spcAft>
          <a:spcPct val="0"/>
        </a:spcAft>
        <a:buChar char="»"/>
        <a:defRPr sz="2000">
          <a:solidFill>
            <a:schemeClr val="bg1"/>
          </a:solidFill>
          <a:latin typeface="+mn-lt"/>
        </a:defRPr>
      </a:lvl8pPr>
      <a:lvl9pPr marL="3815506" indent="-226007"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897810" rtl="0" eaLnBrk="1" latinLnBrk="0" hangingPunct="1">
        <a:defRPr sz="1800" kern="1200">
          <a:solidFill>
            <a:schemeClr val="tx1"/>
          </a:solidFill>
          <a:latin typeface="+mn-lt"/>
          <a:ea typeface="+mn-ea"/>
          <a:cs typeface="+mn-cs"/>
        </a:defRPr>
      </a:lvl1pPr>
      <a:lvl2pPr marL="448902" algn="l" defTabSz="897810" rtl="0" eaLnBrk="1" latinLnBrk="0" hangingPunct="1">
        <a:defRPr sz="1800" kern="1200">
          <a:solidFill>
            <a:schemeClr val="tx1"/>
          </a:solidFill>
          <a:latin typeface="+mn-lt"/>
          <a:ea typeface="+mn-ea"/>
          <a:cs typeface="+mn-cs"/>
        </a:defRPr>
      </a:lvl2pPr>
      <a:lvl3pPr marL="897810" algn="l" defTabSz="897810" rtl="0" eaLnBrk="1" latinLnBrk="0" hangingPunct="1">
        <a:defRPr sz="1800" kern="1200">
          <a:solidFill>
            <a:schemeClr val="tx1"/>
          </a:solidFill>
          <a:latin typeface="+mn-lt"/>
          <a:ea typeface="+mn-ea"/>
          <a:cs typeface="+mn-cs"/>
        </a:defRPr>
      </a:lvl3pPr>
      <a:lvl4pPr marL="1346660" algn="l" defTabSz="897810" rtl="0" eaLnBrk="1" latinLnBrk="0" hangingPunct="1">
        <a:defRPr sz="1800" kern="1200">
          <a:solidFill>
            <a:schemeClr val="tx1"/>
          </a:solidFill>
          <a:latin typeface="+mn-lt"/>
          <a:ea typeface="+mn-ea"/>
          <a:cs typeface="+mn-cs"/>
        </a:defRPr>
      </a:lvl4pPr>
      <a:lvl5pPr marL="1795554" algn="l" defTabSz="897810" rtl="0" eaLnBrk="1" latinLnBrk="0" hangingPunct="1">
        <a:defRPr sz="1800" kern="1200">
          <a:solidFill>
            <a:schemeClr val="tx1"/>
          </a:solidFill>
          <a:latin typeface="+mn-lt"/>
          <a:ea typeface="+mn-ea"/>
          <a:cs typeface="+mn-cs"/>
        </a:defRPr>
      </a:lvl5pPr>
      <a:lvl6pPr marL="2244426" algn="l" defTabSz="897810" rtl="0" eaLnBrk="1" latinLnBrk="0" hangingPunct="1">
        <a:defRPr sz="1800" kern="1200">
          <a:solidFill>
            <a:schemeClr val="tx1"/>
          </a:solidFill>
          <a:latin typeface="+mn-lt"/>
          <a:ea typeface="+mn-ea"/>
          <a:cs typeface="+mn-cs"/>
        </a:defRPr>
      </a:lvl6pPr>
      <a:lvl7pPr marL="2693312" algn="l" defTabSz="897810" rtl="0" eaLnBrk="1" latinLnBrk="0" hangingPunct="1">
        <a:defRPr sz="1800" kern="1200">
          <a:solidFill>
            <a:schemeClr val="tx1"/>
          </a:solidFill>
          <a:latin typeface="+mn-lt"/>
          <a:ea typeface="+mn-ea"/>
          <a:cs typeface="+mn-cs"/>
        </a:defRPr>
      </a:lvl7pPr>
      <a:lvl8pPr marL="3142185" algn="l" defTabSz="897810" rtl="0" eaLnBrk="1" latinLnBrk="0" hangingPunct="1">
        <a:defRPr sz="1800" kern="1200">
          <a:solidFill>
            <a:schemeClr val="tx1"/>
          </a:solidFill>
          <a:latin typeface="+mn-lt"/>
          <a:ea typeface="+mn-ea"/>
          <a:cs typeface="+mn-cs"/>
        </a:defRPr>
      </a:lvl8pPr>
      <a:lvl9pPr marL="3591071" algn="l" defTabSz="89781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2" rIns="91350" bIns="45672" numCol="1" anchor="ctr" anchorCtr="0" compatLnSpc="1">
            <a:prstTxWarp prst="textNoShape">
              <a:avLst/>
            </a:prstTxWarp>
          </a:bodyPr>
          <a:lstStyle/>
          <a:p>
            <a:pPr lvl="0"/>
            <a:endParaRPr lang="en-US" altLang="en-US" smtClean="0"/>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2" rIns="91350" bIns="4567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925598552"/>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56776" algn="ctr" rtl="0" eaLnBrk="1" fontAlgn="base" hangingPunct="1">
        <a:spcBef>
          <a:spcPct val="0"/>
        </a:spcBef>
        <a:spcAft>
          <a:spcPct val="0"/>
        </a:spcAft>
        <a:defRPr sz="4200" b="1">
          <a:solidFill>
            <a:srgbClr val="FFFF00"/>
          </a:solidFill>
          <a:latin typeface="Times New Roman" pitchFamily="18" charset="0"/>
        </a:defRPr>
      </a:lvl6pPr>
      <a:lvl7pPr marL="913547" algn="ctr" rtl="0" eaLnBrk="1" fontAlgn="base" hangingPunct="1">
        <a:spcBef>
          <a:spcPct val="0"/>
        </a:spcBef>
        <a:spcAft>
          <a:spcPct val="0"/>
        </a:spcAft>
        <a:defRPr sz="4200" b="1">
          <a:solidFill>
            <a:srgbClr val="FFFF00"/>
          </a:solidFill>
          <a:latin typeface="Times New Roman" pitchFamily="18" charset="0"/>
        </a:defRPr>
      </a:lvl7pPr>
      <a:lvl8pPr marL="1370317" algn="ctr" rtl="0" eaLnBrk="1" fontAlgn="base" hangingPunct="1">
        <a:spcBef>
          <a:spcPct val="0"/>
        </a:spcBef>
        <a:spcAft>
          <a:spcPct val="0"/>
        </a:spcAft>
        <a:defRPr sz="4200" b="1">
          <a:solidFill>
            <a:srgbClr val="FFFF00"/>
          </a:solidFill>
          <a:latin typeface="Times New Roman" pitchFamily="18" charset="0"/>
        </a:defRPr>
      </a:lvl8pPr>
      <a:lvl9pPr marL="1827092" algn="ctr" rtl="0" eaLnBrk="1" fontAlgn="base" hangingPunct="1">
        <a:spcBef>
          <a:spcPct val="0"/>
        </a:spcBef>
        <a:spcAft>
          <a:spcPct val="0"/>
        </a:spcAft>
        <a:defRPr sz="4200" b="1">
          <a:solidFill>
            <a:srgbClr val="FFFF00"/>
          </a:solidFill>
          <a:latin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mn-ea"/>
          <a:cs typeface="+mn-cs"/>
        </a:defRPr>
      </a:lvl1pPr>
      <a:lvl2pPr marL="741363" indent="-284163" algn="l" rtl="0" eaLnBrk="0" fontAlgn="base" hangingPunct="0">
        <a:spcBef>
          <a:spcPct val="20000"/>
        </a:spcBef>
        <a:spcAft>
          <a:spcPct val="0"/>
        </a:spcAft>
        <a:buChar char="–"/>
        <a:defRPr sz="2800">
          <a:solidFill>
            <a:schemeClr val="bg1"/>
          </a:solidFill>
          <a:latin typeface="+mn-lt"/>
        </a:defRPr>
      </a:lvl2pPr>
      <a:lvl3pPr marL="1141413" indent="-227013" algn="l" rtl="0" eaLnBrk="0" fontAlgn="base" hangingPunct="0">
        <a:spcBef>
          <a:spcPct val="20000"/>
        </a:spcBef>
        <a:spcAft>
          <a:spcPct val="0"/>
        </a:spcAft>
        <a:buChar char="•"/>
        <a:defRPr sz="2400">
          <a:solidFill>
            <a:schemeClr val="bg1"/>
          </a:solidFill>
          <a:latin typeface="+mn-lt"/>
        </a:defRPr>
      </a:lvl3pPr>
      <a:lvl4pPr marL="1598613" indent="-227013" algn="l" rtl="0" eaLnBrk="0" fontAlgn="base" hangingPunct="0">
        <a:spcBef>
          <a:spcPct val="20000"/>
        </a:spcBef>
        <a:spcAft>
          <a:spcPct val="0"/>
        </a:spcAft>
        <a:buChar char="–"/>
        <a:defRPr sz="2000">
          <a:solidFill>
            <a:schemeClr val="bg1"/>
          </a:solidFill>
          <a:latin typeface="+mn-lt"/>
        </a:defRPr>
      </a:lvl4pPr>
      <a:lvl5pPr marL="2054225" indent="-228600" algn="l" rtl="0" eaLnBrk="0" fontAlgn="base" hangingPunct="0">
        <a:spcBef>
          <a:spcPct val="20000"/>
        </a:spcBef>
        <a:spcAft>
          <a:spcPct val="0"/>
        </a:spcAft>
        <a:buChar char="»"/>
        <a:defRPr sz="2000">
          <a:solidFill>
            <a:schemeClr val="bg1"/>
          </a:solidFill>
          <a:latin typeface="+mn-lt"/>
        </a:defRPr>
      </a:lvl5pPr>
      <a:lvl6pPr marL="2512251" indent="-229974" algn="l" rtl="0" eaLnBrk="1" fontAlgn="base" hangingPunct="1">
        <a:spcBef>
          <a:spcPct val="20000"/>
        </a:spcBef>
        <a:spcAft>
          <a:spcPct val="0"/>
        </a:spcAft>
        <a:buChar char="»"/>
        <a:defRPr sz="2000">
          <a:solidFill>
            <a:schemeClr val="bg1"/>
          </a:solidFill>
          <a:latin typeface="+mn-lt"/>
        </a:defRPr>
      </a:lvl6pPr>
      <a:lvl7pPr marL="2969022" indent="-229974" algn="l" rtl="0" eaLnBrk="1" fontAlgn="base" hangingPunct="1">
        <a:spcBef>
          <a:spcPct val="20000"/>
        </a:spcBef>
        <a:spcAft>
          <a:spcPct val="0"/>
        </a:spcAft>
        <a:buChar char="»"/>
        <a:defRPr sz="2000">
          <a:solidFill>
            <a:schemeClr val="bg1"/>
          </a:solidFill>
          <a:latin typeface="+mn-lt"/>
        </a:defRPr>
      </a:lvl7pPr>
      <a:lvl8pPr marL="3425793" indent="-229974" algn="l" rtl="0" eaLnBrk="1" fontAlgn="base" hangingPunct="1">
        <a:spcBef>
          <a:spcPct val="20000"/>
        </a:spcBef>
        <a:spcAft>
          <a:spcPct val="0"/>
        </a:spcAft>
        <a:buChar char="»"/>
        <a:defRPr sz="2000">
          <a:solidFill>
            <a:schemeClr val="bg1"/>
          </a:solidFill>
          <a:latin typeface="+mn-lt"/>
        </a:defRPr>
      </a:lvl8pPr>
      <a:lvl9pPr marL="3882566" indent="-229974"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3547" rtl="0" eaLnBrk="1" latinLnBrk="0" hangingPunct="1">
        <a:defRPr sz="1800" kern="1200">
          <a:solidFill>
            <a:schemeClr val="tx1"/>
          </a:solidFill>
          <a:latin typeface="+mn-lt"/>
          <a:ea typeface="+mn-ea"/>
          <a:cs typeface="+mn-cs"/>
        </a:defRPr>
      </a:lvl1pPr>
      <a:lvl2pPr marL="456776" algn="l" defTabSz="913547" rtl="0" eaLnBrk="1" latinLnBrk="0" hangingPunct="1">
        <a:defRPr sz="1800" kern="1200">
          <a:solidFill>
            <a:schemeClr val="tx1"/>
          </a:solidFill>
          <a:latin typeface="+mn-lt"/>
          <a:ea typeface="+mn-ea"/>
          <a:cs typeface="+mn-cs"/>
        </a:defRPr>
      </a:lvl2pPr>
      <a:lvl3pPr marL="913547" algn="l" defTabSz="913547" rtl="0" eaLnBrk="1" latinLnBrk="0" hangingPunct="1">
        <a:defRPr sz="1800" kern="1200">
          <a:solidFill>
            <a:schemeClr val="tx1"/>
          </a:solidFill>
          <a:latin typeface="+mn-lt"/>
          <a:ea typeface="+mn-ea"/>
          <a:cs typeface="+mn-cs"/>
        </a:defRPr>
      </a:lvl3pPr>
      <a:lvl4pPr marL="1370317" algn="l" defTabSz="913547" rtl="0" eaLnBrk="1" latinLnBrk="0" hangingPunct="1">
        <a:defRPr sz="1800" kern="1200">
          <a:solidFill>
            <a:schemeClr val="tx1"/>
          </a:solidFill>
          <a:latin typeface="+mn-lt"/>
          <a:ea typeface="+mn-ea"/>
          <a:cs typeface="+mn-cs"/>
        </a:defRPr>
      </a:lvl4pPr>
      <a:lvl5pPr marL="1827092" algn="l" defTabSz="913547" rtl="0" eaLnBrk="1" latinLnBrk="0" hangingPunct="1">
        <a:defRPr sz="1800" kern="1200">
          <a:solidFill>
            <a:schemeClr val="tx1"/>
          </a:solidFill>
          <a:latin typeface="+mn-lt"/>
          <a:ea typeface="+mn-ea"/>
          <a:cs typeface="+mn-cs"/>
        </a:defRPr>
      </a:lvl5pPr>
      <a:lvl6pPr marL="2283862" algn="l" defTabSz="913547" rtl="0" eaLnBrk="1" latinLnBrk="0" hangingPunct="1">
        <a:defRPr sz="1800" kern="1200">
          <a:solidFill>
            <a:schemeClr val="tx1"/>
          </a:solidFill>
          <a:latin typeface="+mn-lt"/>
          <a:ea typeface="+mn-ea"/>
          <a:cs typeface="+mn-cs"/>
        </a:defRPr>
      </a:lvl6pPr>
      <a:lvl7pPr marL="2740635" algn="l" defTabSz="913547" rtl="0" eaLnBrk="1" latinLnBrk="0" hangingPunct="1">
        <a:defRPr sz="1800" kern="1200">
          <a:solidFill>
            <a:schemeClr val="tx1"/>
          </a:solidFill>
          <a:latin typeface="+mn-lt"/>
          <a:ea typeface="+mn-ea"/>
          <a:cs typeface="+mn-cs"/>
        </a:defRPr>
      </a:lvl7pPr>
      <a:lvl8pPr marL="3197405" algn="l" defTabSz="913547" rtl="0" eaLnBrk="1" latinLnBrk="0" hangingPunct="1">
        <a:defRPr sz="1800" kern="1200">
          <a:solidFill>
            <a:schemeClr val="tx1"/>
          </a:solidFill>
          <a:latin typeface="+mn-lt"/>
          <a:ea typeface="+mn-ea"/>
          <a:cs typeface="+mn-cs"/>
        </a:defRPr>
      </a:lvl8pPr>
      <a:lvl9pPr marL="3654179" algn="l" defTabSz="91354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23.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23.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111.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5.jpeg"/><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1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5.jpeg"/><Relationship Id="rId1" Type="http://schemas.openxmlformats.org/officeDocument/2006/relationships/slideLayout" Target="../slideLayouts/slideLayout11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jpeg"/><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5.jpeg"/><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5.jpeg"/><Relationship Id="rId1" Type="http://schemas.openxmlformats.org/officeDocument/2006/relationships/slideLayout" Target="../slideLayouts/slideLayout111.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5.jpeg"/><Relationship Id="rId1" Type="http://schemas.openxmlformats.org/officeDocument/2006/relationships/slideLayout" Target="../slideLayouts/slideLayout11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5.jpeg"/><Relationship Id="rId1" Type="http://schemas.openxmlformats.org/officeDocument/2006/relationships/slideLayout" Target="../slideLayouts/slideLayout11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5.jpeg"/><Relationship Id="rId1" Type="http://schemas.openxmlformats.org/officeDocument/2006/relationships/slideLayout" Target="../slideLayouts/slideLayout11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1.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5.jpeg"/><Relationship Id="rId1" Type="http://schemas.openxmlformats.org/officeDocument/2006/relationships/slideLayout" Target="../slideLayouts/slideLayout111.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jpeg"/><Relationship Id="rId1" Type="http://schemas.openxmlformats.org/officeDocument/2006/relationships/slideLayout" Target="../slideLayouts/slideLayout111.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6.jpeg"/><Relationship Id="rId1" Type="http://schemas.openxmlformats.org/officeDocument/2006/relationships/slideLayout" Target="../slideLayouts/slideLayout111.xml"/><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23.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jpeg"/><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jpeg"/><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46.png"/><Relationship Id="rId2" Type="http://schemas.openxmlformats.org/officeDocument/2006/relationships/image" Target="../media/image16.jpeg"/><Relationship Id="rId1" Type="http://schemas.openxmlformats.org/officeDocument/2006/relationships/slideLayout" Target="../slideLayouts/slideLayout111.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8.jp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6.jpeg"/><Relationship Id="rId1" Type="http://schemas.openxmlformats.org/officeDocument/2006/relationships/slideLayout" Target="../slideLayouts/slideLayout111.xml"/><Relationship Id="rId5" Type="http://schemas.openxmlformats.org/officeDocument/2006/relationships/image" Target="../media/image46.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jpeg"/><Relationship Id="rId1" Type="http://schemas.openxmlformats.org/officeDocument/2006/relationships/slideLayout" Target="../slideLayouts/slideLayout111.xml"/><Relationship Id="rId5" Type="http://schemas.openxmlformats.org/officeDocument/2006/relationships/image" Target="../media/image46.png"/><Relationship Id="rId4" Type="http://schemas.openxmlformats.org/officeDocument/2006/relationships/chart" Target="../charts/char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11.xml"/><Relationship Id="rId5" Type="http://schemas.openxmlformats.org/officeDocument/2006/relationships/image" Target="../media/image46.png"/><Relationship Id="rId4" Type="http://schemas.openxmlformats.org/officeDocument/2006/relationships/chart" Target="../charts/chart3.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11.xml"/><Relationship Id="rId5" Type="http://schemas.openxmlformats.org/officeDocument/2006/relationships/image" Target="../media/image46.png"/><Relationship Id="rId4" Type="http://schemas.openxmlformats.org/officeDocument/2006/relationships/chart" Target="../charts/chart4.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6.jpeg"/><Relationship Id="rId1" Type="http://schemas.openxmlformats.org/officeDocument/2006/relationships/slideLayout" Target="../slideLayouts/slideLayout111.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chart" Target="../charts/chart5.xml"/><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9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6.jpeg"/><Relationship Id="rId1" Type="http://schemas.openxmlformats.org/officeDocument/2006/relationships/slideLayout" Target="../slideLayouts/slideLayout111.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6.jpeg"/><Relationship Id="rId1" Type="http://schemas.openxmlformats.org/officeDocument/2006/relationships/slideLayout" Target="../slideLayouts/slideLayout111.xml"/><Relationship Id="rId5" Type="http://schemas.openxmlformats.org/officeDocument/2006/relationships/image" Target="../media/image57.jpg"/><Relationship Id="rId4" Type="http://schemas.openxmlformats.org/officeDocument/2006/relationships/image" Target="../media/image56.jpg"/></Relationships>
</file>

<file path=ppt/slides/_rels/slide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6.jpeg"/><Relationship Id="rId1" Type="http://schemas.openxmlformats.org/officeDocument/2006/relationships/slideLayout" Target="../slideLayouts/slideLayout111.xml"/><Relationship Id="rId6" Type="http://schemas.openxmlformats.org/officeDocument/2006/relationships/image" Target="../media/image46.png"/><Relationship Id="rId5" Type="http://schemas.openxmlformats.org/officeDocument/2006/relationships/image" Target="../media/image59.jp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6.jpeg"/><Relationship Id="rId1" Type="http://schemas.openxmlformats.org/officeDocument/2006/relationships/slideLayout" Target="../slideLayouts/slideLayout111.xml"/></Relationships>
</file>

<file path=ppt/slides/_rels/slide4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6.jpeg"/><Relationship Id="rId1" Type="http://schemas.openxmlformats.org/officeDocument/2006/relationships/slideLayout" Target="../slideLayouts/slideLayout111.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1.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7.xml"/><Relationship Id="rId4" Type="http://schemas.openxmlformats.org/officeDocument/2006/relationships/image" Target="../media/image6.jpeg"/></Relationships>
</file>

<file path=ppt/slides/_rels/slide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9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9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idx="4294967295"/>
          </p:nvPr>
        </p:nvSpPr>
        <p:spPr>
          <a:xfrm>
            <a:off x="685800" y="106363"/>
            <a:ext cx="7772400" cy="1143000"/>
          </a:xfrm>
        </p:spPr>
        <p:txBody>
          <a:bodyPr/>
          <a:lstStyle/>
          <a:p>
            <a:r>
              <a:rPr lang="en-US" altLang="en-US" smtClean="0">
                <a:latin typeface="Arial" pitchFamily="34" charset="0"/>
                <a:cs typeface="Arial" pitchFamily="34" charset="0"/>
              </a:rPr>
              <a:t>Structural Heart Live Cases</a:t>
            </a:r>
          </a:p>
        </p:txBody>
      </p:sp>
      <p:sp>
        <p:nvSpPr>
          <p:cNvPr id="24579" name="Content Placeholder 2"/>
          <p:cNvSpPr>
            <a:spLocks noGrp="1" noChangeArrowheads="1"/>
          </p:cNvSpPr>
          <p:nvPr>
            <p:ph idx="4294967295"/>
          </p:nvPr>
        </p:nvSpPr>
        <p:spPr>
          <a:xfrm>
            <a:off x="1568450" y="1782763"/>
            <a:ext cx="6473825" cy="4114800"/>
          </a:xfrm>
        </p:spPr>
        <p:txBody>
          <a:bodyPr/>
          <a:lstStyle/>
          <a:p>
            <a:pPr marL="0" indent="0">
              <a:buFontTx/>
              <a:buNone/>
            </a:pPr>
            <a:r>
              <a:rPr lang="en-US" altLang="en-US" sz="4400" b="1" smtClean="0">
                <a:latin typeface="Arial" pitchFamily="34" charset="0"/>
                <a:cs typeface="Arial" pitchFamily="34" charset="0"/>
              </a:rPr>
              <a:t>Supported by:</a:t>
            </a:r>
            <a:endParaRPr lang="en-US" altLang="en-US" sz="5400" b="1" smtClean="0">
              <a:latin typeface="Arial" pitchFamily="34" charset="0"/>
              <a:cs typeface="Arial" pitchFamily="34" charset="0"/>
            </a:endParaRPr>
          </a:p>
          <a:p>
            <a:pPr marL="0" indent="0"/>
            <a:r>
              <a:rPr lang="en-US" altLang="en-US" sz="5400" b="1" smtClean="0">
                <a:latin typeface="Arial" pitchFamily="34" charset="0"/>
                <a:cs typeface="Arial" pitchFamily="34" charset="0"/>
              </a:rPr>
              <a:t> Medtronic inc</a:t>
            </a:r>
          </a:p>
          <a:p>
            <a:pPr marL="0" indent="0"/>
            <a:r>
              <a:rPr lang="en-US" altLang="en-US" sz="4000" b="1" smtClean="0">
                <a:latin typeface="Arial" pitchFamily="34" charset="0"/>
                <a:cs typeface="Arial" pitchFamily="34" charset="0"/>
              </a:rPr>
              <a:t>  Bard Inc</a:t>
            </a:r>
          </a:p>
          <a:p>
            <a:pPr marL="0" indent="0"/>
            <a:r>
              <a:rPr lang="en-US" altLang="en-US" sz="4000" b="1" smtClean="0">
                <a:latin typeface="Arial" pitchFamily="34" charset="0"/>
                <a:cs typeface="Arial" pitchFamily="34" charset="0"/>
              </a:rPr>
              <a:t>  Terumo Medical Corp</a:t>
            </a:r>
          </a:p>
          <a:p>
            <a:pPr marL="0" indent="0">
              <a:buFontTx/>
              <a:buNone/>
            </a:pPr>
            <a:endParaRPr lang="en-US" altLang="en-US" sz="4400" b="1" smtClean="0">
              <a:latin typeface="Arial" pitchFamily="34" charset="0"/>
              <a:cs typeface="Arial" pitchFamily="34" charset="0"/>
            </a:endParaRPr>
          </a:p>
          <a:p>
            <a:pPr marL="0" indent="0"/>
            <a:endParaRPr lang="en-US" altLang="en-US" sz="4400" b="1" smtClean="0">
              <a:latin typeface="Arial" pitchFamily="34" charset="0"/>
              <a:cs typeface="Arial" pitchFamily="34" charset="0"/>
            </a:endParaRPr>
          </a:p>
        </p:txBody>
      </p:sp>
      <p:pic>
        <p:nvPicPr>
          <p:cNvPr id="245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9350" y="38100"/>
            <a:ext cx="3746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75097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age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9350" y="38102"/>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3795" name="Shape 117"/>
          <p:cNvSpPr>
            <a:spLocks noChangeArrowheads="1"/>
          </p:cNvSpPr>
          <p:nvPr/>
        </p:nvSpPr>
        <p:spPr bwMode="auto">
          <a:xfrm>
            <a:off x="111126" y="365134"/>
            <a:ext cx="9032875" cy="641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altLang="en-US" sz="2800" dirty="0" smtClean="0">
              <a:solidFill>
                <a:srgbClr val="FFFFFF"/>
              </a:solidFill>
              <a:cs typeface="Arial" pitchFamily="34" charset="0"/>
              <a:sym typeface="Arial" pitchFamily="34" charset="0"/>
            </a:endParaRPr>
          </a:p>
          <a:p>
            <a:pPr fontAlgn="base">
              <a:spcBef>
                <a:spcPct val="0"/>
              </a:spcBef>
              <a:spcAft>
                <a:spcPct val="0"/>
              </a:spcAft>
            </a:pPr>
            <a:r>
              <a:rPr lang="en-US" altLang="en-US" sz="2800" b="1" dirty="0" smtClean="0">
                <a:solidFill>
                  <a:srgbClr val="FFFFFF"/>
                </a:solidFill>
                <a:cs typeface="Arial" pitchFamily="34" charset="0"/>
                <a:sym typeface="Arial" pitchFamily="34" charset="0"/>
              </a:rPr>
              <a:t>- 79 year old female</a:t>
            </a:r>
            <a:endParaRPr lang="en-US" altLang="en-US" sz="2800" dirty="0" smtClean="0">
              <a:solidFill>
                <a:srgbClr val="FFFFFF"/>
              </a:solidFill>
              <a:cs typeface="Arial" pitchFamily="34" charset="0"/>
              <a:sym typeface="Arial" pitchFamily="34" charset="0"/>
            </a:endParaRPr>
          </a:p>
          <a:p>
            <a:pPr fontAlgn="base">
              <a:spcBef>
                <a:spcPct val="0"/>
              </a:spcBef>
              <a:spcAft>
                <a:spcPct val="0"/>
              </a:spcAft>
            </a:pPr>
            <a:r>
              <a:rPr lang="en-US" altLang="en-US" sz="2800" b="1" dirty="0" smtClean="0">
                <a:solidFill>
                  <a:srgbClr val="FFFFFF"/>
                </a:solidFill>
                <a:cs typeface="Arial" pitchFamily="34" charset="0"/>
                <a:sym typeface="Arial" pitchFamily="34" charset="0"/>
              </a:rPr>
              <a:t>- NYHA Class III</a:t>
            </a:r>
            <a:endParaRPr lang="en-US" altLang="en-US" sz="2800" dirty="0" smtClean="0">
              <a:solidFill>
                <a:srgbClr val="FFFFFF"/>
              </a:solidFill>
              <a:cs typeface="Arial" pitchFamily="34" charset="0"/>
              <a:sym typeface="Arial" pitchFamily="34" charset="0"/>
            </a:endParaRPr>
          </a:p>
          <a:p>
            <a:pPr fontAlgn="base">
              <a:spcBef>
                <a:spcPct val="0"/>
              </a:spcBef>
              <a:spcAft>
                <a:spcPct val="0"/>
              </a:spcAft>
            </a:pPr>
            <a:r>
              <a:rPr lang="en-US" altLang="en-US" sz="2800" b="1" dirty="0" smtClean="0">
                <a:solidFill>
                  <a:srgbClr val="FFFFFF"/>
                </a:solidFill>
                <a:cs typeface="Arial" pitchFamily="34" charset="0"/>
                <a:sym typeface="Arial" pitchFamily="34" charset="0"/>
              </a:rPr>
              <a:t>- TTE: AS – mean gradient 50 mmHg</a:t>
            </a:r>
            <a:endParaRPr lang="en-US" altLang="en-US" sz="2800" dirty="0" smtClean="0">
              <a:solidFill>
                <a:srgbClr val="FFFFFF"/>
              </a:solidFill>
              <a:cs typeface="Arial" pitchFamily="34" charset="0"/>
              <a:sym typeface="Arial" pitchFamily="34" charset="0"/>
            </a:endParaRPr>
          </a:p>
          <a:p>
            <a:pPr fontAlgn="base">
              <a:spcBef>
                <a:spcPct val="0"/>
              </a:spcBef>
              <a:spcAft>
                <a:spcPct val="0"/>
              </a:spcAft>
            </a:pPr>
            <a:endParaRPr lang="en-US" altLang="en-US" sz="2800" dirty="0" smtClean="0">
              <a:solidFill>
                <a:srgbClr val="FFFFFF"/>
              </a:solidFill>
              <a:cs typeface="Arial" pitchFamily="34" charset="0"/>
              <a:sym typeface="Arial" pitchFamily="34" charset="0"/>
            </a:endParaRPr>
          </a:p>
          <a:p>
            <a:pPr eaLnBrk="0" fontAlgn="base" hangingPunct="0">
              <a:spcBef>
                <a:spcPts val="500"/>
              </a:spcBef>
              <a:spcAft>
                <a:spcPct val="0"/>
              </a:spcAft>
            </a:pPr>
            <a:r>
              <a:rPr lang="en-US" altLang="en-US" sz="2800" b="1" dirty="0" smtClean="0">
                <a:solidFill>
                  <a:srgbClr val="FFFFFF"/>
                </a:solidFill>
                <a:cs typeface="Arial" pitchFamily="34" charset="0"/>
              </a:rPr>
              <a:t>- STS risk mortality:                     3.6% </a:t>
            </a:r>
          </a:p>
          <a:p>
            <a:pPr eaLnBrk="0" fontAlgn="base" hangingPunct="0">
              <a:spcBef>
                <a:spcPts val="500"/>
              </a:spcBef>
              <a:spcAft>
                <a:spcPct val="0"/>
              </a:spcAft>
            </a:pPr>
            <a:r>
              <a:rPr lang="en-US" altLang="en-US" sz="2800" b="1" dirty="0" smtClean="0">
                <a:solidFill>
                  <a:srgbClr val="FFFFFF"/>
                </a:solidFill>
                <a:cs typeface="Arial" pitchFamily="34" charset="0"/>
              </a:rPr>
              <a:t>- </a:t>
            </a:r>
            <a:r>
              <a:rPr lang="en-US" altLang="en-US" sz="2800" b="1" dirty="0" err="1" smtClean="0">
                <a:solidFill>
                  <a:srgbClr val="FFFFFF"/>
                </a:solidFill>
                <a:cs typeface="Arial" pitchFamily="34" charset="0"/>
              </a:rPr>
              <a:t>EuroScore</a:t>
            </a:r>
            <a:r>
              <a:rPr lang="en-US" altLang="en-US" sz="2800" b="1" dirty="0" smtClean="0">
                <a:solidFill>
                  <a:srgbClr val="FFFFFF"/>
                </a:solidFill>
                <a:cs typeface="Arial" pitchFamily="34" charset="0"/>
              </a:rPr>
              <a:t> II risk:                       9.5% </a:t>
            </a:r>
            <a:endParaRPr lang="en-US" altLang="en-US" sz="2800" dirty="0" smtClean="0">
              <a:solidFill>
                <a:srgbClr val="FFFFFF"/>
              </a:solidFill>
              <a:cs typeface="Arial" pitchFamily="34" charset="0"/>
            </a:endParaRPr>
          </a:p>
          <a:p>
            <a:pPr eaLnBrk="0" fontAlgn="base" hangingPunct="0">
              <a:spcBef>
                <a:spcPts val="500"/>
              </a:spcBef>
              <a:spcAft>
                <a:spcPct val="0"/>
              </a:spcAft>
            </a:pPr>
            <a:r>
              <a:rPr lang="en-US" altLang="en-US" sz="2800" b="1" dirty="0" smtClean="0">
                <a:solidFill>
                  <a:srgbClr val="FFFFFF"/>
                </a:solidFill>
                <a:cs typeface="Arial" pitchFamily="34" charset="0"/>
              </a:rPr>
              <a:t>- Logistic </a:t>
            </a:r>
            <a:r>
              <a:rPr lang="en-US" altLang="en-US" sz="2800" b="1" dirty="0" err="1" smtClean="0">
                <a:solidFill>
                  <a:srgbClr val="FFFFFF"/>
                </a:solidFill>
                <a:cs typeface="Arial" pitchFamily="34" charset="0"/>
              </a:rPr>
              <a:t>Euroscore</a:t>
            </a:r>
            <a:r>
              <a:rPr lang="en-US" altLang="en-US" sz="2800" b="1" dirty="0" smtClean="0">
                <a:solidFill>
                  <a:srgbClr val="FFFFFF"/>
                </a:solidFill>
                <a:cs typeface="Arial" pitchFamily="34" charset="0"/>
              </a:rPr>
              <a:t> mortality:   8.9%</a:t>
            </a:r>
            <a:endParaRPr lang="en-US" altLang="en-US" sz="2800" dirty="0" smtClean="0">
              <a:solidFill>
                <a:srgbClr val="FFFFFF"/>
              </a:solidFill>
              <a:cs typeface="Arial" pitchFamily="34" charset="0"/>
            </a:endParaRPr>
          </a:p>
          <a:p>
            <a:pPr fontAlgn="base">
              <a:spcBef>
                <a:spcPct val="0"/>
              </a:spcBef>
              <a:spcAft>
                <a:spcPct val="0"/>
              </a:spcAft>
            </a:pPr>
            <a:endParaRPr lang="en-US" altLang="en-US" sz="2800" dirty="0" smtClean="0">
              <a:solidFill>
                <a:srgbClr val="FFFFFF"/>
              </a:solidFill>
              <a:cs typeface="Arial" pitchFamily="34" charset="0"/>
              <a:sym typeface="Arial" pitchFamily="34" charset="0"/>
            </a:endParaRPr>
          </a:p>
          <a:p>
            <a:pPr eaLnBrk="0" fontAlgn="base" hangingPunct="0">
              <a:spcBef>
                <a:spcPts val="500"/>
              </a:spcBef>
              <a:spcAft>
                <a:spcPct val="0"/>
              </a:spcAft>
            </a:pPr>
            <a:r>
              <a:rPr lang="en-US" altLang="en-US" sz="2800" b="1" dirty="0" smtClean="0">
                <a:solidFill>
                  <a:srgbClr val="FFFFFF"/>
                </a:solidFill>
                <a:cs typeface="Arial" pitchFamily="34" charset="0"/>
              </a:rPr>
              <a:t>- Patient is determined to be </a:t>
            </a:r>
            <a:r>
              <a:rPr lang="en-US" altLang="en-US" sz="2800" b="1" dirty="0" smtClean="0">
                <a:solidFill>
                  <a:srgbClr val="FFFF00"/>
                </a:solidFill>
                <a:cs typeface="Arial" pitchFamily="34" charset="0"/>
              </a:rPr>
              <a:t>high risk </a:t>
            </a:r>
            <a:r>
              <a:rPr lang="en-US" altLang="en-US" sz="2800" b="1" dirty="0" smtClean="0">
                <a:solidFill>
                  <a:srgbClr val="FFFFFF"/>
                </a:solidFill>
                <a:cs typeface="Arial" pitchFamily="34" charset="0"/>
              </a:rPr>
              <a:t>for </a:t>
            </a:r>
          </a:p>
          <a:p>
            <a:pPr eaLnBrk="0" fontAlgn="base" hangingPunct="0">
              <a:spcBef>
                <a:spcPts val="500"/>
              </a:spcBef>
              <a:spcAft>
                <a:spcPct val="0"/>
              </a:spcAft>
            </a:pPr>
            <a:r>
              <a:rPr lang="en-US" altLang="en-US" sz="2800" b="1" dirty="0" smtClean="0">
                <a:solidFill>
                  <a:srgbClr val="FFFFFF"/>
                </a:solidFill>
                <a:cs typeface="Arial" pitchFamily="34" charset="0"/>
              </a:rPr>
              <a:t>   surgical AVR due to age and frailty</a:t>
            </a:r>
            <a:endParaRPr lang="en-US" altLang="en-US" sz="2800" b="1" dirty="0" smtClean="0">
              <a:solidFill>
                <a:srgbClr val="000000"/>
              </a:solidFill>
              <a:cs typeface="Arial" pitchFamily="34" charset="0"/>
            </a:endParaRPr>
          </a:p>
          <a:p>
            <a:pPr eaLnBrk="0" fontAlgn="base" hangingPunct="0">
              <a:spcBef>
                <a:spcPts val="500"/>
              </a:spcBef>
              <a:spcAft>
                <a:spcPct val="0"/>
              </a:spcAft>
            </a:pPr>
            <a:endParaRPr lang="en-US" altLang="en-US" sz="2800" b="1" dirty="0" smtClean="0">
              <a:solidFill>
                <a:srgbClr val="000000"/>
              </a:solidFill>
              <a:cs typeface="Arial" pitchFamily="34" charset="0"/>
            </a:endParaRPr>
          </a:p>
          <a:p>
            <a:pPr fontAlgn="base">
              <a:spcBef>
                <a:spcPct val="0"/>
              </a:spcBef>
              <a:spcAft>
                <a:spcPct val="0"/>
              </a:spcAft>
            </a:pPr>
            <a:r>
              <a:rPr lang="en-US" altLang="en-US" sz="2800" b="1" dirty="0" smtClean="0">
                <a:solidFill>
                  <a:srgbClr val="FFFFFF"/>
                </a:solidFill>
                <a:cs typeface="Arial" pitchFamily="34" charset="0"/>
                <a:sym typeface="Arial" pitchFamily="34" charset="0"/>
              </a:rPr>
              <a:t>- For 29 mm Medtronic </a:t>
            </a:r>
            <a:r>
              <a:rPr lang="en-US" altLang="en-US" sz="2800" b="1" dirty="0" err="1" smtClean="0">
                <a:solidFill>
                  <a:srgbClr val="FFFFFF"/>
                </a:solidFill>
                <a:cs typeface="Arial" pitchFamily="34" charset="0"/>
                <a:sym typeface="Arial" pitchFamily="34" charset="0"/>
              </a:rPr>
              <a:t>Evolut</a:t>
            </a:r>
            <a:r>
              <a:rPr lang="en-US" altLang="en-US" sz="2800" b="1" dirty="0" smtClean="0">
                <a:solidFill>
                  <a:srgbClr val="FFFFFF"/>
                </a:solidFill>
                <a:cs typeface="Arial" pitchFamily="34" charset="0"/>
                <a:sym typeface="Arial" pitchFamily="34" charset="0"/>
              </a:rPr>
              <a:t>-R </a:t>
            </a:r>
            <a:r>
              <a:rPr lang="en-US" altLang="en-US" sz="2800" b="1" dirty="0" smtClean="0">
                <a:solidFill>
                  <a:srgbClr val="FFFFFF"/>
                </a:solidFill>
                <a:cs typeface="Arial" pitchFamily="34" charset="0"/>
                <a:sym typeface="Arial" pitchFamily="34" charset="0"/>
              </a:rPr>
              <a:t>CoreValve via </a:t>
            </a:r>
            <a:r>
              <a:rPr lang="en-US" altLang="en-US" sz="2800" b="1" dirty="0" smtClean="0">
                <a:solidFill>
                  <a:srgbClr val="FFFFFF"/>
                </a:solidFill>
                <a:cs typeface="Arial" pitchFamily="34" charset="0"/>
                <a:sym typeface="Arial" pitchFamily="34" charset="0"/>
              </a:rPr>
              <a:t>right subclavian cut-down. </a:t>
            </a:r>
          </a:p>
        </p:txBody>
      </p:sp>
      <p:sp>
        <p:nvSpPr>
          <p:cNvPr id="33796" name="Rectangle 1"/>
          <p:cNvSpPr>
            <a:spLocks noChangeArrowheads="1"/>
          </p:cNvSpPr>
          <p:nvPr/>
        </p:nvSpPr>
        <p:spPr bwMode="auto">
          <a:xfrm>
            <a:off x="2174879" y="39688"/>
            <a:ext cx="4951653" cy="768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6" tIns="45230" rIns="90476" bIns="4523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4400" b="1" smtClean="0">
                <a:solidFill>
                  <a:srgbClr val="FFFF00"/>
                </a:solidFill>
                <a:cs typeface="Arial" pitchFamily="34" charset="0"/>
              </a:rPr>
              <a:t>Summary of Case</a:t>
            </a:r>
          </a:p>
        </p:txBody>
      </p:sp>
    </p:spTree>
    <p:extLst>
      <p:ext uri="{BB962C8B-B14F-4D97-AF65-F5344CB8AC3E}">
        <p14:creationId xmlns:p14="http://schemas.microsoft.com/office/powerpoint/2010/main" val="1114086287"/>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8645" y="38100"/>
            <a:ext cx="375356"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 y="14"/>
            <a:ext cx="9144001" cy="954107"/>
          </a:xfrm>
          <a:prstGeom prst="rect">
            <a:avLst/>
          </a:prstGeom>
          <a:noFill/>
        </p:spPr>
        <p:txBody>
          <a:bodyPr wrap="square" rtlCol="0">
            <a:spAutoFit/>
          </a:bodyPr>
          <a:lstStyle/>
          <a:p>
            <a:pPr algn="ctr"/>
            <a:r>
              <a:rPr lang="en-US" sz="2800" b="1" dirty="0" smtClean="0">
                <a:solidFill>
                  <a:srgbClr val="FFFF00"/>
                </a:solidFill>
                <a:latin typeface="Arial" pitchFamily="34" charset="0"/>
                <a:cs typeface="Arial" pitchFamily="34" charset="0"/>
              </a:rPr>
              <a:t>Summary of the Advantage  and Disadvantages </a:t>
            </a:r>
          </a:p>
          <a:p>
            <a:pPr algn="ctr"/>
            <a:r>
              <a:rPr lang="en-US" sz="2800" b="1" dirty="0" smtClean="0">
                <a:solidFill>
                  <a:srgbClr val="FFFF00"/>
                </a:solidFill>
                <a:latin typeface="Arial" pitchFamily="34" charset="0"/>
                <a:cs typeface="Arial" pitchFamily="34" charset="0"/>
              </a:rPr>
              <a:t>of Different Alternative Approaches for Non-TF-TAVR</a:t>
            </a:r>
            <a:endParaRPr lang="en-US" sz="2800" b="1" dirty="0">
              <a:solidFill>
                <a:srgbClr val="FFFF00"/>
              </a:solidFill>
              <a:latin typeface="Arial" pitchFamily="34" charset="0"/>
              <a:cs typeface="Arial" pitchFamily="34" charset="0"/>
            </a:endParaRPr>
          </a:p>
        </p:txBody>
      </p:sp>
      <p:sp>
        <p:nvSpPr>
          <p:cNvPr id="4" name="TextBox 3"/>
          <p:cNvSpPr txBox="1"/>
          <p:nvPr/>
        </p:nvSpPr>
        <p:spPr>
          <a:xfrm>
            <a:off x="3429000" y="6553200"/>
            <a:ext cx="5715000" cy="369332"/>
          </a:xfrm>
          <a:prstGeom prst="rect">
            <a:avLst/>
          </a:prstGeom>
          <a:noFill/>
        </p:spPr>
        <p:txBody>
          <a:bodyPr wrap="square" rtlCol="0">
            <a:spAutoFit/>
          </a:bodyPr>
          <a:lstStyle/>
          <a:p>
            <a:r>
              <a:rPr lang="en-US" b="1" i="1" dirty="0" err="1" smtClean="0">
                <a:solidFill>
                  <a:srgbClr val="FFFF00"/>
                </a:solidFill>
                <a:latin typeface="Arial" pitchFamily="34" charset="0"/>
                <a:cs typeface="Arial" pitchFamily="34" charset="0"/>
              </a:rPr>
              <a:t>Rod</a:t>
            </a:r>
            <a:r>
              <a:rPr lang="en-US" b="1" i="1" dirty="0" err="1" smtClean="0">
                <a:solidFill>
                  <a:srgbClr val="FFFF00"/>
                </a:solidFill>
                <a:latin typeface="Arial"/>
                <a:cs typeface="Arial"/>
              </a:rPr>
              <a:t>és-Cabau</a:t>
            </a:r>
            <a:r>
              <a:rPr lang="en-US" b="1" i="1" dirty="0" smtClean="0">
                <a:solidFill>
                  <a:srgbClr val="FFFF00"/>
                </a:solidFill>
                <a:latin typeface="Arial"/>
                <a:cs typeface="Arial"/>
              </a:rPr>
              <a:t> et al., J Am Coll Cardiol 2017;69:522</a:t>
            </a:r>
            <a:endParaRPr lang="en-US" b="1" i="1" dirty="0">
              <a:solidFill>
                <a:srgbClr val="FFFF00"/>
              </a:solidFill>
              <a:latin typeface="Arial" pitchFamily="34" charset="0"/>
              <a:cs typeface="Arial"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128784"/>
            <a:ext cx="4267200" cy="541019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1143010"/>
            <a:ext cx="4267200" cy="5410199"/>
          </a:xfrm>
          <a:prstGeom prst="rect">
            <a:avLst/>
          </a:prstGeom>
        </p:spPr>
      </p:pic>
      <p:sp>
        <p:nvSpPr>
          <p:cNvPr id="3" name="Rectangle 2"/>
          <p:cNvSpPr/>
          <p:nvPr/>
        </p:nvSpPr>
        <p:spPr bwMode="auto">
          <a:xfrm>
            <a:off x="4724400" y="1524000"/>
            <a:ext cx="4231923" cy="281940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3200" b="1" i="1"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51837753"/>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8645" y="38100"/>
            <a:ext cx="375356"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38100"/>
            <a:ext cx="9144001" cy="584775"/>
          </a:xfrm>
          <a:prstGeom prst="rect">
            <a:avLst/>
          </a:prstGeom>
          <a:noFill/>
        </p:spPr>
        <p:txBody>
          <a:bodyPr wrap="square" rtlCol="0">
            <a:spAutoFit/>
          </a:bodyPr>
          <a:lstStyle/>
          <a:p>
            <a:pPr algn="ctr"/>
            <a:r>
              <a:rPr lang="en-US" sz="3200" b="1" dirty="0" err="1" smtClean="0">
                <a:solidFill>
                  <a:srgbClr val="FFFF00"/>
                </a:solidFill>
                <a:latin typeface="Arial" pitchFamily="34" charset="0"/>
                <a:cs typeface="Arial" pitchFamily="34" charset="0"/>
              </a:rPr>
              <a:t>Transcaval</a:t>
            </a:r>
            <a:r>
              <a:rPr lang="en-US" sz="3200" b="1" dirty="0" smtClean="0">
                <a:solidFill>
                  <a:srgbClr val="FFFF00"/>
                </a:solidFill>
                <a:latin typeface="Arial" pitchFamily="34" charset="0"/>
                <a:cs typeface="Arial" pitchFamily="34" charset="0"/>
              </a:rPr>
              <a:t> Access Technique for TAVR</a:t>
            </a:r>
            <a:endParaRPr lang="en-US" sz="3200" b="1" dirty="0">
              <a:solidFill>
                <a:srgbClr val="FFFF00"/>
              </a:solidFill>
              <a:latin typeface="Arial" pitchFamily="34" charset="0"/>
              <a:cs typeface="Arial" pitchFamily="34" charset="0"/>
            </a:endParaRPr>
          </a:p>
        </p:txBody>
      </p:sp>
      <p:sp>
        <p:nvSpPr>
          <p:cNvPr id="3" name="TextBox 2"/>
          <p:cNvSpPr txBox="1"/>
          <p:nvPr/>
        </p:nvSpPr>
        <p:spPr>
          <a:xfrm>
            <a:off x="3581400" y="6553200"/>
            <a:ext cx="5486400" cy="369332"/>
          </a:xfrm>
          <a:prstGeom prst="rect">
            <a:avLst/>
          </a:prstGeom>
          <a:noFill/>
        </p:spPr>
        <p:txBody>
          <a:bodyPr wrap="square" rtlCol="0">
            <a:spAutoFit/>
          </a:bodyPr>
          <a:lstStyle/>
          <a:p>
            <a:r>
              <a:rPr lang="en-US" b="1" i="1" dirty="0" err="1" smtClean="0">
                <a:solidFill>
                  <a:srgbClr val="FFFF00"/>
                </a:solidFill>
                <a:latin typeface="Arial" pitchFamily="34" charset="0"/>
                <a:cs typeface="Arial" pitchFamily="34" charset="0"/>
              </a:rPr>
              <a:t>Greenbaum</a:t>
            </a:r>
            <a:r>
              <a:rPr lang="en-US" b="1" i="1" dirty="0" smtClean="0">
                <a:solidFill>
                  <a:srgbClr val="FFFF00"/>
                </a:solidFill>
                <a:latin typeface="Arial" pitchFamily="34" charset="0"/>
                <a:cs typeface="Arial" pitchFamily="34" charset="0"/>
              </a:rPr>
              <a:t> et al., J Am Coll Cardiol 2017;69:511</a:t>
            </a:r>
            <a:endParaRPr lang="en-US" b="1" i="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990600"/>
            <a:ext cx="5228777" cy="5181600"/>
          </a:xfrm>
          <a:prstGeom prst="rect">
            <a:avLst/>
          </a:prstGeom>
        </p:spPr>
      </p:pic>
      <p:sp>
        <p:nvSpPr>
          <p:cNvPr id="6" name="TextBox 5"/>
          <p:cNvSpPr txBox="1"/>
          <p:nvPr/>
        </p:nvSpPr>
        <p:spPr>
          <a:xfrm>
            <a:off x="76200" y="1219200"/>
            <a:ext cx="3200400" cy="4247317"/>
          </a:xfrm>
          <a:prstGeom prst="rect">
            <a:avLst/>
          </a:prstGeom>
          <a:noFill/>
        </p:spPr>
        <p:txBody>
          <a:bodyPr wrap="square" rtlCol="0">
            <a:spAutoFit/>
          </a:bodyPr>
          <a:lstStyle/>
          <a:p>
            <a:pPr marL="342900" indent="-342900">
              <a:buFont typeface="+mj-lt"/>
              <a:buAutoNum type="alphaUcPeriod"/>
            </a:pPr>
            <a:r>
              <a:rPr lang="en-US" b="1" dirty="0" err="1" smtClean="0">
                <a:solidFill>
                  <a:srgbClr val="FFFFFF"/>
                </a:solidFill>
                <a:latin typeface="Arial" pitchFamily="34" charset="0"/>
                <a:cs typeface="Arial" pitchFamily="34" charset="0"/>
              </a:rPr>
              <a:t>Transcaval</a:t>
            </a:r>
            <a:r>
              <a:rPr lang="en-US" b="1" dirty="0" smtClean="0">
                <a:solidFill>
                  <a:srgbClr val="FFFFFF"/>
                </a:solidFill>
                <a:latin typeface="Arial" pitchFamily="34" charset="0"/>
                <a:cs typeface="Arial" pitchFamily="34" charset="0"/>
              </a:rPr>
              <a:t> access obtained over an electrified </a:t>
            </a:r>
            <a:r>
              <a:rPr lang="en-US" b="1" dirty="0" err="1" smtClean="0">
                <a:solidFill>
                  <a:srgbClr val="FFFFFF"/>
                </a:solidFill>
                <a:latin typeface="Arial" pitchFamily="34" charset="0"/>
                <a:cs typeface="Arial" pitchFamily="34" charset="0"/>
              </a:rPr>
              <a:t>guidewire</a:t>
            </a:r>
            <a:endParaRPr lang="en-US" b="1" dirty="0" smtClean="0">
              <a:solidFill>
                <a:srgbClr val="FFFFFF"/>
              </a:solidFill>
              <a:latin typeface="Arial" pitchFamily="34" charset="0"/>
              <a:cs typeface="Arial" pitchFamily="34" charset="0"/>
            </a:endParaRPr>
          </a:p>
          <a:p>
            <a:pPr marL="342900" indent="-342900">
              <a:buFont typeface="+mj-lt"/>
              <a:buAutoNum type="alphaUcPeriod"/>
            </a:pPr>
            <a:endParaRPr lang="en-US" b="1" dirty="0">
              <a:solidFill>
                <a:srgbClr val="FFFFFF"/>
              </a:solidFill>
              <a:latin typeface="Arial" pitchFamily="34" charset="0"/>
              <a:cs typeface="Arial" pitchFamily="34" charset="0"/>
            </a:endParaRPr>
          </a:p>
          <a:p>
            <a:pPr marL="342900" indent="-342900">
              <a:buFont typeface="+mj-lt"/>
              <a:buAutoNum type="alphaUcPeriod"/>
            </a:pPr>
            <a:r>
              <a:rPr lang="en-US" b="1" dirty="0" err="1" smtClean="0">
                <a:solidFill>
                  <a:srgbClr val="FFFFFF"/>
                </a:solidFill>
                <a:latin typeface="Arial" pitchFamily="34" charset="0"/>
                <a:cs typeface="Arial" pitchFamily="34" charset="0"/>
              </a:rPr>
              <a:t>Microcatheter</a:t>
            </a:r>
            <a:r>
              <a:rPr lang="en-US" b="1" dirty="0" smtClean="0">
                <a:solidFill>
                  <a:srgbClr val="FFFFFF"/>
                </a:solidFill>
                <a:latin typeface="Arial" pitchFamily="34" charset="0"/>
                <a:cs typeface="Arial" pitchFamily="34" charset="0"/>
              </a:rPr>
              <a:t> delivered to exchange for a stiff </a:t>
            </a:r>
            <a:r>
              <a:rPr lang="en-US" b="1" dirty="0" err="1" smtClean="0">
                <a:solidFill>
                  <a:srgbClr val="FFFFFF"/>
                </a:solidFill>
                <a:latin typeface="Arial" pitchFamily="34" charset="0"/>
                <a:cs typeface="Arial" pitchFamily="34" charset="0"/>
              </a:rPr>
              <a:t>guidewire</a:t>
            </a:r>
            <a:endParaRPr lang="en-US" b="1" dirty="0" smtClean="0">
              <a:solidFill>
                <a:srgbClr val="FFFFFF"/>
              </a:solidFill>
              <a:latin typeface="Arial" pitchFamily="34" charset="0"/>
              <a:cs typeface="Arial" pitchFamily="34" charset="0"/>
            </a:endParaRPr>
          </a:p>
          <a:p>
            <a:pPr marL="342900" indent="-342900">
              <a:buFont typeface="+mj-lt"/>
              <a:buAutoNum type="alphaUcPeriod"/>
            </a:pPr>
            <a:endParaRPr lang="en-US" b="1" dirty="0">
              <a:solidFill>
                <a:srgbClr val="FFFFFF"/>
              </a:solidFill>
              <a:latin typeface="Arial" pitchFamily="34" charset="0"/>
              <a:cs typeface="Arial" pitchFamily="34" charset="0"/>
            </a:endParaRPr>
          </a:p>
          <a:p>
            <a:pPr marL="342900" indent="-342900">
              <a:buFont typeface="+mj-lt"/>
              <a:buAutoNum type="alphaUcPeriod"/>
            </a:pPr>
            <a:r>
              <a:rPr lang="en-US" b="1" dirty="0" err="1" smtClean="0">
                <a:solidFill>
                  <a:srgbClr val="FFFFFF"/>
                </a:solidFill>
                <a:latin typeface="Arial" pitchFamily="34" charset="0"/>
                <a:cs typeface="Arial" pitchFamily="34" charset="0"/>
              </a:rPr>
              <a:t>Transcathter</a:t>
            </a:r>
            <a:r>
              <a:rPr lang="en-US" b="1" dirty="0" smtClean="0">
                <a:solidFill>
                  <a:srgbClr val="FFFFFF"/>
                </a:solidFill>
                <a:latin typeface="Arial" pitchFamily="34" charset="0"/>
                <a:cs typeface="Arial" pitchFamily="34" charset="0"/>
              </a:rPr>
              <a:t> heart valve introducer sheath is advanced</a:t>
            </a:r>
          </a:p>
          <a:p>
            <a:pPr marL="342900" indent="-342900">
              <a:buFont typeface="+mj-lt"/>
              <a:buAutoNum type="alphaUcPeriod"/>
            </a:pPr>
            <a:endParaRPr lang="en-US" b="1" dirty="0">
              <a:solidFill>
                <a:srgbClr val="FFFFFF"/>
              </a:solidFill>
              <a:latin typeface="Arial" pitchFamily="34" charset="0"/>
              <a:cs typeface="Arial" pitchFamily="34" charset="0"/>
            </a:endParaRPr>
          </a:p>
          <a:p>
            <a:pPr marL="342900" indent="-342900">
              <a:buFont typeface="+mj-lt"/>
              <a:buAutoNum type="alphaUcPeriod"/>
            </a:pPr>
            <a:r>
              <a:rPr lang="en-US" b="1" dirty="0" err="1" smtClean="0">
                <a:solidFill>
                  <a:srgbClr val="FFFFFF"/>
                </a:solidFill>
                <a:latin typeface="Arial" pitchFamily="34" charset="0"/>
                <a:cs typeface="Arial" pitchFamily="34" charset="0"/>
              </a:rPr>
              <a:t>Aorto-caval</a:t>
            </a:r>
            <a:r>
              <a:rPr lang="en-US" b="1" dirty="0" smtClean="0">
                <a:solidFill>
                  <a:srgbClr val="FFFFFF"/>
                </a:solidFill>
                <a:latin typeface="Arial" pitchFamily="34" charset="0"/>
                <a:cs typeface="Arial" pitchFamily="34" charset="0"/>
              </a:rPr>
              <a:t> access site is closed with nitinol cardiac </a:t>
            </a:r>
            <a:r>
              <a:rPr lang="en-US" b="1" dirty="0" err="1" smtClean="0">
                <a:solidFill>
                  <a:srgbClr val="FFFFFF"/>
                </a:solidFill>
                <a:latin typeface="Arial" pitchFamily="34" charset="0"/>
                <a:cs typeface="Arial" pitchFamily="34" charset="0"/>
              </a:rPr>
              <a:t>occluder</a:t>
            </a:r>
            <a:endParaRPr lang="en-US"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964975729"/>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337260" y="533400"/>
            <a:ext cx="8314267" cy="533400"/>
          </a:xfrm>
        </p:spPr>
        <p:txBody>
          <a:bodyPr/>
          <a:lstStyle/>
          <a:p>
            <a:r>
              <a:rPr lang="en-US" altLang="en-US" sz="4800" dirty="0" smtClean="0">
                <a:latin typeface="Arial" charset="0"/>
              </a:rPr>
              <a:t>Issues Related To The Case</a:t>
            </a:r>
            <a:endParaRPr lang="en-US" altLang="en-US" sz="4800" i="1" dirty="0" smtClean="0">
              <a:latin typeface="Arial" charset="0"/>
            </a:endParaRPr>
          </a:p>
        </p:txBody>
      </p:sp>
      <p:sp>
        <p:nvSpPr>
          <p:cNvPr id="14036995" name="Rectangle 3"/>
          <p:cNvSpPr>
            <a:spLocks noChangeArrowheads="1"/>
          </p:cNvSpPr>
          <p:nvPr/>
        </p:nvSpPr>
        <p:spPr bwMode="auto">
          <a:xfrm>
            <a:off x="49391" y="2036641"/>
            <a:ext cx="9039578" cy="243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3" tIns="45366" rIns="90743" bIns="45366"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fontAlgn="base">
              <a:lnSpc>
                <a:spcPct val="190000"/>
              </a:lnSpc>
              <a:spcBef>
                <a:spcPct val="0"/>
              </a:spcBef>
              <a:spcAft>
                <a:spcPct val="0"/>
              </a:spcAft>
            </a:pPr>
            <a:r>
              <a:rPr lang="en-US" altLang="en-US" sz="4000" b="1" dirty="0" smtClean="0">
                <a:solidFill>
                  <a:srgbClr val="FFFFFF"/>
                </a:solidFill>
                <a:latin typeface="Arial" charset="0"/>
              </a:rPr>
              <a:t> </a:t>
            </a:r>
            <a:r>
              <a:rPr lang="en-US" altLang="en-US" sz="4000" b="1" dirty="0" smtClean="0">
                <a:solidFill>
                  <a:srgbClr val="FFFFFF"/>
                </a:solidFill>
                <a:latin typeface="Arial" charset="0"/>
              </a:rPr>
              <a:t>Structural Valve Deterioration post 	TAVR vs SAVR</a:t>
            </a:r>
            <a:endParaRPr lang="en-US" altLang="en-US" sz="3600" b="1" i="1" dirty="0" smtClean="0">
              <a:solidFill>
                <a:srgbClr val="FFFFFF"/>
              </a:solidFill>
              <a:latin typeface="Arial" charset="0"/>
            </a:endParaRPr>
          </a:p>
        </p:txBody>
      </p:sp>
      <p:pic>
        <p:nvPicPr>
          <p:cNvPr id="2662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8645" y="38100"/>
            <a:ext cx="375356"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2457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7940"/>
            <a:ext cx="9144000" cy="584775"/>
          </a:xfrm>
          <a:prstGeom prst="rect">
            <a:avLst/>
          </a:prstGeom>
          <a:noFill/>
        </p:spPr>
        <p:txBody>
          <a:bodyPr wrap="square" rtlCol="0">
            <a:spAutoFit/>
          </a:bodyPr>
          <a:lstStyle/>
          <a:p>
            <a:pPr algn="ctr"/>
            <a:r>
              <a:rPr lang="en-US" sz="3200" b="1" dirty="0" smtClean="0">
                <a:solidFill>
                  <a:srgbClr val="FFFF00"/>
                </a:solidFill>
                <a:latin typeface="Arial" pitchFamily="34" charset="0"/>
                <a:cs typeface="Arial" pitchFamily="34" charset="0"/>
              </a:rPr>
              <a:t>Definitions of Structural Valve Degeneration</a:t>
            </a:r>
            <a:endParaRPr lang="en-US" sz="3200" b="1" dirty="0">
              <a:solidFill>
                <a:srgbClr val="FFFF00"/>
              </a:solidFill>
              <a:latin typeface="Arial" pitchFamily="34" charset="0"/>
              <a:cs typeface="Arial" pitchFamily="34" charset="0"/>
            </a:endParaRPr>
          </a:p>
        </p:txBody>
      </p:sp>
      <p:sp>
        <p:nvSpPr>
          <p:cNvPr id="4" name="TextBox 3"/>
          <p:cNvSpPr txBox="1"/>
          <p:nvPr/>
        </p:nvSpPr>
        <p:spPr>
          <a:xfrm>
            <a:off x="2819400" y="6460522"/>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6" y="1572958"/>
            <a:ext cx="4495800" cy="437064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271" y="1572953"/>
            <a:ext cx="4495800" cy="4370642"/>
          </a:xfrm>
          <a:prstGeom prst="rect">
            <a:avLst/>
          </a:prstGeom>
        </p:spPr>
      </p:pic>
      <p:sp>
        <p:nvSpPr>
          <p:cNvPr id="5" name="Rectangle 4"/>
          <p:cNvSpPr/>
          <p:nvPr/>
        </p:nvSpPr>
        <p:spPr bwMode="auto">
          <a:xfrm>
            <a:off x="49306" y="4933664"/>
            <a:ext cx="4495800" cy="914400"/>
          </a:xfrm>
          <a:prstGeom prst="rect">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20000"/>
              </a:spcBef>
              <a:spcAft>
                <a:spcPct val="0"/>
              </a:spcAft>
            </a:pPr>
            <a:endParaRPr lang="en-US" sz="4000" b="1" smtClean="0">
              <a:solidFill>
                <a:srgbClr val="FFFFFF"/>
              </a:solidFill>
            </a:endParaRPr>
          </a:p>
        </p:txBody>
      </p:sp>
    </p:spTree>
    <p:extLst>
      <p:ext uri="{BB962C8B-B14F-4D97-AF65-F5344CB8AC3E}">
        <p14:creationId xmlns:p14="http://schemas.microsoft.com/office/powerpoint/2010/main" val="392789028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811"/>
            <a:ext cx="9144000" cy="5892149"/>
          </a:xfrm>
          <a:prstGeom prst="rect">
            <a:avLst/>
          </a:prstGeom>
        </p:spPr>
      </p:pic>
    </p:spTree>
    <p:extLst>
      <p:ext uri="{BB962C8B-B14F-4D97-AF65-F5344CB8AC3E}">
        <p14:creationId xmlns:p14="http://schemas.microsoft.com/office/powerpoint/2010/main" val="69123572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45720"/>
            <a:ext cx="9144000" cy="538609"/>
          </a:xfrm>
          <a:prstGeom prst="rect">
            <a:avLst/>
          </a:prstGeom>
          <a:noFill/>
        </p:spPr>
        <p:txBody>
          <a:bodyPr wrap="square" rtlCol="0">
            <a:spAutoFit/>
          </a:bodyPr>
          <a:lstStyle/>
          <a:p>
            <a:pPr algn="ctr"/>
            <a:r>
              <a:rPr lang="en-US" sz="2900" b="1" dirty="0" smtClean="0">
                <a:solidFill>
                  <a:srgbClr val="FFFF00"/>
                </a:solidFill>
                <a:latin typeface="Arial" pitchFamily="34" charset="0"/>
                <a:cs typeface="Arial" pitchFamily="34" charset="0"/>
              </a:rPr>
              <a:t>General Classification of Bioprosthetic Valves</a:t>
            </a:r>
            <a:endParaRPr lang="en-US" sz="2900" b="1" dirty="0">
              <a:solidFill>
                <a:srgbClr val="FFFF00"/>
              </a:solidFill>
              <a:latin typeface="Arial" pitchFamily="34" charset="0"/>
              <a:cs typeface="Arial" pitchFamily="34" charset="0"/>
            </a:endParaRPr>
          </a:p>
        </p:txBody>
      </p:sp>
      <p:sp>
        <p:nvSpPr>
          <p:cNvPr id="4" name="TextBox 3"/>
          <p:cNvSpPr txBox="1"/>
          <p:nvPr/>
        </p:nvSpPr>
        <p:spPr>
          <a:xfrm>
            <a:off x="2819400" y="6553200"/>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grpSp>
        <p:nvGrpSpPr>
          <p:cNvPr id="84" name="Group 83"/>
          <p:cNvGrpSpPr/>
          <p:nvPr/>
        </p:nvGrpSpPr>
        <p:grpSpPr>
          <a:xfrm>
            <a:off x="381000" y="411483"/>
            <a:ext cx="8382000" cy="6228090"/>
            <a:chOff x="381000" y="378359"/>
            <a:chExt cx="8382000" cy="4974034"/>
          </a:xfrm>
        </p:grpSpPr>
        <p:cxnSp>
          <p:nvCxnSpPr>
            <p:cNvPr id="7" name="Straight Connector 6"/>
            <p:cNvCxnSpPr/>
            <p:nvPr/>
          </p:nvCxnSpPr>
          <p:spPr bwMode="auto">
            <a:xfrm>
              <a:off x="4306420" y="952500"/>
              <a:ext cx="12011" cy="289560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 name="Straight Connector 9"/>
            <p:cNvCxnSpPr/>
            <p:nvPr/>
          </p:nvCxnSpPr>
          <p:spPr bwMode="auto">
            <a:xfrm>
              <a:off x="2017058" y="1080247"/>
              <a:ext cx="4688542"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Straight Connector 13"/>
            <p:cNvCxnSpPr/>
            <p:nvPr/>
          </p:nvCxnSpPr>
          <p:spPr bwMode="auto">
            <a:xfrm>
              <a:off x="2017058" y="1080247"/>
              <a:ext cx="0" cy="53788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Straight Connector 19"/>
            <p:cNvCxnSpPr/>
            <p:nvPr/>
          </p:nvCxnSpPr>
          <p:spPr bwMode="auto">
            <a:xfrm>
              <a:off x="1295400" y="1618129"/>
              <a:ext cx="1371600"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Straight Connector 22"/>
            <p:cNvCxnSpPr/>
            <p:nvPr/>
          </p:nvCxnSpPr>
          <p:spPr bwMode="auto">
            <a:xfrm>
              <a:off x="1295400" y="1618129"/>
              <a:ext cx="0" cy="199465"/>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Straight Connector 24"/>
            <p:cNvCxnSpPr/>
            <p:nvPr/>
          </p:nvCxnSpPr>
          <p:spPr bwMode="auto">
            <a:xfrm>
              <a:off x="2667000" y="1618128"/>
              <a:ext cx="0" cy="199465"/>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 name="Straight Connector 28"/>
            <p:cNvCxnSpPr/>
            <p:nvPr/>
          </p:nvCxnSpPr>
          <p:spPr bwMode="auto">
            <a:xfrm>
              <a:off x="6705600" y="1080247"/>
              <a:ext cx="0" cy="53788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1" name="Straight Connector 30"/>
            <p:cNvCxnSpPr/>
            <p:nvPr/>
          </p:nvCxnSpPr>
          <p:spPr bwMode="auto">
            <a:xfrm>
              <a:off x="5728447" y="1618129"/>
              <a:ext cx="1828800"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 name="Straight Connector 32"/>
            <p:cNvCxnSpPr/>
            <p:nvPr/>
          </p:nvCxnSpPr>
          <p:spPr bwMode="auto">
            <a:xfrm>
              <a:off x="5715000" y="1618129"/>
              <a:ext cx="0" cy="199465"/>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5" name="Straight Connector 34"/>
            <p:cNvCxnSpPr/>
            <p:nvPr/>
          </p:nvCxnSpPr>
          <p:spPr bwMode="auto">
            <a:xfrm>
              <a:off x="7543800" y="1618127"/>
              <a:ext cx="0" cy="199465"/>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0" name="Straight Connector 39"/>
            <p:cNvCxnSpPr/>
            <p:nvPr/>
          </p:nvCxnSpPr>
          <p:spPr bwMode="auto">
            <a:xfrm>
              <a:off x="1981200" y="3238500"/>
              <a:ext cx="4038600"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2" name="Straight Connector 41"/>
            <p:cNvCxnSpPr/>
            <p:nvPr/>
          </p:nvCxnSpPr>
          <p:spPr bwMode="auto">
            <a:xfrm>
              <a:off x="6019800" y="3238500"/>
              <a:ext cx="0" cy="60960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4" name="Straight Connector 43"/>
            <p:cNvCxnSpPr/>
            <p:nvPr/>
          </p:nvCxnSpPr>
          <p:spPr bwMode="auto">
            <a:xfrm>
              <a:off x="1990164" y="3238500"/>
              <a:ext cx="0" cy="68580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6" name="Straight Connector 45"/>
            <p:cNvCxnSpPr/>
            <p:nvPr/>
          </p:nvCxnSpPr>
          <p:spPr bwMode="auto">
            <a:xfrm>
              <a:off x="1219200" y="3924300"/>
              <a:ext cx="1447800"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8" name="Straight Connector 47"/>
            <p:cNvCxnSpPr/>
            <p:nvPr/>
          </p:nvCxnSpPr>
          <p:spPr bwMode="auto">
            <a:xfrm>
              <a:off x="2667000" y="3924300"/>
              <a:ext cx="0" cy="22860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0" name="Straight Connector 49"/>
            <p:cNvCxnSpPr/>
            <p:nvPr/>
          </p:nvCxnSpPr>
          <p:spPr bwMode="auto">
            <a:xfrm>
              <a:off x="1219200" y="3924300"/>
              <a:ext cx="0" cy="22860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2" name="Straight Connector 51"/>
            <p:cNvCxnSpPr/>
            <p:nvPr/>
          </p:nvCxnSpPr>
          <p:spPr bwMode="auto">
            <a:xfrm>
              <a:off x="4306420" y="3839135"/>
              <a:ext cx="875180"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4" name="Straight Connector 53"/>
            <p:cNvCxnSpPr/>
            <p:nvPr/>
          </p:nvCxnSpPr>
          <p:spPr bwMode="auto">
            <a:xfrm>
              <a:off x="5181600" y="3839135"/>
              <a:ext cx="0" cy="123265"/>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6" name="Straight Connector 55"/>
            <p:cNvCxnSpPr/>
            <p:nvPr/>
          </p:nvCxnSpPr>
          <p:spPr bwMode="auto">
            <a:xfrm>
              <a:off x="4430245" y="3980330"/>
              <a:ext cx="1447800"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8" name="Straight Connector 57"/>
            <p:cNvCxnSpPr/>
            <p:nvPr/>
          </p:nvCxnSpPr>
          <p:spPr bwMode="auto">
            <a:xfrm>
              <a:off x="4439210" y="3980330"/>
              <a:ext cx="0" cy="17257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0" name="Straight Connector 59"/>
            <p:cNvCxnSpPr/>
            <p:nvPr/>
          </p:nvCxnSpPr>
          <p:spPr bwMode="auto">
            <a:xfrm>
              <a:off x="5867400" y="3980330"/>
              <a:ext cx="0" cy="17257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2" name="Straight Connector 71"/>
            <p:cNvCxnSpPr/>
            <p:nvPr/>
          </p:nvCxnSpPr>
          <p:spPr bwMode="auto">
            <a:xfrm>
              <a:off x="6019800" y="3848100"/>
              <a:ext cx="1828800"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4" name="Straight Connector 73"/>
            <p:cNvCxnSpPr/>
            <p:nvPr/>
          </p:nvCxnSpPr>
          <p:spPr bwMode="auto">
            <a:xfrm>
              <a:off x="7848600" y="3848100"/>
              <a:ext cx="0" cy="30480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78359"/>
              <a:ext cx="8382000" cy="4974034"/>
            </a:xfrm>
            <a:prstGeom prst="rect">
              <a:avLst/>
            </a:prstGeom>
          </p:spPr>
        </p:pic>
      </p:grpSp>
    </p:spTree>
    <p:extLst>
      <p:ext uri="{BB962C8B-B14F-4D97-AF65-F5344CB8AC3E}">
        <p14:creationId xmlns:p14="http://schemas.microsoft.com/office/powerpoint/2010/main" val="82434228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45706"/>
            <a:ext cx="9144000" cy="954107"/>
          </a:xfrm>
          <a:prstGeom prst="rect">
            <a:avLst/>
          </a:prstGeom>
          <a:noFill/>
        </p:spPr>
        <p:txBody>
          <a:bodyPr wrap="square" rtlCol="0">
            <a:spAutoFit/>
          </a:bodyPr>
          <a:lstStyle/>
          <a:p>
            <a:pPr algn="ctr"/>
            <a:r>
              <a:rPr lang="en-US" sz="2800" b="1" dirty="0" smtClean="0">
                <a:solidFill>
                  <a:srgbClr val="FFFF00"/>
                </a:solidFill>
                <a:latin typeface="Arial" pitchFamily="34" charset="0"/>
                <a:cs typeface="Arial" pitchFamily="34" charset="0"/>
              </a:rPr>
              <a:t>Various Types of Surgical and Transcatheter</a:t>
            </a:r>
          </a:p>
          <a:p>
            <a:pPr algn="ctr"/>
            <a:r>
              <a:rPr lang="en-US" sz="2800" b="1" dirty="0" smtClean="0">
                <a:solidFill>
                  <a:srgbClr val="FFFF00"/>
                </a:solidFill>
                <a:latin typeface="Arial" pitchFamily="34" charset="0"/>
                <a:cs typeface="Arial" pitchFamily="34" charset="0"/>
              </a:rPr>
              <a:t> Heart Valves</a:t>
            </a:r>
            <a:endParaRPr lang="en-US" sz="2800" b="1" dirty="0">
              <a:solidFill>
                <a:srgbClr val="FFFF00"/>
              </a:solidFill>
              <a:latin typeface="Arial" pitchFamily="34" charset="0"/>
              <a:cs typeface="Arial" pitchFamily="34" charset="0"/>
            </a:endParaRPr>
          </a:p>
        </p:txBody>
      </p:sp>
      <p:sp>
        <p:nvSpPr>
          <p:cNvPr id="4" name="TextBox 3"/>
          <p:cNvSpPr txBox="1"/>
          <p:nvPr/>
        </p:nvSpPr>
        <p:spPr>
          <a:xfrm>
            <a:off x="2819400" y="6460522"/>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74520"/>
            <a:ext cx="4536488" cy="256032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493238"/>
            <a:ext cx="4487668" cy="4130323"/>
          </a:xfrm>
          <a:prstGeom prst="rect">
            <a:avLst/>
          </a:prstGeom>
        </p:spPr>
      </p:pic>
    </p:spTree>
    <p:extLst>
      <p:ext uri="{BB962C8B-B14F-4D97-AF65-F5344CB8AC3E}">
        <p14:creationId xmlns:p14="http://schemas.microsoft.com/office/powerpoint/2010/main" val="81301451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7936"/>
            <a:ext cx="9144000" cy="523220"/>
          </a:xfrm>
          <a:prstGeom prst="rect">
            <a:avLst/>
          </a:prstGeom>
          <a:noFill/>
        </p:spPr>
        <p:txBody>
          <a:bodyPr wrap="square" rtlCol="0">
            <a:spAutoFit/>
          </a:bodyPr>
          <a:lstStyle/>
          <a:p>
            <a:pPr algn="ctr"/>
            <a:r>
              <a:rPr lang="en-US" sz="2800" b="1" dirty="0" smtClean="0">
                <a:solidFill>
                  <a:srgbClr val="FFFF00"/>
                </a:solidFill>
                <a:latin typeface="Arial" pitchFamily="34" charset="0"/>
                <a:cs typeface="Arial" pitchFamily="34" charset="0"/>
              </a:rPr>
              <a:t>Examples of Bioprosthetic Degeneration</a:t>
            </a:r>
            <a:endParaRPr lang="en-US" sz="2800" b="1" dirty="0">
              <a:solidFill>
                <a:srgbClr val="FFFF00"/>
              </a:solidFill>
              <a:latin typeface="Arial" pitchFamily="34" charset="0"/>
              <a:cs typeface="Arial" pitchFamily="34" charset="0"/>
            </a:endParaRPr>
          </a:p>
        </p:txBody>
      </p:sp>
      <p:sp>
        <p:nvSpPr>
          <p:cNvPr id="4" name="TextBox 3"/>
          <p:cNvSpPr txBox="1"/>
          <p:nvPr/>
        </p:nvSpPr>
        <p:spPr>
          <a:xfrm>
            <a:off x="2819400" y="6488668"/>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7106" y="960126"/>
            <a:ext cx="5312321" cy="3017519"/>
          </a:xfrm>
          <a:prstGeom prst="rect">
            <a:avLst/>
          </a:prstGeom>
        </p:spPr>
      </p:pic>
      <p:sp>
        <p:nvSpPr>
          <p:cNvPr id="6" name="TextBox 5"/>
          <p:cNvSpPr txBox="1"/>
          <p:nvPr/>
        </p:nvSpPr>
        <p:spPr>
          <a:xfrm>
            <a:off x="304800" y="4307966"/>
            <a:ext cx="8416928" cy="1477328"/>
          </a:xfrm>
          <a:prstGeom prst="rect">
            <a:avLst/>
          </a:prstGeom>
          <a:noFill/>
        </p:spPr>
        <p:txBody>
          <a:bodyPr wrap="square" rtlCol="0">
            <a:spAutoFit/>
          </a:bodyPr>
          <a:lstStyle/>
          <a:p>
            <a:pPr marL="342900" indent="-342900">
              <a:buFont typeface="+mj-lt"/>
              <a:buAutoNum type="alphaUcPeriod"/>
            </a:pPr>
            <a:r>
              <a:rPr lang="en-US" b="1" dirty="0" smtClean="0">
                <a:solidFill>
                  <a:srgbClr val="FFFFFF"/>
                </a:solidFill>
                <a:latin typeface="Arial" pitchFamily="34" charset="0"/>
                <a:cs typeface="Arial" pitchFamily="34" charset="0"/>
              </a:rPr>
              <a:t>Bioprosthetic porcine valve. Bulky calcifications nodules on the leaflets surface leading to severe AS.</a:t>
            </a:r>
          </a:p>
          <a:p>
            <a:pPr marL="342900" indent="-342900">
              <a:buFont typeface="+mj-lt"/>
              <a:buAutoNum type="alphaUcPeriod"/>
            </a:pPr>
            <a:endParaRPr lang="en-US" b="1" dirty="0">
              <a:solidFill>
                <a:srgbClr val="FFFFFF"/>
              </a:solidFill>
              <a:latin typeface="Arial" pitchFamily="34" charset="0"/>
              <a:cs typeface="Arial" pitchFamily="34" charset="0"/>
            </a:endParaRPr>
          </a:p>
          <a:p>
            <a:pPr marL="342900" indent="-342900">
              <a:buFont typeface="+mj-lt"/>
              <a:buAutoNum type="alphaUcPeriod"/>
            </a:pPr>
            <a:r>
              <a:rPr lang="en-US" b="1" dirty="0" smtClean="0">
                <a:solidFill>
                  <a:srgbClr val="FFFFFF"/>
                </a:solidFill>
                <a:latin typeface="Arial" pitchFamily="34" charset="0"/>
                <a:cs typeface="Arial" pitchFamily="34" charset="0"/>
              </a:rPr>
              <a:t>Bioprosthetic pericardial valve. Excessive </a:t>
            </a:r>
            <a:r>
              <a:rPr lang="en-US" b="1" dirty="0" err="1" smtClean="0">
                <a:solidFill>
                  <a:srgbClr val="FFFFFF"/>
                </a:solidFill>
                <a:latin typeface="Arial" pitchFamily="34" charset="0"/>
                <a:cs typeface="Arial" pitchFamily="34" charset="0"/>
              </a:rPr>
              <a:t>pannus</a:t>
            </a:r>
            <a:r>
              <a:rPr lang="en-US" b="1" dirty="0" smtClean="0">
                <a:solidFill>
                  <a:srgbClr val="FFFFFF"/>
                </a:solidFill>
                <a:latin typeface="Arial" pitchFamily="34" charset="0"/>
                <a:cs typeface="Arial" pitchFamily="34" charset="0"/>
              </a:rPr>
              <a:t> overgrowth, with a fibrotic reaction encasing the sewing ring sutures.</a:t>
            </a:r>
            <a:endParaRPr lang="en-US"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31314780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45720"/>
            <a:ext cx="9144000" cy="523220"/>
          </a:xfrm>
          <a:prstGeom prst="rect">
            <a:avLst/>
          </a:prstGeom>
          <a:noFill/>
        </p:spPr>
        <p:txBody>
          <a:bodyPr wrap="square" rtlCol="0">
            <a:spAutoFit/>
          </a:bodyPr>
          <a:lstStyle/>
          <a:p>
            <a:pPr algn="ctr"/>
            <a:r>
              <a:rPr lang="en-US" sz="2800" b="1" dirty="0" smtClean="0">
                <a:solidFill>
                  <a:srgbClr val="FFFF00"/>
                </a:solidFill>
                <a:latin typeface="Arial" pitchFamily="34" charset="0"/>
                <a:cs typeface="Arial" pitchFamily="34" charset="0"/>
              </a:rPr>
              <a:t>Studies on Surgical </a:t>
            </a:r>
            <a:r>
              <a:rPr lang="en-US" sz="2800" b="1" dirty="0" err="1" smtClean="0">
                <a:solidFill>
                  <a:srgbClr val="FFFF00"/>
                </a:solidFill>
                <a:latin typeface="Arial" pitchFamily="34" charset="0"/>
                <a:cs typeface="Arial" pitchFamily="34" charset="0"/>
              </a:rPr>
              <a:t>Bioprosthesis</a:t>
            </a:r>
            <a:r>
              <a:rPr lang="en-US" sz="2800" b="1" dirty="0" smtClean="0">
                <a:solidFill>
                  <a:srgbClr val="FFFF00"/>
                </a:solidFill>
                <a:latin typeface="Arial" pitchFamily="34" charset="0"/>
                <a:cs typeface="Arial" pitchFamily="34" charset="0"/>
              </a:rPr>
              <a:t> Durability</a:t>
            </a:r>
            <a:endParaRPr lang="en-US" sz="2800" b="1" dirty="0">
              <a:solidFill>
                <a:srgbClr val="FFFF00"/>
              </a:solidFill>
              <a:latin typeface="Arial" pitchFamily="34" charset="0"/>
              <a:cs typeface="Arial" pitchFamily="34" charset="0"/>
            </a:endParaRPr>
          </a:p>
        </p:txBody>
      </p:sp>
      <p:sp>
        <p:nvSpPr>
          <p:cNvPr id="4" name="TextBox 3"/>
          <p:cNvSpPr txBox="1"/>
          <p:nvPr/>
        </p:nvSpPr>
        <p:spPr>
          <a:xfrm>
            <a:off x="2819400" y="6564868"/>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655865"/>
            <a:ext cx="7162800" cy="5804659"/>
          </a:xfrm>
          <a:prstGeom prst="rect">
            <a:avLst/>
          </a:prstGeom>
        </p:spPr>
      </p:pic>
    </p:spTree>
    <p:extLst>
      <p:ext uri="{BB962C8B-B14F-4D97-AF65-F5344CB8AC3E}">
        <p14:creationId xmlns:p14="http://schemas.microsoft.com/office/powerpoint/2010/main" val="410691171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idx="4294967295"/>
          </p:nvPr>
        </p:nvSpPr>
        <p:spPr>
          <a:xfrm>
            <a:off x="685800" y="-23813"/>
            <a:ext cx="7772400" cy="971551"/>
          </a:xfrm>
        </p:spPr>
        <p:txBody>
          <a:bodyPr/>
          <a:lstStyle/>
          <a:p>
            <a:r>
              <a:rPr lang="en-US" altLang="en-US" sz="3800" smtClean="0">
                <a:latin typeface="Arial" pitchFamily="34" charset="0"/>
                <a:cs typeface="Arial" pitchFamily="34" charset="0"/>
              </a:rPr>
              <a:t>Disclosures</a:t>
            </a:r>
          </a:p>
        </p:txBody>
      </p:sp>
      <p:sp>
        <p:nvSpPr>
          <p:cNvPr id="25603" name="Content Placeholder 2"/>
          <p:cNvSpPr>
            <a:spLocks noGrp="1" noChangeArrowheads="1"/>
          </p:cNvSpPr>
          <p:nvPr>
            <p:ph idx="4294967295"/>
          </p:nvPr>
        </p:nvSpPr>
        <p:spPr>
          <a:xfrm>
            <a:off x="76200" y="914404"/>
            <a:ext cx="9158288" cy="4895850"/>
          </a:xfrm>
        </p:spPr>
        <p:txBody>
          <a:bodyPr/>
          <a:lstStyle/>
          <a:p>
            <a:pPr marL="0" indent="0">
              <a:buFontTx/>
              <a:buNone/>
            </a:pPr>
            <a:r>
              <a:rPr lang="en-US" altLang="en-US" sz="2800" b="1" smtClean="0">
                <a:latin typeface="Arial" pitchFamily="34" charset="0"/>
                <a:cs typeface="Arial" pitchFamily="34" charset="0"/>
              </a:rPr>
              <a:t>Samin K. Sharma, MD, FACC</a:t>
            </a:r>
            <a:endParaRPr lang="en-US" altLang="en-US" b="1" smtClean="0">
              <a:solidFill>
                <a:srgbClr val="FF0000"/>
              </a:solidFill>
              <a:latin typeface="Arial" pitchFamily="34" charset="0"/>
              <a:cs typeface="Arial" pitchFamily="34" charset="0"/>
            </a:endParaRPr>
          </a:p>
          <a:p>
            <a:pPr marL="0" indent="0">
              <a:buFontTx/>
              <a:buNone/>
            </a:pPr>
            <a:r>
              <a:rPr lang="en-US" altLang="en-US" sz="2800" b="1" smtClean="0">
                <a:latin typeface="Arial" pitchFamily="34" charset="0"/>
                <a:cs typeface="Arial" pitchFamily="34" charset="0"/>
              </a:rPr>
              <a:t>	</a:t>
            </a:r>
            <a:r>
              <a:rPr lang="en-US" altLang="en-US" sz="2800" b="1" i="1" smtClean="0">
                <a:latin typeface="Arial" pitchFamily="34" charset="0"/>
                <a:cs typeface="Arial" pitchFamily="34" charset="0"/>
              </a:rPr>
              <a:t>Speaker’s Bureau – Boston Scientific Corp., 	Abbott Vascular Inc, ABIOMED, CSI</a:t>
            </a:r>
          </a:p>
          <a:p>
            <a:pPr marL="0" indent="0">
              <a:buFontTx/>
              <a:buNone/>
            </a:pPr>
            <a:endParaRPr lang="en-US" altLang="en-US" sz="1400" b="1" i="1" smtClean="0">
              <a:latin typeface="Arial" pitchFamily="34" charset="0"/>
              <a:cs typeface="Arial" pitchFamily="34" charset="0"/>
            </a:endParaRPr>
          </a:p>
          <a:p>
            <a:pPr marL="0" indent="0">
              <a:buFontTx/>
              <a:buNone/>
            </a:pPr>
            <a:r>
              <a:rPr lang="en-US" altLang="en-US" sz="2800" b="1" smtClean="0">
                <a:latin typeface="Arial" pitchFamily="34" charset="0"/>
                <a:cs typeface="Arial" pitchFamily="34" charset="0"/>
              </a:rPr>
              <a:t>Annapoorna S. Kini, MD, FACC</a:t>
            </a:r>
          </a:p>
          <a:p>
            <a:pPr marL="0" indent="0">
              <a:buFontTx/>
              <a:buNone/>
            </a:pPr>
            <a:r>
              <a:rPr lang="en-US" altLang="en-US" sz="2800" b="1" smtClean="0">
                <a:latin typeface="Arial" pitchFamily="34" charset="0"/>
                <a:cs typeface="Arial" pitchFamily="34" charset="0"/>
              </a:rPr>
              <a:t>	</a:t>
            </a:r>
            <a:r>
              <a:rPr lang="en-US" altLang="en-US" sz="2800" b="1" i="1" smtClean="0">
                <a:latin typeface="Arial" pitchFamily="34" charset="0"/>
                <a:cs typeface="Arial" pitchFamily="34" charset="0"/>
              </a:rPr>
              <a:t>Nothing to disclose</a:t>
            </a:r>
          </a:p>
          <a:p>
            <a:pPr marL="0" indent="0">
              <a:buFontTx/>
              <a:buNone/>
            </a:pPr>
            <a:endParaRPr lang="en-US" altLang="en-US" sz="1400" b="1" smtClean="0">
              <a:latin typeface="Arial" pitchFamily="34" charset="0"/>
              <a:cs typeface="Arial" pitchFamily="34" charset="0"/>
            </a:endParaRPr>
          </a:p>
          <a:p>
            <a:pPr marL="0" indent="0">
              <a:buFontTx/>
              <a:buNone/>
            </a:pPr>
            <a:r>
              <a:rPr lang="en-US" altLang="en-US" sz="2800" b="1" smtClean="0">
                <a:latin typeface="Arial" pitchFamily="34" charset="0"/>
                <a:cs typeface="Arial" pitchFamily="34" charset="0"/>
              </a:rPr>
              <a:t>Allan Stewart, MD</a:t>
            </a:r>
          </a:p>
          <a:p>
            <a:pPr marL="0" indent="0">
              <a:buFontTx/>
              <a:buNone/>
            </a:pPr>
            <a:r>
              <a:rPr lang="en-US" altLang="en-US" sz="2800" b="1" smtClean="0">
                <a:latin typeface="Arial" pitchFamily="34" charset="0"/>
                <a:cs typeface="Arial" pitchFamily="34" charset="0"/>
              </a:rPr>
              <a:t>          </a:t>
            </a:r>
            <a:r>
              <a:rPr lang="en-US" altLang="en-US" sz="2800" b="1" i="1" smtClean="0">
                <a:latin typeface="Arial" pitchFamily="34" charset="0"/>
                <a:cs typeface="Arial" pitchFamily="34" charset="0"/>
              </a:rPr>
              <a:t>Nothing to disclose for today’s presentation</a:t>
            </a:r>
          </a:p>
          <a:p>
            <a:pPr marL="0" indent="0">
              <a:buFontTx/>
              <a:buNone/>
            </a:pPr>
            <a:endParaRPr lang="en-US" altLang="en-US" sz="2800" b="1" i="1" smtClean="0">
              <a:latin typeface="Arial" pitchFamily="34" charset="0"/>
              <a:cs typeface="Arial" pitchFamily="34" charset="0"/>
            </a:endParaRPr>
          </a:p>
          <a:p>
            <a:pPr marL="0" indent="0">
              <a:buFontTx/>
              <a:buNone/>
            </a:pPr>
            <a:r>
              <a:rPr lang="en-US" altLang="en-US" sz="2800" b="1" smtClean="0">
                <a:latin typeface="Arial" pitchFamily="34" charset="0"/>
                <a:cs typeface="Arial" pitchFamily="34" charset="0"/>
              </a:rPr>
              <a:t>Gilbert Tang, MD</a:t>
            </a:r>
          </a:p>
          <a:p>
            <a:pPr marL="0" indent="0">
              <a:buFontTx/>
              <a:buNone/>
            </a:pPr>
            <a:r>
              <a:rPr lang="en-US" altLang="en-US" sz="2800" b="1" i="1" smtClean="0">
                <a:latin typeface="Arial" pitchFamily="34" charset="0"/>
                <a:cs typeface="Arial" pitchFamily="34" charset="0"/>
              </a:rPr>
              <a:t>	 Physician proctor for Medtronic Inc </a:t>
            </a:r>
          </a:p>
          <a:p>
            <a:pPr marL="0" indent="0">
              <a:buFontTx/>
              <a:buNone/>
            </a:pPr>
            <a:endParaRPr lang="en-US" altLang="en-US" sz="1400" b="1" i="1" smtClean="0">
              <a:latin typeface="Arial" pitchFamily="34" charset="0"/>
              <a:cs typeface="Arial" pitchFamily="34" charset="0"/>
            </a:endParaRPr>
          </a:p>
        </p:txBody>
      </p:sp>
      <p:pic>
        <p:nvPicPr>
          <p:cNvPr id="2560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9350" y="38102"/>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72416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99" y="57940"/>
            <a:ext cx="9144000" cy="1077218"/>
          </a:xfrm>
          <a:prstGeom prst="rect">
            <a:avLst/>
          </a:prstGeom>
          <a:noFill/>
        </p:spPr>
        <p:txBody>
          <a:bodyPr wrap="square" rtlCol="0">
            <a:spAutoFit/>
          </a:bodyPr>
          <a:lstStyle/>
          <a:p>
            <a:pPr algn="ctr"/>
            <a:r>
              <a:rPr lang="en-US" sz="3200" b="1" dirty="0" smtClean="0">
                <a:solidFill>
                  <a:srgbClr val="FFFF00"/>
                </a:solidFill>
                <a:latin typeface="Arial" pitchFamily="34" charset="0"/>
                <a:cs typeface="Arial" pitchFamily="34" charset="0"/>
              </a:rPr>
              <a:t>Studies on Transcatheter </a:t>
            </a:r>
            <a:r>
              <a:rPr lang="en-US" sz="3200" b="1" dirty="0" smtClean="0">
                <a:solidFill>
                  <a:srgbClr val="FFFF00"/>
                </a:solidFill>
                <a:latin typeface="Arial" pitchFamily="34" charset="0"/>
                <a:cs typeface="Arial" pitchFamily="34" charset="0"/>
              </a:rPr>
              <a:t>Aortic Valve </a:t>
            </a:r>
            <a:r>
              <a:rPr lang="en-US" sz="3200" b="1" dirty="0" smtClean="0">
                <a:solidFill>
                  <a:srgbClr val="FFFF00"/>
                </a:solidFill>
                <a:latin typeface="Arial" pitchFamily="34" charset="0"/>
                <a:cs typeface="Arial" pitchFamily="34" charset="0"/>
              </a:rPr>
              <a:t>Durability</a:t>
            </a:r>
            <a:endParaRPr lang="en-US" sz="3200" b="1" dirty="0">
              <a:solidFill>
                <a:srgbClr val="FFFF00"/>
              </a:solidFill>
              <a:latin typeface="Arial" pitchFamily="34" charset="0"/>
              <a:cs typeface="Arial" pitchFamily="34" charset="0"/>
            </a:endParaRPr>
          </a:p>
        </p:txBody>
      </p:sp>
      <p:sp>
        <p:nvSpPr>
          <p:cNvPr id="4" name="TextBox 3"/>
          <p:cNvSpPr txBox="1"/>
          <p:nvPr/>
        </p:nvSpPr>
        <p:spPr>
          <a:xfrm>
            <a:off x="2819400" y="6460522"/>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4800600"/>
          </a:xfrm>
          <a:prstGeom prst="rect">
            <a:avLst/>
          </a:prstGeom>
        </p:spPr>
      </p:pic>
    </p:spTree>
    <p:extLst>
      <p:ext uri="{BB962C8B-B14F-4D97-AF65-F5344CB8AC3E}">
        <p14:creationId xmlns:p14="http://schemas.microsoft.com/office/powerpoint/2010/main" val="240603867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99" y="45720"/>
            <a:ext cx="9144000" cy="1015663"/>
          </a:xfrm>
          <a:prstGeom prst="rect">
            <a:avLst/>
          </a:prstGeom>
          <a:noFill/>
        </p:spPr>
        <p:txBody>
          <a:bodyPr wrap="square" rtlCol="0">
            <a:spAutoFit/>
          </a:bodyPr>
          <a:lstStyle/>
          <a:p>
            <a:pPr algn="ctr"/>
            <a:r>
              <a:rPr lang="en-US" sz="3000" b="1" dirty="0" smtClean="0">
                <a:solidFill>
                  <a:srgbClr val="FFFF00"/>
                </a:solidFill>
                <a:latin typeface="Arial" pitchFamily="34" charset="0"/>
                <a:cs typeface="Arial" pitchFamily="34" charset="0"/>
              </a:rPr>
              <a:t>PARTNER 5-Yr Echocardiographic Prosthetic Performance</a:t>
            </a:r>
            <a:endParaRPr lang="en-US" sz="3000" b="1" dirty="0">
              <a:solidFill>
                <a:srgbClr val="FFFF00"/>
              </a:solidFill>
              <a:latin typeface="Arial" pitchFamily="34" charset="0"/>
              <a:cs typeface="Arial" pitchFamily="34" charset="0"/>
            </a:endParaRPr>
          </a:p>
        </p:txBody>
      </p:sp>
      <p:sp>
        <p:nvSpPr>
          <p:cNvPr id="4" name="TextBox 3"/>
          <p:cNvSpPr txBox="1"/>
          <p:nvPr/>
        </p:nvSpPr>
        <p:spPr>
          <a:xfrm>
            <a:off x="2819400" y="6564868"/>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grpSp>
        <p:nvGrpSpPr>
          <p:cNvPr id="9" name="Group 8"/>
          <p:cNvGrpSpPr/>
          <p:nvPr/>
        </p:nvGrpSpPr>
        <p:grpSpPr>
          <a:xfrm>
            <a:off x="-8963" y="1295400"/>
            <a:ext cx="9152965" cy="4876800"/>
            <a:chOff x="7199" y="958790"/>
            <a:chExt cx="9152965" cy="406400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 y="1511300"/>
              <a:ext cx="4534915" cy="3511490"/>
            </a:xfrm>
            <a:prstGeom prst="rect">
              <a:avLst/>
            </a:prstGeom>
          </p:spPr>
        </p:pic>
        <p:sp>
          <p:nvSpPr>
            <p:cNvPr id="6" name="TextBox 5"/>
            <p:cNvSpPr txBox="1"/>
            <p:nvPr/>
          </p:nvSpPr>
          <p:spPr>
            <a:xfrm>
              <a:off x="7199" y="958790"/>
              <a:ext cx="4488601" cy="333425"/>
            </a:xfrm>
            <a:prstGeom prst="rect">
              <a:avLst/>
            </a:prstGeom>
            <a:noFill/>
          </p:spPr>
          <p:txBody>
            <a:bodyPr wrap="square" rtlCol="0">
              <a:spAutoFit/>
            </a:bodyPr>
            <a:lstStyle/>
            <a:p>
              <a:pPr algn="ctr"/>
              <a:r>
                <a:rPr lang="en-US" sz="2000" b="1" dirty="0" smtClean="0">
                  <a:solidFill>
                    <a:srgbClr val="FFFFFF"/>
                  </a:solidFill>
                  <a:latin typeface="Arial" pitchFamily="34" charset="0"/>
                  <a:cs typeface="Arial" pitchFamily="34" charset="0"/>
                </a:rPr>
                <a:t>Aortic Valve Area</a:t>
              </a:r>
              <a:endParaRPr lang="en-US" sz="2000" b="1" dirty="0">
                <a:solidFill>
                  <a:srgbClr val="FFFFFF"/>
                </a:solidFill>
                <a:latin typeface="Arial" pitchFamily="34" charset="0"/>
                <a:cs typeface="Arial"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5249" y="1511299"/>
              <a:ext cx="4534915" cy="3511490"/>
            </a:xfrm>
            <a:prstGeom prst="rect">
              <a:avLst/>
            </a:prstGeom>
          </p:spPr>
        </p:pic>
        <p:sp>
          <p:nvSpPr>
            <p:cNvPr id="8" name="TextBox 7"/>
            <p:cNvSpPr txBox="1"/>
            <p:nvPr/>
          </p:nvSpPr>
          <p:spPr>
            <a:xfrm>
              <a:off x="4606093" y="959850"/>
              <a:ext cx="4488601" cy="333425"/>
            </a:xfrm>
            <a:prstGeom prst="rect">
              <a:avLst/>
            </a:prstGeom>
            <a:noFill/>
          </p:spPr>
          <p:txBody>
            <a:bodyPr wrap="square" rtlCol="0">
              <a:spAutoFit/>
            </a:bodyPr>
            <a:lstStyle/>
            <a:p>
              <a:pPr algn="ctr"/>
              <a:r>
                <a:rPr lang="en-US" sz="2000" b="1" dirty="0" smtClean="0">
                  <a:solidFill>
                    <a:srgbClr val="FFFFFF"/>
                  </a:solidFill>
                  <a:latin typeface="Arial" pitchFamily="34" charset="0"/>
                  <a:cs typeface="Arial" pitchFamily="34" charset="0"/>
                </a:rPr>
                <a:t>Mean Transvalvular Gradient</a:t>
              </a:r>
              <a:endParaRPr lang="en-US" sz="2000" b="1" dirty="0">
                <a:solidFill>
                  <a:srgbClr val="FFFFFF"/>
                </a:solidFill>
                <a:latin typeface="Arial" pitchFamily="34" charset="0"/>
                <a:cs typeface="Arial" pitchFamily="34" charset="0"/>
              </a:endParaRPr>
            </a:p>
          </p:txBody>
        </p:sp>
      </p:grpSp>
    </p:spTree>
    <p:extLst>
      <p:ext uri="{BB962C8B-B14F-4D97-AF65-F5344CB8AC3E}">
        <p14:creationId xmlns:p14="http://schemas.microsoft.com/office/powerpoint/2010/main" val="415207013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99" y="-45720"/>
            <a:ext cx="9144000" cy="615553"/>
          </a:xfrm>
          <a:prstGeom prst="rect">
            <a:avLst/>
          </a:prstGeom>
          <a:noFill/>
        </p:spPr>
        <p:txBody>
          <a:bodyPr wrap="square" rtlCol="0">
            <a:spAutoFit/>
          </a:bodyPr>
          <a:lstStyle/>
          <a:p>
            <a:pPr algn="ctr"/>
            <a:r>
              <a:rPr lang="en-US" sz="3400" b="1" dirty="0" err="1" smtClean="0">
                <a:solidFill>
                  <a:srgbClr val="FFFF00"/>
                </a:solidFill>
                <a:latin typeface="Arial" pitchFamily="34" charset="0"/>
                <a:cs typeface="Arial" pitchFamily="34" charset="0"/>
              </a:rPr>
              <a:t>CoreValve</a:t>
            </a:r>
            <a:r>
              <a:rPr lang="en-US" sz="3400" b="1" dirty="0" smtClean="0">
                <a:solidFill>
                  <a:srgbClr val="FFFF00"/>
                </a:solidFill>
                <a:latin typeface="Arial" pitchFamily="34" charset="0"/>
                <a:cs typeface="Arial" pitchFamily="34" charset="0"/>
              </a:rPr>
              <a:t> 5-Yr Follow-Up</a:t>
            </a:r>
            <a:endParaRPr lang="en-US" sz="3400" b="1" dirty="0">
              <a:solidFill>
                <a:srgbClr val="FFFF00"/>
              </a:solidFill>
              <a:latin typeface="Arial" pitchFamily="34" charset="0"/>
              <a:cs typeface="Arial" pitchFamily="34" charset="0"/>
            </a:endParaRPr>
          </a:p>
        </p:txBody>
      </p:sp>
      <p:sp>
        <p:nvSpPr>
          <p:cNvPr id="4" name="TextBox 3"/>
          <p:cNvSpPr txBox="1"/>
          <p:nvPr/>
        </p:nvSpPr>
        <p:spPr>
          <a:xfrm>
            <a:off x="2819400" y="6564868"/>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615" y="1325882"/>
            <a:ext cx="6038235" cy="5004164"/>
          </a:xfrm>
          <a:prstGeom prst="rect">
            <a:avLst/>
          </a:prstGeom>
        </p:spPr>
      </p:pic>
      <p:sp>
        <p:nvSpPr>
          <p:cNvPr id="6" name="TextBox 5"/>
          <p:cNvSpPr txBox="1"/>
          <p:nvPr/>
        </p:nvSpPr>
        <p:spPr>
          <a:xfrm>
            <a:off x="228600" y="685814"/>
            <a:ext cx="8704265" cy="461665"/>
          </a:xfrm>
          <a:prstGeom prst="rect">
            <a:avLst/>
          </a:prstGeom>
          <a:noFill/>
        </p:spPr>
        <p:txBody>
          <a:bodyPr wrap="square" rtlCol="0">
            <a:spAutoFit/>
          </a:bodyPr>
          <a:lstStyle/>
          <a:p>
            <a:pPr algn="ctr"/>
            <a:r>
              <a:rPr lang="en-US" sz="2400" b="1" dirty="0" smtClean="0">
                <a:solidFill>
                  <a:srgbClr val="FFFFFF"/>
                </a:solidFill>
                <a:latin typeface="Arial" pitchFamily="34" charset="0"/>
                <a:cs typeface="Arial" pitchFamily="34" charset="0"/>
              </a:rPr>
              <a:t>Echo evaluation of the </a:t>
            </a:r>
            <a:r>
              <a:rPr lang="en-US" sz="2400" b="1" dirty="0" err="1" smtClean="0">
                <a:solidFill>
                  <a:srgbClr val="FFFFFF"/>
                </a:solidFill>
                <a:latin typeface="Arial" pitchFamily="34" charset="0"/>
                <a:cs typeface="Arial" pitchFamily="34" charset="0"/>
              </a:rPr>
              <a:t>CoreValve</a:t>
            </a:r>
            <a:r>
              <a:rPr lang="en-US" sz="2400" b="1" dirty="0" smtClean="0">
                <a:solidFill>
                  <a:srgbClr val="FFFFFF"/>
                </a:solidFill>
                <a:latin typeface="Arial" pitchFamily="34" charset="0"/>
                <a:cs typeface="Arial" pitchFamily="34" charset="0"/>
              </a:rPr>
              <a:t> system performance</a:t>
            </a:r>
            <a:endParaRPr lang="en-US" sz="2400"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411023738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99" y="-45720"/>
            <a:ext cx="9144000" cy="1015663"/>
          </a:xfrm>
          <a:prstGeom prst="rect">
            <a:avLst/>
          </a:prstGeom>
          <a:noFill/>
        </p:spPr>
        <p:txBody>
          <a:bodyPr wrap="square" rtlCol="0">
            <a:spAutoFit/>
          </a:bodyPr>
          <a:lstStyle/>
          <a:p>
            <a:pPr algn="ctr"/>
            <a:r>
              <a:rPr lang="en-US" sz="3000" b="1" dirty="0" smtClean="0">
                <a:solidFill>
                  <a:srgbClr val="FFFF00"/>
                </a:solidFill>
                <a:latin typeface="Arial" pitchFamily="34" charset="0"/>
                <a:cs typeface="Arial" pitchFamily="34" charset="0"/>
              </a:rPr>
              <a:t>Predictors of Structural Valve Degeneration (Aortic </a:t>
            </a:r>
            <a:r>
              <a:rPr lang="en-US" sz="3000" b="1" dirty="0" err="1" smtClean="0">
                <a:solidFill>
                  <a:srgbClr val="FFFF00"/>
                </a:solidFill>
                <a:latin typeface="Arial" pitchFamily="34" charset="0"/>
                <a:cs typeface="Arial" pitchFamily="34" charset="0"/>
              </a:rPr>
              <a:t>Bioprosthesis</a:t>
            </a:r>
            <a:r>
              <a:rPr lang="en-US" sz="3000" b="1" dirty="0" smtClean="0">
                <a:solidFill>
                  <a:srgbClr val="FFFF00"/>
                </a:solidFill>
                <a:latin typeface="Arial" pitchFamily="34" charset="0"/>
                <a:cs typeface="Arial" pitchFamily="34" charset="0"/>
              </a:rPr>
              <a:t>)</a:t>
            </a:r>
            <a:endParaRPr lang="en-US" sz="3000" b="1" dirty="0">
              <a:solidFill>
                <a:srgbClr val="FFFF00"/>
              </a:solidFill>
              <a:latin typeface="Arial" pitchFamily="34" charset="0"/>
              <a:cs typeface="Arial" pitchFamily="34" charset="0"/>
            </a:endParaRPr>
          </a:p>
        </p:txBody>
      </p:sp>
      <p:sp>
        <p:nvSpPr>
          <p:cNvPr id="4" name="TextBox 3"/>
          <p:cNvSpPr txBox="1"/>
          <p:nvPr/>
        </p:nvSpPr>
        <p:spPr>
          <a:xfrm>
            <a:off x="2819400" y="6460522"/>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158528"/>
          </a:xfrm>
          <a:prstGeom prst="rect">
            <a:avLst/>
          </a:prstGeom>
        </p:spPr>
      </p:pic>
    </p:spTree>
    <p:extLst>
      <p:ext uri="{BB962C8B-B14F-4D97-AF65-F5344CB8AC3E}">
        <p14:creationId xmlns:p14="http://schemas.microsoft.com/office/powerpoint/2010/main" val="415789212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99" y="21005"/>
            <a:ext cx="9144000" cy="538609"/>
          </a:xfrm>
          <a:prstGeom prst="rect">
            <a:avLst/>
          </a:prstGeom>
          <a:noFill/>
        </p:spPr>
        <p:txBody>
          <a:bodyPr wrap="square" rtlCol="0">
            <a:spAutoFit/>
          </a:bodyPr>
          <a:lstStyle/>
          <a:p>
            <a:pPr algn="ctr"/>
            <a:r>
              <a:rPr lang="en-US" sz="2900" b="1" dirty="0" smtClean="0">
                <a:solidFill>
                  <a:srgbClr val="FFFF00"/>
                </a:solidFill>
                <a:latin typeface="Arial" pitchFamily="34" charset="0"/>
                <a:cs typeface="Arial" pitchFamily="34" charset="0"/>
              </a:rPr>
              <a:t>Studies in </a:t>
            </a:r>
            <a:r>
              <a:rPr lang="en-US" sz="2900" b="1" dirty="0" err="1" smtClean="0">
                <a:solidFill>
                  <a:srgbClr val="FFFF00"/>
                </a:solidFill>
                <a:latin typeface="Arial" pitchFamily="34" charset="0"/>
                <a:cs typeface="Arial" pitchFamily="34" charset="0"/>
              </a:rPr>
              <a:t>ViV</a:t>
            </a:r>
            <a:r>
              <a:rPr lang="en-US" sz="2900" b="1" dirty="0" smtClean="0">
                <a:solidFill>
                  <a:srgbClr val="FFFF00"/>
                </a:solidFill>
                <a:latin typeface="Arial" pitchFamily="34" charset="0"/>
                <a:cs typeface="Arial" pitchFamily="34" charset="0"/>
              </a:rPr>
              <a:t> TAVR Procedures</a:t>
            </a:r>
            <a:endParaRPr lang="en-US" sz="2900" b="1" dirty="0">
              <a:solidFill>
                <a:srgbClr val="FFFF00"/>
              </a:solidFill>
              <a:latin typeface="Arial" pitchFamily="34" charset="0"/>
              <a:cs typeface="Arial" pitchFamily="34" charset="0"/>
            </a:endParaRPr>
          </a:p>
        </p:txBody>
      </p:sp>
      <p:sp>
        <p:nvSpPr>
          <p:cNvPr id="4" name="TextBox 3"/>
          <p:cNvSpPr txBox="1"/>
          <p:nvPr/>
        </p:nvSpPr>
        <p:spPr>
          <a:xfrm>
            <a:off x="2819400" y="6460522"/>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0120"/>
            <a:ext cx="9144000" cy="5500402"/>
          </a:xfrm>
          <a:prstGeom prst="rect">
            <a:avLst/>
          </a:prstGeom>
        </p:spPr>
      </p:pic>
    </p:spTree>
    <p:extLst>
      <p:ext uri="{BB962C8B-B14F-4D97-AF65-F5344CB8AC3E}">
        <p14:creationId xmlns:p14="http://schemas.microsoft.com/office/powerpoint/2010/main" val="262870688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99" y="21005"/>
            <a:ext cx="9144000" cy="984885"/>
          </a:xfrm>
          <a:prstGeom prst="rect">
            <a:avLst/>
          </a:prstGeom>
          <a:noFill/>
        </p:spPr>
        <p:txBody>
          <a:bodyPr wrap="square" rtlCol="0">
            <a:spAutoFit/>
          </a:bodyPr>
          <a:lstStyle/>
          <a:p>
            <a:pPr algn="ctr"/>
            <a:r>
              <a:rPr lang="en-US" sz="2900" b="1" dirty="0" smtClean="0">
                <a:solidFill>
                  <a:srgbClr val="FFFF00"/>
                </a:solidFill>
                <a:latin typeface="Arial" pitchFamily="34" charset="0"/>
                <a:cs typeface="Arial" pitchFamily="34" charset="0"/>
              </a:rPr>
              <a:t>Main Complications Associated with Aortic </a:t>
            </a:r>
            <a:r>
              <a:rPr lang="en-US" sz="2900" b="1" dirty="0" err="1" smtClean="0">
                <a:solidFill>
                  <a:srgbClr val="FFFF00"/>
                </a:solidFill>
                <a:latin typeface="Arial" pitchFamily="34" charset="0"/>
                <a:cs typeface="Arial" pitchFamily="34" charset="0"/>
              </a:rPr>
              <a:t>ViV</a:t>
            </a:r>
            <a:r>
              <a:rPr lang="en-US" sz="2900" b="1" dirty="0" smtClean="0">
                <a:solidFill>
                  <a:srgbClr val="FFFF00"/>
                </a:solidFill>
                <a:latin typeface="Arial" pitchFamily="34" charset="0"/>
                <a:cs typeface="Arial" pitchFamily="34" charset="0"/>
              </a:rPr>
              <a:t> Procedures and Conventional TAVR</a:t>
            </a:r>
            <a:endParaRPr lang="en-US" sz="2900" b="1" dirty="0">
              <a:solidFill>
                <a:srgbClr val="FFFF00"/>
              </a:solidFill>
              <a:latin typeface="Arial" pitchFamily="34" charset="0"/>
              <a:cs typeface="Arial" pitchFamily="34" charset="0"/>
            </a:endParaRPr>
          </a:p>
        </p:txBody>
      </p:sp>
      <p:sp>
        <p:nvSpPr>
          <p:cNvPr id="4" name="TextBox 3"/>
          <p:cNvSpPr txBox="1"/>
          <p:nvPr/>
        </p:nvSpPr>
        <p:spPr>
          <a:xfrm>
            <a:off x="2819400" y="6460522"/>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285615616"/>
              </p:ext>
            </p:extLst>
          </p:nvPr>
        </p:nvGraphicFramePr>
        <p:xfrm>
          <a:off x="498471" y="1219200"/>
          <a:ext cx="8340729" cy="5058156"/>
        </p:xfrm>
        <a:graphic>
          <a:graphicData uri="http://schemas.openxmlformats.org/drawingml/2006/table">
            <a:tbl>
              <a:tblPr firstRow="1" bandRow="1">
                <a:tableStyleId>{93296810-A885-4BE3-A3E7-6D5BEEA58F35}</a:tableStyleId>
              </a:tblPr>
              <a:tblGrid>
                <a:gridCol w="4191002"/>
                <a:gridCol w="1676400"/>
                <a:gridCol w="2473327"/>
              </a:tblGrid>
              <a:tr h="780288">
                <a:tc>
                  <a:txBody>
                    <a:bodyPr/>
                    <a:lstStyle/>
                    <a:p>
                      <a:pPr algn="ctr"/>
                      <a:r>
                        <a:rPr lang="en-US" sz="2200" b="1" dirty="0" smtClean="0">
                          <a:latin typeface="Arial" pitchFamily="34" charset="0"/>
                          <a:cs typeface="Arial" pitchFamily="34" charset="0"/>
                        </a:rPr>
                        <a:t>Complications</a:t>
                      </a:r>
                      <a:endParaRPr lang="en-US" sz="2200" b="1" dirty="0">
                        <a:solidFill>
                          <a:schemeClr val="tx1"/>
                        </a:solidFill>
                        <a:latin typeface="Arial" pitchFamily="34" charset="0"/>
                        <a:cs typeface="Arial" pitchFamily="34" charset="0"/>
                      </a:endParaRPr>
                    </a:p>
                  </a:txBody>
                  <a:tcPr marT="54864" marB="54864" anchor="ctr"/>
                </a:tc>
                <a:tc>
                  <a:txBody>
                    <a:bodyPr/>
                    <a:lstStyle/>
                    <a:p>
                      <a:pPr algn="ctr"/>
                      <a:r>
                        <a:rPr lang="en-US" sz="2200" b="1" dirty="0" err="1" smtClean="0">
                          <a:latin typeface="Arial" pitchFamily="34" charset="0"/>
                          <a:cs typeface="Arial" pitchFamily="34" charset="0"/>
                        </a:rPr>
                        <a:t>ViV</a:t>
                      </a:r>
                      <a:endParaRPr lang="en-US" sz="2200" b="1" dirty="0">
                        <a:solidFill>
                          <a:schemeClr val="tx1"/>
                        </a:solidFill>
                        <a:latin typeface="Arial" pitchFamily="34" charset="0"/>
                        <a:cs typeface="Arial" pitchFamily="34" charset="0"/>
                      </a:endParaRPr>
                    </a:p>
                  </a:txBody>
                  <a:tcPr marT="54864" marB="54864" anchor="ctr"/>
                </a:tc>
                <a:tc>
                  <a:txBody>
                    <a:bodyPr/>
                    <a:lstStyle/>
                    <a:p>
                      <a:pPr algn="ctr"/>
                      <a:r>
                        <a:rPr lang="en-US" sz="2200" b="1" dirty="0" smtClean="0">
                          <a:latin typeface="Arial" pitchFamily="34" charset="0"/>
                          <a:cs typeface="Arial" pitchFamily="34" charset="0"/>
                        </a:rPr>
                        <a:t>Conventional TAVR</a:t>
                      </a:r>
                      <a:endParaRPr lang="en-US" sz="2200" b="1" dirty="0">
                        <a:solidFill>
                          <a:schemeClr val="tx1"/>
                        </a:solidFill>
                        <a:latin typeface="Arial" pitchFamily="34" charset="0"/>
                        <a:cs typeface="Arial" pitchFamily="34" charset="0"/>
                      </a:endParaRPr>
                    </a:p>
                  </a:txBody>
                  <a:tcPr marT="54864" marB="54864" anchor="ctr"/>
                </a:tc>
              </a:tr>
              <a:tr h="780288">
                <a:tc>
                  <a:txBody>
                    <a:bodyPr/>
                    <a:lstStyle/>
                    <a:p>
                      <a:r>
                        <a:rPr lang="en-US" sz="2200" b="1" dirty="0" smtClean="0">
                          <a:latin typeface="Arial" pitchFamily="34" charset="0"/>
                          <a:cs typeface="Arial" pitchFamily="34" charset="0"/>
                        </a:rPr>
                        <a:t>Elevated</a:t>
                      </a:r>
                      <a:r>
                        <a:rPr lang="en-US" sz="2200" b="1" baseline="0" dirty="0" smtClean="0">
                          <a:latin typeface="Arial" pitchFamily="34" charset="0"/>
                          <a:cs typeface="Arial" pitchFamily="34" charset="0"/>
                        </a:rPr>
                        <a:t> post-procedural gradients</a:t>
                      </a:r>
                      <a:endParaRPr lang="en-US" sz="2200" b="1" dirty="0">
                        <a:solidFill>
                          <a:schemeClr val="tx1"/>
                        </a:solidFill>
                        <a:latin typeface="Arial" pitchFamily="34" charset="0"/>
                        <a:cs typeface="Arial" pitchFamily="34" charset="0"/>
                      </a:endParaRPr>
                    </a:p>
                  </a:txBody>
                  <a:tcPr marT="54864" marB="54864" anchor="ctr"/>
                </a:tc>
                <a:tc>
                  <a:txBody>
                    <a:bodyPr/>
                    <a:lstStyle/>
                    <a:p>
                      <a:pPr algn="ctr"/>
                      <a:r>
                        <a:rPr lang="en-US" sz="2200" b="1" dirty="0" smtClean="0">
                          <a:latin typeface="Arial" pitchFamily="34" charset="0"/>
                          <a:cs typeface="Arial" pitchFamily="34" charset="0"/>
                        </a:rPr>
                        <a:t>+++</a:t>
                      </a:r>
                      <a:endParaRPr lang="en-US" sz="2200" b="1" dirty="0">
                        <a:solidFill>
                          <a:schemeClr val="tx1"/>
                        </a:solidFill>
                        <a:latin typeface="Arial" pitchFamily="34" charset="0"/>
                        <a:cs typeface="Arial" pitchFamily="34" charset="0"/>
                      </a:endParaRPr>
                    </a:p>
                  </a:txBody>
                  <a:tcPr marT="54864" marB="54864" anchor="ctr"/>
                </a:tc>
                <a:tc>
                  <a:txBody>
                    <a:bodyPr/>
                    <a:lstStyle/>
                    <a:p>
                      <a:pPr algn="ctr"/>
                      <a:r>
                        <a:rPr lang="en-US" sz="2200" b="1" dirty="0" smtClean="0">
                          <a:latin typeface="Arial" pitchFamily="34" charset="0"/>
                          <a:cs typeface="Arial" pitchFamily="34" charset="0"/>
                        </a:rPr>
                        <a:t>+</a:t>
                      </a:r>
                      <a:endParaRPr lang="en-US" sz="2200" b="1" dirty="0">
                        <a:solidFill>
                          <a:schemeClr val="tx1"/>
                        </a:solidFill>
                        <a:latin typeface="Arial" pitchFamily="34" charset="0"/>
                        <a:cs typeface="Arial" pitchFamily="34" charset="0"/>
                      </a:endParaRPr>
                    </a:p>
                  </a:txBody>
                  <a:tcPr marT="54864" marB="54864" anchor="ctr"/>
                </a:tc>
              </a:tr>
              <a:tr h="582930">
                <a:tc>
                  <a:txBody>
                    <a:bodyPr/>
                    <a:lstStyle/>
                    <a:p>
                      <a:r>
                        <a:rPr lang="en-US" sz="2200" b="1" dirty="0" smtClean="0">
                          <a:latin typeface="Arial" pitchFamily="34" charset="0"/>
                          <a:cs typeface="Arial" pitchFamily="34" charset="0"/>
                        </a:rPr>
                        <a:t>Coronary obstruction</a:t>
                      </a:r>
                      <a:endParaRPr lang="en-US" sz="2200" b="1" dirty="0">
                        <a:solidFill>
                          <a:schemeClr val="tx1"/>
                        </a:solidFill>
                        <a:latin typeface="Arial" pitchFamily="34" charset="0"/>
                        <a:cs typeface="Arial" pitchFamily="34" charset="0"/>
                      </a:endParaRPr>
                    </a:p>
                  </a:txBody>
                  <a:tcPr marT="54864" marB="54864" anchor="ctr"/>
                </a:tc>
                <a:tc>
                  <a:txBody>
                    <a:bodyPr/>
                    <a:lstStyle/>
                    <a:p>
                      <a:pPr algn="ctr"/>
                      <a:r>
                        <a:rPr lang="en-US" sz="2200" b="1" dirty="0" smtClean="0">
                          <a:latin typeface="Arial" pitchFamily="34" charset="0"/>
                          <a:cs typeface="Arial" pitchFamily="34" charset="0"/>
                        </a:rPr>
                        <a:t>+++</a:t>
                      </a:r>
                      <a:endParaRPr lang="en-US" sz="2200" b="1" dirty="0">
                        <a:solidFill>
                          <a:schemeClr val="tx1"/>
                        </a:solidFill>
                        <a:latin typeface="Arial" pitchFamily="34" charset="0"/>
                        <a:cs typeface="Arial" pitchFamily="34" charset="0"/>
                      </a:endParaRPr>
                    </a:p>
                  </a:txBody>
                  <a:tcPr marT="54864" marB="54864" anchor="ctr"/>
                </a:tc>
                <a:tc>
                  <a:txBody>
                    <a:bodyPr/>
                    <a:lstStyle/>
                    <a:p>
                      <a:pPr algn="ctr"/>
                      <a:r>
                        <a:rPr lang="en-US" sz="2200" b="1" dirty="0" smtClean="0">
                          <a:latin typeface="Arial" pitchFamily="34" charset="0"/>
                          <a:cs typeface="Arial" pitchFamily="34" charset="0"/>
                        </a:rPr>
                        <a:t>+</a:t>
                      </a:r>
                      <a:endParaRPr lang="en-US" sz="2200" b="1" dirty="0">
                        <a:solidFill>
                          <a:schemeClr val="tx1"/>
                        </a:solidFill>
                        <a:latin typeface="Arial" pitchFamily="34" charset="0"/>
                        <a:cs typeface="Arial" pitchFamily="34" charset="0"/>
                      </a:endParaRPr>
                    </a:p>
                  </a:txBody>
                  <a:tcPr marT="54864" marB="54864" anchor="ctr"/>
                </a:tc>
              </a:tr>
              <a:tr h="582930">
                <a:tc>
                  <a:txBody>
                    <a:bodyPr/>
                    <a:lstStyle/>
                    <a:p>
                      <a:r>
                        <a:rPr lang="en-US" sz="2200" b="1" dirty="0" err="1" smtClean="0">
                          <a:latin typeface="Arial" pitchFamily="34" charset="0"/>
                          <a:cs typeface="Arial" pitchFamily="34" charset="0"/>
                        </a:rPr>
                        <a:t>Malpositioning</a:t>
                      </a:r>
                      <a:endParaRPr lang="en-US" sz="2200" b="1" dirty="0">
                        <a:solidFill>
                          <a:schemeClr val="tx1"/>
                        </a:solidFill>
                        <a:latin typeface="Arial" pitchFamily="34" charset="0"/>
                        <a:cs typeface="Arial" pitchFamily="34" charset="0"/>
                      </a:endParaRPr>
                    </a:p>
                  </a:txBody>
                  <a:tcPr marT="54864" marB="54864" anchor="ctr"/>
                </a:tc>
                <a:tc>
                  <a:txBody>
                    <a:bodyPr/>
                    <a:lstStyle/>
                    <a:p>
                      <a:pPr algn="ctr"/>
                      <a:r>
                        <a:rPr lang="en-US" sz="2200" b="1" dirty="0" smtClean="0">
                          <a:latin typeface="Arial" pitchFamily="34" charset="0"/>
                          <a:cs typeface="Arial" pitchFamily="34" charset="0"/>
                        </a:rPr>
                        <a:t>++</a:t>
                      </a:r>
                      <a:endParaRPr lang="en-US" sz="2200" b="1" dirty="0">
                        <a:solidFill>
                          <a:schemeClr val="tx1"/>
                        </a:solidFill>
                        <a:latin typeface="Arial" pitchFamily="34" charset="0"/>
                        <a:cs typeface="Arial" pitchFamily="34" charset="0"/>
                      </a:endParaRPr>
                    </a:p>
                  </a:txBody>
                  <a:tcPr marT="54864" marB="54864" anchor="ctr"/>
                </a:tc>
                <a:tc>
                  <a:txBody>
                    <a:bodyPr/>
                    <a:lstStyle/>
                    <a:p>
                      <a:pPr algn="ctr"/>
                      <a:r>
                        <a:rPr lang="en-US" sz="2200" b="1" dirty="0" smtClean="0">
                          <a:latin typeface="Arial" pitchFamily="34" charset="0"/>
                          <a:cs typeface="Arial" pitchFamily="34" charset="0"/>
                        </a:rPr>
                        <a:t>+</a:t>
                      </a:r>
                      <a:endParaRPr lang="en-US" sz="2200" b="1" dirty="0">
                        <a:solidFill>
                          <a:schemeClr val="tx1"/>
                        </a:solidFill>
                        <a:latin typeface="Arial" pitchFamily="34" charset="0"/>
                        <a:cs typeface="Arial" pitchFamily="34" charset="0"/>
                      </a:endParaRPr>
                    </a:p>
                  </a:txBody>
                  <a:tcPr marT="54864" marB="54864" anchor="ctr"/>
                </a:tc>
              </a:tr>
              <a:tr h="582930">
                <a:tc>
                  <a:txBody>
                    <a:bodyPr/>
                    <a:lstStyle/>
                    <a:p>
                      <a:r>
                        <a:rPr lang="en-US" sz="2200" b="1" dirty="0" smtClean="0">
                          <a:latin typeface="Arial" pitchFamily="34" charset="0"/>
                          <a:cs typeface="Arial" pitchFamily="34" charset="0"/>
                        </a:rPr>
                        <a:t>Vascular complications</a:t>
                      </a:r>
                      <a:endParaRPr lang="en-US" sz="2200" b="1" dirty="0">
                        <a:solidFill>
                          <a:schemeClr val="tx1"/>
                        </a:solidFill>
                        <a:latin typeface="Arial" pitchFamily="34" charset="0"/>
                        <a:cs typeface="Arial" pitchFamily="34" charset="0"/>
                      </a:endParaRPr>
                    </a:p>
                  </a:txBody>
                  <a:tcPr marT="54864" marB="54864" anchor="ctr"/>
                </a:tc>
                <a:tc>
                  <a:txBody>
                    <a:bodyPr/>
                    <a:lstStyle/>
                    <a:p>
                      <a:pPr algn="ctr"/>
                      <a:r>
                        <a:rPr lang="en-US" sz="2200" b="1" dirty="0" smtClean="0">
                          <a:latin typeface="Arial" pitchFamily="34" charset="0"/>
                          <a:cs typeface="Arial" pitchFamily="34" charset="0"/>
                        </a:rPr>
                        <a:t>++</a:t>
                      </a:r>
                      <a:endParaRPr lang="en-US" sz="2200" b="1" dirty="0">
                        <a:solidFill>
                          <a:schemeClr val="tx1"/>
                        </a:solidFill>
                        <a:latin typeface="Arial" pitchFamily="34" charset="0"/>
                        <a:cs typeface="Arial" pitchFamily="34" charset="0"/>
                      </a:endParaRPr>
                    </a:p>
                  </a:txBody>
                  <a:tcPr marT="54864" marB="54864" anchor="ctr"/>
                </a:tc>
                <a:tc>
                  <a:txBody>
                    <a:bodyPr/>
                    <a:lstStyle/>
                    <a:p>
                      <a:pPr algn="ctr"/>
                      <a:r>
                        <a:rPr lang="en-US" sz="2200" b="1" dirty="0" smtClean="0">
                          <a:latin typeface="Arial" pitchFamily="34" charset="0"/>
                          <a:cs typeface="Arial" pitchFamily="34" charset="0"/>
                        </a:rPr>
                        <a:t>++</a:t>
                      </a:r>
                      <a:endParaRPr lang="en-US" sz="2200" b="1" dirty="0">
                        <a:solidFill>
                          <a:schemeClr val="tx1"/>
                        </a:solidFill>
                        <a:latin typeface="Arial" pitchFamily="34" charset="0"/>
                        <a:cs typeface="Arial" pitchFamily="34" charset="0"/>
                      </a:endParaRPr>
                    </a:p>
                  </a:txBody>
                  <a:tcPr marT="54864" marB="54864" anchor="ctr"/>
                </a:tc>
              </a:tr>
              <a:tr h="582930">
                <a:tc>
                  <a:txBody>
                    <a:bodyPr/>
                    <a:lstStyle/>
                    <a:p>
                      <a:r>
                        <a:rPr lang="en-US" sz="2200" b="1" dirty="0" smtClean="0">
                          <a:latin typeface="Arial" pitchFamily="34" charset="0"/>
                          <a:cs typeface="Arial" pitchFamily="34" charset="0"/>
                        </a:rPr>
                        <a:t>Permanent pacemaker</a:t>
                      </a:r>
                      <a:endParaRPr lang="en-US" sz="2200" b="1" dirty="0">
                        <a:solidFill>
                          <a:schemeClr val="tx1"/>
                        </a:solidFill>
                        <a:latin typeface="Arial" pitchFamily="34" charset="0"/>
                        <a:cs typeface="Arial" pitchFamily="34" charset="0"/>
                      </a:endParaRPr>
                    </a:p>
                  </a:txBody>
                  <a:tcPr marT="54864" marB="54864" anchor="ctr"/>
                </a:tc>
                <a:tc>
                  <a:txBody>
                    <a:bodyPr/>
                    <a:lstStyle/>
                    <a:p>
                      <a:pPr algn="ctr"/>
                      <a:r>
                        <a:rPr lang="en-US" sz="2200" b="1" dirty="0" smtClean="0">
                          <a:latin typeface="Arial" pitchFamily="34" charset="0"/>
                          <a:cs typeface="Arial" pitchFamily="34" charset="0"/>
                        </a:rPr>
                        <a:t>+</a:t>
                      </a:r>
                      <a:endParaRPr lang="en-US" sz="2200" b="1" dirty="0">
                        <a:solidFill>
                          <a:schemeClr val="tx1"/>
                        </a:solidFill>
                        <a:latin typeface="Arial" pitchFamily="34" charset="0"/>
                        <a:cs typeface="Arial" pitchFamily="34" charset="0"/>
                      </a:endParaRPr>
                    </a:p>
                  </a:txBody>
                  <a:tcPr marT="54864" marB="54864" anchor="ctr"/>
                </a:tc>
                <a:tc>
                  <a:txBody>
                    <a:bodyPr/>
                    <a:lstStyle/>
                    <a:p>
                      <a:pPr algn="ctr"/>
                      <a:r>
                        <a:rPr lang="en-US" sz="2200" b="1" dirty="0" smtClean="0">
                          <a:latin typeface="Arial" pitchFamily="34" charset="0"/>
                          <a:cs typeface="Arial" pitchFamily="34" charset="0"/>
                        </a:rPr>
                        <a:t>++</a:t>
                      </a:r>
                      <a:endParaRPr lang="en-US" sz="2200" b="1" dirty="0">
                        <a:solidFill>
                          <a:schemeClr val="tx1"/>
                        </a:solidFill>
                        <a:latin typeface="Arial" pitchFamily="34" charset="0"/>
                        <a:cs typeface="Arial" pitchFamily="34" charset="0"/>
                      </a:endParaRPr>
                    </a:p>
                  </a:txBody>
                  <a:tcPr marT="54864" marB="54864" anchor="ctr"/>
                </a:tc>
              </a:tr>
              <a:tr h="582930">
                <a:tc>
                  <a:txBody>
                    <a:bodyPr/>
                    <a:lstStyle/>
                    <a:p>
                      <a:r>
                        <a:rPr lang="en-US" sz="2200" b="1" dirty="0" err="1" smtClean="0">
                          <a:latin typeface="Arial" pitchFamily="34" charset="0"/>
                          <a:cs typeface="Arial" pitchFamily="34" charset="0"/>
                        </a:rPr>
                        <a:t>Paravalvular</a:t>
                      </a:r>
                      <a:r>
                        <a:rPr lang="en-US" sz="2200" b="1" dirty="0" smtClean="0">
                          <a:latin typeface="Arial" pitchFamily="34" charset="0"/>
                          <a:cs typeface="Arial" pitchFamily="34" charset="0"/>
                        </a:rPr>
                        <a:t> leak</a:t>
                      </a:r>
                      <a:endParaRPr lang="en-US" sz="2200" b="1" dirty="0">
                        <a:solidFill>
                          <a:schemeClr val="tx1"/>
                        </a:solidFill>
                        <a:latin typeface="Arial" pitchFamily="34" charset="0"/>
                        <a:cs typeface="Arial" pitchFamily="34" charset="0"/>
                      </a:endParaRPr>
                    </a:p>
                  </a:txBody>
                  <a:tcPr marT="54864" marB="54864" anchor="ctr"/>
                </a:tc>
                <a:tc>
                  <a:txBody>
                    <a:bodyPr/>
                    <a:lstStyle/>
                    <a:p>
                      <a:pPr algn="ctr"/>
                      <a:r>
                        <a:rPr lang="en-US" sz="2200" b="1" dirty="0" smtClean="0">
                          <a:latin typeface="Arial" pitchFamily="34" charset="0"/>
                          <a:cs typeface="Arial" pitchFamily="34" charset="0"/>
                        </a:rPr>
                        <a:t>-</a:t>
                      </a:r>
                      <a:endParaRPr lang="en-US" sz="2200" b="1" dirty="0">
                        <a:solidFill>
                          <a:schemeClr val="tx1"/>
                        </a:solidFill>
                        <a:latin typeface="Arial" pitchFamily="34" charset="0"/>
                        <a:cs typeface="Arial" pitchFamily="34" charset="0"/>
                      </a:endParaRPr>
                    </a:p>
                  </a:txBody>
                  <a:tcPr marT="54864" marB="54864" anchor="ctr"/>
                </a:tc>
                <a:tc>
                  <a:txBody>
                    <a:bodyPr/>
                    <a:lstStyle/>
                    <a:p>
                      <a:pPr algn="ctr"/>
                      <a:r>
                        <a:rPr lang="en-US" sz="2200" b="1" dirty="0" smtClean="0">
                          <a:latin typeface="Arial" pitchFamily="34" charset="0"/>
                          <a:cs typeface="Arial" pitchFamily="34" charset="0"/>
                        </a:rPr>
                        <a:t>++</a:t>
                      </a:r>
                      <a:endParaRPr lang="en-US" sz="2200" b="1" dirty="0">
                        <a:solidFill>
                          <a:schemeClr val="tx1"/>
                        </a:solidFill>
                        <a:latin typeface="Arial" pitchFamily="34" charset="0"/>
                        <a:cs typeface="Arial" pitchFamily="34" charset="0"/>
                      </a:endParaRPr>
                    </a:p>
                  </a:txBody>
                  <a:tcPr marT="54864" marB="54864" anchor="ctr"/>
                </a:tc>
              </a:tr>
              <a:tr h="582930">
                <a:tc>
                  <a:txBody>
                    <a:bodyPr/>
                    <a:lstStyle/>
                    <a:p>
                      <a:r>
                        <a:rPr lang="en-US" sz="2200" b="1" dirty="0" smtClean="0">
                          <a:latin typeface="Arial" pitchFamily="34" charset="0"/>
                          <a:cs typeface="Arial" pitchFamily="34" charset="0"/>
                        </a:rPr>
                        <a:t>Annulus rupture</a:t>
                      </a:r>
                      <a:endParaRPr lang="en-US" sz="2200" b="1" dirty="0">
                        <a:solidFill>
                          <a:schemeClr val="tx1"/>
                        </a:solidFill>
                        <a:latin typeface="Arial" pitchFamily="34" charset="0"/>
                        <a:cs typeface="Arial" pitchFamily="34" charset="0"/>
                      </a:endParaRPr>
                    </a:p>
                  </a:txBody>
                  <a:tcPr marT="54864" marB="54864" anchor="ctr"/>
                </a:tc>
                <a:tc>
                  <a:txBody>
                    <a:bodyPr/>
                    <a:lstStyle/>
                    <a:p>
                      <a:pPr algn="ctr"/>
                      <a:r>
                        <a:rPr lang="en-US" sz="2200" b="1" dirty="0" smtClean="0">
                          <a:latin typeface="Arial" pitchFamily="34" charset="0"/>
                          <a:cs typeface="Arial" pitchFamily="34" charset="0"/>
                        </a:rPr>
                        <a:t>-</a:t>
                      </a:r>
                      <a:endParaRPr lang="en-US" sz="2200" b="1" dirty="0">
                        <a:solidFill>
                          <a:schemeClr val="tx1"/>
                        </a:solidFill>
                        <a:latin typeface="Arial" pitchFamily="34" charset="0"/>
                        <a:cs typeface="Arial" pitchFamily="34" charset="0"/>
                      </a:endParaRPr>
                    </a:p>
                  </a:txBody>
                  <a:tcPr marT="54864" marB="54864" anchor="ctr"/>
                </a:tc>
                <a:tc>
                  <a:txBody>
                    <a:bodyPr/>
                    <a:lstStyle/>
                    <a:p>
                      <a:pPr algn="ctr"/>
                      <a:r>
                        <a:rPr lang="en-US" sz="2200" b="1" dirty="0" smtClean="0">
                          <a:latin typeface="Arial" pitchFamily="34" charset="0"/>
                          <a:cs typeface="Arial" pitchFamily="34" charset="0"/>
                        </a:rPr>
                        <a:t>+</a:t>
                      </a:r>
                      <a:endParaRPr lang="en-US" sz="2200" b="1" dirty="0">
                        <a:solidFill>
                          <a:schemeClr val="tx1"/>
                        </a:solidFill>
                        <a:latin typeface="Arial" pitchFamily="34" charset="0"/>
                        <a:cs typeface="Arial" pitchFamily="34" charset="0"/>
                      </a:endParaRPr>
                    </a:p>
                  </a:txBody>
                  <a:tcPr marT="54864" marB="54864" anchor="ctr"/>
                </a:tc>
              </a:tr>
            </a:tbl>
          </a:graphicData>
        </a:graphic>
      </p:graphicFrame>
    </p:spTree>
    <p:extLst>
      <p:ext uri="{BB962C8B-B14F-4D97-AF65-F5344CB8AC3E}">
        <p14:creationId xmlns:p14="http://schemas.microsoft.com/office/powerpoint/2010/main" val="247331705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99" y="21005"/>
            <a:ext cx="9144000" cy="984885"/>
          </a:xfrm>
          <a:prstGeom prst="rect">
            <a:avLst/>
          </a:prstGeom>
          <a:noFill/>
        </p:spPr>
        <p:txBody>
          <a:bodyPr wrap="square" rtlCol="0">
            <a:spAutoFit/>
          </a:bodyPr>
          <a:lstStyle/>
          <a:p>
            <a:pPr algn="ctr"/>
            <a:r>
              <a:rPr lang="en-US" sz="2900" b="1" dirty="0" smtClean="0">
                <a:solidFill>
                  <a:srgbClr val="FFFF00"/>
                </a:solidFill>
                <a:latin typeface="Arial" pitchFamily="34" charset="0"/>
                <a:cs typeface="Arial" pitchFamily="34" charset="0"/>
              </a:rPr>
              <a:t>Valve-in-Valve Procedures: 1-Yr Follow-Up Mortality Rates</a:t>
            </a:r>
            <a:endParaRPr lang="en-US" sz="2900" b="1" dirty="0">
              <a:solidFill>
                <a:srgbClr val="FFFF00"/>
              </a:solidFill>
              <a:latin typeface="Arial" pitchFamily="34" charset="0"/>
              <a:cs typeface="Arial" pitchFamily="34" charset="0"/>
            </a:endParaRPr>
          </a:p>
        </p:txBody>
      </p:sp>
      <p:sp>
        <p:nvSpPr>
          <p:cNvPr id="4" name="TextBox 3"/>
          <p:cNvSpPr txBox="1"/>
          <p:nvPr/>
        </p:nvSpPr>
        <p:spPr>
          <a:xfrm>
            <a:off x="2819400" y="6553200"/>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128759"/>
            <a:ext cx="2590800" cy="53317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23" y="2057400"/>
            <a:ext cx="2845627" cy="2834640"/>
          </a:xfrm>
          <a:prstGeom prst="rect">
            <a:avLst/>
          </a:prstGeom>
        </p:spPr>
      </p:pic>
    </p:spTree>
    <p:extLst>
      <p:ext uri="{BB962C8B-B14F-4D97-AF65-F5344CB8AC3E}">
        <p14:creationId xmlns:p14="http://schemas.microsoft.com/office/powerpoint/2010/main" val="288279799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99" y="21001"/>
            <a:ext cx="9144000" cy="923330"/>
          </a:xfrm>
          <a:prstGeom prst="rect">
            <a:avLst/>
          </a:prstGeom>
          <a:noFill/>
        </p:spPr>
        <p:txBody>
          <a:bodyPr wrap="square" rtlCol="0">
            <a:spAutoFit/>
          </a:bodyPr>
          <a:lstStyle/>
          <a:p>
            <a:pPr algn="ctr"/>
            <a:r>
              <a:rPr lang="en-US" sz="2700" b="1" dirty="0" smtClean="0">
                <a:solidFill>
                  <a:srgbClr val="FFFF00"/>
                </a:solidFill>
                <a:latin typeface="Arial" pitchFamily="34" charset="0"/>
                <a:cs typeface="Arial" pitchFamily="34" charset="0"/>
              </a:rPr>
              <a:t>Structural Valve Degeneration Following Surgical</a:t>
            </a:r>
          </a:p>
          <a:p>
            <a:pPr algn="ctr"/>
            <a:r>
              <a:rPr lang="en-US" sz="2700" b="1" dirty="0" smtClean="0">
                <a:solidFill>
                  <a:srgbClr val="FFFF00"/>
                </a:solidFill>
                <a:latin typeface="Arial" pitchFamily="34" charset="0"/>
                <a:cs typeface="Arial" pitchFamily="34" charset="0"/>
              </a:rPr>
              <a:t> or Transcatheter Aortic </a:t>
            </a:r>
            <a:r>
              <a:rPr lang="en-US" sz="2700" b="1" dirty="0" smtClean="0">
                <a:solidFill>
                  <a:srgbClr val="FFFF00"/>
                </a:solidFill>
                <a:latin typeface="Arial" pitchFamily="34" charset="0"/>
                <a:cs typeface="Arial" pitchFamily="34" charset="0"/>
              </a:rPr>
              <a:t>Bio-prosthesis </a:t>
            </a:r>
            <a:r>
              <a:rPr lang="en-US" sz="2700" b="1" dirty="0" smtClean="0">
                <a:solidFill>
                  <a:srgbClr val="FFFF00"/>
                </a:solidFill>
                <a:latin typeface="Arial" pitchFamily="34" charset="0"/>
                <a:cs typeface="Arial" pitchFamily="34" charset="0"/>
              </a:rPr>
              <a:t>Implantation</a:t>
            </a:r>
            <a:endParaRPr lang="en-US" sz="2700" b="1" dirty="0">
              <a:solidFill>
                <a:srgbClr val="FFFF00"/>
              </a:solidFill>
              <a:latin typeface="Arial" pitchFamily="34" charset="0"/>
              <a:cs typeface="Arial" pitchFamily="34" charset="0"/>
            </a:endParaRPr>
          </a:p>
        </p:txBody>
      </p:sp>
      <p:sp>
        <p:nvSpPr>
          <p:cNvPr id="4" name="TextBox 3"/>
          <p:cNvSpPr txBox="1"/>
          <p:nvPr/>
        </p:nvSpPr>
        <p:spPr>
          <a:xfrm>
            <a:off x="2819400" y="6564868"/>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672" y="1143000"/>
            <a:ext cx="8719928" cy="5352766"/>
          </a:xfrm>
          <a:prstGeom prst="rect">
            <a:avLst/>
          </a:prstGeom>
        </p:spPr>
      </p:pic>
    </p:spTree>
    <p:extLst>
      <p:ext uri="{BB962C8B-B14F-4D97-AF65-F5344CB8AC3E}">
        <p14:creationId xmlns:p14="http://schemas.microsoft.com/office/powerpoint/2010/main" val="311352441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0" y="1066800"/>
            <a:ext cx="9144000" cy="4343400"/>
            <a:chOff x="76205" y="1066800"/>
            <a:chExt cx="9144000" cy="434340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5" y="1066800"/>
              <a:ext cx="9144000" cy="4343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0206" y="4191000"/>
              <a:ext cx="2043794" cy="994278"/>
            </a:xfrm>
            <a:prstGeom prst="rect">
              <a:avLst/>
            </a:prstGeom>
          </p:spPr>
        </p:pic>
      </p:grpSp>
    </p:spTree>
    <p:extLst>
      <p:ext uri="{BB962C8B-B14F-4D97-AF65-F5344CB8AC3E}">
        <p14:creationId xmlns:p14="http://schemas.microsoft.com/office/powerpoint/2010/main" val="298405309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8645" y="38100"/>
            <a:ext cx="375356"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5"/>
            <a:ext cx="9144001" cy="1384995"/>
          </a:xfrm>
          <a:prstGeom prst="rect">
            <a:avLst/>
          </a:prstGeom>
          <a:noFill/>
        </p:spPr>
        <p:txBody>
          <a:bodyPr wrap="square" rtlCol="0">
            <a:spAutoFit/>
          </a:bodyPr>
          <a:lstStyle/>
          <a:p>
            <a:pPr algn="ctr"/>
            <a:r>
              <a:rPr lang="en-US" sz="2800" b="1" dirty="0" smtClean="0">
                <a:solidFill>
                  <a:srgbClr val="FFFF00"/>
                </a:solidFill>
                <a:latin typeface="Arial" pitchFamily="34" charset="0"/>
                <a:cs typeface="Arial" pitchFamily="34" charset="0"/>
              </a:rPr>
              <a:t>RESOLVE and SAVORY Registries:</a:t>
            </a:r>
          </a:p>
          <a:p>
            <a:pPr algn="ctr"/>
            <a:r>
              <a:rPr lang="en-US" sz="2800" b="1" dirty="0" smtClean="0">
                <a:solidFill>
                  <a:srgbClr val="FFFF00"/>
                </a:solidFill>
                <a:latin typeface="Arial" pitchFamily="34" charset="0"/>
                <a:cs typeface="Arial" pitchFamily="34" charset="0"/>
              </a:rPr>
              <a:t>Study Design and Effect of Anticoagulation on Reduced Leaflet Motion</a:t>
            </a:r>
            <a:endParaRPr lang="en-US" sz="2800" b="1" dirty="0">
              <a:solidFill>
                <a:srgbClr val="FFFF00"/>
              </a:solidFill>
              <a:latin typeface="Arial" pitchFamily="34" charset="0"/>
              <a:cs typeface="Arial" pitchFamily="34" charset="0"/>
            </a:endParaRPr>
          </a:p>
        </p:txBody>
      </p:sp>
      <p:sp>
        <p:nvSpPr>
          <p:cNvPr id="4" name="TextBox 3"/>
          <p:cNvSpPr txBox="1"/>
          <p:nvPr/>
        </p:nvSpPr>
        <p:spPr>
          <a:xfrm>
            <a:off x="4572013" y="6564868"/>
            <a:ext cx="4571999" cy="369332"/>
          </a:xfrm>
          <a:prstGeom prst="rect">
            <a:avLst/>
          </a:prstGeom>
          <a:noFill/>
        </p:spPr>
        <p:txBody>
          <a:bodyPr wrap="square" rtlCol="0">
            <a:spAutoFit/>
          </a:bodyPr>
          <a:lstStyle/>
          <a:p>
            <a:r>
              <a:rPr lang="en-US" b="1" i="1" dirty="0" err="1" smtClean="0">
                <a:solidFill>
                  <a:srgbClr val="FFFF00"/>
                </a:solidFill>
                <a:latin typeface="Arial" pitchFamily="34" charset="0"/>
                <a:cs typeface="Arial" pitchFamily="34" charset="0"/>
              </a:rPr>
              <a:t>Chakravarty</a:t>
            </a:r>
            <a:r>
              <a:rPr lang="en-US" b="1" i="1" dirty="0" smtClean="0">
                <a:solidFill>
                  <a:srgbClr val="FFFF00"/>
                </a:solidFill>
                <a:latin typeface="Arial" pitchFamily="34" charset="0"/>
                <a:cs typeface="Arial" pitchFamily="34" charset="0"/>
              </a:rPr>
              <a:t> et al., Lancet 2017;389:2383 </a:t>
            </a:r>
            <a:endParaRPr lang="en-US" b="1" i="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387" y="1371600"/>
            <a:ext cx="7217229" cy="5193268"/>
          </a:xfrm>
          <a:prstGeom prst="rect">
            <a:avLst/>
          </a:prstGeom>
        </p:spPr>
      </p:pic>
    </p:spTree>
    <p:extLst>
      <p:ext uri="{BB962C8B-B14F-4D97-AF65-F5344CB8AC3E}">
        <p14:creationId xmlns:p14="http://schemas.microsoft.com/office/powerpoint/2010/main" val="4189077424"/>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34938" y="-46038"/>
            <a:ext cx="9144001" cy="930276"/>
          </a:xfrm>
        </p:spPr>
        <p:txBody>
          <a:bodyPr/>
          <a:lstStyle/>
          <a:p>
            <a:pPr>
              <a:defRPr/>
            </a:pPr>
            <a:r>
              <a:rPr lang="en-US" sz="2700" dirty="0" smtClean="0">
                <a:ea typeface="+mj-ea"/>
              </a:rPr>
              <a:t>Sept 12</a:t>
            </a:r>
            <a:r>
              <a:rPr lang="en-US" sz="2700" baseline="30000" dirty="0" smtClean="0">
                <a:ea typeface="+mj-ea"/>
              </a:rPr>
              <a:t>th</a:t>
            </a:r>
            <a:r>
              <a:rPr lang="en-US" sz="2700" dirty="0" smtClean="0">
                <a:ea typeface="+mj-ea"/>
              </a:rPr>
              <a:t> </a:t>
            </a:r>
            <a:r>
              <a:rPr lang="en-US" sz="2700" dirty="0">
                <a:ea typeface="+mj-ea"/>
              </a:rPr>
              <a:t>2017 Structural Heart Live #</a:t>
            </a:r>
            <a:r>
              <a:rPr lang="en-US" sz="2700" dirty="0" smtClean="0">
                <a:ea typeface="+mj-ea"/>
              </a:rPr>
              <a:t>19: MD, 79 </a:t>
            </a:r>
            <a:r>
              <a:rPr lang="en-US" sz="2700" dirty="0">
                <a:ea typeface="+mj-ea"/>
              </a:rPr>
              <a:t>yr. F</a:t>
            </a:r>
          </a:p>
        </p:txBody>
      </p:sp>
      <p:pic>
        <p:nvPicPr>
          <p:cNvPr id="2662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9350" y="38102"/>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1"/>
          <p:cNvSpPr txBox="1">
            <a:spLocks noChangeArrowheads="1"/>
          </p:cNvSpPr>
          <p:nvPr/>
        </p:nvSpPr>
        <p:spPr bwMode="auto">
          <a:xfrm>
            <a:off x="95250" y="817573"/>
            <a:ext cx="9048750" cy="570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2" tIns="45086" rIns="90182" bIns="45086">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2400" b="1" dirty="0" smtClean="0">
                <a:solidFill>
                  <a:srgbClr val="FFFF00"/>
                </a:solidFill>
                <a:cs typeface="Arial" pitchFamily="34" charset="0"/>
              </a:rPr>
              <a:t>Presentation:</a:t>
            </a:r>
            <a:r>
              <a:rPr lang="en-US" altLang="en-US" sz="2400" b="1" dirty="0" smtClean="0">
                <a:solidFill>
                  <a:srgbClr val="FFFFFF"/>
                </a:solidFill>
                <a:cs typeface="Arial" pitchFamily="34" charset="0"/>
              </a:rPr>
              <a:t> Worsening dyspnea on exertion NYHA class III  </a:t>
            </a:r>
          </a:p>
          <a:p>
            <a:pPr fontAlgn="base">
              <a:spcBef>
                <a:spcPct val="0"/>
              </a:spcBef>
              <a:spcAft>
                <a:spcPct val="0"/>
              </a:spcAft>
            </a:pPr>
            <a:endParaRPr lang="en-US" altLang="en-US" sz="2400" b="1" dirty="0" smtClean="0">
              <a:solidFill>
                <a:srgbClr val="FFFFFF"/>
              </a:solidFill>
              <a:cs typeface="Arial" pitchFamily="34" charset="0"/>
            </a:endParaRPr>
          </a:p>
          <a:p>
            <a:pPr fontAlgn="base">
              <a:spcBef>
                <a:spcPct val="0"/>
              </a:spcBef>
              <a:spcAft>
                <a:spcPct val="0"/>
              </a:spcAft>
            </a:pPr>
            <a:r>
              <a:rPr lang="en-US" altLang="en-US" sz="2400" b="1" dirty="0" smtClean="0">
                <a:solidFill>
                  <a:srgbClr val="FFFF00"/>
                </a:solidFill>
                <a:cs typeface="Arial" pitchFamily="34" charset="0"/>
              </a:rPr>
              <a:t>PMH:</a:t>
            </a:r>
            <a:r>
              <a:rPr lang="en-US" altLang="en-US" sz="2400" b="1" dirty="0" smtClean="0">
                <a:solidFill>
                  <a:srgbClr val="FFFFFF"/>
                </a:solidFill>
                <a:cs typeface="Arial" pitchFamily="34" charset="0"/>
              </a:rPr>
              <a:t> CAD (previous PCI), Diabetes, hypertension, hypercholesterolemia, hepatitis C, Non-</a:t>
            </a:r>
            <a:r>
              <a:rPr lang="en-US" altLang="en-US" sz="2400" b="1" dirty="0" err="1" smtClean="0">
                <a:solidFill>
                  <a:srgbClr val="FFFFFF"/>
                </a:solidFill>
                <a:cs typeface="Arial" pitchFamily="34" charset="0"/>
              </a:rPr>
              <a:t>hodgkins</a:t>
            </a:r>
            <a:r>
              <a:rPr lang="en-US" altLang="en-US" sz="2400" b="1" dirty="0" smtClean="0">
                <a:solidFill>
                  <a:srgbClr val="FFFFFF"/>
                </a:solidFill>
                <a:cs typeface="Arial" pitchFamily="34" charset="0"/>
              </a:rPr>
              <a:t> lymphoma, hypothyroidism, DJD spine</a:t>
            </a:r>
          </a:p>
          <a:p>
            <a:pPr fontAlgn="base">
              <a:spcBef>
                <a:spcPct val="0"/>
              </a:spcBef>
              <a:spcAft>
                <a:spcPct val="0"/>
              </a:spcAft>
            </a:pPr>
            <a:endParaRPr lang="en-US" altLang="en-US" sz="2400" b="1" dirty="0" smtClean="0">
              <a:solidFill>
                <a:srgbClr val="FFFFFF"/>
              </a:solidFill>
              <a:cs typeface="Arial" pitchFamily="34" charset="0"/>
            </a:endParaRPr>
          </a:p>
          <a:p>
            <a:pPr fontAlgn="base">
              <a:spcBef>
                <a:spcPct val="0"/>
              </a:spcBef>
              <a:spcAft>
                <a:spcPct val="0"/>
              </a:spcAft>
            </a:pPr>
            <a:r>
              <a:rPr lang="en-US" altLang="en-US" sz="2400" b="1" dirty="0" smtClean="0">
                <a:solidFill>
                  <a:srgbClr val="FFFF00"/>
                </a:solidFill>
                <a:cs typeface="Arial" pitchFamily="34" charset="0"/>
              </a:rPr>
              <a:t>Medications:</a:t>
            </a:r>
            <a:r>
              <a:rPr lang="en-US" altLang="en-US" sz="2400" b="1" dirty="0" smtClean="0">
                <a:solidFill>
                  <a:srgbClr val="FFFFFF"/>
                </a:solidFill>
                <a:cs typeface="Arial" pitchFamily="34" charset="0"/>
              </a:rPr>
              <a:t> Aspirin, </a:t>
            </a:r>
            <a:r>
              <a:rPr lang="en-US" altLang="en-US" sz="2400" b="1" dirty="0" err="1" smtClean="0">
                <a:solidFill>
                  <a:srgbClr val="FFFFFF"/>
                </a:solidFill>
                <a:cs typeface="Arial" pitchFamily="34" charset="0"/>
              </a:rPr>
              <a:t>Rosuvastatin</a:t>
            </a:r>
            <a:r>
              <a:rPr lang="en-US" altLang="en-US" sz="2400" b="1" dirty="0" smtClean="0">
                <a:solidFill>
                  <a:srgbClr val="FFFFFF"/>
                </a:solidFill>
                <a:cs typeface="Arial" pitchFamily="34" charset="0"/>
              </a:rPr>
              <a:t>, Metoprolol XL, Insulin, Thyroxine. </a:t>
            </a:r>
          </a:p>
          <a:p>
            <a:pPr fontAlgn="base">
              <a:spcBef>
                <a:spcPct val="0"/>
              </a:spcBef>
              <a:spcAft>
                <a:spcPct val="0"/>
              </a:spcAft>
            </a:pPr>
            <a:endParaRPr lang="en-US" altLang="en-US" sz="2400" b="1" dirty="0" smtClean="0">
              <a:solidFill>
                <a:srgbClr val="FFFFFF"/>
              </a:solidFill>
              <a:cs typeface="Arial" pitchFamily="34" charset="0"/>
            </a:endParaRPr>
          </a:p>
          <a:p>
            <a:pPr eaLnBrk="0" fontAlgn="base" hangingPunct="0">
              <a:spcBef>
                <a:spcPct val="20000"/>
              </a:spcBef>
              <a:spcAft>
                <a:spcPct val="0"/>
              </a:spcAft>
            </a:pPr>
            <a:r>
              <a:rPr lang="en-US" altLang="en-US" sz="2400" b="1" dirty="0" smtClean="0">
                <a:solidFill>
                  <a:srgbClr val="FFFF00"/>
                </a:solidFill>
                <a:cs typeface="Arial" pitchFamily="34" charset="0"/>
              </a:rPr>
              <a:t>TTE (07/25/17): </a:t>
            </a:r>
            <a:r>
              <a:rPr lang="en-US" altLang="en-US" sz="2400" b="1" dirty="0" smtClean="0">
                <a:solidFill>
                  <a:srgbClr val="FFFFFF"/>
                </a:solidFill>
                <a:cs typeface="Arial" pitchFamily="34" charset="0"/>
              </a:rPr>
              <a:t>Severe AS; </a:t>
            </a:r>
            <a:r>
              <a:rPr lang="en-US" altLang="en-US" sz="2400" b="1" dirty="0" smtClean="0">
                <a:solidFill>
                  <a:srgbClr val="FFFFFF"/>
                </a:solidFill>
                <a:cs typeface="Arial" pitchFamily="34" charset="0"/>
              </a:rPr>
              <a:t>PG/MG/AVA = 74/50 mmHg / 0.57 </a:t>
            </a:r>
            <a:r>
              <a:rPr lang="en-US" altLang="en-US" sz="2400" b="1" dirty="0" smtClean="0">
                <a:solidFill>
                  <a:srgbClr val="FFFFFF"/>
                </a:solidFill>
                <a:cs typeface="Arial" pitchFamily="34" charset="0"/>
              </a:rPr>
              <a:t>cm</a:t>
            </a:r>
            <a:r>
              <a:rPr lang="en-US" altLang="en-US" sz="2400" b="1" baseline="30000" dirty="0" smtClean="0">
                <a:solidFill>
                  <a:srgbClr val="FFFFFF"/>
                </a:solidFill>
                <a:cs typeface="Arial" pitchFamily="34" charset="0"/>
              </a:rPr>
              <a:t>2</a:t>
            </a:r>
            <a:r>
              <a:rPr lang="en-US" altLang="en-US" sz="2400" b="1" dirty="0" smtClean="0">
                <a:solidFill>
                  <a:srgbClr val="FFFFFF"/>
                </a:solidFill>
                <a:cs typeface="Arial" pitchFamily="34" charset="0"/>
              </a:rPr>
              <a:t>, </a:t>
            </a:r>
            <a:r>
              <a:rPr lang="en-US" altLang="en-US" sz="2400" b="1" dirty="0" err="1" smtClean="0">
                <a:solidFill>
                  <a:srgbClr val="FFFFFF"/>
                </a:solidFill>
                <a:cs typeface="Arial" pitchFamily="34" charset="0"/>
              </a:rPr>
              <a:t>Ao</a:t>
            </a:r>
            <a:r>
              <a:rPr lang="en-US" altLang="en-US" sz="2400" b="1" dirty="0" smtClean="0">
                <a:solidFill>
                  <a:srgbClr val="FFFFFF"/>
                </a:solidFill>
                <a:cs typeface="Arial" pitchFamily="34" charset="0"/>
              </a:rPr>
              <a:t> peak velocity = 4.3 m/s, LVEF 58%</a:t>
            </a:r>
          </a:p>
          <a:p>
            <a:pPr fontAlgn="base">
              <a:spcBef>
                <a:spcPct val="0"/>
              </a:spcBef>
              <a:spcAft>
                <a:spcPct val="0"/>
              </a:spcAft>
            </a:pPr>
            <a:endParaRPr lang="en-US" altLang="en-US" sz="2400" b="1" dirty="0" smtClean="0">
              <a:solidFill>
                <a:srgbClr val="FFFFFF"/>
              </a:solidFill>
              <a:cs typeface="Arial" pitchFamily="34" charset="0"/>
            </a:endParaRPr>
          </a:p>
          <a:p>
            <a:pPr fontAlgn="base">
              <a:spcBef>
                <a:spcPct val="0"/>
              </a:spcBef>
              <a:spcAft>
                <a:spcPct val="0"/>
              </a:spcAft>
            </a:pPr>
            <a:r>
              <a:rPr lang="en-US" altLang="en-US" sz="2400" b="1" dirty="0" smtClean="0">
                <a:solidFill>
                  <a:srgbClr val="FFFF00"/>
                </a:solidFill>
                <a:cs typeface="Arial" pitchFamily="34" charset="0"/>
              </a:rPr>
              <a:t>EKG (08/23/17):</a:t>
            </a:r>
            <a:r>
              <a:rPr lang="en-US" altLang="en-US" sz="2400" b="1" dirty="0" smtClean="0">
                <a:solidFill>
                  <a:srgbClr val="FFFFFF"/>
                </a:solidFill>
                <a:cs typeface="Arial" pitchFamily="34" charset="0"/>
              </a:rPr>
              <a:t> SR, non-specific ST-T wave changes </a:t>
            </a:r>
          </a:p>
          <a:p>
            <a:pPr fontAlgn="base">
              <a:spcBef>
                <a:spcPct val="0"/>
              </a:spcBef>
              <a:spcAft>
                <a:spcPct val="0"/>
              </a:spcAft>
            </a:pPr>
            <a:endParaRPr lang="en-US" altLang="en-US" sz="2400" b="1" dirty="0" smtClean="0">
              <a:solidFill>
                <a:srgbClr val="FFFFFF"/>
              </a:solidFill>
              <a:cs typeface="Arial" pitchFamily="34" charset="0"/>
            </a:endParaRPr>
          </a:p>
          <a:p>
            <a:pPr fontAlgn="base">
              <a:spcBef>
                <a:spcPct val="0"/>
              </a:spcBef>
              <a:spcAft>
                <a:spcPct val="0"/>
              </a:spcAft>
            </a:pPr>
            <a:r>
              <a:rPr lang="en-US" altLang="en-US" sz="2400" b="1" dirty="0" smtClean="0">
                <a:solidFill>
                  <a:srgbClr val="FFFF00"/>
                </a:solidFill>
                <a:cs typeface="Arial" pitchFamily="34" charset="0"/>
              </a:rPr>
              <a:t>Cath (01/10/16): </a:t>
            </a:r>
            <a:r>
              <a:rPr lang="en-US" altLang="en-US" sz="2400" b="1" dirty="0" smtClean="0">
                <a:solidFill>
                  <a:srgbClr val="FFFFFF"/>
                </a:solidFill>
                <a:cs typeface="Arial" pitchFamily="34" charset="0"/>
              </a:rPr>
              <a:t>One vessel CAD (medical management)</a:t>
            </a:r>
          </a:p>
        </p:txBody>
      </p:sp>
    </p:spTree>
    <p:extLst>
      <p:ext uri="{BB962C8B-B14F-4D97-AF65-F5344CB8AC3E}">
        <p14:creationId xmlns:p14="http://schemas.microsoft.com/office/powerpoint/2010/main" val="61500463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6202" y="1752600"/>
            <a:ext cx="8991599" cy="2185214"/>
          </a:xfrm>
          <a:prstGeom prst="rect">
            <a:avLst/>
          </a:prstGeom>
        </p:spPr>
        <p:txBody>
          <a:bodyPr wrap="square">
            <a:spAutoFit/>
          </a:bodyPr>
          <a:lstStyle/>
          <a:p>
            <a:pPr algn="ctr"/>
            <a:r>
              <a:rPr lang="en-US" sz="3600" b="1" dirty="0">
                <a:solidFill>
                  <a:srgbClr val="FFFF00"/>
                </a:solidFill>
                <a:latin typeface="Arial" pitchFamily="34" charset="0"/>
                <a:cs typeface="Arial" pitchFamily="34" charset="0"/>
              </a:rPr>
              <a:t>Subclinical Leaflet </a:t>
            </a:r>
            <a:r>
              <a:rPr lang="en-US" sz="3600" b="1" dirty="0" smtClean="0">
                <a:solidFill>
                  <a:srgbClr val="FFFF00"/>
                </a:solidFill>
                <a:latin typeface="Arial" pitchFamily="34" charset="0"/>
                <a:cs typeface="Arial" pitchFamily="34" charset="0"/>
              </a:rPr>
              <a:t>Thrombosis</a:t>
            </a:r>
          </a:p>
          <a:p>
            <a:pPr algn="ctr"/>
            <a:r>
              <a:rPr lang="en-US" sz="3600" b="1" dirty="0" smtClean="0">
                <a:solidFill>
                  <a:srgbClr val="FFFF00"/>
                </a:solidFill>
                <a:latin typeface="Arial" pitchFamily="34" charset="0"/>
                <a:cs typeface="Arial" pitchFamily="34" charset="0"/>
              </a:rPr>
              <a:t> </a:t>
            </a:r>
            <a:r>
              <a:rPr lang="en-US" sz="3600" b="1" dirty="0">
                <a:solidFill>
                  <a:srgbClr val="FFFF00"/>
                </a:solidFill>
                <a:latin typeface="Arial" pitchFamily="34" charset="0"/>
                <a:cs typeface="Arial" pitchFamily="34" charset="0"/>
              </a:rPr>
              <a:t>in Surgical and Transcatheter </a:t>
            </a:r>
            <a:r>
              <a:rPr lang="en-US" sz="3600" b="1" dirty="0" err="1">
                <a:solidFill>
                  <a:srgbClr val="FFFF00"/>
                </a:solidFill>
                <a:latin typeface="Arial" pitchFamily="34" charset="0"/>
                <a:cs typeface="Arial" pitchFamily="34" charset="0"/>
              </a:rPr>
              <a:t>Bioprosthetic</a:t>
            </a:r>
            <a:r>
              <a:rPr lang="en-US" sz="3600" b="1" dirty="0">
                <a:solidFill>
                  <a:srgbClr val="FFFF00"/>
                </a:solidFill>
                <a:latin typeface="Arial" pitchFamily="34" charset="0"/>
                <a:cs typeface="Arial" pitchFamily="34" charset="0"/>
              </a:rPr>
              <a:t> Aortic </a:t>
            </a:r>
            <a:r>
              <a:rPr lang="en-US" sz="3600" b="1" dirty="0" smtClean="0">
                <a:solidFill>
                  <a:srgbClr val="FFFF00"/>
                </a:solidFill>
                <a:latin typeface="Arial" pitchFamily="34" charset="0"/>
                <a:cs typeface="Arial" pitchFamily="34" charset="0"/>
              </a:rPr>
              <a:t>Valves </a:t>
            </a:r>
          </a:p>
          <a:p>
            <a:pPr algn="ctr"/>
            <a:r>
              <a:rPr lang="en-US" sz="2800" b="1" dirty="0" smtClean="0">
                <a:solidFill>
                  <a:srgbClr val="FFFF00"/>
                </a:solidFill>
                <a:latin typeface="Arial" pitchFamily="34" charset="0"/>
                <a:cs typeface="Arial" pitchFamily="34" charset="0"/>
              </a:rPr>
              <a:t>Results </a:t>
            </a:r>
            <a:r>
              <a:rPr lang="en-US" sz="2800" b="1" dirty="0">
                <a:solidFill>
                  <a:srgbClr val="FFFF00"/>
                </a:solidFill>
                <a:latin typeface="Arial" pitchFamily="34" charset="0"/>
                <a:cs typeface="Arial" pitchFamily="34" charset="0"/>
              </a:rPr>
              <a:t>from RESOLVE and SAVORY </a:t>
            </a:r>
            <a:r>
              <a:rPr lang="en-US" sz="2800" b="1" dirty="0" smtClean="0">
                <a:solidFill>
                  <a:srgbClr val="FFFF00"/>
                </a:solidFill>
                <a:latin typeface="Arial" pitchFamily="34" charset="0"/>
                <a:cs typeface="Arial" pitchFamily="34" charset="0"/>
              </a:rPr>
              <a:t>Registries</a:t>
            </a:r>
            <a:endParaRPr lang="en-US" sz="28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400485324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32046"/>
            <a:ext cx="9144001" cy="954107"/>
          </a:xfrm>
          <a:prstGeom prst="rect">
            <a:avLst/>
          </a:prstGeom>
          <a:noFill/>
        </p:spPr>
        <p:txBody>
          <a:bodyPr wrap="square" rtlCol="0">
            <a:spAutoFit/>
          </a:bodyPr>
          <a:lstStyle/>
          <a:p>
            <a:pPr algn="ctr"/>
            <a:r>
              <a:rPr lang="en-US" sz="2800" b="1" dirty="0" smtClean="0">
                <a:solidFill>
                  <a:srgbClr val="FFFF00"/>
                </a:solidFill>
                <a:latin typeface="Arial" pitchFamily="34" charset="0"/>
                <a:cs typeface="Arial" pitchFamily="34" charset="0"/>
              </a:rPr>
              <a:t>RESOLVE and SAVORY Registries:</a:t>
            </a:r>
          </a:p>
          <a:p>
            <a:pPr algn="ctr"/>
            <a:r>
              <a:rPr lang="en-US" sz="2800" b="1" dirty="0" smtClean="0">
                <a:solidFill>
                  <a:srgbClr val="FFFF00"/>
                </a:solidFill>
                <a:latin typeface="Arial" pitchFamily="34" charset="0"/>
                <a:cs typeface="Arial" pitchFamily="34" charset="0"/>
              </a:rPr>
              <a:t>Valve Types and Timing to CT</a:t>
            </a:r>
            <a:endParaRPr lang="en-US" sz="2800" b="1" dirty="0">
              <a:solidFill>
                <a:srgbClr val="FFFF00"/>
              </a:solidFill>
              <a:latin typeface="Arial" pitchFamily="34" charset="0"/>
              <a:cs typeface="Arial" pitchFamily="34" charset="0"/>
            </a:endParaRPr>
          </a:p>
        </p:txBody>
      </p:sp>
      <p:grpSp>
        <p:nvGrpSpPr>
          <p:cNvPr id="5" name="Group 4"/>
          <p:cNvGrpSpPr/>
          <p:nvPr/>
        </p:nvGrpSpPr>
        <p:grpSpPr>
          <a:xfrm>
            <a:off x="381000" y="1553109"/>
            <a:ext cx="8340727" cy="3171291"/>
            <a:chOff x="533400" y="1905000"/>
            <a:chExt cx="8340727" cy="2690475"/>
          </a:xfrm>
        </p:grpSpPr>
        <p:sp>
          <p:nvSpPr>
            <p:cNvPr id="6" name="TextBox 5"/>
            <p:cNvSpPr txBox="1"/>
            <p:nvPr/>
          </p:nvSpPr>
          <p:spPr>
            <a:xfrm>
              <a:off x="2286000" y="1905000"/>
              <a:ext cx="4724400" cy="861673"/>
            </a:xfrm>
            <a:prstGeom prst="rect">
              <a:avLst/>
            </a:prstGeom>
            <a:noFill/>
            <a:ln>
              <a:solidFill>
                <a:schemeClr val="accent1">
                  <a:lumMod val="60000"/>
                  <a:lumOff val="40000"/>
                </a:schemeClr>
              </a:solidFill>
            </a:ln>
          </p:spPr>
          <p:txBody>
            <a:bodyPr wrap="square" rtlCol="0" anchor="ctr">
              <a:spAutoFit/>
            </a:bodyPr>
            <a:lstStyle/>
            <a:p>
              <a:pPr algn="ctr"/>
              <a:r>
                <a:rPr lang="en-US" sz="2000" b="1" dirty="0" smtClean="0">
                  <a:solidFill>
                    <a:srgbClr val="FFFFFF"/>
                  </a:solidFill>
                  <a:latin typeface="Arial" pitchFamily="34" charset="0"/>
                  <a:cs typeface="Arial" pitchFamily="34" charset="0"/>
                </a:rPr>
                <a:t>890 patients with interpretable CTs</a:t>
              </a:r>
            </a:p>
            <a:p>
              <a:pPr algn="ctr"/>
              <a:r>
                <a:rPr lang="en-US" sz="2000" b="1" dirty="0" smtClean="0">
                  <a:solidFill>
                    <a:srgbClr val="FFFFFF"/>
                  </a:solidFill>
                  <a:latin typeface="Arial" pitchFamily="34" charset="0"/>
                  <a:cs typeface="Arial" pitchFamily="34" charset="0"/>
                </a:rPr>
                <a:t>Median time from AVR to CT </a:t>
              </a:r>
            </a:p>
            <a:p>
              <a:pPr algn="ctr"/>
              <a:r>
                <a:rPr lang="en-US" sz="2000" b="1" dirty="0" smtClean="0">
                  <a:solidFill>
                    <a:srgbClr val="FFFFFF"/>
                  </a:solidFill>
                  <a:latin typeface="Arial" pitchFamily="34" charset="0"/>
                  <a:cs typeface="Arial" pitchFamily="34" charset="0"/>
                </a:rPr>
                <a:t>83 days (IQR 32-281 days)</a:t>
              </a:r>
              <a:endParaRPr lang="en-US" sz="2000" b="1" dirty="0">
                <a:solidFill>
                  <a:srgbClr val="FFFFFF"/>
                </a:solidFill>
                <a:latin typeface="Arial" pitchFamily="34" charset="0"/>
                <a:cs typeface="Arial" pitchFamily="34" charset="0"/>
              </a:endParaRPr>
            </a:p>
          </p:txBody>
        </p:sp>
        <p:sp>
          <p:nvSpPr>
            <p:cNvPr id="7" name="TextBox 6"/>
            <p:cNvSpPr txBox="1"/>
            <p:nvPr/>
          </p:nvSpPr>
          <p:spPr>
            <a:xfrm>
              <a:off x="533400" y="3733802"/>
              <a:ext cx="3810000" cy="861673"/>
            </a:xfrm>
            <a:prstGeom prst="rect">
              <a:avLst/>
            </a:prstGeom>
            <a:noFill/>
            <a:ln>
              <a:solidFill>
                <a:schemeClr val="accent1">
                  <a:lumMod val="60000"/>
                  <a:lumOff val="40000"/>
                </a:schemeClr>
              </a:solidFill>
            </a:ln>
          </p:spPr>
          <p:txBody>
            <a:bodyPr wrap="square" rtlCol="0" anchor="ctr">
              <a:spAutoFit/>
            </a:bodyPr>
            <a:lstStyle/>
            <a:p>
              <a:pPr algn="ctr"/>
              <a:r>
                <a:rPr lang="en-US" sz="2000" b="1" dirty="0" smtClean="0">
                  <a:solidFill>
                    <a:srgbClr val="FFFFFF"/>
                  </a:solidFill>
                  <a:latin typeface="Arial" pitchFamily="34" charset="0"/>
                  <a:cs typeface="Arial" pitchFamily="34" charset="0"/>
                </a:rPr>
                <a:t>752 transcatheter valves Median time from TAVR to CT 58 days (IQR 32-236 days)</a:t>
              </a:r>
            </a:p>
          </p:txBody>
        </p:sp>
        <p:sp>
          <p:nvSpPr>
            <p:cNvPr id="8" name="TextBox 7"/>
            <p:cNvSpPr txBox="1"/>
            <p:nvPr/>
          </p:nvSpPr>
          <p:spPr>
            <a:xfrm>
              <a:off x="4953000" y="3733801"/>
              <a:ext cx="3921127" cy="861673"/>
            </a:xfrm>
            <a:prstGeom prst="rect">
              <a:avLst/>
            </a:prstGeom>
            <a:noFill/>
            <a:ln>
              <a:solidFill>
                <a:schemeClr val="accent1">
                  <a:lumMod val="60000"/>
                  <a:lumOff val="40000"/>
                </a:schemeClr>
              </a:solidFill>
            </a:ln>
          </p:spPr>
          <p:txBody>
            <a:bodyPr wrap="square" rtlCol="0" anchor="ctr">
              <a:spAutoFit/>
            </a:bodyPr>
            <a:lstStyle/>
            <a:p>
              <a:pPr algn="ctr"/>
              <a:r>
                <a:rPr lang="en-US" sz="2000" b="1" dirty="0" smtClean="0">
                  <a:solidFill>
                    <a:srgbClr val="FFFFFF"/>
                  </a:solidFill>
                  <a:latin typeface="Arial" pitchFamily="34" charset="0"/>
                  <a:cs typeface="Arial" pitchFamily="34" charset="0"/>
                </a:rPr>
                <a:t>138 surgical valves</a:t>
              </a:r>
            </a:p>
            <a:p>
              <a:pPr algn="ctr"/>
              <a:r>
                <a:rPr lang="en-US" sz="2000" b="1" dirty="0" smtClean="0">
                  <a:solidFill>
                    <a:srgbClr val="FFFFFF"/>
                  </a:solidFill>
                  <a:latin typeface="Arial" pitchFamily="34" charset="0"/>
                  <a:cs typeface="Arial" pitchFamily="34" charset="0"/>
                </a:rPr>
                <a:t>Median time from SAVR to CT</a:t>
              </a:r>
            </a:p>
            <a:p>
              <a:pPr algn="ctr"/>
              <a:r>
                <a:rPr lang="en-US" sz="2000" b="1" dirty="0" smtClean="0">
                  <a:solidFill>
                    <a:srgbClr val="FFFFFF"/>
                  </a:solidFill>
                  <a:latin typeface="Arial" pitchFamily="34" charset="0"/>
                  <a:cs typeface="Arial" pitchFamily="34" charset="0"/>
                </a:rPr>
                <a:t>162 days (IQR 79-417 days)</a:t>
              </a:r>
            </a:p>
          </p:txBody>
        </p:sp>
        <p:cxnSp>
          <p:nvCxnSpPr>
            <p:cNvPr id="9" name="Straight Arrow Connector 8"/>
            <p:cNvCxnSpPr/>
            <p:nvPr/>
          </p:nvCxnSpPr>
          <p:spPr bwMode="auto">
            <a:xfrm>
              <a:off x="3048000" y="2766673"/>
              <a:ext cx="0" cy="967126"/>
            </a:xfrm>
            <a:prstGeom prst="straightConnector1">
              <a:avLst/>
            </a:prstGeom>
            <a:solidFill>
              <a:srgbClr val="FFCC99"/>
            </a:solidFill>
            <a:ln w="19050" cap="flat" cmpd="sng" algn="ctr">
              <a:solidFill>
                <a:schemeClr val="accent1">
                  <a:lumMod val="60000"/>
                  <a:lumOff val="40000"/>
                </a:schemeClr>
              </a:solidFill>
              <a:prstDash val="solid"/>
              <a:round/>
              <a:headEnd type="none" w="med" len="med"/>
              <a:tailEnd type="arrow"/>
            </a:ln>
            <a:effectLst/>
          </p:spPr>
        </p:cxnSp>
        <p:cxnSp>
          <p:nvCxnSpPr>
            <p:cNvPr id="10" name="Straight Arrow Connector 9"/>
            <p:cNvCxnSpPr/>
            <p:nvPr/>
          </p:nvCxnSpPr>
          <p:spPr bwMode="auto">
            <a:xfrm>
              <a:off x="5715000" y="2766673"/>
              <a:ext cx="0" cy="967126"/>
            </a:xfrm>
            <a:prstGeom prst="straightConnector1">
              <a:avLst/>
            </a:prstGeom>
            <a:solidFill>
              <a:srgbClr val="FFCC99"/>
            </a:solidFill>
            <a:ln w="19050" cap="flat" cmpd="sng" algn="ctr">
              <a:solidFill>
                <a:schemeClr val="accent1">
                  <a:lumMod val="60000"/>
                  <a:lumOff val="40000"/>
                </a:schemeClr>
              </a:solidFill>
              <a:prstDash val="solid"/>
              <a:round/>
              <a:headEnd type="none" w="med" len="med"/>
              <a:tailEnd type="arrow"/>
            </a:ln>
            <a:effectLst/>
          </p:spPr>
        </p:cxnSp>
      </p:grpSp>
      <p:sp>
        <p:nvSpPr>
          <p:cNvPr id="13" name="TextBox 12"/>
          <p:cNvSpPr txBox="1"/>
          <p:nvPr/>
        </p:nvSpPr>
        <p:spPr>
          <a:xfrm>
            <a:off x="914400" y="5190293"/>
            <a:ext cx="7391400" cy="892552"/>
          </a:xfrm>
          <a:prstGeom prst="rect">
            <a:avLst/>
          </a:prstGeom>
          <a:noFill/>
        </p:spPr>
        <p:txBody>
          <a:bodyPr wrap="square" rtlCol="0" anchor="ctr">
            <a:spAutoFit/>
          </a:bodyPr>
          <a:lstStyle/>
          <a:p>
            <a:pPr algn="ctr"/>
            <a:r>
              <a:rPr lang="en-US" sz="2600" b="1" dirty="0" smtClean="0">
                <a:solidFill>
                  <a:srgbClr val="FF4F4F"/>
                </a:solidFill>
                <a:latin typeface="Arial" pitchFamily="34" charset="0"/>
                <a:cs typeface="Arial" pitchFamily="34" charset="0"/>
              </a:rPr>
              <a:t>Time from TAVR to CT vs. SAVR to CT:  </a:t>
            </a:r>
            <a:r>
              <a:rPr lang="en-US" sz="2600" b="1" i="1" dirty="0" smtClean="0">
                <a:solidFill>
                  <a:srgbClr val="FF4F4F"/>
                </a:solidFill>
                <a:latin typeface="Arial" pitchFamily="34" charset="0"/>
                <a:cs typeface="Arial" pitchFamily="34" charset="0"/>
              </a:rPr>
              <a:t>p</a:t>
            </a:r>
            <a:r>
              <a:rPr lang="en-US" sz="2600" b="1" dirty="0" smtClean="0">
                <a:solidFill>
                  <a:srgbClr val="FF4F4F"/>
                </a:solidFill>
                <a:latin typeface="Arial" pitchFamily="34" charset="0"/>
                <a:cs typeface="Arial" pitchFamily="34" charset="0"/>
              </a:rPr>
              <a:t>=&lt;0.0001</a:t>
            </a:r>
            <a:endParaRPr lang="en-US" sz="2600" b="1" dirty="0">
              <a:solidFill>
                <a:srgbClr val="FF4F4F"/>
              </a:solidFill>
              <a:latin typeface="Arial" pitchFamily="34" charset="0"/>
              <a:cs typeface="Arial"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440487"/>
            <a:ext cx="47180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193555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32046"/>
            <a:ext cx="9144001" cy="954107"/>
          </a:xfrm>
          <a:prstGeom prst="rect">
            <a:avLst/>
          </a:prstGeom>
          <a:noFill/>
        </p:spPr>
        <p:txBody>
          <a:bodyPr wrap="square" rtlCol="0">
            <a:spAutoFit/>
          </a:bodyPr>
          <a:lstStyle/>
          <a:p>
            <a:pPr algn="ctr"/>
            <a:r>
              <a:rPr lang="en-US" sz="2800" b="1" dirty="0" smtClean="0">
                <a:solidFill>
                  <a:srgbClr val="FFFF00"/>
                </a:solidFill>
                <a:latin typeface="Arial" pitchFamily="34" charset="0"/>
                <a:cs typeface="Arial" pitchFamily="34" charset="0"/>
              </a:rPr>
              <a:t>RESOLVE and SAVORY Registries:</a:t>
            </a:r>
          </a:p>
          <a:p>
            <a:pPr algn="ctr"/>
            <a:r>
              <a:rPr lang="en-US" sz="2800" b="1" dirty="0" smtClean="0">
                <a:solidFill>
                  <a:srgbClr val="FFFF00"/>
                </a:solidFill>
                <a:latin typeface="Arial" pitchFamily="34" charset="0"/>
                <a:cs typeface="Arial" pitchFamily="34" charset="0"/>
              </a:rPr>
              <a:t>Prevalence of Reduced Leaflet Motion</a:t>
            </a:r>
            <a:endParaRPr lang="en-US" sz="2800" b="1" dirty="0">
              <a:solidFill>
                <a:srgbClr val="FFFF00"/>
              </a:solidFill>
              <a:latin typeface="Arial" pitchFamily="34" charset="0"/>
              <a:cs typeface="Arial" pitchFamily="34" charset="0"/>
            </a:endParaRPr>
          </a:p>
        </p:txBody>
      </p:sp>
      <p:sp>
        <p:nvSpPr>
          <p:cNvPr id="5" name="TextBox 4"/>
          <p:cNvSpPr txBox="1"/>
          <p:nvPr/>
        </p:nvSpPr>
        <p:spPr>
          <a:xfrm>
            <a:off x="533400" y="1226418"/>
            <a:ext cx="8077200" cy="830997"/>
          </a:xfrm>
          <a:prstGeom prst="rect">
            <a:avLst/>
          </a:prstGeom>
          <a:noFill/>
        </p:spPr>
        <p:txBody>
          <a:bodyPr wrap="square" rtlCol="0">
            <a:spAutoFit/>
          </a:bodyPr>
          <a:lstStyle/>
          <a:p>
            <a:pPr algn="ctr"/>
            <a:r>
              <a:rPr lang="en-US" sz="2400" b="1" dirty="0" smtClean="0">
                <a:solidFill>
                  <a:srgbClr val="FFFFFF"/>
                </a:solidFill>
                <a:latin typeface="Arial" pitchFamily="34" charset="0"/>
                <a:cs typeface="Arial" pitchFamily="34" charset="0"/>
              </a:rPr>
              <a:t>Transcatheter vs. Surgical </a:t>
            </a:r>
            <a:r>
              <a:rPr lang="en-US" sz="2400" b="1" dirty="0" err="1" smtClean="0">
                <a:solidFill>
                  <a:srgbClr val="FFFFFF"/>
                </a:solidFill>
                <a:latin typeface="Arial" pitchFamily="34" charset="0"/>
                <a:cs typeface="Arial" pitchFamily="34" charset="0"/>
              </a:rPr>
              <a:t>Bioprosthetic</a:t>
            </a:r>
            <a:r>
              <a:rPr lang="en-US" sz="2400" b="1" dirty="0" smtClean="0">
                <a:solidFill>
                  <a:srgbClr val="FFFFFF"/>
                </a:solidFill>
                <a:latin typeface="Arial" pitchFamily="34" charset="0"/>
                <a:cs typeface="Arial" pitchFamily="34" charset="0"/>
              </a:rPr>
              <a:t> Aortic Valves: </a:t>
            </a:r>
            <a:r>
              <a:rPr lang="en-US" sz="2400" b="1" i="1" dirty="0" smtClean="0">
                <a:solidFill>
                  <a:srgbClr val="FFFFFF"/>
                </a:solidFill>
                <a:latin typeface="Arial" pitchFamily="34" charset="0"/>
                <a:cs typeface="Arial" pitchFamily="34" charset="0"/>
              </a:rPr>
              <a:t>p</a:t>
            </a:r>
            <a:r>
              <a:rPr lang="en-US" sz="2400" b="1" dirty="0" smtClean="0">
                <a:solidFill>
                  <a:srgbClr val="FFFFFF"/>
                </a:solidFill>
                <a:latin typeface="Arial" pitchFamily="34" charset="0"/>
                <a:cs typeface="Arial" pitchFamily="34" charset="0"/>
              </a:rPr>
              <a:t>=0.001</a:t>
            </a:r>
            <a:endParaRPr lang="en-US" sz="2400" b="1" dirty="0">
              <a:solidFill>
                <a:srgbClr val="FFFFFF"/>
              </a:solidFill>
              <a:latin typeface="Arial" pitchFamily="34" charset="0"/>
              <a:cs typeface="Arial" pitchFamily="34" charset="0"/>
            </a:endParaRPr>
          </a:p>
        </p:txBody>
      </p:sp>
      <p:grpSp>
        <p:nvGrpSpPr>
          <p:cNvPr id="13" name="Group 12"/>
          <p:cNvGrpSpPr/>
          <p:nvPr/>
        </p:nvGrpSpPr>
        <p:grpSpPr>
          <a:xfrm>
            <a:off x="838200" y="2300554"/>
            <a:ext cx="7467600" cy="3171291"/>
            <a:chOff x="914400" y="1981995"/>
            <a:chExt cx="7467600" cy="2690475"/>
          </a:xfrm>
        </p:grpSpPr>
        <p:sp>
          <p:nvSpPr>
            <p:cNvPr id="6" name="TextBox 5"/>
            <p:cNvSpPr txBox="1"/>
            <p:nvPr/>
          </p:nvSpPr>
          <p:spPr>
            <a:xfrm>
              <a:off x="2286000" y="1981995"/>
              <a:ext cx="4495800" cy="861673"/>
            </a:xfrm>
            <a:prstGeom prst="rect">
              <a:avLst/>
            </a:prstGeom>
            <a:noFill/>
            <a:ln>
              <a:solidFill>
                <a:schemeClr val="accent1">
                  <a:lumMod val="60000"/>
                  <a:lumOff val="40000"/>
                </a:schemeClr>
              </a:solidFill>
            </a:ln>
          </p:spPr>
          <p:txBody>
            <a:bodyPr wrap="square" rtlCol="0" anchor="ctr">
              <a:spAutoFit/>
            </a:bodyPr>
            <a:lstStyle/>
            <a:p>
              <a:pPr algn="ctr"/>
              <a:r>
                <a:rPr lang="en-US" sz="2000" b="1" dirty="0" smtClean="0">
                  <a:solidFill>
                    <a:srgbClr val="FFFFFF"/>
                  </a:solidFill>
                  <a:latin typeface="Arial" pitchFamily="34" charset="0"/>
                  <a:cs typeface="Arial" pitchFamily="34" charset="0"/>
                </a:rPr>
                <a:t>Reduced leaflet motion was present in 106 patients (N=890)</a:t>
              </a:r>
            </a:p>
            <a:p>
              <a:pPr algn="ctr"/>
              <a:r>
                <a:rPr lang="en-US" sz="2000" b="1" dirty="0" smtClean="0">
                  <a:solidFill>
                    <a:srgbClr val="FFFFFF"/>
                  </a:solidFill>
                  <a:latin typeface="Arial" pitchFamily="34" charset="0"/>
                  <a:cs typeface="Arial" pitchFamily="34" charset="0"/>
                </a:rPr>
                <a:t>11.9%</a:t>
              </a:r>
              <a:endParaRPr lang="en-US" sz="2000" b="1" dirty="0">
                <a:solidFill>
                  <a:srgbClr val="FFFFFF"/>
                </a:solidFill>
                <a:latin typeface="Arial" pitchFamily="34" charset="0"/>
                <a:cs typeface="Arial" pitchFamily="34" charset="0"/>
              </a:endParaRPr>
            </a:p>
          </p:txBody>
        </p:sp>
        <p:sp>
          <p:nvSpPr>
            <p:cNvPr id="7" name="TextBox 6"/>
            <p:cNvSpPr txBox="1"/>
            <p:nvPr/>
          </p:nvSpPr>
          <p:spPr>
            <a:xfrm>
              <a:off x="914400" y="3810797"/>
              <a:ext cx="3429000" cy="861673"/>
            </a:xfrm>
            <a:prstGeom prst="rect">
              <a:avLst/>
            </a:prstGeom>
            <a:noFill/>
            <a:ln>
              <a:solidFill>
                <a:schemeClr val="accent1">
                  <a:lumMod val="60000"/>
                  <a:lumOff val="40000"/>
                </a:schemeClr>
              </a:solidFill>
            </a:ln>
          </p:spPr>
          <p:txBody>
            <a:bodyPr wrap="square" rtlCol="0" anchor="ctr">
              <a:spAutoFit/>
            </a:bodyPr>
            <a:lstStyle/>
            <a:p>
              <a:pPr algn="ctr"/>
              <a:r>
                <a:rPr lang="en-US" sz="2000" b="1" dirty="0" smtClean="0">
                  <a:solidFill>
                    <a:srgbClr val="FFFFFF"/>
                  </a:solidFill>
                  <a:latin typeface="Arial" pitchFamily="34" charset="0"/>
                  <a:cs typeface="Arial" pitchFamily="34" charset="0"/>
                </a:rPr>
                <a:t>Transcatheter valves (N=752)</a:t>
              </a:r>
            </a:p>
            <a:p>
              <a:pPr algn="ctr"/>
              <a:r>
                <a:rPr lang="en-US" sz="2000" b="1" dirty="0" smtClean="0">
                  <a:solidFill>
                    <a:srgbClr val="FFFFFF"/>
                  </a:solidFill>
                  <a:latin typeface="Arial" pitchFamily="34" charset="0"/>
                  <a:cs typeface="Arial" pitchFamily="34" charset="0"/>
                </a:rPr>
                <a:t>13.4%</a:t>
              </a:r>
            </a:p>
          </p:txBody>
        </p:sp>
        <p:sp>
          <p:nvSpPr>
            <p:cNvPr id="8" name="TextBox 7"/>
            <p:cNvSpPr txBox="1"/>
            <p:nvPr/>
          </p:nvSpPr>
          <p:spPr>
            <a:xfrm>
              <a:off x="4953000" y="3810796"/>
              <a:ext cx="3429000" cy="861673"/>
            </a:xfrm>
            <a:prstGeom prst="rect">
              <a:avLst/>
            </a:prstGeom>
            <a:noFill/>
            <a:ln>
              <a:solidFill>
                <a:schemeClr val="accent1">
                  <a:lumMod val="60000"/>
                  <a:lumOff val="40000"/>
                </a:schemeClr>
              </a:solidFill>
            </a:ln>
          </p:spPr>
          <p:txBody>
            <a:bodyPr wrap="square" rtlCol="0" anchor="ctr">
              <a:spAutoFit/>
            </a:bodyPr>
            <a:lstStyle/>
            <a:p>
              <a:pPr algn="ctr"/>
              <a:r>
                <a:rPr lang="en-US" sz="2000" b="1" dirty="0" smtClean="0">
                  <a:solidFill>
                    <a:srgbClr val="FFFFFF"/>
                  </a:solidFill>
                  <a:latin typeface="Arial" pitchFamily="34" charset="0"/>
                  <a:cs typeface="Arial" pitchFamily="34" charset="0"/>
                </a:rPr>
                <a:t>Surgical valves </a:t>
              </a:r>
            </a:p>
            <a:p>
              <a:pPr algn="ctr"/>
              <a:r>
                <a:rPr lang="en-US" sz="2000" b="1" dirty="0" smtClean="0">
                  <a:solidFill>
                    <a:srgbClr val="FFFFFF"/>
                  </a:solidFill>
                  <a:latin typeface="Arial" pitchFamily="34" charset="0"/>
                  <a:cs typeface="Arial" pitchFamily="34" charset="0"/>
                </a:rPr>
                <a:t>(N=138)</a:t>
              </a:r>
            </a:p>
            <a:p>
              <a:pPr algn="ctr"/>
              <a:r>
                <a:rPr lang="en-US" sz="2000" b="1" dirty="0" smtClean="0">
                  <a:solidFill>
                    <a:srgbClr val="FFFFFF"/>
                  </a:solidFill>
                  <a:latin typeface="Arial" pitchFamily="34" charset="0"/>
                  <a:cs typeface="Arial" pitchFamily="34" charset="0"/>
                </a:rPr>
                <a:t>3.6%</a:t>
              </a:r>
            </a:p>
          </p:txBody>
        </p:sp>
        <p:cxnSp>
          <p:nvCxnSpPr>
            <p:cNvPr id="10" name="Straight Arrow Connector 9"/>
            <p:cNvCxnSpPr/>
            <p:nvPr/>
          </p:nvCxnSpPr>
          <p:spPr bwMode="auto">
            <a:xfrm>
              <a:off x="3048000" y="2843668"/>
              <a:ext cx="0" cy="967126"/>
            </a:xfrm>
            <a:prstGeom prst="straightConnector1">
              <a:avLst/>
            </a:prstGeom>
            <a:solidFill>
              <a:srgbClr val="FFCC99"/>
            </a:solidFill>
            <a:ln w="19050" cap="flat" cmpd="sng" algn="ctr">
              <a:solidFill>
                <a:schemeClr val="accent1">
                  <a:lumMod val="60000"/>
                  <a:lumOff val="40000"/>
                </a:schemeClr>
              </a:solidFill>
              <a:prstDash val="solid"/>
              <a:round/>
              <a:headEnd type="none" w="med" len="med"/>
              <a:tailEnd type="arrow"/>
            </a:ln>
            <a:effectLst/>
          </p:spPr>
        </p:cxnSp>
        <p:cxnSp>
          <p:nvCxnSpPr>
            <p:cNvPr id="12" name="Straight Arrow Connector 11"/>
            <p:cNvCxnSpPr/>
            <p:nvPr/>
          </p:nvCxnSpPr>
          <p:spPr bwMode="auto">
            <a:xfrm>
              <a:off x="5715000" y="2843668"/>
              <a:ext cx="0" cy="967126"/>
            </a:xfrm>
            <a:prstGeom prst="straightConnector1">
              <a:avLst/>
            </a:prstGeom>
            <a:solidFill>
              <a:srgbClr val="FFCC99"/>
            </a:solidFill>
            <a:ln w="19050" cap="flat" cmpd="sng" algn="ctr">
              <a:solidFill>
                <a:schemeClr val="accent1">
                  <a:lumMod val="60000"/>
                  <a:lumOff val="40000"/>
                </a:schemeClr>
              </a:solidFill>
              <a:prstDash val="solid"/>
              <a:round/>
              <a:headEnd type="none" w="med" len="med"/>
              <a:tailEnd type="arrow"/>
            </a:ln>
            <a:effectLst/>
          </p:spPr>
        </p:cxnSp>
      </p:gr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6440487"/>
            <a:ext cx="47180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938766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32032"/>
            <a:ext cx="9144001" cy="1384995"/>
          </a:xfrm>
          <a:prstGeom prst="rect">
            <a:avLst/>
          </a:prstGeom>
          <a:noFill/>
        </p:spPr>
        <p:txBody>
          <a:bodyPr wrap="square" rtlCol="0">
            <a:spAutoFit/>
          </a:bodyPr>
          <a:lstStyle/>
          <a:p>
            <a:pPr algn="ctr"/>
            <a:r>
              <a:rPr lang="en-US" sz="2800" b="1" dirty="0" smtClean="0">
                <a:solidFill>
                  <a:srgbClr val="FFFF00"/>
                </a:solidFill>
                <a:latin typeface="Arial" pitchFamily="34" charset="0"/>
                <a:cs typeface="Arial" pitchFamily="34" charset="0"/>
              </a:rPr>
              <a:t>RESOLVE and SAVORY Registries:</a:t>
            </a:r>
          </a:p>
          <a:p>
            <a:pPr algn="ctr"/>
            <a:r>
              <a:rPr lang="en-US" sz="2800" b="1" dirty="0" smtClean="0">
                <a:solidFill>
                  <a:srgbClr val="FFFF00"/>
                </a:solidFill>
                <a:latin typeface="Arial" pitchFamily="34" charset="0"/>
                <a:cs typeface="Arial" pitchFamily="34" charset="0"/>
              </a:rPr>
              <a:t>Presence of 50% Restriction of Leaflet Motion in Reduced Leaflet Motion</a:t>
            </a:r>
            <a:endParaRPr lang="en-US" sz="2800" b="1" dirty="0">
              <a:solidFill>
                <a:srgbClr val="FFFF00"/>
              </a:solidFill>
              <a:latin typeface="Arial" pitchFamily="34" charset="0"/>
              <a:cs typeface="Arial" pitchFamily="34" charset="0"/>
            </a:endParaRPr>
          </a:p>
        </p:txBody>
      </p:sp>
      <p:grpSp>
        <p:nvGrpSpPr>
          <p:cNvPr id="11" name="Group 10"/>
          <p:cNvGrpSpPr/>
          <p:nvPr/>
        </p:nvGrpSpPr>
        <p:grpSpPr>
          <a:xfrm>
            <a:off x="576943" y="1376146"/>
            <a:ext cx="8338457" cy="5177058"/>
            <a:chOff x="576943" y="1376142"/>
            <a:chExt cx="8338457" cy="517705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99" y="1798675"/>
              <a:ext cx="3096633" cy="2873270"/>
            </a:xfrm>
            <a:prstGeom prst="rect">
              <a:avLst/>
            </a:prstGeom>
          </p:spPr>
        </p:pic>
        <p:sp>
          <p:nvSpPr>
            <p:cNvPr id="6" name="TextBox 5"/>
            <p:cNvSpPr txBox="1"/>
            <p:nvPr/>
          </p:nvSpPr>
          <p:spPr>
            <a:xfrm>
              <a:off x="576943" y="1376142"/>
              <a:ext cx="3886200" cy="430887"/>
            </a:xfrm>
            <a:prstGeom prst="rect">
              <a:avLst/>
            </a:prstGeom>
            <a:noFill/>
          </p:spPr>
          <p:txBody>
            <a:bodyPr wrap="square" rtlCol="0">
              <a:spAutoFit/>
            </a:bodyPr>
            <a:lstStyle/>
            <a:p>
              <a:pPr algn="ctr"/>
              <a:r>
                <a:rPr lang="en-US" sz="2200" b="1" dirty="0" smtClean="0">
                  <a:solidFill>
                    <a:srgbClr val="FFFFFF"/>
                  </a:solidFill>
                  <a:latin typeface="Arial" pitchFamily="34" charset="0"/>
                  <a:cs typeface="Arial" pitchFamily="34" charset="0"/>
                </a:rPr>
                <a:t>Normal Leaflet Motion</a:t>
              </a:r>
              <a:endParaRPr lang="en-US" sz="2200" b="1" dirty="0">
                <a:solidFill>
                  <a:srgbClr val="FFFFFF"/>
                </a:solidFill>
                <a:latin typeface="Arial" pitchFamily="34" charset="0"/>
                <a:cs typeface="Arial"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2801" y="4671945"/>
              <a:ext cx="1992228" cy="1881255"/>
            </a:xfrm>
            <a:prstGeom prst="rect">
              <a:avLst/>
            </a:prstGeom>
          </p:spPr>
        </p:pic>
        <p:sp>
          <p:nvSpPr>
            <p:cNvPr id="8" name="TextBox 7"/>
            <p:cNvSpPr txBox="1"/>
            <p:nvPr/>
          </p:nvSpPr>
          <p:spPr>
            <a:xfrm>
              <a:off x="5029200" y="1397914"/>
              <a:ext cx="3886200" cy="430887"/>
            </a:xfrm>
            <a:prstGeom prst="rect">
              <a:avLst/>
            </a:prstGeom>
            <a:noFill/>
          </p:spPr>
          <p:txBody>
            <a:bodyPr wrap="square" rtlCol="0">
              <a:spAutoFit/>
            </a:bodyPr>
            <a:lstStyle/>
            <a:p>
              <a:pPr algn="ctr"/>
              <a:r>
                <a:rPr lang="en-US" sz="2200" b="1" dirty="0" smtClean="0">
                  <a:solidFill>
                    <a:srgbClr val="FFFFFF"/>
                  </a:solidFill>
                  <a:latin typeface="Arial" pitchFamily="34" charset="0"/>
                  <a:cs typeface="Arial" pitchFamily="34" charset="0"/>
                </a:rPr>
                <a:t>Reduced Leaflet Motion</a:t>
              </a:r>
              <a:endParaRPr lang="en-US" sz="2200" b="1" dirty="0">
                <a:solidFill>
                  <a:srgbClr val="FFFFFF"/>
                </a:solidFill>
                <a:latin typeface="Arial" pitchFamily="34" charset="0"/>
                <a:cs typeface="Arial"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6668" y="1798676"/>
              <a:ext cx="3127732" cy="287326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5412" y="4671945"/>
              <a:ext cx="1970243" cy="1853890"/>
            </a:xfrm>
            <a:prstGeom prst="rect">
              <a:avLst/>
            </a:prstGeom>
          </p:spPr>
        </p:pic>
      </p:grpSp>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2150" y="6440487"/>
            <a:ext cx="47180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427256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32028"/>
            <a:ext cx="9144001" cy="1477328"/>
          </a:xfrm>
          <a:prstGeom prst="rect">
            <a:avLst/>
          </a:prstGeom>
          <a:noFill/>
        </p:spPr>
        <p:txBody>
          <a:bodyPr wrap="square" rtlCol="0">
            <a:spAutoFit/>
          </a:bodyPr>
          <a:lstStyle/>
          <a:p>
            <a:pPr algn="ctr"/>
            <a:r>
              <a:rPr lang="en-US" sz="3000" b="1" dirty="0" smtClean="0">
                <a:solidFill>
                  <a:srgbClr val="FFFF00"/>
                </a:solidFill>
                <a:latin typeface="Arial" pitchFamily="34" charset="0"/>
                <a:cs typeface="Arial" pitchFamily="34" charset="0"/>
              </a:rPr>
              <a:t>RESOLVE and SAVORY Registries:</a:t>
            </a:r>
          </a:p>
          <a:p>
            <a:pPr algn="ctr"/>
            <a:r>
              <a:rPr lang="en-US" sz="3000" b="1" dirty="0" err="1" smtClean="0">
                <a:solidFill>
                  <a:srgbClr val="FFFF00"/>
                </a:solidFill>
                <a:latin typeface="Arial" pitchFamily="34" charset="0"/>
                <a:cs typeface="Arial" pitchFamily="34" charset="0"/>
              </a:rPr>
              <a:t>Hypoattenuating</a:t>
            </a:r>
            <a:r>
              <a:rPr lang="en-US" sz="3000" b="1" dirty="0" smtClean="0">
                <a:solidFill>
                  <a:srgbClr val="FFFF00"/>
                </a:solidFill>
                <a:latin typeface="Arial" pitchFamily="34" charset="0"/>
                <a:cs typeface="Arial" pitchFamily="34" charset="0"/>
              </a:rPr>
              <a:t> Opacities and Reduced Leaflet Motion in Multiple </a:t>
            </a:r>
            <a:r>
              <a:rPr lang="en-US" sz="3000" b="1" dirty="0" err="1" smtClean="0">
                <a:solidFill>
                  <a:srgbClr val="FFFF00"/>
                </a:solidFill>
                <a:latin typeface="Arial" pitchFamily="34" charset="0"/>
                <a:cs typeface="Arial" pitchFamily="34" charset="0"/>
              </a:rPr>
              <a:t>Bioprosthetic</a:t>
            </a:r>
            <a:r>
              <a:rPr lang="en-US" sz="3000" b="1" dirty="0" smtClean="0">
                <a:solidFill>
                  <a:srgbClr val="FFFF00"/>
                </a:solidFill>
                <a:latin typeface="Arial" pitchFamily="34" charset="0"/>
                <a:cs typeface="Arial" pitchFamily="34" charset="0"/>
              </a:rPr>
              <a:t> Valve Types</a:t>
            </a:r>
            <a:endParaRPr lang="en-US" sz="3000" b="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577" y="1981200"/>
            <a:ext cx="8627422" cy="342900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055744611"/>
              </p:ext>
            </p:extLst>
          </p:nvPr>
        </p:nvGraphicFramePr>
        <p:xfrm>
          <a:off x="567841" y="1600200"/>
          <a:ext cx="8576160" cy="370840"/>
        </p:xfrm>
        <a:graphic>
          <a:graphicData uri="http://schemas.openxmlformats.org/drawingml/2006/table">
            <a:tbl>
              <a:tblPr firstRow="1" bandRow="1">
                <a:tableStyleId>{69012ECD-51FC-41F1-AA8D-1B2483CD663E}</a:tableStyleId>
              </a:tblPr>
              <a:tblGrid>
                <a:gridCol w="1072020"/>
                <a:gridCol w="1072020"/>
                <a:gridCol w="1072020"/>
                <a:gridCol w="1072020"/>
                <a:gridCol w="1072020"/>
                <a:gridCol w="1072020"/>
                <a:gridCol w="1072020"/>
                <a:gridCol w="1072020"/>
              </a:tblGrid>
              <a:tr h="370840">
                <a:tc>
                  <a:txBody>
                    <a:bodyPr/>
                    <a:lstStyle/>
                    <a:p>
                      <a:pPr algn="ctr"/>
                      <a:r>
                        <a:rPr lang="en-US" sz="1400" dirty="0" err="1" smtClean="0">
                          <a:solidFill>
                            <a:schemeClr val="bg1"/>
                          </a:solidFill>
                          <a:latin typeface="Arial" pitchFamily="34" charset="0"/>
                          <a:cs typeface="Arial" pitchFamily="34" charset="0"/>
                        </a:rPr>
                        <a:t>Sapien</a:t>
                      </a:r>
                      <a:endParaRPr lang="en-US" sz="140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r>
                        <a:rPr lang="en-US" sz="1400" dirty="0" err="1" smtClean="0">
                          <a:solidFill>
                            <a:schemeClr val="bg1"/>
                          </a:solidFill>
                          <a:latin typeface="Arial" pitchFamily="34" charset="0"/>
                          <a:cs typeface="Arial" pitchFamily="34" charset="0"/>
                        </a:rPr>
                        <a:t>Evolut</a:t>
                      </a:r>
                      <a:r>
                        <a:rPr lang="en-US" sz="1400" dirty="0" smtClean="0">
                          <a:solidFill>
                            <a:schemeClr val="bg1"/>
                          </a:solidFill>
                          <a:latin typeface="Arial" pitchFamily="34" charset="0"/>
                          <a:cs typeface="Arial" pitchFamily="34" charset="0"/>
                        </a:rPr>
                        <a:t> R</a:t>
                      </a:r>
                      <a:endParaRPr lang="en-US" sz="140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r>
                        <a:rPr lang="en-US" sz="1400" dirty="0" smtClean="0">
                          <a:solidFill>
                            <a:schemeClr val="bg1"/>
                          </a:solidFill>
                          <a:latin typeface="Arial" pitchFamily="34" charset="0"/>
                          <a:cs typeface="Arial" pitchFamily="34" charset="0"/>
                        </a:rPr>
                        <a:t>Lotus</a:t>
                      </a:r>
                      <a:endParaRPr lang="en-US" sz="140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r>
                        <a:rPr lang="en-US" sz="1400" dirty="0" smtClean="0">
                          <a:solidFill>
                            <a:schemeClr val="bg1"/>
                          </a:solidFill>
                          <a:latin typeface="Arial" pitchFamily="34" charset="0"/>
                          <a:cs typeface="Arial" pitchFamily="34" charset="0"/>
                        </a:rPr>
                        <a:t>Portico</a:t>
                      </a:r>
                      <a:endParaRPr lang="en-US" sz="140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r>
                        <a:rPr lang="en-US" sz="1400" dirty="0" err="1" smtClean="0">
                          <a:solidFill>
                            <a:schemeClr val="bg1"/>
                          </a:solidFill>
                          <a:latin typeface="Arial" pitchFamily="34" charset="0"/>
                          <a:cs typeface="Arial" pitchFamily="34" charset="0"/>
                        </a:rPr>
                        <a:t>Centera</a:t>
                      </a:r>
                      <a:endParaRPr lang="en-US" sz="140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r>
                        <a:rPr lang="en-US" sz="1400" dirty="0" err="1" smtClean="0">
                          <a:solidFill>
                            <a:schemeClr val="bg1"/>
                          </a:solidFill>
                          <a:latin typeface="Arial" pitchFamily="34" charset="0"/>
                          <a:cs typeface="Arial" pitchFamily="34" charset="0"/>
                        </a:rPr>
                        <a:t>Symetis</a:t>
                      </a:r>
                      <a:endParaRPr lang="en-US" sz="140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r>
                        <a:rPr lang="en-US" sz="1400" dirty="0" err="1" smtClean="0">
                          <a:solidFill>
                            <a:schemeClr val="bg1"/>
                          </a:solidFill>
                          <a:latin typeface="Arial" pitchFamily="34" charset="0"/>
                          <a:cs typeface="Arial" pitchFamily="34" charset="0"/>
                        </a:rPr>
                        <a:t>Perimount</a:t>
                      </a:r>
                      <a:endParaRPr lang="en-US" sz="140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r>
                        <a:rPr lang="en-US" sz="1400" dirty="0" smtClean="0">
                          <a:solidFill>
                            <a:schemeClr val="bg1"/>
                          </a:solidFill>
                          <a:latin typeface="Arial" pitchFamily="34" charset="0"/>
                          <a:cs typeface="Arial" pitchFamily="34" charset="0"/>
                        </a:rPr>
                        <a:t>Magna</a:t>
                      </a:r>
                      <a:endParaRPr lang="en-US" sz="140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r>
            </a:tbl>
          </a:graphicData>
        </a:graphic>
      </p:graphicFrame>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4" y="1981200"/>
            <a:ext cx="50006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16578" y="5638805"/>
            <a:ext cx="4741223" cy="584775"/>
          </a:xfrm>
          <a:prstGeom prst="rect">
            <a:avLst/>
          </a:prstGeom>
          <a:noFill/>
        </p:spPr>
        <p:txBody>
          <a:bodyPr wrap="square" rtlCol="0">
            <a:spAutoFit/>
          </a:bodyPr>
          <a:lstStyle/>
          <a:p>
            <a:r>
              <a:rPr lang="en-US" sz="1600" b="1" i="1" dirty="0" err="1" smtClean="0">
                <a:solidFill>
                  <a:srgbClr val="FFFFFF"/>
                </a:solidFill>
                <a:latin typeface="Arial" pitchFamily="34" charset="0"/>
                <a:cs typeface="Arial" pitchFamily="34" charset="0"/>
              </a:rPr>
              <a:t>Hypoattenuating</a:t>
            </a:r>
            <a:r>
              <a:rPr lang="en-US" sz="1600" b="1" i="1" dirty="0" smtClean="0">
                <a:solidFill>
                  <a:srgbClr val="FFFFFF"/>
                </a:solidFill>
                <a:latin typeface="Arial" pitchFamily="34" charset="0"/>
                <a:cs typeface="Arial" pitchFamily="34" charset="0"/>
              </a:rPr>
              <a:t> opacities (solid arrow)</a:t>
            </a:r>
          </a:p>
          <a:p>
            <a:r>
              <a:rPr lang="en-US" sz="1600" b="1" i="1" dirty="0" smtClean="0">
                <a:solidFill>
                  <a:srgbClr val="FFFFFF"/>
                </a:solidFill>
                <a:latin typeface="Arial" pitchFamily="34" charset="0"/>
                <a:cs typeface="Arial" pitchFamily="34" charset="0"/>
              </a:rPr>
              <a:t>Reduced leaflet motion (dashed arrows)</a:t>
            </a:r>
            <a:endParaRPr lang="en-US" sz="1600" b="1" i="1" dirty="0">
              <a:solidFill>
                <a:srgbClr val="FFFFFF"/>
              </a:solidFill>
              <a:latin typeface="Arial" pitchFamily="34" charset="0"/>
              <a:cs typeface="Arial" pitchFamily="34" charset="0"/>
            </a:endParaRP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2150" y="6440487"/>
            <a:ext cx="47180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202000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32028"/>
            <a:ext cx="9144001" cy="1015663"/>
          </a:xfrm>
          <a:prstGeom prst="rect">
            <a:avLst/>
          </a:prstGeom>
          <a:noFill/>
        </p:spPr>
        <p:txBody>
          <a:bodyPr wrap="square" rtlCol="0">
            <a:spAutoFit/>
          </a:bodyPr>
          <a:lstStyle/>
          <a:p>
            <a:pPr algn="ctr"/>
            <a:r>
              <a:rPr lang="en-US" sz="3000" b="1" dirty="0" smtClean="0">
                <a:solidFill>
                  <a:srgbClr val="FFFF00"/>
                </a:solidFill>
                <a:latin typeface="Arial" pitchFamily="34" charset="0"/>
                <a:cs typeface="Arial" pitchFamily="34" charset="0"/>
              </a:rPr>
              <a:t>RESOLVE and SAVORY Registries:</a:t>
            </a:r>
          </a:p>
          <a:p>
            <a:pPr algn="ctr"/>
            <a:r>
              <a:rPr lang="en-US" sz="3000" b="1" dirty="0" smtClean="0">
                <a:solidFill>
                  <a:srgbClr val="FFFF00"/>
                </a:solidFill>
                <a:latin typeface="Arial" pitchFamily="34" charset="0"/>
                <a:cs typeface="Arial" pitchFamily="34" charset="0"/>
              </a:rPr>
              <a:t>Severity of Reduced Leaflet Motion</a:t>
            </a:r>
            <a:endParaRPr lang="en-US" sz="3000" b="1" dirty="0">
              <a:solidFill>
                <a:srgbClr val="FFFF00"/>
              </a:solidFill>
              <a:latin typeface="Arial" pitchFamily="34" charset="0"/>
              <a:cs typeface="Arial" pitchFamily="34" charset="0"/>
            </a:endParaRPr>
          </a:p>
        </p:txBody>
      </p:sp>
      <p:graphicFrame>
        <p:nvGraphicFramePr>
          <p:cNvPr id="5" name="Chart 4"/>
          <p:cNvGraphicFramePr/>
          <p:nvPr>
            <p:extLst>
              <p:ext uri="{D42A27DB-BD31-4B8C-83A1-F6EECF244321}">
                <p14:modId xmlns:p14="http://schemas.microsoft.com/office/powerpoint/2010/main" val="1175785865"/>
              </p:ext>
            </p:extLst>
          </p:nvPr>
        </p:nvGraphicFramePr>
        <p:xfrm>
          <a:off x="370114" y="2260600"/>
          <a:ext cx="4191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0" y="2413000"/>
            <a:ext cx="400110" cy="3505200"/>
          </a:xfrm>
          <a:prstGeom prst="rect">
            <a:avLst/>
          </a:prstGeom>
          <a:noFill/>
        </p:spPr>
        <p:txBody>
          <a:bodyPr vert="vert270" wrap="square" rtlCol="0">
            <a:spAutoFit/>
          </a:bodyPr>
          <a:lstStyle/>
          <a:p>
            <a:pPr algn="ctr"/>
            <a:r>
              <a:rPr lang="en-US" sz="1400" b="1" dirty="0" smtClean="0">
                <a:solidFill>
                  <a:srgbClr val="FFFFFF"/>
                </a:solidFill>
                <a:latin typeface="Arial" pitchFamily="34" charset="0"/>
                <a:cs typeface="Arial" pitchFamily="34" charset="0"/>
              </a:rPr>
              <a:t>Leaflet thickness (mm)</a:t>
            </a:r>
            <a:endParaRPr lang="en-US" sz="1400" b="1" dirty="0">
              <a:solidFill>
                <a:srgbClr val="FFFFFF"/>
              </a:solidFill>
              <a:latin typeface="Arial" pitchFamily="34" charset="0"/>
              <a:cs typeface="Arial" pitchFamily="34" charset="0"/>
            </a:endParaRPr>
          </a:p>
        </p:txBody>
      </p:sp>
      <p:sp>
        <p:nvSpPr>
          <p:cNvPr id="7" name="TextBox 6"/>
          <p:cNvSpPr txBox="1"/>
          <p:nvPr/>
        </p:nvSpPr>
        <p:spPr>
          <a:xfrm>
            <a:off x="1219200" y="1879600"/>
            <a:ext cx="2667000" cy="400110"/>
          </a:xfrm>
          <a:prstGeom prst="rect">
            <a:avLst/>
          </a:prstGeom>
          <a:noFill/>
          <a:ln>
            <a:solidFill>
              <a:srgbClr val="66FFFF"/>
            </a:solidFill>
          </a:ln>
        </p:spPr>
        <p:txBody>
          <a:bodyPr wrap="square" rtlCol="0">
            <a:spAutoFit/>
          </a:bodyPr>
          <a:lstStyle/>
          <a:p>
            <a:pPr algn="ctr"/>
            <a:r>
              <a:rPr lang="en-US" sz="2000" b="1" dirty="0" smtClean="0">
                <a:solidFill>
                  <a:srgbClr val="FFFFFF"/>
                </a:solidFill>
                <a:latin typeface="Arial" pitchFamily="34" charset="0"/>
                <a:cs typeface="Arial" pitchFamily="34" charset="0"/>
              </a:rPr>
              <a:t>Leaflet Thickness</a:t>
            </a:r>
            <a:endParaRPr lang="en-US" sz="2000" b="1" dirty="0">
              <a:solidFill>
                <a:srgbClr val="FFFFFF"/>
              </a:solidFill>
              <a:latin typeface="Arial" pitchFamily="34" charset="0"/>
              <a:cs typeface="Arial" pitchFamily="34" charset="0"/>
            </a:endParaRPr>
          </a:p>
        </p:txBody>
      </p:sp>
      <p:sp>
        <p:nvSpPr>
          <p:cNvPr id="8" name="TextBox 7"/>
          <p:cNvSpPr txBox="1"/>
          <p:nvPr/>
        </p:nvSpPr>
        <p:spPr>
          <a:xfrm>
            <a:off x="1524000" y="2424667"/>
            <a:ext cx="1295400" cy="369332"/>
          </a:xfrm>
          <a:prstGeom prst="rect">
            <a:avLst/>
          </a:prstGeom>
          <a:noFill/>
        </p:spPr>
        <p:txBody>
          <a:bodyPr wrap="square" rtlCol="0">
            <a:spAutoFit/>
          </a:bodyPr>
          <a:lstStyle/>
          <a:p>
            <a:r>
              <a:rPr lang="en-US" b="1" i="1" dirty="0" smtClean="0">
                <a:solidFill>
                  <a:srgbClr val="FFFFFF"/>
                </a:solidFill>
                <a:latin typeface="Arial" pitchFamily="34" charset="0"/>
                <a:cs typeface="Arial" pitchFamily="34" charset="0"/>
              </a:rPr>
              <a:t>p</a:t>
            </a:r>
            <a:r>
              <a:rPr lang="en-US" b="1" dirty="0" smtClean="0">
                <a:solidFill>
                  <a:srgbClr val="FFFFFF"/>
                </a:solidFill>
                <a:latin typeface="Arial" pitchFamily="34" charset="0"/>
                <a:cs typeface="Arial" pitchFamily="34" charset="0"/>
              </a:rPr>
              <a:t>=0.0004</a:t>
            </a:r>
            <a:endParaRPr lang="en-US" b="1" i="1" dirty="0">
              <a:solidFill>
                <a:srgbClr val="FFFFFF"/>
              </a:solidFill>
              <a:latin typeface="Arial" pitchFamily="34" charset="0"/>
              <a:cs typeface="Arial" pitchFamily="34" charset="0"/>
            </a:endParaRPr>
          </a:p>
        </p:txBody>
      </p:sp>
      <p:sp>
        <p:nvSpPr>
          <p:cNvPr id="9" name="TextBox 8"/>
          <p:cNvSpPr txBox="1"/>
          <p:nvPr/>
        </p:nvSpPr>
        <p:spPr>
          <a:xfrm>
            <a:off x="1371600" y="1219200"/>
            <a:ext cx="6629400" cy="523220"/>
          </a:xfrm>
          <a:prstGeom prst="rect">
            <a:avLst/>
          </a:prstGeom>
          <a:noFill/>
        </p:spPr>
        <p:txBody>
          <a:bodyPr wrap="square" rtlCol="0">
            <a:spAutoFit/>
          </a:bodyPr>
          <a:lstStyle/>
          <a:p>
            <a:pPr algn="ctr"/>
            <a:r>
              <a:rPr lang="en-US" sz="2800" b="1" dirty="0" smtClean="0">
                <a:solidFill>
                  <a:srgbClr val="FFC000"/>
                </a:solidFill>
                <a:latin typeface="Arial" pitchFamily="34" charset="0"/>
                <a:cs typeface="Arial" pitchFamily="34" charset="0"/>
              </a:rPr>
              <a:t>Surgical vs. Transcatheter Valves</a:t>
            </a:r>
            <a:endParaRPr lang="en-US" sz="2800" b="1" dirty="0">
              <a:solidFill>
                <a:srgbClr val="FFC000"/>
              </a:solidFill>
              <a:latin typeface="Arial" pitchFamily="34" charset="0"/>
              <a:cs typeface="Arial" pitchFamily="34" charset="0"/>
            </a:endParaRPr>
          </a:p>
        </p:txBody>
      </p:sp>
      <p:sp>
        <p:nvSpPr>
          <p:cNvPr id="10" name="TextBox 9"/>
          <p:cNvSpPr txBox="1"/>
          <p:nvPr/>
        </p:nvSpPr>
        <p:spPr>
          <a:xfrm>
            <a:off x="5457857" y="1879600"/>
            <a:ext cx="3457545" cy="400110"/>
          </a:xfrm>
          <a:prstGeom prst="rect">
            <a:avLst/>
          </a:prstGeom>
          <a:noFill/>
          <a:ln>
            <a:solidFill>
              <a:srgbClr val="66FFFF"/>
            </a:solidFill>
          </a:ln>
        </p:spPr>
        <p:txBody>
          <a:bodyPr wrap="square" rtlCol="0">
            <a:spAutoFit/>
          </a:bodyPr>
          <a:lstStyle/>
          <a:p>
            <a:pPr algn="ctr"/>
            <a:r>
              <a:rPr lang="en-US" sz="2000" b="1" dirty="0" smtClean="0">
                <a:solidFill>
                  <a:srgbClr val="FFFFFF"/>
                </a:solidFill>
                <a:latin typeface="Arial" pitchFamily="34" charset="0"/>
                <a:cs typeface="Arial" pitchFamily="34" charset="0"/>
              </a:rPr>
              <a:t>Leaflet Motion Restriction</a:t>
            </a:r>
            <a:endParaRPr lang="en-US" sz="2000" b="1" dirty="0">
              <a:solidFill>
                <a:srgbClr val="FFFFFF"/>
              </a:solidFill>
              <a:latin typeface="Arial" pitchFamily="34" charset="0"/>
              <a:cs typeface="Arial" pitchFamily="34" charset="0"/>
            </a:endParaRPr>
          </a:p>
        </p:txBody>
      </p:sp>
      <p:graphicFrame>
        <p:nvGraphicFramePr>
          <p:cNvPr id="11" name="Chart 10"/>
          <p:cNvGraphicFramePr/>
          <p:nvPr>
            <p:extLst>
              <p:ext uri="{D42A27DB-BD31-4B8C-83A1-F6EECF244321}">
                <p14:modId xmlns:p14="http://schemas.microsoft.com/office/powerpoint/2010/main" val="1270103173"/>
              </p:ext>
            </p:extLst>
          </p:nvPr>
        </p:nvGraphicFramePr>
        <p:xfrm>
          <a:off x="4952999" y="2260600"/>
          <a:ext cx="4191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6172200" y="2336800"/>
            <a:ext cx="1295400" cy="369332"/>
          </a:xfrm>
          <a:prstGeom prst="rect">
            <a:avLst/>
          </a:prstGeom>
          <a:noFill/>
        </p:spPr>
        <p:txBody>
          <a:bodyPr wrap="square" rtlCol="0">
            <a:spAutoFit/>
          </a:bodyPr>
          <a:lstStyle/>
          <a:p>
            <a:r>
              <a:rPr lang="en-US" b="1" i="1" dirty="0" smtClean="0">
                <a:solidFill>
                  <a:srgbClr val="FFFFFF"/>
                </a:solidFill>
                <a:latin typeface="Arial" pitchFamily="34" charset="0"/>
                <a:cs typeface="Arial" pitchFamily="34" charset="0"/>
              </a:rPr>
              <a:t>p</a:t>
            </a:r>
            <a:r>
              <a:rPr lang="en-US" b="1" dirty="0" smtClean="0">
                <a:solidFill>
                  <a:srgbClr val="FFFFFF"/>
                </a:solidFill>
                <a:latin typeface="Arial" pitchFamily="34" charset="0"/>
                <a:cs typeface="Arial" pitchFamily="34" charset="0"/>
              </a:rPr>
              <a:t>=0.0004</a:t>
            </a:r>
            <a:endParaRPr lang="en-US" b="1" i="1" dirty="0">
              <a:solidFill>
                <a:srgbClr val="FFFFFF"/>
              </a:solidFill>
              <a:latin typeface="Arial" pitchFamily="34" charset="0"/>
              <a:cs typeface="Arial" pitchFamily="34" charset="0"/>
            </a:endParaRPr>
          </a:p>
        </p:txBody>
      </p:sp>
      <p:sp>
        <p:nvSpPr>
          <p:cNvPr id="13" name="TextBox 12"/>
          <p:cNvSpPr txBox="1"/>
          <p:nvPr/>
        </p:nvSpPr>
        <p:spPr>
          <a:xfrm>
            <a:off x="4572000" y="2413000"/>
            <a:ext cx="400110" cy="3505200"/>
          </a:xfrm>
          <a:prstGeom prst="rect">
            <a:avLst/>
          </a:prstGeom>
          <a:noFill/>
        </p:spPr>
        <p:txBody>
          <a:bodyPr vert="vert270" wrap="square" rtlCol="0">
            <a:spAutoFit/>
          </a:bodyPr>
          <a:lstStyle/>
          <a:p>
            <a:pPr algn="ctr"/>
            <a:r>
              <a:rPr lang="en-US" sz="1400" b="1" dirty="0" smtClean="0">
                <a:solidFill>
                  <a:srgbClr val="FFFFFF"/>
                </a:solidFill>
                <a:latin typeface="Arial" pitchFamily="34" charset="0"/>
                <a:cs typeface="Arial" pitchFamily="34" charset="0"/>
              </a:rPr>
              <a:t>Leaflet motion restriction (%)</a:t>
            </a:r>
            <a:endParaRPr lang="en-US" sz="1400" b="1" dirty="0">
              <a:solidFill>
                <a:srgbClr val="FFFFFF"/>
              </a:solidFill>
              <a:latin typeface="Arial" pitchFamily="34" charset="0"/>
              <a:cs typeface="Arial" pitchFamily="34" charset="0"/>
            </a:endParaRP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2150" y="6440487"/>
            <a:ext cx="47180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493083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888" y="10260"/>
            <a:ext cx="9144001" cy="1015663"/>
          </a:xfrm>
          <a:prstGeom prst="rect">
            <a:avLst/>
          </a:prstGeom>
          <a:noFill/>
        </p:spPr>
        <p:txBody>
          <a:bodyPr wrap="square" rtlCol="0">
            <a:spAutoFit/>
          </a:bodyPr>
          <a:lstStyle/>
          <a:p>
            <a:pPr algn="ctr"/>
            <a:r>
              <a:rPr lang="en-US" sz="3000" b="1" dirty="0" smtClean="0">
                <a:solidFill>
                  <a:srgbClr val="FFFF00"/>
                </a:solidFill>
                <a:latin typeface="Arial" pitchFamily="34" charset="0"/>
                <a:cs typeface="Arial" pitchFamily="34" charset="0"/>
              </a:rPr>
              <a:t>RESOLVE and SAVORY Registries:</a:t>
            </a:r>
          </a:p>
          <a:p>
            <a:pPr algn="ctr"/>
            <a:r>
              <a:rPr lang="en-US" sz="3000" b="1" dirty="0" err="1" smtClean="0">
                <a:solidFill>
                  <a:srgbClr val="FFFF00"/>
                </a:solidFill>
                <a:latin typeface="Arial" pitchFamily="34" charset="0"/>
                <a:cs typeface="Arial" pitchFamily="34" charset="0"/>
              </a:rPr>
              <a:t>Anticoagualtion</a:t>
            </a:r>
            <a:r>
              <a:rPr lang="en-US" sz="3000" b="1" dirty="0" smtClean="0">
                <a:solidFill>
                  <a:srgbClr val="FFFF00"/>
                </a:solidFill>
                <a:latin typeface="Arial" pitchFamily="34" charset="0"/>
                <a:cs typeface="Arial" pitchFamily="34" charset="0"/>
              </a:rPr>
              <a:t> and Reduced Leaflet Motion</a:t>
            </a:r>
            <a:endParaRPr lang="en-US" sz="3000" b="1" dirty="0">
              <a:solidFill>
                <a:srgbClr val="FFFF00"/>
              </a:solidFill>
              <a:latin typeface="Arial" pitchFamily="34" charset="0"/>
              <a:cs typeface="Arial" pitchFamily="34" charset="0"/>
            </a:endParaRPr>
          </a:p>
        </p:txBody>
      </p:sp>
      <p:graphicFrame>
        <p:nvGraphicFramePr>
          <p:cNvPr id="5" name="Chart 4"/>
          <p:cNvGraphicFramePr/>
          <p:nvPr>
            <p:extLst>
              <p:ext uri="{D42A27DB-BD31-4B8C-83A1-F6EECF244321}">
                <p14:modId xmlns:p14="http://schemas.microsoft.com/office/powerpoint/2010/main" val="517304978"/>
              </p:ext>
            </p:extLst>
          </p:nvPr>
        </p:nvGraphicFramePr>
        <p:xfrm>
          <a:off x="228600" y="1905000"/>
          <a:ext cx="8610600" cy="439783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947056" y="1143000"/>
            <a:ext cx="7228112" cy="523220"/>
          </a:xfrm>
          <a:prstGeom prst="rect">
            <a:avLst/>
          </a:prstGeom>
          <a:noFill/>
        </p:spPr>
        <p:txBody>
          <a:bodyPr wrap="square" rtlCol="0">
            <a:spAutoFit/>
          </a:bodyPr>
          <a:lstStyle/>
          <a:p>
            <a:pPr algn="ctr"/>
            <a:r>
              <a:rPr lang="en-US" sz="2800" b="1" dirty="0" smtClean="0">
                <a:solidFill>
                  <a:srgbClr val="FFC000"/>
                </a:solidFill>
                <a:latin typeface="Arial" pitchFamily="34" charset="0"/>
                <a:cs typeface="Arial" pitchFamily="34" charset="0"/>
              </a:rPr>
              <a:t>Anticoagulation vs. No Anticoagulation</a:t>
            </a:r>
            <a:endParaRPr lang="en-US" sz="2800" b="1" dirty="0">
              <a:solidFill>
                <a:srgbClr val="FFC000"/>
              </a:solidFill>
              <a:latin typeface="Arial" pitchFamily="34" charset="0"/>
              <a:cs typeface="Arial" pitchFamily="34" charset="0"/>
            </a:endParaRPr>
          </a:p>
        </p:txBody>
      </p:sp>
      <p:sp>
        <p:nvSpPr>
          <p:cNvPr id="7" name="TextBox 6"/>
          <p:cNvSpPr txBox="1"/>
          <p:nvPr/>
        </p:nvSpPr>
        <p:spPr>
          <a:xfrm>
            <a:off x="1066800" y="2133600"/>
            <a:ext cx="5943600" cy="1077218"/>
          </a:xfrm>
          <a:prstGeom prst="rect">
            <a:avLst/>
          </a:prstGeom>
          <a:solidFill>
            <a:schemeClr val="tx2"/>
          </a:solidFill>
        </p:spPr>
        <p:txBody>
          <a:bodyPr wrap="square" rtlCol="0">
            <a:spAutoFit/>
          </a:bodyPr>
          <a:lstStyle/>
          <a:p>
            <a:r>
              <a:rPr lang="en-US" sz="1600" b="1" dirty="0" smtClean="0">
                <a:solidFill>
                  <a:srgbClr val="FFFFFF"/>
                </a:solidFill>
                <a:latin typeface="Arial" pitchFamily="34" charset="0"/>
                <a:cs typeface="Arial" pitchFamily="34" charset="0"/>
              </a:rPr>
              <a:t>Anticoagulation vs. No anticoagulation:  </a:t>
            </a:r>
            <a:r>
              <a:rPr lang="en-US" sz="1600" b="1" i="1" dirty="0" smtClean="0">
                <a:solidFill>
                  <a:srgbClr val="FFC000"/>
                </a:solidFill>
                <a:latin typeface="Arial" pitchFamily="34" charset="0"/>
                <a:cs typeface="Arial" pitchFamily="34" charset="0"/>
              </a:rPr>
              <a:t>p</a:t>
            </a:r>
            <a:r>
              <a:rPr lang="en-US" sz="1600" b="1" dirty="0" smtClean="0">
                <a:solidFill>
                  <a:srgbClr val="FFC000"/>
                </a:solidFill>
                <a:latin typeface="Arial" pitchFamily="34" charset="0"/>
                <a:cs typeface="Arial" pitchFamily="34" charset="0"/>
              </a:rPr>
              <a:t>=&lt;0.0001</a:t>
            </a:r>
          </a:p>
          <a:p>
            <a:r>
              <a:rPr lang="en-US" sz="1600" b="1" dirty="0" smtClean="0">
                <a:solidFill>
                  <a:srgbClr val="FFFFFF"/>
                </a:solidFill>
                <a:latin typeface="Arial" pitchFamily="34" charset="0"/>
                <a:cs typeface="Arial" pitchFamily="34" charset="0"/>
              </a:rPr>
              <a:t>NOACs vs. no anticoagulation:   </a:t>
            </a:r>
            <a:r>
              <a:rPr lang="en-US" sz="1600" b="1" i="1" dirty="0" smtClean="0">
                <a:solidFill>
                  <a:srgbClr val="FFC000"/>
                </a:solidFill>
                <a:latin typeface="Arial" pitchFamily="34" charset="0"/>
                <a:cs typeface="Arial" pitchFamily="34" charset="0"/>
              </a:rPr>
              <a:t>p</a:t>
            </a:r>
            <a:r>
              <a:rPr lang="en-US" sz="1600" b="1" dirty="0" smtClean="0">
                <a:solidFill>
                  <a:srgbClr val="FFC000"/>
                </a:solidFill>
                <a:latin typeface="Arial" pitchFamily="34" charset="0"/>
                <a:cs typeface="Arial" pitchFamily="34" charset="0"/>
              </a:rPr>
              <a:t>=0.0002</a:t>
            </a:r>
          </a:p>
          <a:p>
            <a:r>
              <a:rPr lang="en-US" sz="1600" b="1" dirty="0" smtClean="0">
                <a:solidFill>
                  <a:srgbClr val="FFFFFF"/>
                </a:solidFill>
                <a:latin typeface="Arial" pitchFamily="34" charset="0"/>
                <a:cs typeface="Arial" pitchFamily="34" charset="0"/>
              </a:rPr>
              <a:t>Warfarin vs. no anticoagulation:  </a:t>
            </a:r>
            <a:r>
              <a:rPr lang="en-US" sz="1600" b="1" i="1" dirty="0" smtClean="0">
                <a:solidFill>
                  <a:srgbClr val="FFC000"/>
                </a:solidFill>
                <a:latin typeface="Arial" pitchFamily="34" charset="0"/>
                <a:cs typeface="Arial" pitchFamily="34" charset="0"/>
              </a:rPr>
              <a:t>p</a:t>
            </a:r>
            <a:r>
              <a:rPr lang="en-US" sz="1600" b="1" dirty="0" smtClean="0">
                <a:solidFill>
                  <a:srgbClr val="FFC000"/>
                </a:solidFill>
                <a:latin typeface="Arial" pitchFamily="34" charset="0"/>
                <a:cs typeface="Arial" pitchFamily="34" charset="0"/>
              </a:rPr>
              <a:t>=0.001</a:t>
            </a:r>
            <a:endParaRPr lang="en-US" sz="1600" b="1" dirty="0" smtClean="0">
              <a:solidFill>
                <a:srgbClr val="FFFFFF"/>
              </a:solidFill>
              <a:latin typeface="Arial" pitchFamily="34" charset="0"/>
              <a:cs typeface="Arial" pitchFamily="34" charset="0"/>
            </a:endParaRPr>
          </a:p>
          <a:p>
            <a:r>
              <a:rPr lang="en-US" sz="1600" b="1" dirty="0" smtClean="0">
                <a:solidFill>
                  <a:srgbClr val="FFFFFF"/>
                </a:solidFill>
                <a:latin typeface="Arial" pitchFamily="34" charset="0"/>
                <a:cs typeface="Arial" pitchFamily="34" charset="0"/>
              </a:rPr>
              <a:t>NOACs vs. warfarin:  </a:t>
            </a:r>
            <a:r>
              <a:rPr lang="en-US" sz="1600" b="1" i="1" dirty="0" smtClean="0">
                <a:solidFill>
                  <a:srgbClr val="FFC000"/>
                </a:solidFill>
                <a:latin typeface="Arial" pitchFamily="34" charset="0"/>
                <a:cs typeface="Arial" pitchFamily="34" charset="0"/>
              </a:rPr>
              <a:t>p</a:t>
            </a:r>
            <a:r>
              <a:rPr lang="en-US" sz="1600" b="1" dirty="0" smtClean="0">
                <a:solidFill>
                  <a:srgbClr val="FFC000"/>
                </a:solidFill>
                <a:latin typeface="Arial" pitchFamily="34" charset="0"/>
                <a:cs typeface="Arial" pitchFamily="34" charset="0"/>
              </a:rPr>
              <a:t>=0.72</a:t>
            </a:r>
            <a:endParaRPr lang="en-US" sz="1600" b="1" dirty="0">
              <a:solidFill>
                <a:srgbClr val="FFC000"/>
              </a:solidFill>
              <a:latin typeface="Arial" pitchFamily="34" charset="0"/>
              <a:cs typeface="Arial" pitchFamily="34" charset="0"/>
            </a:endParaRPr>
          </a:p>
        </p:txBody>
      </p:sp>
      <p:sp>
        <p:nvSpPr>
          <p:cNvPr id="8" name="TextBox 7"/>
          <p:cNvSpPr txBox="1"/>
          <p:nvPr/>
        </p:nvSpPr>
        <p:spPr>
          <a:xfrm>
            <a:off x="21770" y="2057400"/>
            <a:ext cx="400110" cy="3584376"/>
          </a:xfrm>
          <a:prstGeom prst="rect">
            <a:avLst/>
          </a:prstGeom>
          <a:noFill/>
        </p:spPr>
        <p:txBody>
          <a:bodyPr vert="vert270" wrap="square" rtlCol="0">
            <a:spAutoFit/>
          </a:bodyPr>
          <a:lstStyle/>
          <a:p>
            <a:pPr algn="ctr"/>
            <a:r>
              <a:rPr lang="en-US" sz="1400" b="1" dirty="0" smtClean="0">
                <a:solidFill>
                  <a:srgbClr val="FFFFFF"/>
                </a:solidFill>
                <a:latin typeface="Arial Narrow" pitchFamily="34" charset="0"/>
                <a:cs typeface="Arial" pitchFamily="34" charset="0"/>
              </a:rPr>
              <a:t>Prevalence of Reduced Leaflet motion (%)</a:t>
            </a:r>
            <a:endParaRPr lang="en-US" sz="1400" b="1" dirty="0">
              <a:solidFill>
                <a:srgbClr val="FFFFFF"/>
              </a:solidFill>
              <a:latin typeface="Arial Narrow" pitchFamily="34" charset="0"/>
              <a:cs typeface="Arial" pitchFamily="34" charset="0"/>
            </a:endParaRPr>
          </a:p>
        </p:txBody>
      </p:sp>
      <p:sp>
        <p:nvSpPr>
          <p:cNvPr id="9" name="TextBox 8"/>
          <p:cNvSpPr txBox="1"/>
          <p:nvPr/>
        </p:nvSpPr>
        <p:spPr>
          <a:xfrm>
            <a:off x="1447800" y="5486415"/>
            <a:ext cx="609600" cy="307777"/>
          </a:xfrm>
          <a:prstGeom prst="rect">
            <a:avLst/>
          </a:prstGeom>
          <a:noFill/>
        </p:spPr>
        <p:txBody>
          <a:bodyPr wrap="square" rtlCol="0">
            <a:spAutoFit/>
          </a:bodyPr>
          <a:lstStyle/>
          <a:p>
            <a:r>
              <a:rPr lang="en-US" sz="1400" b="1" dirty="0" smtClean="0">
                <a:solidFill>
                  <a:srgbClr val="000000"/>
                </a:solidFill>
                <a:latin typeface="Arial Narrow" pitchFamily="34" charset="0"/>
              </a:rPr>
              <a:t> 8/224</a:t>
            </a:r>
            <a:endParaRPr lang="en-US" sz="1400" b="1" dirty="0">
              <a:solidFill>
                <a:srgbClr val="000000"/>
              </a:solidFill>
              <a:latin typeface="Arial Narrow" pitchFamily="34" charset="0"/>
            </a:endParaRPr>
          </a:p>
        </p:txBody>
      </p:sp>
      <p:sp>
        <p:nvSpPr>
          <p:cNvPr id="10" name="TextBox 9"/>
          <p:cNvSpPr txBox="1"/>
          <p:nvPr/>
        </p:nvSpPr>
        <p:spPr>
          <a:xfrm>
            <a:off x="3450771" y="5486415"/>
            <a:ext cx="609600" cy="307777"/>
          </a:xfrm>
          <a:prstGeom prst="rect">
            <a:avLst/>
          </a:prstGeom>
          <a:noFill/>
        </p:spPr>
        <p:txBody>
          <a:bodyPr wrap="square" rtlCol="0">
            <a:spAutoFit/>
          </a:bodyPr>
          <a:lstStyle/>
          <a:p>
            <a:r>
              <a:rPr lang="en-US" sz="1400" b="1" dirty="0" smtClean="0">
                <a:solidFill>
                  <a:srgbClr val="000000"/>
                </a:solidFill>
                <a:latin typeface="Arial Narrow" pitchFamily="34" charset="0"/>
              </a:rPr>
              <a:t> 3/107</a:t>
            </a:r>
            <a:endParaRPr lang="en-US" sz="1400" b="1" dirty="0">
              <a:solidFill>
                <a:srgbClr val="000000"/>
              </a:solidFill>
              <a:latin typeface="Arial Narrow" pitchFamily="34" charset="0"/>
            </a:endParaRPr>
          </a:p>
        </p:txBody>
      </p:sp>
      <p:sp>
        <p:nvSpPr>
          <p:cNvPr id="11" name="TextBox 10"/>
          <p:cNvSpPr txBox="1"/>
          <p:nvPr/>
        </p:nvSpPr>
        <p:spPr>
          <a:xfrm>
            <a:off x="5486400" y="5486414"/>
            <a:ext cx="609600" cy="307777"/>
          </a:xfrm>
          <a:prstGeom prst="rect">
            <a:avLst/>
          </a:prstGeom>
          <a:noFill/>
        </p:spPr>
        <p:txBody>
          <a:bodyPr wrap="square" rtlCol="0">
            <a:spAutoFit/>
          </a:bodyPr>
          <a:lstStyle/>
          <a:p>
            <a:r>
              <a:rPr lang="en-US" sz="1400" b="1" dirty="0" smtClean="0">
                <a:solidFill>
                  <a:srgbClr val="000000"/>
                </a:solidFill>
                <a:latin typeface="Arial Narrow" pitchFamily="34" charset="0"/>
              </a:rPr>
              <a:t> 5/117</a:t>
            </a:r>
            <a:endParaRPr lang="en-US" sz="1400" b="1" dirty="0">
              <a:solidFill>
                <a:srgbClr val="000000"/>
              </a:solidFill>
              <a:latin typeface="Arial Narrow" pitchFamily="34" charset="0"/>
            </a:endParaRPr>
          </a:p>
        </p:txBody>
      </p:sp>
      <p:sp>
        <p:nvSpPr>
          <p:cNvPr id="12" name="TextBox 11"/>
          <p:cNvSpPr txBox="1"/>
          <p:nvPr/>
        </p:nvSpPr>
        <p:spPr>
          <a:xfrm>
            <a:off x="7391400" y="5486414"/>
            <a:ext cx="685800" cy="307777"/>
          </a:xfrm>
          <a:prstGeom prst="rect">
            <a:avLst/>
          </a:prstGeom>
          <a:noFill/>
        </p:spPr>
        <p:txBody>
          <a:bodyPr wrap="square" rtlCol="0">
            <a:spAutoFit/>
          </a:bodyPr>
          <a:lstStyle/>
          <a:p>
            <a:r>
              <a:rPr lang="en-US" sz="1400" b="1" dirty="0" smtClean="0">
                <a:solidFill>
                  <a:srgbClr val="000000"/>
                </a:solidFill>
                <a:latin typeface="Arial Narrow" pitchFamily="34" charset="0"/>
              </a:rPr>
              <a:t> 98/666</a:t>
            </a:r>
            <a:endParaRPr lang="en-US" sz="1400" b="1" dirty="0">
              <a:solidFill>
                <a:srgbClr val="000000"/>
              </a:solidFill>
              <a:latin typeface="Arial Narrow" pitchFamily="34" charset="0"/>
            </a:endParaRPr>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2150" y="6440487"/>
            <a:ext cx="47180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710861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88" y="10260"/>
            <a:ext cx="9144001" cy="1015663"/>
          </a:xfrm>
          <a:prstGeom prst="rect">
            <a:avLst/>
          </a:prstGeom>
          <a:noFill/>
        </p:spPr>
        <p:txBody>
          <a:bodyPr wrap="square" rtlCol="0">
            <a:spAutoFit/>
          </a:bodyPr>
          <a:lstStyle/>
          <a:p>
            <a:pPr algn="ctr"/>
            <a:r>
              <a:rPr lang="en-US" sz="3000" b="1" dirty="0" smtClean="0">
                <a:solidFill>
                  <a:srgbClr val="FFFF00"/>
                </a:solidFill>
                <a:latin typeface="Arial" pitchFamily="34" charset="0"/>
                <a:cs typeface="Arial" pitchFamily="34" charset="0"/>
              </a:rPr>
              <a:t>RESOLVE and SAVORY Registries:</a:t>
            </a:r>
          </a:p>
          <a:p>
            <a:pPr algn="ctr"/>
            <a:r>
              <a:rPr lang="en-US" sz="3000" b="1" dirty="0" err="1" smtClean="0">
                <a:solidFill>
                  <a:srgbClr val="FFFF00"/>
                </a:solidFill>
                <a:latin typeface="Arial" pitchFamily="34" charset="0"/>
                <a:cs typeface="Arial" pitchFamily="34" charset="0"/>
              </a:rPr>
              <a:t>Anticoagualtion</a:t>
            </a:r>
            <a:r>
              <a:rPr lang="en-US" sz="3000" b="1" dirty="0" smtClean="0">
                <a:solidFill>
                  <a:srgbClr val="FFFF00"/>
                </a:solidFill>
                <a:latin typeface="Arial" pitchFamily="34" charset="0"/>
                <a:cs typeface="Arial" pitchFamily="34" charset="0"/>
              </a:rPr>
              <a:t> and Reduced Leaflet Motion</a:t>
            </a:r>
            <a:endParaRPr lang="en-US" sz="3000" b="1" dirty="0">
              <a:solidFill>
                <a:srgbClr val="FFFF00"/>
              </a:solidFill>
              <a:latin typeface="Arial" pitchFamily="34"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29"/>
          <p:cNvCxnSpPr/>
          <p:nvPr/>
        </p:nvCxnSpPr>
        <p:spPr>
          <a:xfrm>
            <a:off x="8638032" y="4534810"/>
            <a:ext cx="0" cy="722990"/>
          </a:xfrm>
          <a:prstGeom prst="straightConnector1">
            <a:avLst/>
          </a:prstGeom>
          <a:noFill/>
          <a:ln w="12700" cap="sq" cmpd="sng" algn="ctr">
            <a:noFill/>
            <a:prstDash val="solid"/>
            <a:round/>
            <a:headEnd type="triangle" w="med" len="sm"/>
            <a:tailEnd type="triangle" w="med" len="sm"/>
          </a:ln>
          <a:effectLst/>
        </p:spPr>
      </p:cxnSp>
      <p:graphicFrame>
        <p:nvGraphicFramePr>
          <p:cNvPr id="6" name="Chart 5"/>
          <p:cNvGraphicFramePr/>
          <p:nvPr>
            <p:extLst>
              <p:ext uri="{D42A27DB-BD31-4B8C-83A1-F6EECF244321}">
                <p14:modId xmlns:p14="http://schemas.microsoft.com/office/powerpoint/2010/main" val="4110645172"/>
              </p:ext>
            </p:extLst>
          </p:nvPr>
        </p:nvGraphicFramePr>
        <p:xfrm>
          <a:off x="228600" y="1905000"/>
          <a:ext cx="8610600" cy="439783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947056" y="1143000"/>
            <a:ext cx="7228112" cy="523220"/>
          </a:xfrm>
          <a:prstGeom prst="rect">
            <a:avLst/>
          </a:prstGeom>
          <a:noFill/>
        </p:spPr>
        <p:txBody>
          <a:bodyPr wrap="square" rtlCol="0">
            <a:spAutoFit/>
          </a:bodyPr>
          <a:lstStyle/>
          <a:p>
            <a:pPr algn="ctr"/>
            <a:r>
              <a:rPr lang="en-US" sz="2800" b="1" dirty="0" smtClean="0">
                <a:solidFill>
                  <a:srgbClr val="FFC000"/>
                </a:solidFill>
                <a:latin typeface="Arial" pitchFamily="34" charset="0"/>
                <a:cs typeface="Arial" pitchFamily="34" charset="0"/>
              </a:rPr>
              <a:t>Anticoagulation vs. Antiplatelet Therapy</a:t>
            </a:r>
            <a:endParaRPr lang="en-US" sz="2800" b="1" dirty="0">
              <a:solidFill>
                <a:srgbClr val="FFC000"/>
              </a:solidFill>
              <a:latin typeface="Arial" pitchFamily="34" charset="0"/>
              <a:cs typeface="Arial" pitchFamily="34" charset="0"/>
            </a:endParaRPr>
          </a:p>
        </p:txBody>
      </p:sp>
      <p:sp>
        <p:nvSpPr>
          <p:cNvPr id="3" name="TextBox 2"/>
          <p:cNvSpPr txBox="1"/>
          <p:nvPr/>
        </p:nvSpPr>
        <p:spPr>
          <a:xfrm>
            <a:off x="1295400" y="5334014"/>
            <a:ext cx="609600" cy="307777"/>
          </a:xfrm>
          <a:prstGeom prst="rect">
            <a:avLst/>
          </a:prstGeom>
          <a:noFill/>
        </p:spPr>
        <p:txBody>
          <a:bodyPr wrap="square" rtlCol="0">
            <a:spAutoFit/>
          </a:bodyPr>
          <a:lstStyle/>
          <a:p>
            <a:r>
              <a:rPr lang="en-US" sz="1400" b="1" dirty="0" smtClean="0">
                <a:solidFill>
                  <a:srgbClr val="000000"/>
                </a:solidFill>
                <a:latin typeface="Arial Narrow" pitchFamily="34" charset="0"/>
              </a:rPr>
              <a:t> 8/224</a:t>
            </a:r>
            <a:endParaRPr lang="en-US" sz="1400" b="1" dirty="0">
              <a:solidFill>
                <a:srgbClr val="000000"/>
              </a:solidFill>
              <a:latin typeface="Arial Narrow" pitchFamily="34" charset="0"/>
            </a:endParaRPr>
          </a:p>
        </p:txBody>
      </p:sp>
      <p:sp>
        <p:nvSpPr>
          <p:cNvPr id="9" name="TextBox 8"/>
          <p:cNvSpPr txBox="1"/>
          <p:nvPr/>
        </p:nvSpPr>
        <p:spPr>
          <a:xfrm>
            <a:off x="2895600" y="5334014"/>
            <a:ext cx="609600" cy="307777"/>
          </a:xfrm>
          <a:prstGeom prst="rect">
            <a:avLst/>
          </a:prstGeom>
          <a:noFill/>
        </p:spPr>
        <p:txBody>
          <a:bodyPr wrap="square" rtlCol="0">
            <a:spAutoFit/>
          </a:bodyPr>
          <a:lstStyle/>
          <a:p>
            <a:r>
              <a:rPr lang="en-US" sz="1400" b="1" dirty="0" smtClean="0">
                <a:solidFill>
                  <a:srgbClr val="000000"/>
                </a:solidFill>
                <a:latin typeface="Arial Narrow" pitchFamily="34" charset="0"/>
              </a:rPr>
              <a:t> 3/107</a:t>
            </a:r>
            <a:endParaRPr lang="en-US" sz="1400" b="1" dirty="0">
              <a:solidFill>
                <a:srgbClr val="000000"/>
              </a:solidFill>
              <a:latin typeface="Arial Narrow" pitchFamily="34" charset="0"/>
            </a:endParaRPr>
          </a:p>
        </p:txBody>
      </p:sp>
      <p:sp>
        <p:nvSpPr>
          <p:cNvPr id="10" name="TextBox 9"/>
          <p:cNvSpPr txBox="1"/>
          <p:nvPr/>
        </p:nvSpPr>
        <p:spPr>
          <a:xfrm>
            <a:off x="4419600" y="5334014"/>
            <a:ext cx="609600" cy="307777"/>
          </a:xfrm>
          <a:prstGeom prst="rect">
            <a:avLst/>
          </a:prstGeom>
          <a:noFill/>
        </p:spPr>
        <p:txBody>
          <a:bodyPr wrap="square" rtlCol="0">
            <a:spAutoFit/>
          </a:bodyPr>
          <a:lstStyle/>
          <a:p>
            <a:r>
              <a:rPr lang="en-US" sz="1400" b="1" dirty="0" smtClean="0">
                <a:solidFill>
                  <a:srgbClr val="000000"/>
                </a:solidFill>
                <a:latin typeface="Arial Narrow" pitchFamily="34" charset="0"/>
              </a:rPr>
              <a:t> 5/117</a:t>
            </a:r>
            <a:endParaRPr lang="en-US" sz="1400" b="1" dirty="0">
              <a:solidFill>
                <a:srgbClr val="000000"/>
              </a:solidFill>
              <a:latin typeface="Arial Narrow" pitchFamily="34" charset="0"/>
            </a:endParaRPr>
          </a:p>
        </p:txBody>
      </p:sp>
      <p:sp>
        <p:nvSpPr>
          <p:cNvPr id="11" name="TextBox 10"/>
          <p:cNvSpPr txBox="1"/>
          <p:nvPr/>
        </p:nvSpPr>
        <p:spPr>
          <a:xfrm>
            <a:off x="6019800" y="5334014"/>
            <a:ext cx="685800" cy="307777"/>
          </a:xfrm>
          <a:prstGeom prst="rect">
            <a:avLst/>
          </a:prstGeom>
          <a:noFill/>
        </p:spPr>
        <p:txBody>
          <a:bodyPr wrap="square" rtlCol="0">
            <a:spAutoFit/>
          </a:bodyPr>
          <a:lstStyle/>
          <a:p>
            <a:r>
              <a:rPr lang="en-US" sz="1400" b="1" dirty="0" smtClean="0">
                <a:solidFill>
                  <a:srgbClr val="000000"/>
                </a:solidFill>
                <a:latin typeface="Arial Narrow" pitchFamily="34" charset="0"/>
              </a:rPr>
              <a:t>31/108</a:t>
            </a:r>
            <a:endParaRPr lang="en-US" sz="1400" b="1" dirty="0">
              <a:solidFill>
                <a:srgbClr val="000000"/>
              </a:solidFill>
              <a:latin typeface="Arial Narrow" pitchFamily="34" charset="0"/>
            </a:endParaRPr>
          </a:p>
        </p:txBody>
      </p:sp>
      <p:sp>
        <p:nvSpPr>
          <p:cNvPr id="12" name="TextBox 11"/>
          <p:cNvSpPr txBox="1"/>
          <p:nvPr/>
        </p:nvSpPr>
        <p:spPr>
          <a:xfrm>
            <a:off x="7565568" y="5334014"/>
            <a:ext cx="664032" cy="307777"/>
          </a:xfrm>
          <a:prstGeom prst="rect">
            <a:avLst/>
          </a:prstGeom>
          <a:noFill/>
        </p:spPr>
        <p:txBody>
          <a:bodyPr wrap="square" rtlCol="0">
            <a:spAutoFit/>
          </a:bodyPr>
          <a:lstStyle/>
          <a:p>
            <a:r>
              <a:rPr lang="en-US" sz="1400" b="1" dirty="0" smtClean="0">
                <a:solidFill>
                  <a:srgbClr val="000000"/>
                </a:solidFill>
                <a:latin typeface="Arial Narrow" pitchFamily="34" charset="0"/>
              </a:rPr>
              <a:t>63/405</a:t>
            </a:r>
            <a:endParaRPr lang="en-US" sz="1400" b="1" dirty="0">
              <a:solidFill>
                <a:srgbClr val="000000"/>
              </a:solidFill>
              <a:latin typeface="Arial Narrow" pitchFamily="34" charset="0"/>
            </a:endParaRPr>
          </a:p>
        </p:txBody>
      </p:sp>
      <p:sp>
        <p:nvSpPr>
          <p:cNvPr id="8" name="TextBox 7"/>
          <p:cNvSpPr txBox="1"/>
          <p:nvPr/>
        </p:nvSpPr>
        <p:spPr>
          <a:xfrm>
            <a:off x="21770" y="2057400"/>
            <a:ext cx="400110" cy="3584376"/>
          </a:xfrm>
          <a:prstGeom prst="rect">
            <a:avLst/>
          </a:prstGeom>
          <a:noFill/>
        </p:spPr>
        <p:txBody>
          <a:bodyPr vert="vert270" wrap="square" rtlCol="0">
            <a:spAutoFit/>
          </a:bodyPr>
          <a:lstStyle/>
          <a:p>
            <a:pPr algn="ctr"/>
            <a:r>
              <a:rPr lang="en-US" sz="1400" b="1" dirty="0" smtClean="0">
                <a:solidFill>
                  <a:srgbClr val="FFFFFF"/>
                </a:solidFill>
                <a:latin typeface="Arial Narrow" pitchFamily="34" charset="0"/>
                <a:cs typeface="Arial" pitchFamily="34" charset="0"/>
              </a:rPr>
              <a:t>Prevalence of Reduced Leaflet motion (%)</a:t>
            </a:r>
            <a:endParaRPr lang="en-US" sz="1400" b="1" dirty="0">
              <a:solidFill>
                <a:srgbClr val="FFFFFF"/>
              </a:solidFill>
              <a:latin typeface="Arial Narrow" pitchFamily="34" charset="0"/>
              <a:cs typeface="Arial" pitchFamily="34" charset="0"/>
            </a:endParaRPr>
          </a:p>
        </p:txBody>
      </p:sp>
      <p:sp>
        <p:nvSpPr>
          <p:cNvPr id="13" name="TextBox 12"/>
          <p:cNvSpPr txBox="1"/>
          <p:nvPr/>
        </p:nvSpPr>
        <p:spPr>
          <a:xfrm>
            <a:off x="1066800" y="2277085"/>
            <a:ext cx="3886200" cy="830997"/>
          </a:xfrm>
          <a:prstGeom prst="rect">
            <a:avLst/>
          </a:prstGeom>
          <a:solidFill>
            <a:schemeClr val="tx2"/>
          </a:solidFill>
        </p:spPr>
        <p:txBody>
          <a:bodyPr wrap="square" rtlCol="0">
            <a:spAutoFit/>
          </a:bodyPr>
          <a:lstStyle/>
          <a:p>
            <a:r>
              <a:rPr lang="en-US" sz="1600" b="1" dirty="0" smtClean="0">
                <a:solidFill>
                  <a:srgbClr val="FFFFFF"/>
                </a:solidFill>
                <a:latin typeface="Arial" pitchFamily="34" charset="0"/>
                <a:cs typeface="Arial" pitchFamily="34" charset="0"/>
              </a:rPr>
              <a:t>Anticoagulation vs. DAPT: </a:t>
            </a:r>
            <a:r>
              <a:rPr lang="en-US" sz="1600" b="1" i="1" dirty="0" smtClean="0">
                <a:solidFill>
                  <a:srgbClr val="FFC000"/>
                </a:solidFill>
                <a:latin typeface="Arial" pitchFamily="34" charset="0"/>
                <a:cs typeface="Arial" pitchFamily="34" charset="0"/>
              </a:rPr>
              <a:t>p</a:t>
            </a:r>
            <a:r>
              <a:rPr lang="en-US" sz="1600" b="1" dirty="0" smtClean="0">
                <a:solidFill>
                  <a:srgbClr val="FFC000"/>
                </a:solidFill>
                <a:latin typeface="Arial" pitchFamily="34" charset="0"/>
                <a:cs typeface="Arial" pitchFamily="34" charset="0"/>
              </a:rPr>
              <a:t>=&lt;0.0001</a:t>
            </a:r>
          </a:p>
          <a:p>
            <a:r>
              <a:rPr lang="en-US" sz="1600" b="1" dirty="0" smtClean="0">
                <a:solidFill>
                  <a:srgbClr val="FFFFFF"/>
                </a:solidFill>
                <a:latin typeface="Arial" pitchFamily="34" charset="0"/>
                <a:cs typeface="Arial" pitchFamily="34" charset="0"/>
              </a:rPr>
              <a:t>Anticoagulation vs. </a:t>
            </a:r>
            <a:r>
              <a:rPr lang="en-US" sz="1600" b="1" dirty="0" err="1" smtClean="0">
                <a:solidFill>
                  <a:srgbClr val="FFFFFF"/>
                </a:solidFill>
                <a:latin typeface="Arial" pitchFamily="34" charset="0"/>
                <a:cs typeface="Arial" pitchFamily="34" charset="0"/>
              </a:rPr>
              <a:t>Monoantiplatelet</a:t>
            </a:r>
            <a:r>
              <a:rPr lang="en-US" sz="1600" b="1" dirty="0" smtClean="0">
                <a:solidFill>
                  <a:srgbClr val="FFFFFF"/>
                </a:solidFill>
                <a:latin typeface="Arial" pitchFamily="34" charset="0"/>
                <a:cs typeface="Arial" pitchFamily="34" charset="0"/>
              </a:rPr>
              <a:t> therapy: </a:t>
            </a:r>
            <a:r>
              <a:rPr lang="en-US" sz="1600" b="1" i="1" dirty="0" smtClean="0">
                <a:solidFill>
                  <a:srgbClr val="FFC000"/>
                </a:solidFill>
                <a:latin typeface="Arial" pitchFamily="34" charset="0"/>
                <a:cs typeface="Arial" pitchFamily="34" charset="0"/>
              </a:rPr>
              <a:t>p</a:t>
            </a:r>
            <a:r>
              <a:rPr lang="en-US" sz="1600" b="1" dirty="0" smtClean="0">
                <a:solidFill>
                  <a:srgbClr val="FFC000"/>
                </a:solidFill>
                <a:latin typeface="Arial" pitchFamily="34" charset="0"/>
                <a:cs typeface="Arial" pitchFamily="34" charset="0"/>
              </a:rPr>
              <a:t>=&lt;0.0001</a:t>
            </a:r>
            <a:endParaRPr lang="en-US" sz="1600" b="1" dirty="0">
              <a:solidFill>
                <a:srgbClr val="FFC000"/>
              </a:solidFill>
              <a:latin typeface="Arial" pitchFamily="34" charset="0"/>
              <a:cs typeface="Arial" pitchFamily="34" charset="0"/>
            </a:endParaRPr>
          </a:p>
        </p:txBody>
      </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2150" y="6440487"/>
            <a:ext cx="47180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156779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888" y="10256"/>
            <a:ext cx="9144001" cy="1477328"/>
          </a:xfrm>
          <a:prstGeom prst="rect">
            <a:avLst/>
          </a:prstGeom>
          <a:noFill/>
        </p:spPr>
        <p:txBody>
          <a:bodyPr wrap="square" rtlCol="0">
            <a:spAutoFit/>
          </a:bodyPr>
          <a:lstStyle/>
          <a:p>
            <a:pPr algn="ctr"/>
            <a:r>
              <a:rPr lang="en-US" sz="3000" b="1" dirty="0" smtClean="0">
                <a:solidFill>
                  <a:srgbClr val="FFFF00"/>
                </a:solidFill>
                <a:latin typeface="Arial" pitchFamily="34" charset="0"/>
                <a:cs typeface="Arial" pitchFamily="34" charset="0"/>
              </a:rPr>
              <a:t>RESOLVE and SAVORY Registries:</a:t>
            </a:r>
          </a:p>
          <a:p>
            <a:pPr algn="ctr"/>
            <a:r>
              <a:rPr lang="en-US" sz="3000" b="1" dirty="0" smtClean="0">
                <a:solidFill>
                  <a:srgbClr val="FFFF00"/>
                </a:solidFill>
                <a:latin typeface="Arial" pitchFamily="34" charset="0"/>
                <a:cs typeface="Arial" pitchFamily="34" charset="0"/>
              </a:rPr>
              <a:t>Multivariate Predictors of Reduced Leaflet Motion</a:t>
            </a:r>
            <a:endParaRPr lang="en-US" sz="3000" b="1" dirty="0">
              <a:solidFill>
                <a:srgbClr val="FFFF00"/>
              </a:solidFill>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288201406"/>
              </p:ext>
            </p:extLst>
          </p:nvPr>
        </p:nvGraphicFramePr>
        <p:xfrm>
          <a:off x="228603" y="1676400"/>
          <a:ext cx="8704263" cy="3810000"/>
        </p:xfrm>
        <a:graphic>
          <a:graphicData uri="http://schemas.openxmlformats.org/drawingml/2006/table">
            <a:tbl>
              <a:tblPr firstRow="1" bandRow="1">
                <a:tableStyleId>{2D5ABB26-0587-4C30-8999-92F81FD0307C}</a:tableStyleId>
              </a:tblPr>
              <a:tblGrid>
                <a:gridCol w="4038598"/>
                <a:gridCol w="2743200"/>
                <a:gridCol w="1922465"/>
              </a:tblGrid>
              <a:tr h="476250">
                <a:tc>
                  <a:txBody>
                    <a:bodyPr/>
                    <a:lstStyle/>
                    <a:p>
                      <a:endParaRPr lang="en-US" sz="1800" b="1" dirty="0">
                        <a:solidFill>
                          <a:schemeClr val="bg1"/>
                        </a:solidFill>
                        <a:latin typeface="Arial" pitchFamily="34" charset="0"/>
                        <a:cs typeface="Arial"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800" b="1" dirty="0" smtClean="0">
                          <a:solidFill>
                            <a:schemeClr val="bg1"/>
                          </a:solidFill>
                          <a:latin typeface="Arial" pitchFamily="34" charset="0"/>
                          <a:cs typeface="Arial" pitchFamily="34" charset="0"/>
                        </a:rPr>
                        <a:t>Odds Ratio</a:t>
                      </a:r>
                      <a:r>
                        <a:rPr lang="en-US" sz="1800" b="1" baseline="0" dirty="0" smtClean="0">
                          <a:solidFill>
                            <a:schemeClr val="bg1"/>
                          </a:solidFill>
                          <a:latin typeface="Arial" pitchFamily="34" charset="0"/>
                          <a:cs typeface="Arial" pitchFamily="34" charset="0"/>
                        </a:rPr>
                        <a:t> (95% CI)</a:t>
                      </a:r>
                      <a:endParaRPr lang="en-US" sz="1800" b="1" dirty="0">
                        <a:solidFill>
                          <a:schemeClr val="bg1"/>
                        </a:solidFill>
                        <a:latin typeface="Arial" pitchFamily="34" charset="0"/>
                        <a:cs typeface="Arial"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800" b="1" i="1" dirty="0" smtClean="0">
                          <a:solidFill>
                            <a:schemeClr val="bg1"/>
                          </a:solidFill>
                          <a:latin typeface="Arial" pitchFamily="34" charset="0"/>
                          <a:cs typeface="Arial" pitchFamily="34" charset="0"/>
                        </a:rPr>
                        <a:t>P</a:t>
                      </a:r>
                      <a:r>
                        <a:rPr lang="en-US" sz="1800" b="1" i="0" baseline="0" dirty="0" smtClean="0">
                          <a:solidFill>
                            <a:schemeClr val="bg1"/>
                          </a:solidFill>
                          <a:latin typeface="Arial" pitchFamily="34" charset="0"/>
                          <a:cs typeface="Arial" pitchFamily="34" charset="0"/>
                        </a:rPr>
                        <a:t> Value</a:t>
                      </a:r>
                      <a:endParaRPr lang="en-US" sz="1800" b="1" i="1" dirty="0">
                        <a:solidFill>
                          <a:schemeClr val="bg1"/>
                        </a:solidFill>
                        <a:latin typeface="Arial" pitchFamily="34" charset="0"/>
                        <a:cs typeface="Arial"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476250">
                <a:tc>
                  <a:txBody>
                    <a:bodyPr/>
                    <a:lstStyle/>
                    <a:p>
                      <a:r>
                        <a:rPr lang="en-US" sz="1800" b="1" dirty="0" smtClean="0">
                          <a:solidFill>
                            <a:schemeClr val="bg1"/>
                          </a:solidFill>
                          <a:latin typeface="Arial" pitchFamily="34" charset="0"/>
                          <a:cs typeface="Arial" pitchFamily="34" charset="0"/>
                        </a:rPr>
                        <a:t>Age</a:t>
                      </a:r>
                      <a:endParaRPr lang="en-US" sz="1800" b="1" dirty="0">
                        <a:solidFill>
                          <a:schemeClr val="bg1"/>
                        </a:solidFill>
                        <a:latin typeface="Arial" pitchFamily="34" charset="0"/>
                        <a:cs typeface="Arial" pitchFamily="34" charset="0"/>
                      </a:endParaRPr>
                    </a:p>
                  </a:txBody>
                  <a:tcPr anchor="ctr">
                    <a:lnT w="12700" cap="flat" cmpd="sng" algn="ctr">
                      <a:solidFill>
                        <a:schemeClr val="bg1"/>
                      </a:solidFill>
                      <a:prstDash val="solid"/>
                      <a:round/>
                      <a:headEnd type="none" w="med" len="med"/>
                      <a:tailEnd type="none" w="med" len="med"/>
                    </a:lnT>
                  </a:tcPr>
                </a:tc>
                <a:tc>
                  <a:txBody>
                    <a:bodyPr/>
                    <a:lstStyle/>
                    <a:p>
                      <a:pPr algn="ctr"/>
                      <a:r>
                        <a:rPr lang="en-US" sz="1800" b="1" dirty="0" smtClean="0">
                          <a:solidFill>
                            <a:schemeClr val="bg1"/>
                          </a:solidFill>
                          <a:latin typeface="Arial" pitchFamily="34" charset="0"/>
                          <a:cs typeface="Arial" pitchFamily="34" charset="0"/>
                        </a:rPr>
                        <a:t>1.04 (1.01-1.07)</a:t>
                      </a:r>
                      <a:endParaRPr lang="en-US" sz="1800" b="1" dirty="0">
                        <a:solidFill>
                          <a:schemeClr val="bg1"/>
                        </a:solidFill>
                        <a:latin typeface="Arial" pitchFamily="34" charset="0"/>
                        <a:cs typeface="Arial" pitchFamily="34" charset="0"/>
                      </a:endParaRPr>
                    </a:p>
                  </a:txBody>
                  <a:tcPr anchor="ctr">
                    <a:lnT w="12700" cap="flat" cmpd="sng" algn="ctr">
                      <a:solidFill>
                        <a:schemeClr val="bg1"/>
                      </a:solidFill>
                      <a:prstDash val="solid"/>
                      <a:round/>
                      <a:headEnd type="none" w="med" len="med"/>
                      <a:tailEnd type="none" w="med" len="med"/>
                    </a:lnT>
                  </a:tcPr>
                </a:tc>
                <a:tc>
                  <a:txBody>
                    <a:bodyPr/>
                    <a:lstStyle/>
                    <a:p>
                      <a:pPr algn="ctr"/>
                      <a:r>
                        <a:rPr lang="en-US" sz="1800" b="1" i="0" dirty="0" smtClean="0">
                          <a:solidFill>
                            <a:schemeClr val="bg1"/>
                          </a:solidFill>
                          <a:latin typeface="Arial" pitchFamily="34" charset="0"/>
                          <a:cs typeface="Arial" pitchFamily="34" charset="0"/>
                        </a:rPr>
                        <a:t>0.01</a:t>
                      </a:r>
                      <a:endParaRPr lang="en-US" sz="1800" b="1" i="0" dirty="0">
                        <a:solidFill>
                          <a:schemeClr val="bg1"/>
                        </a:solidFill>
                        <a:latin typeface="Arial" pitchFamily="34" charset="0"/>
                        <a:cs typeface="Arial" pitchFamily="34" charset="0"/>
                      </a:endParaRPr>
                    </a:p>
                  </a:txBody>
                  <a:tcPr anchor="ctr">
                    <a:lnT w="12700" cap="flat" cmpd="sng" algn="ctr">
                      <a:solidFill>
                        <a:schemeClr val="bg1"/>
                      </a:solidFill>
                      <a:prstDash val="solid"/>
                      <a:round/>
                      <a:headEnd type="none" w="med" len="med"/>
                      <a:tailEnd type="none" w="med" len="med"/>
                    </a:lnT>
                  </a:tcPr>
                </a:tc>
              </a:tr>
              <a:tr h="476250">
                <a:tc>
                  <a:txBody>
                    <a:bodyPr/>
                    <a:lstStyle/>
                    <a:p>
                      <a:r>
                        <a:rPr lang="en-US" sz="1800" b="1" dirty="0" smtClean="0">
                          <a:solidFill>
                            <a:schemeClr val="bg1"/>
                          </a:solidFill>
                          <a:latin typeface="Arial" pitchFamily="34" charset="0"/>
                          <a:cs typeface="Arial" pitchFamily="34" charset="0"/>
                        </a:rPr>
                        <a:t>Ejection fraction</a:t>
                      </a:r>
                      <a:endParaRPr lang="en-US" sz="1800" b="1" dirty="0">
                        <a:solidFill>
                          <a:schemeClr val="bg1"/>
                        </a:solidFill>
                        <a:latin typeface="Arial" pitchFamily="34" charset="0"/>
                        <a:cs typeface="Arial" pitchFamily="34" charset="0"/>
                      </a:endParaRPr>
                    </a:p>
                  </a:txBody>
                  <a:tcPr anchor="ctr"/>
                </a:tc>
                <a:tc>
                  <a:txBody>
                    <a:bodyPr/>
                    <a:lstStyle/>
                    <a:p>
                      <a:pPr algn="ctr"/>
                      <a:r>
                        <a:rPr lang="en-US" sz="1800" b="1" dirty="0" smtClean="0">
                          <a:solidFill>
                            <a:schemeClr val="bg1"/>
                          </a:solidFill>
                          <a:latin typeface="Arial" pitchFamily="34" charset="0"/>
                          <a:cs typeface="Arial" pitchFamily="34" charset="0"/>
                        </a:rPr>
                        <a:t>0.98 (0.97-1.00)</a:t>
                      </a:r>
                      <a:endParaRPr lang="en-US" sz="1800" b="1" dirty="0">
                        <a:solidFill>
                          <a:schemeClr val="bg1"/>
                        </a:solidFill>
                        <a:latin typeface="Arial" pitchFamily="34" charset="0"/>
                        <a:cs typeface="Arial" pitchFamily="34" charset="0"/>
                      </a:endParaRPr>
                    </a:p>
                  </a:txBody>
                  <a:tcPr anchor="ctr"/>
                </a:tc>
                <a:tc>
                  <a:txBody>
                    <a:bodyPr/>
                    <a:lstStyle/>
                    <a:p>
                      <a:pPr algn="ctr"/>
                      <a:r>
                        <a:rPr lang="en-US" sz="1800" b="1" i="0" dirty="0" smtClean="0">
                          <a:solidFill>
                            <a:schemeClr val="bg1"/>
                          </a:solidFill>
                          <a:latin typeface="Arial" pitchFamily="34" charset="0"/>
                          <a:cs typeface="Arial" pitchFamily="34" charset="0"/>
                        </a:rPr>
                        <a:t>0.02</a:t>
                      </a:r>
                      <a:endParaRPr lang="en-US" sz="1800" b="1" i="0" dirty="0">
                        <a:solidFill>
                          <a:schemeClr val="bg1"/>
                        </a:solidFill>
                        <a:latin typeface="Arial" pitchFamily="34" charset="0"/>
                        <a:cs typeface="Arial" pitchFamily="34" charset="0"/>
                      </a:endParaRPr>
                    </a:p>
                  </a:txBody>
                  <a:tcPr anchor="ctr"/>
                </a:tc>
              </a:tr>
              <a:tr h="476250">
                <a:tc>
                  <a:txBody>
                    <a:bodyPr/>
                    <a:lstStyle/>
                    <a:p>
                      <a:r>
                        <a:rPr lang="en-US" sz="1800" b="1" dirty="0" smtClean="0">
                          <a:solidFill>
                            <a:schemeClr val="bg1"/>
                          </a:solidFill>
                          <a:latin typeface="Arial" pitchFamily="34" charset="0"/>
                          <a:cs typeface="Arial" pitchFamily="34" charset="0"/>
                        </a:rPr>
                        <a:t>Surgical vs. transcatheter valve</a:t>
                      </a:r>
                      <a:endParaRPr lang="en-US" sz="1800" b="1" dirty="0">
                        <a:solidFill>
                          <a:schemeClr val="bg1"/>
                        </a:solidFill>
                        <a:latin typeface="Arial" pitchFamily="34" charset="0"/>
                        <a:cs typeface="Arial" pitchFamily="34" charset="0"/>
                      </a:endParaRPr>
                    </a:p>
                  </a:txBody>
                  <a:tcPr anchor="ctr"/>
                </a:tc>
                <a:tc>
                  <a:txBody>
                    <a:bodyPr/>
                    <a:lstStyle/>
                    <a:p>
                      <a:pPr algn="ctr"/>
                      <a:r>
                        <a:rPr lang="en-US" sz="1800" b="1" dirty="0" smtClean="0">
                          <a:solidFill>
                            <a:schemeClr val="bg1"/>
                          </a:solidFill>
                          <a:latin typeface="Arial" pitchFamily="34" charset="0"/>
                          <a:cs typeface="Arial" pitchFamily="34" charset="0"/>
                        </a:rPr>
                        <a:t>0.33 (0.11-0.96)</a:t>
                      </a:r>
                      <a:endParaRPr lang="en-US" sz="1800" b="1" dirty="0">
                        <a:solidFill>
                          <a:schemeClr val="bg1"/>
                        </a:solidFill>
                        <a:latin typeface="Arial" pitchFamily="34" charset="0"/>
                        <a:cs typeface="Arial" pitchFamily="34" charset="0"/>
                      </a:endParaRPr>
                    </a:p>
                  </a:txBody>
                  <a:tcPr anchor="ctr"/>
                </a:tc>
                <a:tc>
                  <a:txBody>
                    <a:bodyPr/>
                    <a:lstStyle/>
                    <a:p>
                      <a:pPr algn="ctr"/>
                      <a:r>
                        <a:rPr lang="en-US" sz="1800" b="1" i="0" dirty="0" smtClean="0">
                          <a:solidFill>
                            <a:schemeClr val="bg1"/>
                          </a:solidFill>
                          <a:latin typeface="Arial" pitchFamily="34" charset="0"/>
                          <a:cs typeface="Arial" pitchFamily="34" charset="0"/>
                        </a:rPr>
                        <a:t>0.04</a:t>
                      </a:r>
                      <a:endParaRPr lang="en-US" sz="1800" b="1" i="0" dirty="0">
                        <a:solidFill>
                          <a:schemeClr val="bg1"/>
                        </a:solidFill>
                        <a:latin typeface="Arial" pitchFamily="34" charset="0"/>
                        <a:cs typeface="Arial" pitchFamily="34" charset="0"/>
                      </a:endParaRPr>
                    </a:p>
                  </a:txBody>
                  <a:tcPr anchor="ctr"/>
                </a:tc>
              </a:tr>
              <a:tr h="476250">
                <a:tc>
                  <a:txBody>
                    <a:bodyPr/>
                    <a:lstStyle/>
                    <a:p>
                      <a:r>
                        <a:rPr lang="en-US" sz="1800" b="1" dirty="0" smtClean="0">
                          <a:solidFill>
                            <a:schemeClr val="bg1"/>
                          </a:solidFill>
                          <a:latin typeface="Arial" pitchFamily="34" charset="0"/>
                          <a:cs typeface="Arial" pitchFamily="34" charset="0"/>
                        </a:rPr>
                        <a:t>Anticoagulation</a:t>
                      </a:r>
                      <a:endParaRPr lang="en-US" sz="1800" b="1" dirty="0">
                        <a:solidFill>
                          <a:schemeClr val="bg1"/>
                        </a:solidFill>
                        <a:latin typeface="Arial" pitchFamily="34" charset="0"/>
                        <a:cs typeface="Arial" pitchFamily="34" charset="0"/>
                      </a:endParaRPr>
                    </a:p>
                  </a:txBody>
                  <a:tcPr anchor="ctr"/>
                </a:tc>
                <a:tc>
                  <a:txBody>
                    <a:bodyPr/>
                    <a:lstStyle/>
                    <a:p>
                      <a:pPr algn="ctr"/>
                      <a:r>
                        <a:rPr lang="en-US" sz="1800" b="1" dirty="0" smtClean="0">
                          <a:solidFill>
                            <a:schemeClr val="bg1"/>
                          </a:solidFill>
                          <a:latin typeface="Arial" pitchFamily="34" charset="0"/>
                          <a:cs typeface="Arial" pitchFamily="34" charset="0"/>
                        </a:rPr>
                        <a:t>0.24 (0.10-0.58)</a:t>
                      </a:r>
                      <a:endParaRPr lang="en-US" sz="1800" b="1" dirty="0">
                        <a:solidFill>
                          <a:schemeClr val="bg1"/>
                        </a:solidFill>
                        <a:latin typeface="Arial" pitchFamily="34" charset="0"/>
                        <a:cs typeface="Arial" pitchFamily="34" charset="0"/>
                      </a:endParaRPr>
                    </a:p>
                  </a:txBody>
                  <a:tcPr anchor="ctr"/>
                </a:tc>
                <a:tc>
                  <a:txBody>
                    <a:bodyPr/>
                    <a:lstStyle/>
                    <a:p>
                      <a:pPr algn="ctr"/>
                      <a:r>
                        <a:rPr lang="en-US" sz="1800" b="1" i="0" dirty="0" smtClean="0">
                          <a:solidFill>
                            <a:schemeClr val="bg1"/>
                          </a:solidFill>
                          <a:latin typeface="Arial" pitchFamily="34" charset="0"/>
                          <a:cs typeface="Arial" pitchFamily="34" charset="0"/>
                        </a:rPr>
                        <a:t>0.002</a:t>
                      </a:r>
                      <a:endParaRPr lang="en-US" sz="1800" b="1" i="0" dirty="0">
                        <a:solidFill>
                          <a:schemeClr val="bg1"/>
                        </a:solidFill>
                        <a:latin typeface="Arial" pitchFamily="34" charset="0"/>
                        <a:cs typeface="Arial" pitchFamily="34" charset="0"/>
                      </a:endParaRPr>
                    </a:p>
                  </a:txBody>
                  <a:tcPr anchor="ctr"/>
                </a:tc>
              </a:tr>
              <a:tr h="476250">
                <a:tc>
                  <a:txBody>
                    <a:bodyPr/>
                    <a:lstStyle/>
                    <a:p>
                      <a:r>
                        <a:rPr lang="en-US" sz="1800" b="1" dirty="0" smtClean="0">
                          <a:solidFill>
                            <a:schemeClr val="bg1"/>
                          </a:solidFill>
                          <a:latin typeface="Arial" pitchFamily="34" charset="0"/>
                          <a:cs typeface="Arial" pitchFamily="34" charset="0"/>
                        </a:rPr>
                        <a:t>Time to CT</a:t>
                      </a:r>
                      <a:endParaRPr lang="en-US" sz="1800" b="1" dirty="0">
                        <a:solidFill>
                          <a:schemeClr val="bg1"/>
                        </a:solidFill>
                        <a:latin typeface="Arial" pitchFamily="34" charset="0"/>
                        <a:cs typeface="Arial" pitchFamily="34" charset="0"/>
                      </a:endParaRPr>
                    </a:p>
                  </a:txBody>
                  <a:tcPr anchor="ctr"/>
                </a:tc>
                <a:tc>
                  <a:txBody>
                    <a:bodyPr/>
                    <a:lstStyle/>
                    <a:p>
                      <a:pPr algn="ctr"/>
                      <a:r>
                        <a:rPr lang="en-US" sz="1800" b="1" dirty="0" smtClean="0">
                          <a:solidFill>
                            <a:schemeClr val="bg1"/>
                          </a:solidFill>
                          <a:latin typeface="Arial" pitchFamily="34" charset="0"/>
                          <a:cs typeface="Arial" pitchFamily="34" charset="0"/>
                        </a:rPr>
                        <a:t>1.00 (0.98-1.02)</a:t>
                      </a:r>
                      <a:endParaRPr lang="en-US" sz="1800" b="1" dirty="0">
                        <a:solidFill>
                          <a:schemeClr val="bg1"/>
                        </a:solidFill>
                        <a:latin typeface="Arial" pitchFamily="34" charset="0"/>
                        <a:cs typeface="Arial" pitchFamily="34" charset="0"/>
                      </a:endParaRPr>
                    </a:p>
                  </a:txBody>
                  <a:tcPr anchor="ctr"/>
                </a:tc>
                <a:tc>
                  <a:txBody>
                    <a:bodyPr/>
                    <a:lstStyle/>
                    <a:p>
                      <a:pPr algn="ctr"/>
                      <a:r>
                        <a:rPr lang="en-US" sz="1800" b="1" i="0" dirty="0" smtClean="0">
                          <a:solidFill>
                            <a:schemeClr val="bg1"/>
                          </a:solidFill>
                          <a:latin typeface="Arial" pitchFamily="34" charset="0"/>
                          <a:cs typeface="Arial" pitchFamily="34" charset="0"/>
                        </a:rPr>
                        <a:t>0.67</a:t>
                      </a:r>
                      <a:endParaRPr lang="en-US" sz="1800" b="1" i="0" dirty="0">
                        <a:solidFill>
                          <a:schemeClr val="bg1"/>
                        </a:solidFill>
                        <a:latin typeface="Arial" pitchFamily="34" charset="0"/>
                        <a:cs typeface="Arial" pitchFamily="34" charset="0"/>
                      </a:endParaRPr>
                    </a:p>
                  </a:txBody>
                  <a:tcPr anchor="ctr"/>
                </a:tc>
              </a:tr>
              <a:tr h="476250">
                <a:tc>
                  <a:txBody>
                    <a:bodyPr/>
                    <a:lstStyle/>
                    <a:p>
                      <a:r>
                        <a:rPr lang="en-US" sz="1800" b="1" dirty="0" smtClean="0">
                          <a:solidFill>
                            <a:schemeClr val="bg1"/>
                          </a:solidFill>
                          <a:latin typeface="Arial" pitchFamily="34" charset="0"/>
                          <a:cs typeface="Arial" pitchFamily="34" charset="0"/>
                        </a:rPr>
                        <a:t>Atrial fibrillation</a:t>
                      </a:r>
                      <a:endParaRPr lang="en-US" sz="1800" b="1" dirty="0">
                        <a:solidFill>
                          <a:schemeClr val="bg1"/>
                        </a:solidFill>
                        <a:latin typeface="Arial" pitchFamily="34" charset="0"/>
                        <a:cs typeface="Arial" pitchFamily="34" charset="0"/>
                      </a:endParaRPr>
                    </a:p>
                  </a:txBody>
                  <a:tcPr anchor="ctr"/>
                </a:tc>
                <a:tc>
                  <a:txBody>
                    <a:bodyPr/>
                    <a:lstStyle/>
                    <a:p>
                      <a:pPr algn="ctr"/>
                      <a:r>
                        <a:rPr lang="en-US" sz="1800" b="1" dirty="0" smtClean="0">
                          <a:solidFill>
                            <a:schemeClr val="bg1"/>
                          </a:solidFill>
                          <a:latin typeface="Arial" pitchFamily="34" charset="0"/>
                          <a:cs typeface="Arial" pitchFamily="34" charset="0"/>
                        </a:rPr>
                        <a:t>0.62 (0.31-1.23)</a:t>
                      </a:r>
                      <a:endParaRPr lang="en-US" sz="1800" b="1" dirty="0">
                        <a:solidFill>
                          <a:schemeClr val="bg1"/>
                        </a:solidFill>
                        <a:latin typeface="Arial" pitchFamily="34" charset="0"/>
                        <a:cs typeface="Arial" pitchFamily="34" charset="0"/>
                      </a:endParaRPr>
                    </a:p>
                  </a:txBody>
                  <a:tcPr anchor="ctr"/>
                </a:tc>
                <a:tc>
                  <a:txBody>
                    <a:bodyPr/>
                    <a:lstStyle/>
                    <a:p>
                      <a:pPr algn="ctr"/>
                      <a:r>
                        <a:rPr lang="en-US" sz="1800" b="1" i="0" dirty="0" smtClean="0">
                          <a:solidFill>
                            <a:schemeClr val="bg1"/>
                          </a:solidFill>
                          <a:latin typeface="Arial" pitchFamily="34" charset="0"/>
                          <a:cs typeface="Arial" pitchFamily="34" charset="0"/>
                        </a:rPr>
                        <a:t>0.17</a:t>
                      </a:r>
                      <a:endParaRPr lang="en-US" sz="1800" b="1" i="0" dirty="0">
                        <a:solidFill>
                          <a:schemeClr val="bg1"/>
                        </a:solidFill>
                        <a:latin typeface="Arial" pitchFamily="34" charset="0"/>
                        <a:cs typeface="Arial" pitchFamily="34" charset="0"/>
                      </a:endParaRPr>
                    </a:p>
                  </a:txBody>
                  <a:tcPr anchor="ctr"/>
                </a:tc>
              </a:tr>
              <a:tr h="476250">
                <a:tc>
                  <a:txBody>
                    <a:bodyPr/>
                    <a:lstStyle/>
                    <a:p>
                      <a:r>
                        <a:rPr lang="en-US" sz="1800" b="1" dirty="0" smtClean="0">
                          <a:solidFill>
                            <a:schemeClr val="bg1"/>
                          </a:solidFill>
                          <a:latin typeface="Arial" pitchFamily="34" charset="0"/>
                          <a:cs typeface="Arial" pitchFamily="34" charset="0"/>
                        </a:rPr>
                        <a:t>BMI</a:t>
                      </a:r>
                      <a:endParaRPr lang="en-US" sz="1800" b="1" dirty="0">
                        <a:solidFill>
                          <a:schemeClr val="bg1"/>
                        </a:solidFill>
                        <a:latin typeface="Arial" pitchFamily="34" charset="0"/>
                        <a:cs typeface="Arial" pitchFamily="34" charset="0"/>
                      </a:endParaRPr>
                    </a:p>
                  </a:txBody>
                  <a:tcPr anchor="ctr">
                    <a:lnB w="12700" cap="flat" cmpd="sng" algn="ctr">
                      <a:solidFill>
                        <a:schemeClr val="bg1"/>
                      </a:solidFill>
                      <a:prstDash val="solid"/>
                      <a:round/>
                      <a:headEnd type="none" w="med" len="med"/>
                      <a:tailEnd type="none" w="med" len="med"/>
                    </a:lnB>
                  </a:tcPr>
                </a:tc>
                <a:tc>
                  <a:txBody>
                    <a:bodyPr/>
                    <a:lstStyle/>
                    <a:p>
                      <a:pPr algn="ctr"/>
                      <a:r>
                        <a:rPr lang="en-US" sz="1800" b="1" dirty="0" smtClean="0">
                          <a:solidFill>
                            <a:schemeClr val="bg1"/>
                          </a:solidFill>
                          <a:latin typeface="Arial" pitchFamily="34" charset="0"/>
                          <a:cs typeface="Arial" pitchFamily="34" charset="0"/>
                        </a:rPr>
                        <a:t>0.97 (0.93-1.02)</a:t>
                      </a:r>
                      <a:endParaRPr lang="en-US" sz="1800" b="1" dirty="0">
                        <a:solidFill>
                          <a:schemeClr val="bg1"/>
                        </a:solidFill>
                        <a:latin typeface="Arial" pitchFamily="34" charset="0"/>
                        <a:cs typeface="Arial" pitchFamily="34" charset="0"/>
                      </a:endParaRPr>
                    </a:p>
                  </a:txBody>
                  <a:tcPr anchor="ctr">
                    <a:lnB w="12700" cap="flat" cmpd="sng" algn="ctr">
                      <a:solidFill>
                        <a:schemeClr val="bg1"/>
                      </a:solidFill>
                      <a:prstDash val="solid"/>
                      <a:round/>
                      <a:headEnd type="none" w="med" len="med"/>
                      <a:tailEnd type="none" w="med" len="med"/>
                    </a:lnB>
                  </a:tcPr>
                </a:tc>
                <a:tc>
                  <a:txBody>
                    <a:bodyPr/>
                    <a:lstStyle/>
                    <a:p>
                      <a:pPr algn="ctr"/>
                      <a:r>
                        <a:rPr lang="en-US" sz="1800" b="1" i="0" dirty="0" smtClean="0">
                          <a:solidFill>
                            <a:schemeClr val="bg1"/>
                          </a:solidFill>
                          <a:latin typeface="Arial" pitchFamily="34" charset="0"/>
                          <a:cs typeface="Arial" pitchFamily="34" charset="0"/>
                        </a:rPr>
                        <a:t>0.17</a:t>
                      </a:r>
                      <a:endParaRPr lang="en-US" sz="1800" b="1" i="0" dirty="0">
                        <a:solidFill>
                          <a:schemeClr val="bg1"/>
                        </a:solidFill>
                        <a:latin typeface="Arial" pitchFamily="34" charset="0"/>
                        <a:cs typeface="Arial" pitchFamily="34" charset="0"/>
                      </a:endParaRPr>
                    </a:p>
                  </a:txBody>
                  <a:tcPr anchor="ctr">
                    <a:lnB w="12700" cap="flat" cmpd="sng" algn="ctr">
                      <a:solidFill>
                        <a:schemeClr val="bg1"/>
                      </a:solidFill>
                      <a:prstDash val="solid"/>
                      <a:round/>
                      <a:headEnd type="none" w="med" len="med"/>
                      <a:tailEnd type="none" w="med" len="med"/>
                    </a:lnB>
                  </a:tcPr>
                </a:tc>
              </a:tr>
            </a:tbl>
          </a:graphicData>
        </a:graphic>
      </p:graphicFrame>
      <p:sp>
        <p:nvSpPr>
          <p:cNvPr id="7" name="TextBox 6"/>
          <p:cNvSpPr txBox="1"/>
          <p:nvPr/>
        </p:nvSpPr>
        <p:spPr>
          <a:xfrm>
            <a:off x="228600" y="5638800"/>
            <a:ext cx="8382000" cy="523220"/>
          </a:xfrm>
          <a:prstGeom prst="rect">
            <a:avLst/>
          </a:prstGeom>
          <a:noFill/>
        </p:spPr>
        <p:txBody>
          <a:bodyPr wrap="square" rtlCol="0">
            <a:spAutoFit/>
          </a:bodyPr>
          <a:lstStyle/>
          <a:p>
            <a:r>
              <a:rPr lang="en-US" sz="1400" b="1" dirty="0" smtClean="0">
                <a:solidFill>
                  <a:srgbClr val="FFFFFF"/>
                </a:solidFill>
                <a:latin typeface="Arial" pitchFamily="34" charset="0"/>
                <a:cs typeface="Arial" pitchFamily="34" charset="0"/>
              </a:rPr>
              <a:t>All variables with a p-value &lt;0.20 in </a:t>
            </a:r>
            <a:r>
              <a:rPr lang="en-US" sz="1400" b="1" dirty="0" err="1" smtClean="0">
                <a:solidFill>
                  <a:srgbClr val="FFFFFF"/>
                </a:solidFill>
                <a:latin typeface="Arial" pitchFamily="34" charset="0"/>
                <a:cs typeface="Arial" pitchFamily="34" charset="0"/>
              </a:rPr>
              <a:t>univariate</a:t>
            </a:r>
            <a:r>
              <a:rPr lang="en-US" sz="1400" b="1" dirty="0" smtClean="0">
                <a:solidFill>
                  <a:srgbClr val="FFFFFF"/>
                </a:solidFill>
                <a:latin typeface="Arial" pitchFamily="34" charset="0"/>
                <a:cs typeface="Arial" pitchFamily="34" charset="0"/>
              </a:rPr>
              <a:t> model were entered into the multivariate analysis.  Time from AVR to CT was forced into the model; despite p-value &gt;0.20 in </a:t>
            </a:r>
            <a:r>
              <a:rPr lang="en-US" sz="1400" b="1" dirty="0" err="1" smtClean="0">
                <a:solidFill>
                  <a:srgbClr val="FFFFFF"/>
                </a:solidFill>
                <a:latin typeface="Arial" pitchFamily="34" charset="0"/>
                <a:cs typeface="Arial" pitchFamily="34" charset="0"/>
              </a:rPr>
              <a:t>univariate</a:t>
            </a:r>
            <a:r>
              <a:rPr lang="en-US" sz="1400" b="1" dirty="0" smtClean="0">
                <a:solidFill>
                  <a:srgbClr val="FFFFFF"/>
                </a:solidFill>
                <a:latin typeface="Arial" pitchFamily="34" charset="0"/>
                <a:cs typeface="Arial" pitchFamily="34" charset="0"/>
              </a:rPr>
              <a:t> analysis</a:t>
            </a:r>
            <a:endParaRPr lang="en-US" sz="1400" b="1" dirty="0">
              <a:solidFill>
                <a:srgbClr val="FFFFFF"/>
              </a:solidFill>
              <a:latin typeface="Arial" pitchFamily="34" charset="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2133614"/>
            <a:ext cx="847725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2150" y="6440487"/>
            <a:ext cx="47180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8285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88" y="10256"/>
            <a:ext cx="9144001" cy="1477328"/>
          </a:xfrm>
          <a:prstGeom prst="rect">
            <a:avLst/>
          </a:prstGeom>
          <a:noFill/>
        </p:spPr>
        <p:txBody>
          <a:bodyPr wrap="square" rtlCol="0">
            <a:spAutoFit/>
          </a:bodyPr>
          <a:lstStyle/>
          <a:p>
            <a:pPr algn="ctr"/>
            <a:r>
              <a:rPr lang="en-US" sz="3000" b="1" dirty="0" smtClean="0">
                <a:solidFill>
                  <a:srgbClr val="FFFF00"/>
                </a:solidFill>
                <a:latin typeface="Arial" pitchFamily="34" charset="0"/>
                <a:cs typeface="Arial" pitchFamily="34" charset="0"/>
              </a:rPr>
              <a:t>RESOLVE and SAVORY Registries:</a:t>
            </a:r>
          </a:p>
          <a:p>
            <a:pPr algn="ctr"/>
            <a:r>
              <a:rPr lang="en-US" sz="3000" b="1" dirty="0" smtClean="0">
                <a:solidFill>
                  <a:srgbClr val="FFFF00"/>
                </a:solidFill>
                <a:latin typeface="Arial" pitchFamily="34" charset="0"/>
                <a:cs typeface="Arial" pitchFamily="34" charset="0"/>
              </a:rPr>
              <a:t>Impact of Initiation of Anticoagulation on Reduced Leaflet Motion</a:t>
            </a:r>
            <a:endParaRPr lang="en-US" sz="3000" b="1" dirty="0">
              <a:solidFill>
                <a:srgbClr val="FFFF00"/>
              </a:solidFill>
              <a:latin typeface="Arial" pitchFamily="34" charset="0"/>
              <a:cs typeface="Arial" pitchFamily="34" charset="0"/>
            </a:endParaRPr>
          </a:p>
        </p:txBody>
      </p:sp>
      <p:graphicFrame>
        <p:nvGraphicFramePr>
          <p:cNvPr id="6" name="Chart 5"/>
          <p:cNvGraphicFramePr/>
          <p:nvPr>
            <p:extLst>
              <p:ext uri="{D42A27DB-BD31-4B8C-83A1-F6EECF244321}">
                <p14:modId xmlns:p14="http://schemas.microsoft.com/office/powerpoint/2010/main" val="2221143978"/>
              </p:ext>
            </p:extLst>
          </p:nvPr>
        </p:nvGraphicFramePr>
        <p:xfrm>
          <a:off x="228600" y="1981203"/>
          <a:ext cx="5241471"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533400" y="5853399"/>
            <a:ext cx="2286000" cy="323165"/>
          </a:xfrm>
          <a:prstGeom prst="rect">
            <a:avLst/>
          </a:prstGeom>
          <a:noFill/>
          <a:ln>
            <a:solidFill>
              <a:schemeClr val="bg1"/>
            </a:solidFill>
          </a:ln>
        </p:spPr>
        <p:txBody>
          <a:bodyPr wrap="square" rtlCol="0">
            <a:spAutoFit/>
          </a:bodyPr>
          <a:lstStyle/>
          <a:p>
            <a:pPr algn="ctr"/>
            <a:r>
              <a:rPr lang="en-US" sz="1500" b="1" dirty="0" smtClean="0">
                <a:solidFill>
                  <a:srgbClr val="FFFFFF"/>
                </a:solidFill>
                <a:latin typeface="Arial Narrow" pitchFamily="34" charset="0"/>
              </a:rPr>
              <a:t>Anticoagulation initiated</a:t>
            </a:r>
            <a:endParaRPr lang="en-US" sz="1500" b="1" dirty="0">
              <a:solidFill>
                <a:srgbClr val="FFFFFF"/>
              </a:solidFill>
              <a:latin typeface="Arial Narrow" pitchFamily="34" charset="0"/>
            </a:endParaRPr>
          </a:p>
        </p:txBody>
      </p:sp>
      <p:sp>
        <p:nvSpPr>
          <p:cNvPr id="8" name="TextBox 7"/>
          <p:cNvSpPr txBox="1"/>
          <p:nvPr/>
        </p:nvSpPr>
        <p:spPr>
          <a:xfrm>
            <a:off x="3341917" y="5857749"/>
            <a:ext cx="2362197" cy="323165"/>
          </a:xfrm>
          <a:prstGeom prst="rect">
            <a:avLst/>
          </a:prstGeom>
          <a:noFill/>
          <a:ln>
            <a:solidFill>
              <a:schemeClr val="bg1"/>
            </a:solidFill>
          </a:ln>
        </p:spPr>
        <p:txBody>
          <a:bodyPr wrap="square" rtlCol="0">
            <a:spAutoFit/>
          </a:bodyPr>
          <a:lstStyle/>
          <a:p>
            <a:pPr algn="ctr"/>
            <a:r>
              <a:rPr lang="en-US" sz="1500" b="1" dirty="0" smtClean="0">
                <a:solidFill>
                  <a:srgbClr val="FFFFFF"/>
                </a:solidFill>
                <a:latin typeface="Arial Narrow" pitchFamily="34" charset="0"/>
              </a:rPr>
              <a:t>No anticoagulation initiated</a:t>
            </a:r>
            <a:endParaRPr lang="en-US" sz="1500" b="1" dirty="0">
              <a:solidFill>
                <a:srgbClr val="FFFFFF"/>
              </a:solidFill>
              <a:latin typeface="Arial Narrow" pitchFamily="34" charset="0"/>
            </a:endParaRPr>
          </a:p>
        </p:txBody>
      </p:sp>
      <p:sp>
        <p:nvSpPr>
          <p:cNvPr id="9" name="TextBox 8"/>
          <p:cNvSpPr txBox="1"/>
          <p:nvPr/>
        </p:nvSpPr>
        <p:spPr>
          <a:xfrm>
            <a:off x="898071" y="1963664"/>
            <a:ext cx="609600" cy="338554"/>
          </a:xfrm>
          <a:prstGeom prst="rect">
            <a:avLst/>
          </a:prstGeom>
          <a:noFill/>
        </p:spPr>
        <p:txBody>
          <a:bodyPr wrap="square" rtlCol="0">
            <a:spAutoFit/>
          </a:bodyPr>
          <a:lstStyle/>
          <a:p>
            <a:pPr algn="ctr"/>
            <a:r>
              <a:rPr lang="en-US" sz="1600" b="1" dirty="0" smtClean="0">
                <a:solidFill>
                  <a:srgbClr val="FFFFFF"/>
                </a:solidFill>
                <a:latin typeface="Arial Narrow" pitchFamily="34" charset="0"/>
              </a:rPr>
              <a:t>36/36</a:t>
            </a:r>
            <a:endParaRPr lang="en-US" sz="1600" b="1" dirty="0">
              <a:solidFill>
                <a:srgbClr val="FFFFFF"/>
              </a:solidFill>
              <a:latin typeface="Arial Narrow" pitchFamily="34" charset="0"/>
            </a:endParaRPr>
          </a:p>
        </p:txBody>
      </p:sp>
      <p:sp>
        <p:nvSpPr>
          <p:cNvPr id="10" name="TextBox 9"/>
          <p:cNvSpPr txBox="1"/>
          <p:nvPr/>
        </p:nvSpPr>
        <p:spPr>
          <a:xfrm>
            <a:off x="1828800" y="4495800"/>
            <a:ext cx="609600" cy="338554"/>
          </a:xfrm>
          <a:prstGeom prst="rect">
            <a:avLst/>
          </a:prstGeom>
          <a:noFill/>
        </p:spPr>
        <p:txBody>
          <a:bodyPr wrap="square" rtlCol="0">
            <a:spAutoFit/>
          </a:bodyPr>
          <a:lstStyle/>
          <a:p>
            <a:pPr algn="ctr"/>
            <a:r>
              <a:rPr lang="en-US" sz="1600" b="1" dirty="0">
                <a:solidFill>
                  <a:srgbClr val="FFFFFF"/>
                </a:solidFill>
                <a:latin typeface="Arial Narrow" pitchFamily="34" charset="0"/>
              </a:rPr>
              <a:t>0</a:t>
            </a:r>
            <a:r>
              <a:rPr lang="en-US" sz="1600" b="1" dirty="0" smtClean="0">
                <a:solidFill>
                  <a:srgbClr val="FFFFFF"/>
                </a:solidFill>
                <a:latin typeface="Arial Narrow" pitchFamily="34" charset="0"/>
              </a:rPr>
              <a:t>/36</a:t>
            </a:r>
            <a:endParaRPr lang="en-US" sz="1600" b="1" dirty="0">
              <a:solidFill>
                <a:srgbClr val="FFFFFF"/>
              </a:solidFill>
              <a:latin typeface="Arial Narrow" pitchFamily="34" charset="0"/>
            </a:endParaRPr>
          </a:p>
        </p:txBody>
      </p:sp>
      <p:sp>
        <p:nvSpPr>
          <p:cNvPr id="11" name="TextBox 10"/>
          <p:cNvSpPr txBox="1"/>
          <p:nvPr/>
        </p:nvSpPr>
        <p:spPr>
          <a:xfrm>
            <a:off x="3581400" y="4299857"/>
            <a:ext cx="609600" cy="338554"/>
          </a:xfrm>
          <a:prstGeom prst="rect">
            <a:avLst/>
          </a:prstGeom>
          <a:noFill/>
        </p:spPr>
        <p:txBody>
          <a:bodyPr wrap="square" rtlCol="0">
            <a:spAutoFit/>
          </a:bodyPr>
          <a:lstStyle/>
          <a:p>
            <a:pPr algn="ctr"/>
            <a:r>
              <a:rPr lang="en-US" sz="1600" b="1" dirty="0" smtClean="0">
                <a:solidFill>
                  <a:srgbClr val="FFFFFF"/>
                </a:solidFill>
                <a:latin typeface="Arial Narrow" pitchFamily="34" charset="0"/>
              </a:rPr>
              <a:t>2/22</a:t>
            </a:r>
            <a:endParaRPr lang="en-US" sz="1600" b="1" dirty="0">
              <a:solidFill>
                <a:srgbClr val="FFFFFF"/>
              </a:solidFill>
              <a:latin typeface="Arial Narrow" pitchFamily="34" charset="0"/>
            </a:endParaRPr>
          </a:p>
        </p:txBody>
      </p:sp>
      <p:sp>
        <p:nvSpPr>
          <p:cNvPr id="12" name="TextBox 11"/>
          <p:cNvSpPr txBox="1"/>
          <p:nvPr/>
        </p:nvSpPr>
        <p:spPr>
          <a:xfrm>
            <a:off x="4523014" y="2286000"/>
            <a:ext cx="609600" cy="338554"/>
          </a:xfrm>
          <a:prstGeom prst="rect">
            <a:avLst/>
          </a:prstGeom>
          <a:noFill/>
        </p:spPr>
        <p:txBody>
          <a:bodyPr wrap="square" rtlCol="0">
            <a:spAutoFit/>
          </a:bodyPr>
          <a:lstStyle/>
          <a:p>
            <a:pPr algn="ctr"/>
            <a:r>
              <a:rPr lang="en-US" sz="1600" b="1" dirty="0" smtClean="0">
                <a:solidFill>
                  <a:srgbClr val="FFFFFF"/>
                </a:solidFill>
                <a:latin typeface="Arial Narrow" pitchFamily="34" charset="0"/>
              </a:rPr>
              <a:t>20/22</a:t>
            </a:r>
            <a:endParaRPr lang="en-US" sz="1600" b="1" dirty="0">
              <a:solidFill>
                <a:srgbClr val="FFFFFF"/>
              </a:solidFill>
              <a:latin typeface="Arial Narrow" pitchFamily="34" charset="0"/>
            </a:endParaRPr>
          </a:p>
        </p:txBody>
      </p:sp>
      <p:sp>
        <p:nvSpPr>
          <p:cNvPr id="13" name="TextBox 12"/>
          <p:cNvSpPr txBox="1"/>
          <p:nvPr/>
        </p:nvSpPr>
        <p:spPr>
          <a:xfrm>
            <a:off x="0" y="1947446"/>
            <a:ext cx="353943" cy="3005554"/>
          </a:xfrm>
          <a:prstGeom prst="rect">
            <a:avLst/>
          </a:prstGeom>
          <a:noFill/>
        </p:spPr>
        <p:txBody>
          <a:bodyPr vert="vert270" wrap="square" rtlCol="0">
            <a:spAutoFit/>
          </a:bodyPr>
          <a:lstStyle/>
          <a:p>
            <a:pPr algn="ctr"/>
            <a:r>
              <a:rPr lang="en-US" sz="1100" b="1" dirty="0" smtClean="0">
                <a:solidFill>
                  <a:srgbClr val="FFFFFF"/>
                </a:solidFill>
                <a:latin typeface="Arial Narrow" pitchFamily="34" charset="0"/>
                <a:cs typeface="Arial" pitchFamily="34" charset="0"/>
              </a:rPr>
              <a:t>Prevalence of Reduced Leaflet motion (%)</a:t>
            </a:r>
            <a:endParaRPr lang="en-US" sz="1100" b="1" dirty="0">
              <a:solidFill>
                <a:srgbClr val="FFFFFF"/>
              </a:solidFill>
              <a:latin typeface="Arial Narrow" pitchFamily="34" charset="0"/>
              <a:cs typeface="Arial" pitchFamily="34" charset="0"/>
            </a:endParaRPr>
          </a:p>
        </p:txBody>
      </p:sp>
      <p:sp>
        <p:nvSpPr>
          <p:cNvPr id="14" name="TextBox 13"/>
          <p:cNvSpPr txBox="1"/>
          <p:nvPr/>
        </p:nvSpPr>
        <p:spPr>
          <a:xfrm>
            <a:off x="5932715" y="1828800"/>
            <a:ext cx="3058889" cy="4308872"/>
          </a:xfrm>
          <a:prstGeom prst="rect">
            <a:avLst/>
          </a:prstGeom>
          <a:solidFill>
            <a:schemeClr val="tx1"/>
          </a:solidFill>
        </p:spPr>
        <p:txBody>
          <a:bodyPr wrap="square" rtlCol="0">
            <a:spAutoFit/>
          </a:bodyPr>
          <a:lstStyle/>
          <a:p>
            <a:pPr marL="285750" indent="-285750">
              <a:buFont typeface="Arial" pitchFamily="34" charset="0"/>
              <a:buChar char="•"/>
            </a:pPr>
            <a:r>
              <a:rPr lang="en-US" sz="2200" b="1" dirty="0" smtClean="0">
                <a:solidFill>
                  <a:srgbClr val="FFFFFF"/>
                </a:solidFill>
                <a:latin typeface="Arial" pitchFamily="34" charset="0"/>
                <a:cs typeface="Arial" pitchFamily="34" charset="0"/>
              </a:rPr>
              <a:t>Resolution in 36 out of 36 patients treated with anticoagulation (NOACs n=12; warfarin  n=24)</a:t>
            </a:r>
          </a:p>
          <a:p>
            <a:pPr marL="285750" indent="-285750">
              <a:buFont typeface="Arial" pitchFamily="34" charset="0"/>
              <a:buChar char="•"/>
            </a:pPr>
            <a:endParaRPr lang="en-US" sz="1000" b="1" dirty="0">
              <a:solidFill>
                <a:srgbClr val="FFFFFF"/>
              </a:solidFill>
              <a:latin typeface="Arial" pitchFamily="34" charset="0"/>
              <a:cs typeface="Arial" pitchFamily="34" charset="0"/>
            </a:endParaRPr>
          </a:p>
          <a:p>
            <a:pPr marL="285750" indent="-285750">
              <a:buFont typeface="Arial" pitchFamily="34" charset="0"/>
              <a:buChar char="•"/>
            </a:pPr>
            <a:r>
              <a:rPr lang="en-US" sz="2200" b="1" dirty="0" smtClean="0">
                <a:solidFill>
                  <a:srgbClr val="FFFFFF"/>
                </a:solidFill>
                <a:latin typeface="Arial" pitchFamily="34" charset="0"/>
                <a:cs typeface="Arial" pitchFamily="34" charset="0"/>
              </a:rPr>
              <a:t>Persistence/progression in 20 out of 22 patients not treated with anticoagulation </a:t>
            </a:r>
            <a:r>
              <a:rPr lang="en-US" sz="2200" b="1" i="1" dirty="0" smtClean="0">
                <a:solidFill>
                  <a:srgbClr val="FFFFFF"/>
                </a:solidFill>
                <a:latin typeface="Arial" pitchFamily="34" charset="0"/>
                <a:cs typeface="Arial" pitchFamily="34" charset="0"/>
              </a:rPr>
              <a:t>p</a:t>
            </a:r>
            <a:r>
              <a:rPr lang="en-US" sz="2200" b="1" dirty="0" smtClean="0">
                <a:solidFill>
                  <a:srgbClr val="FFFFFF"/>
                </a:solidFill>
                <a:latin typeface="Arial" pitchFamily="34" charset="0"/>
                <a:cs typeface="Arial" pitchFamily="34" charset="0"/>
              </a:rPr>
              <a:t>=&lt;0.0001</a:t>
            </a:r>
            <a:endParaRPr lang="en-US" sz="2200" b="1" dirty="0">
              <a:solidFill>
                <a:srgbClr val="FFFFFF"/>
              </a:solidFill>
              <a:latin typeface="Arial" pitchFamily="34" charset="0"/>
              <a:cs typeface="Arial" pitchFamily="34" charset="0"/>
            </a:endParaRPr>
          </a:p>
        </p:txBody>
      </p:sp>
      <p:grpSp>
        <p:nvGrpSpPr>
          <p:cNvPr id="19" name="Group 18"/>
          <p:cNvGrpSpPr/>
          <p:nvPr/>
        </p:nvGrpSpPr>
        <p:grpSpPr>
          <a:xfrm>
            <a:off x="631373" y="5304053"/>
            <a:ext cx="4855029" cy="523222"/>
            <a:chOff x="631371" y="4934205"/>
            <a:chExt cx="4855029" cy="523219"/>
          </a:xfrm>
        </p:grpSpPr>
        <p:sp>
          <p:nvSpPr>
            <p:cNvPr id="15" name="TextBox 14"/>
            <p:cNvSpPr txBox="1"/>
            <p:nvPr/>
          </p:nvSpPr>
          <p:spPr>
            <a:xfrm>
              <a:off x="631371" y="4934206"/>
              <a:ext cx="1143000" cy="307776"/>
            </a:xfrm>
            <a:prstGeom prst="rect">
              <a:avLst/>
            </a:prstGeom>
            <a:noFill/>
          </p:spPr>
          <p:txBody>
            <a:bodyPr wrap="square" rtlCol="0">
              <a:spAutoFit/>
            </a:bodyPr>
            <a:lstStyle/>
            <a:p>
              <a:pPr algn="ctr"/>
              <a:r>
                <a:rPr lang="en-US" sz="1400" b="1" dirty="0" smtClean="0">
                  <a:solidFill>
                    <a:srgbClr val="FFFFFF"/>
                  </a:solidFill>
                  <a:latin typeface="Arial Narrow" pitchFamily="34" charset="0"/>
                </a:rPr>
                <a:t>Resolution</a:t>
              </a:r>
              <a:endParaRPr lang="en-US" sz="1400" b="1" dirty="0">
                <a:solidFill>
                  <a:srgbClr val="FFFFFF"/>
                </a:solidFill>
                <a:latin typeface="Arial Narrow" pitchFamily="34" charset="0"/>
              </a:endParaRPr>
            </a:p>
          </p:txBody>
        </p:sp>
        <p:sp>
          <p:nvSpPr>
            <p:cNvPr id="16" name="TextBox 15"/>
            <p:cNvSpPr txBox="1"/>
            <p:nvPr/>
          </p:nvSpPr>
          <p:spPr>
            <a:xfrm>
              <a:off x="3407228" y="4934205"/>
              <a:ext cx="1143000" cy="307776"/>
            </a:xfrm>
            <a:prstGeom prst="rect">
              <a:avLst/>
            </a:prstGeom>
            <a:noFill/>
          </p:spPr>
          <p:txBody>
            <a:bodyPr wrap="square" rtlCol="0">
              <a:spAutoFit/>
            </a:bodyPr>
            <a:lstStyle/>
            <a:p>
              <a:pPr algn="ctr"/>
              <a:r>
                <a:rPr lang="en-US" sz="1400" b="1" dirty="0" smtClean="0">
                  <a:solidFill>
                    <a:srgbClr val="FFFFFF"/>
                  </a:solidFill>
                  <a:latin typeface="Arial Narrow" pitchFamily="34" charset="0"/>
                </a:rPr>
                <a:t>Resolution</a:t>
              </a:r>
              <a:endParaRPr lang="en-US" sz="1400" b="1" dirty="0">
                <a:solidFill>
                  <a:srgbClr val="FFFFFF"/>
                </a:solidFill>
                <a:latin typeface="Arial Narrow" pitchFamily="34" charset="0"/>
              </a:endParaRPr>
            </a:p>
          </p:txBody>
        </p:sp>
        <p:sp>
          <p:nvSpPr>
            <p:cNvPr id="17" name="TextBox 16"/>
            <p:cNvSpPr txBox="1"/>
            <p:nvPr/>
          </p:nvSpPr>
          <p:spPr>
            <a:xfrm>
              <a:off x="1562100" y="4934206"/>
              <a:ext cx="1143000" cy="523218"/>
            </a:xfrm>
            <a:prstGeom prst="rect">
              <a:avLst/>
            </a:prstGeom>
            <a:noFill/>
          </p:spPr>
          <p:txBody>
            <a:bodyPr wrap="square" rtlCol="0">
              <a:spAutoFit/>
            </a:bodyPr>
            <a:lstStyle/>
            <a:p>
              <a:pPr algn="ctr"/>
              <a:r>
                <a:rPr lang="en-US" sz="1400" b="1" dirty="0" smtClean="0">
                  <a:solidFill>
                    <a:srgbClr val="FFFFFF"/>
                  </a:solidFill>
                  <a:latin typeface="Arial Narrow" pitchFamily="34" charset="0"/>
                </a:rPr>
                <a:t>No change or progression</a:t>
              </a:r>
              <a:endParaRPr lang="en-US" sz="1400" b="1" dirty="0">
                <a:solidFill>
                  <a:srgbClr val="FFFFFF"/>
                </a:solidFill>
                <a:latin typeface="Arial Narrow" pitchFamily="34" charset="0"/>
              </a:endParaRPr>
            </a:p>
          </p:txBody>
        </p:sp>
        <p:sp>
          <p:nvSpPr>
            <p:cNvPr id="18" name="TextBox 17"/>
            <p:cNvSpPr txBox="1"/>
            <p:nvPr/>
          </p:nvSpPr>
          <p:spPr>
            <a:xfrm>
              <a:off x="4343400" y="4934206"/>
              <a:ext cx="1143000" cy="523218"/>
            </a:xfrm>
            <a:prstGeom prst="rect">
              <a:avLst/>
            </a:prstGeom>
            <a:noFill/>
          </p:spPr>
          <p:txBody>
            <a:bodyPr wrap="square" rtlCol="0">
              <a:spAutoFit/>
            </a:bodyPr>
            <a:lstStyle/>
            <a:p>
              <a:pPr algn="ctr"/>
              <a:r>
                <a:rPr lang="en-US" sz="1400" b="1" dirty="0" smtClean="0">
                  <a:solidFill>
                    <a:srgbClr val="FFFFFF"/>
                  </a:solidFill>
                  <a:latin typeface="Arial Narrow" pitchFamily="34" charset="0"/>
                </a:rPr>
                <a:t>No change or progression</a:t>
              </a:r>
              <a:endParaRPr lang="en-US" sz="1400" b="1" dirty="0">
                <a:solidFill>
                  <a:srgbClr val="FFFFFF"/>
                </a:solidFill>
                <a:latin typeface="Arial Narrow" pitchFamily="34" charset="0"/>
              </a:endParaRPr>
            </a:p>
          </p:txBody>
        </p:sp>
      </p:gr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6440487"/>
            <a:ext cx="47180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42128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9350" y="38102"/>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7651" name="Shape 53"/>
          <p:cNvSpPr>
            <a:spLocks noChangeArrowheads="1"/>
          </p:cNvSpPr>
          <p:nvPr/>
        </p:nvSpPr>
        <p:spPr bwMode="auto">
          <a:xfrm>
            <a:off x="711200" y="5040317"/>
            <a:ext cx="7927975" cy="169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227" tIns="45227" rIns="45227" bIns="4522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20000"/>
              </a:spcBef>
              <a:spcAft>
                <a:spcPct val="0"/>
              </a:spcAft>
            </a:pPr>
            <a:r>
              <a:rPr lang="en-US" altLang="en-US" sz="2600" b="1" smtClean="0">
                <a:solidFill>
                  <a:srgbClr val="FFFFFF"/>
                </a:solidFill>
                <a:cs typeface="Arial" pitchFamily="34" charset="0"/>
              </a:rPr>
              <a:t>Severe aortic stenosis: peak gradient = 74 mmHg, mean gradient = 50 mmHg, Doppler valve area = 0.57cm</a:t>
            </a:r>
            <a:r>
              <a:rPr lang="en-US" altLang="en-US" sz="2600" b="1" baseline="30000" smtClean="0">
                <a:solidFill>
                  <a:srgbClr val="FFFFFF"/>
                </a:solidFill>
                <a:cs typeface="Arial" pitchFamily="34" charset="0"/>
              </a:rPr>
              <a:t>2</a:t>
            </a:r>
            <a:r>
              <a:rPr lang="en-US" altLang="en-US" sz="2600" b="1" smtClean="0">
                <a:solidFill>
                  <a:srgbClr val="FFFFFF"/>
                </a:solidFill>
                <a:cs typeface="Arial" pitchFamily="34" charset="0"/>
              </a:rPr>
              <a:t>, Ao peak CW velocity = 4.3m/sec, LVEF 58%</a:t>
            </a:r>
            <a:r>
              <a:rPr lang="en-US" altLang="en-US" sz="2600" b="1" smtClean="0">
                <a:solidFill>
                  <a:srgbClr val="FFFFFF"/>
                </a:solidFill>
                <a:cs typeface="Arial" pitchFamily="34" charset="0"/>
                <a:sym typeface="Arial" pitchFamily="34" charset="0"/>
              </a:rPr>
              <a:t> </a:t>
            </a:r>
          </a:p>
        </p:txBody>
      </p:sp>
      <p:sp>
        <p:nvSpPr>
          <p:cNvPr id="27652" name="Rectangle 1"/>
          <p:cNvSpPr>
            <a:spLocks noChangeArrowheads="1"/>
          </p:cNvSpPr>
          <p:nvPr/>
        </p:nvSpPr>
        <p:spPr bwMode="auto">
          <a:xfrm>
            <a:off x="2200276" y="128589"/>
            <a:ext cx="5422230" cy="768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6" tIns="45230" rIns="90476" bIns="4523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4400" b="1" smtClean="0">
                <a:solidFill>
                  <a:srgbClr val="FFFF00"/>
                </a:solidFill>
                <a:cs typeface="Arial" pitchFamily="34" charset="0"/>
              </a:rPr>
              <a:t>Transthoracic Echo</a:t>
            </a:r>
          </a:p>
        </p:txBody>
      </p:sp>
      <p:pic>
        <p:nvPicPr>
          <p:cNvPr id="27653" name="Picture 2"/>
          <p:cNvPicPr>
            <a:picLocks noChangeAspect="1" noChangeArrowheads="1"/>
          </p:cNvPicPr>
          <p:nvPr/>
        </p:nvPicPr>
        <p:blipFill>
          <a:blip r:embed="rId3">
            <a:extLst>
              <a:ext uri="{28A0092B-C50C-407E-A947-70E740481C1C}">
                <a14:useLocalDpi xmlns:a14="http://schemas.microsoft.com/office/drawing/2010/main" val="0"/>
              </a:ext>
            </a:extLst>
          </a:blip>
          <a:srcRect l="10159" t="14828" r="16553" b="2280"/>
          <a:stretch>
            <a:fillRect/>
          </a:stretch>
        </p:blipFill>
        <p:spPr bwMode="auto">
          <a:xfrm>
            <a:off x="1287463" y="865189"/>
            <a:ext cx="6464300" cy="411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800763"/>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888" y="10272"/>
            <a:ext cx="9144001" cy="1354217"/>
          </a:xfrm>
          <a:prstGeom prst="rect">
            <a:avLst/>
          </a:prstGeom>
          <a:noFill/>
        </p:spPr>
        <p:txBody>
          <a:bodyPr wrap="square" rtlCol="0">
            <a:spAutoFit/>
          </a:bodyPr>
          <a:lstStyle/>
          <a:p>
            <a:pPr algn="ctr"/>
            <a:r>
              <a:rPr lang="en-US" sz="3000" b="1" dirty="0" smtClean="0">
                <a:solidFill>
                  <a:srgbClr val="FFFF00"/>
                </a:solidFill>
                <a:latin typeface="Arial" pitchFamily="34" charset="0"/>
                <a:cs typeface="Arial" pitchFamily="34" charset="0"/>
              </a:rPr>
              <a:t>RESOLVE and SAVORY Registries:</a:t>
            </a:r>
          </a:p>
          <a:p>
            <a:pPr algn="ctr"/>
            <a:r>
              <a:rPr lang="en-US" sz="2600" b="1" dirty="0" smtClean="0">
                <a:solidFill>
                  <a:srgbClr val="FFFF00"/>
                </a:solidFill>
                <a:latin typeface="Arial" pitchFamily="34" charset="0"/>
                <a:cs typeface="Arial" pitchFamily="34" charset="0"/>
              </a:rPr>
              <a:t>Effect of Anticoagulation vs. DAPT </a:t>
            </a:r>
            <a:r>
              <a:rPr lang="en-US" sz="2600" b="1" dirty="0">
                <a:solidFill>
                  <a:srgbClr val="FFFF00"/>
                </a:solidFill>
                <a:latin typeface="Arial" pitchFamily="34" charset="0"/>
                <a:cs typeface="Arial" pitchFamily="34" charset="0"/>
              </a:rPr>
              <a:t>on </a:t>
            </a:r>
            <a:r>
              <a:rPr lang="en-US" sz="2600" b="1" dirty="0" err="1">
                <a:solidFill>
                  <a:srgbClr val="FFFF00"/>
                </a:solidFill>
                <a:latin typeface="Arial" pitchFamily="34" charset="0"/>
                <a:cs typeface="Arial" pitchFamily="34" charset="0"/>
              </a:rPr>
              <a:t>Hypoattenuation</a:t>
            </a:r>
            <a:r>
              <a:rPr lang="en-US" sz="2600" b="1" dirty="0">
                <a:solidFill>
                  <a:srgbClr val="FFFF00"/>
                </a:solidFill>
                <a:latin typeface="Arial" pitchFamily="34" charset="0"/>
                <a:cs typeface="Arial" pitchFamily="34" charset="0"/>
              </a:rPr>
              <a:t> </a:t>
            </a:r>
            <a:r>
              <a:rPr lang="en-US" sz="2600" b="1" dirty="0" smtClean="0">
                <a:solidFill>
                  <a:srgbClr val="FFFF00"/>
                </a:solidFill>
                <a:latin typeface="Arial" pitchFamily="34" charset="0"/>
                <a:cs typeface="Arial" pitchFamily="34" charset="0"/>
              </a:rPr>
              <a:t>Opacities and Reduced Leaflet Motion</a:t>
            </a:r>
            <a:endParaRPr lang="en-US" sz="2600" b="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823661"/>
            <a:ext cx="6324600" cy="4333298"/>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3798492282"/>
              </p:ext>
            </p:extLst>
          </p:nvPr>
        </p:nvGraphicFramePr>
        <p:xfrm>
          <a:off x="315686" y="1823662"/>
          <a:ext cx="1817914" cy="4333296"/>
        </p:xfrm>
        <a:graphic>
          <a:graphicData uri="http://schemas.openxmlformats.org/drawingml/2006/table">
            <a:tbl>
              <a:tblPr firstRow="1" bandRow="1">
                <a:tableStyleId>{2D5ABB26-0587-4C30-8999-92F81FD0307C}</a:tableStyleId>
              </a:tblPr>
              <a:tblGrid>
                <a:gridCol w="1817914"/>
              </a:tblGrid>
              <a:tr h="1083324">
                <a:tc>
                  <a:txBody>
                    <a:bodyPr/>
                    <a:lstStyle/>
                    <a:p>
                      <a:pPr algn="ctr"/>
                      <a:r>
                        <a:rPr lang="en-US" sz="1800" b="1" dirty="0" smtClean="0">
                          <a:solidFill>
                            <a:schemeClr val="tx1"/>
                          </a:solidFill>
                          <a:latin typeface="Arial" pitchFamily="34" charset="0"/>
                          <a:cs typeface="Arial" pitchFamily="34" charset="0"/>
                        </a:rPr>
                        <a:t>DAPT </a:t>
                      </a:r>
                    </a:p>
                    <a:p>
                      <a:pPr algn="ctr"/>
                      <a:r>
                        <a:rPr lang="en-US" sz="1800" b="1" dirty="0" smtClean="0">
                          <a:solidFill>
                            <a:schemeClr val="tx1"/>
                          </a:solidFill>
                          <a:latin typeface="Arial" pitchFamily="34" charset="0"/>
                          <a:cs typeface="Arial" pitchFamily="34" charset="0"/>
                        </a:rPr>
                        <a:t>continued after index</a:t>
                      </a:r>
                      <a:r>
                        <a:rPr lang="en-US" sz="1800" b="1" baseline="0" dirty="0" smtClean="0">
                          <a:solidFill>
                            <a:schemeClr val="tx1"/>
                          </a:solidFill>
                          <a:latin typeface="Arial" pitchFamily="34" charset="0"/>
                          <a:cs typeface="Arial" pitchFamily="34" charset="0"/>
                        </a:rPr>
                        <a:t> CT</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r>
              <a:tr h="10833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Warfarin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Initiated after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Index CT</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r>
              <a:tr h="10833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Rivaroxaban</a:t>
                      </a:r>
                      <a:endPar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Initiated after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Index CT</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r>
              <a:tr h="10833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Apixaban</a:t>
                      </a:r>
                      <a:endPar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Initiated after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Index CT</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469256262"/>
              </p:ext>
            </p:extLst>
          </p:nvPr>
        </p:nvGraphicFramePr>
        <p:xfrm>
          <a:off x="2133600" y="1447800"/>
          <a:ext cx="6324600" cy="365760"/>
        </p:xfrm>
        <a:graphic>
          <a:graphicData uri="http://schemas.openxmlformats.org/drawingml/2006/table">
            <a:tbl>
              <a:tblPr firstRow="1" bandRow="1">
                <a:tableStyleId>{5C22544A-7EE6-4342-B048-85BDC9FD1C3A}</a:tableStyleId>
              </a:tblPr>
              <a:tblGrid>
                <a:gridCol w="3162300"/>
                <a:gridCol w="3162300"/>
              </a:tblGrid>
              <a:tr h="365760">
                <a:tc>
                  <a:txBody>
                    <a:bodyPr/>
                    <a:lstStyle/>
                    <a:p>
                      <a:pPr algn="ctr"/>
                      <a:r>
                        <a:rPr lang="en-US" sz="1800" dirty="0" smtClean="0">
                          <a:solidFill>
                            <a:schemeClr val="tx1"/>
                          </a:solidFill>
                          <a:latin typeface="Arial" pitchFamily="34" charset="0"/>
                          <a:cs typeface="Arial" pitchFamily="34" charset="0"/>
                        </a:rPr>
                        <a:t>Index CT</a:t>
                      </a:r>
                      <a:endParaRPr lang="en-US" sz="1800" dirty="0">
                        <a:solidFill>
                          <a:schemeClr val="tx1"/>
                        </a:solidFill>
                        <a:latin typeface="Arial" pitchFamily="34" charset="0"/>
                        <a:cs typeface="Arial"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US" sz="1800" dirty="0" smtClean="0">
                          <a:solidFill>
                            <a:schemeClr val="tx1"/>
                          </a:solidFill>
                          <a:latin typeface="Arial" pitchFamily="34" charset="0"/>
                          <a:cs typeface="Arial" pitchFamily="34" charset="0"/>
                        </a:rPr>
                        <a:t>Follow-up CT</a:t>
                      </a:r>
                      <a:endParaRPr lang="en-US" sz="1800" dirty="0">
                        <a:solidFill>
                          <a:schemeClr val="tx1"/>
                        </a:solidFill>
                        <a:latin typeface="Arial" pitchFamily="34" charset="0"/>
                        <a:cs typeface="Arial"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bl>
          </a:graphicData>
        </a:graphic>
      </p:graphicFrame>
      <p:sp>
        <p:nvSpPr>
          <p:cNvPr id="6" name="TextBox 5"/>
          <p:cNvSpPr txBox="1"/>
          <p:nvPr/>
        </p:nvSpPr>
        <p:spPr>
          <a:xfrm>
            <a:off x="228600" y="6248400"/>
            <a:ext cx="4419600" cy="523220"/>
          </a:xfrm>
          <a:prstGeom prst="rect">
            <a:avLst/>
          </a:prstGeom>
          <a:noFill/>
        </p:spPr>
        <p:txBody>
          <a:bodyPr wrap="square" rtlCol="0">
            <a:spAutoFit/>
          </a:bodyPr>
          <a:lstStyle/>
          <a:p>
            <a:r>
              <a:rPr lang="en-US" sz="1400" b="1" i="1" dirty="0" smtClean="0">
                <a:solidFill>
                  <a:srgbClr val="FFFFFF"/>
                </a:solidFill>
                <a:latin typeface="Arial" pitchFamily="34" charset="0"/>
                <a:cs typeface="Arial" pitchFamily="34" charset="0"/>
              </a:rPr>
              <a:t>Solid arrow – </a:t>
            </a:r>
            <a:r>
              <a:rPr lang="en-US" sz="1400" b="1" i="1" dirty="0" err="1">
                <a:solidFill>
                  <a:srgbClr val="FFFFFF"/>
                </a:solidFill>
                <a:latin typeface="Arial" pitchFamily="34" charset="0"/>
                <a:cs typeface="Arial" pitchFamily="34" charset="0"/>
              </a:rPr>
              <a:t>H</a:t>
            </a:r>
            <a:r>
              <a:rPr lang="en-US" sz="1400" b="1" i="1" dirty="0" err="1" smtClean="0">
                <a:solidFill>
                  <a:srgbClr val="FFFFFF"/>
                </a:solidFill>
                <a:latin typeface="Arial" pitchFamily="34" charset="0"/>
                <a:cs typeface="Arial" pitchFamily="34" charset="0"/>
              </a:rPr>
              <a:t>ypoattenuating</a:t>
            </a:r>
            <a:r>
              <a:rPr lang="en-US" sz="1400" b="1" i="1" dirty="0" smtClean="0">
                <a:solidFill>
                  <a:srgbClr val="FFFFFF"/>
                </a:solidFill>
                <a:latin typeface="Arial" pitchFamily="34" charset="0"/>
                <a:cs typeface="Arial" pitchFamily="34" charset="0"/>
              </a:rPr>
              <a:t> opacities</a:t>
            </a:r>
          </a:p>
          <a:p>
            <a:r>
              <a:rPr lang="en-US" sz="1400" b="1" i="1" dirty="0" smtClean="0">
                <a:solidFill>
                  <a:srgbClr val="FFFFFF"/>
                </a:solidFill>
                <a:latin typeface="Arial" pitchFamily="34" charset="0"/>
                <a:cs typeface="Arial" pitchFamily="34" charset="0"/>
              </a:rPr>
              <a:t>Dashed arrow – Reduced leaflet motion </a:t>
            </a:r>
            <a:endParaRPr lang="en-US" sz="1400" b="1" i="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6591002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888" y="10257"/>
            <a:ext cx="9144001" cy="1415772"/>
          </a:xfrm>
          <a:prstGeom prst="rect">
            <a:avLst/>
          </a:prstGeom>
          <a:noFill/>
        </p:spPr>
        <p:txBody>
          <a:bodyPr wrap="square" rtlCol="0">
            <a:spAutoFit/>
          </a:bodyPr>
          <a:lstStyle/>
          <a:p>
            <a:pPr algn="ctr"/>
            <a:r>
              <a:rPr lang="en-US" sz="3000" b="1" dirty="0" smtClean="0">
                <a:solidFill>
                  <a:srgbClr val="FFFF00"/>
                </a:solidFill>
                <a:latin typeface="Arial" pitchFamily="34" charset="0"/>
                <a:cs typeface="Arial" pitchFamily="34" charset="0"/>
              </a:rPr>
              <a:t>RESOLVE and SAVORY Registries:</a:t>
            </a:r>
          </a:p>
          <a:p>
            <a:pPr algn="ctr"/>
            <a:r>
              <a:rPr lang="en-US" sz="2800" b="1" dirty="0" smtClean="0">
                <a:solidFill>
                  <a:srgbClr val="FFFF00"/>
                </a:solidFill>
                <a:latin typeface="Arial" pitchFamily="34" charset="0"/>
                <a:cs typeface="Arial" pitchFamily="34" charset="0"/>
              </a:rPr>
              <a:t>Recurrence of Reduced Leaflet Motion Following Discontinuation of Anticoagulation</a:t>
            </a:r>
            <a:endParaRPr lang="en-US" sz="2800" b="1" dirty="0">
              <a:solidFill>
                <a:srgbClr val="FFFF00"/>
              </a:solidFill>
              <a:latin typeface="Arial" pitchFamily="34" charset="0"/>
              <a:cs typeface="Arial"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752431"/>
            <a:ext cx="2813050" cy="227678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4587" y="2752431"/>
            <a:ext cx="2813050" cy="227678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9814" y="2752431"/>
            <a:ext cx="2813050" cy="2276783"/>
          </a:xfrm>
          <a:prstGeom prst="rect">
            <a:avLst/>
          </a:prstGeom>
        </p:spPr>
      </p:pic>
      <p:sp>
        <p:nvSpPr>
          <p:cNvPr id="9" name="TextBox 8"/>
          <p:cNvSpPr txBox="1"/>
          <p:nvPr/>
        </p:nvSpPr>
        <p:spPr>
          <a:xfrm>
            <a:off x="228600" y="1828816"/>
            <a:ext cx="2813050" cy="646331"/>
          </a:xfrm>
          <a:prstGeom prst="rect">
            <a:avLst/>
          </a:prstGeom>
          <a:noFill/>
        </p:spPr>
        <p:txBody>
          <a:bodyPr wrap="square" rtlCol="0">
            <a:spAutoFit/>
          </a:bodyPr>
          <a:lstStyle/>
          <a:p>
            <a:pPr algn="ctr"/>
            <a:r>
              <a:rPr lang="en-US" b="1" dirty="0" smtClean="0">
                <a:solidFill>
                  <a:srgbClr val="FFFFFF"/>
                </a:solidFill>
                <a:latin typeface="Arial" pitchFamily="34" charset="0"/>
                <a:cs typeface="Arial" pitchFamily="34" charset="0"/>
              </a:rPr>
              <a:t>Baseline </a:t>
            </a:r>
          </a:p>
          <a:p>
            <a:pPr algn="ctr"/>
            <a:r>
              <a:rPr lang="en-US" b="1" dirty="0" smtClean="0">
                <a:solidFill>
                  <a:srgbClr val="FFFFFF"/>
                </a:solidFill>
                <a:latin typeface="Arial" pitchFamily="34" charset="0"/>
                <a:cs typeface="Arial" pitchFamily="34" charset="0"/>
              </a:rPr>
              <a:t>Reduced leaflet motion</a:t>
            </a:r>
            <a:endParaRPr lang="en-US" b="1" dirty="0">
              <a:solidFill>
                <a:srgbClr val="FFFFFF"/>
              </a:solidFill>
              <a:latin typeface="Arial" pitchFamily="34" charset="0"/>
              <a:cs typeface="Arial" pitchFamily="34" charset="0"/>
            </a:endParaRPr>
          </a:p>
        </p:txBody>
      </p:sp>
      <p:sp>
        <p:nvSpPr>
          <p:cNvPr id="10" name="TextBox 9"/>
          <p:cNvSpPr txBox="1"/>
          <p:nvPr/>
        </p:nvSpPr>
        <p:spPr>
          <a:xfrm>
            <a:off x="3074331" y="1854660"/>
            <a:ext cx="2976335" cy="646331"/>
          </a:xfrm>
          <a:prstGeom prst="rect">
            <a:avLst/>
          </a:prstGeom>
          <a:noFill/>
        </p:spPr>
        <p:txBody>
          <a:bodyPr wrap="square" rtlCol="0">
            <a:spAutoFit/>
          </a:bodyPr>
          <a:lstStyle/>
          <a:p>
            <a:pPr algn="ctr"/>
            <a:r>
              <a:rPr lang="en-US" b="1" dirty="0" smtClean="0">
                <a:solidFill>
                  <a:srgbClr val="FFFFFF"/>
                </a:solidFill>
                <a:latin typeface="Arial" pitchFamily="34" charset="0"/>
                <a:cs typeface="Arial" pitchFamily="34" charset="0"/>
              </a:rPr>
              <a:t>s/p </a:t>
            </a:r>
            <a:r>
              <a:rPr lang="en-US" b="1" dirty="0" err="1" smtClean="0">
                <a:solidFill>
                  <a:srgbClr val="FFFFFF"/>
                </a:solidFill>
                <a:latin typeface="Arial" pitchFamily="34" charset="0"/>
                <a:cs typeface="Arial" pitchFamily="34" charset="0"/>
              </a:rPr>
              <a:t>Xarelto</a:t>
            </a:r>
            <a:r>
              <a:rPr lang="en-US" b="1" dirty="0" smtClean="0">
                <a:solidFill>
                  <a:srgbClr val="FFFFFF"/>
                </a:solidFill>
                <a:latin typeface="Arial" pitchFamily="34" charset="0"/>
                <a:cs typeface="Arial" pitchFamily="34" charset="0"/>
              </a:rPr>
              <a:t> 10 mg x3 </a:t>
            </a:r>
            <a:r>
              <a:rPr lang="en-US" b="1" dirty="0" err="1" smtClean="0">
                <a:solidFill>
                  <a:srgbClr val="FFFFFF"/>
                </a:solidFill>
                <a:latin typeface="Arial" pitchFamily="34" charset="0"/>
                <a:cs typeface="Arial" pitchFamily="34" charset="0"/>
              </a:rPr>
              <a:t>mos</a:t>
            </a:r>
            <a:endParaRPr lang="en-US" b="1" dirty="0" smtClean="0">
              <a:solidFill>
                <a:srgbClr val="FFFFFF"/>
              </a:solidFill>
              <a:latin typeface="Arial" pitchFamily="34" charset="0"/>
              <a:cs typeface="Arial" pitchFamily="34" charset="0"/>
            </a:endParaRPr>
          </a:p>
          <a:p>
            <a:pPr algn="ctr"/>
            <a:r>
              <a:rPr lang="en-US" b="1" dirty="0" smtClean="0">
                <a:solidFill>
                  <a:srgbClr val="FFFFFF"/>
                </a:solidFill>
                <a:latin typeface="Arial" pitchFamily="34" charset="0"/>
                <a:cs typeface="Arial" pitchFamily="34" charset="0"/>
              </a:rPr>
              <a:t>Normal leaflet motion</a:t>
            </a:r>
            <a:endParaRPr lang="en-US" b="1" dirty="0">
              <a:solidFill>
                <a:srgbClr val="FFFFFF"/>
              </a:solidFill>
              <a:latin typeface="Arial" pitchFamily="34" charset="0"/>
              <a:cs typeface="Arial" pitchFamily="34" charset="0"/>
            </a:endParaRPr>
          </a:p>
        </p:txBody>
      </p:sp>
      <p:sp>
        <p:nvSpPr>
          <p:cNvPr id="11" name="TextBox 10"/>
          <p:cNvSpPr txBox="1"/>
          <p:nvPr/>
        </p:nvSpPr>
        <p:spPr>
          <a:xfrm>
            <a:off x="6119814" y="1577659"/>
            <a:ext cx="2813050" cy="1200329"/>
          </a:xfrm>
          <a:prstGeom prst="rect">
            <a:avLst/>
          </a:prstGeom>
          <a:noFill/>
        </p:spPr>
        <p:txBody>
          <a:bodyPr wrap="square" rtlCol="0">
            <a:spAutoFit/>
          </a:bodyPr>
          <a:lstStyle/>
          <a:p>
            <a:pPr algn="ctr"/>
            <a:r>
              <a:rPr lang="en-US" b="1" dirty="0" smtClean="0">
                <a:solidFill>
                  <a:srgbClr val="FFFFFF"/>
                </a:solidFill>
                <a:latin typeface="Arial" pitchFamily="34" charset="0"/>
                <a:cs typeface="Arial" pitchFamily="34" charset="0"/>
              </a:rPr>
              <a:t>6 </a:t>
            </a:r>
            <a:r>
              <a:rPr lang="en-US" b="1" dirty="0" err="1" smtClean="0">
                <a:solidFill>
                  <a:srgbClr val="FFFFFF"/>
                </a:solidFill>
                <a:latin typeface="Arial" pitchFamily="34" charset="0"/>
                <a:cs typeface="Arial" pitchFamily="34" charset="0"/>
              </a:rPr>
              <a:t>mos</a:t>
            </a:r>
            <a:r>
              <a:rPr lang="en-US" b="1" dirty="0" smtClean="0">
                <a:solidFill>
                  <a:srgbClr val="FFFFFF"/>
                </a:solidFill>
                <a:latin typeface="Arial" pitchFamily="34" charset="0"/>
                <a:cs typeface="Arial" pitchFamily="34" charset="0"/>
              </a:rPr>
              <a:t> following discontinuation of </a:t>
            </a:r>
            <a:r>
              <a:rPr lang="en-US" b="1" dirty="0" err="1" smtClean="0">
                <a:solidFill>
                  <a:srgbClr val="FFFFFF"/>
                </a:solidFill>
                <a:latin typeface="Arial" pitchFamily="34" charset="0"/>
                <a:cs typeface="Arial" pitchFamily="34" charset="0"/>
              </a:rPr>
              <a:t>Xarelto</a:t>
            </a:r>
            <a:r>
              <a:rPr lang="en-US" b="1" dirty="0" smtClean="0">
                <a:solidFill>
                  <a:srgbClr val="FFFFFF"/>
                </a:solidFill>
                <a:latin typeface="Arial" pitchFamily="34" charset="0"/>
                <a:cs typeface="Arial" pitchFamily="34" charset="0"/>
              </a:rPr>
              <a:t> </a:t>
            </a:r>
          </a:p>
          <a:p>
            <a:pPr algn="ctr"/>
            <a:r>
              <a:rPr lang="en-US" b="1" dirty="0" smtClean="0">
                <a:solidFill>
                  <a:srgbClr val="FFFFFF"/>
                </a:solidFill>
                <a:latin typeface="Arial" pitchFamily="34" charset="0"/>
                <a:cs typeface="Arial" pitchFamily="34" charset="0"/>
              </a:rPr>
              <a:t>Reduced leaflet motion</a:t>
            </a:r>
            <a:endParaRPr lang="en-US" b="1" dirty="0">
              <a:solidFill>
                <a:srgbClr val="FFFFFF"/>
              </a:solidFill>
              <a:latin typeface="Arial" pitchFamily="34" charset="0"/>
              <a:cs typeface="Arial" pitchFamily="34" charset="0"/>
            </a:endParaRPr>
          </a:p>
        </p:txBody>
      </p:sp>
      <p:sp>
        <p:nvSpPr>
          <p:cNvPr id="12" name="TextBox 11"/>
          <p:cNvSpPr txBox="1"/>
          <p:nvPr/>
        </p:nvSpPr>
        <p:spPr>
          <a:xfrm>
            <a:off x="0" y="5062730"/>
            <a:ext cx="9133111" cy="1323439"/>
          </a:xfrm>
          <a:prstGeom prst="rect">
            <a:avLst/>
          </a:prstGeom>
          <a:noFill/>
        </p:spPr>
        <p:txBody>
          <a:bodyPr wrap="square" rtlCol="0">
            <a:spAutoFit/>
          </a:bodyPr>
          <a:lstStyle/>
          <a:p>
            <a:pPr algn="ctr"/>
            <a:r>
              <a:rPr lang="en-US" sz="2200" b="1" dirty="0" smtClean="0">
                <a:solidFill>
                  <a:srgbClr val="FFFFFF"/>
                </a:solidFill>
                <a:latin typeface="Arial" pitchFamily="34" charset="0"/>
                <a:cs typeface="Arial" pitchFamily="34" charset="0"/>
              </a:rPr>
              <a:t>Reduced leaflet motion recurred in 4 out of 8 patients in whom anticoagulation was discontinued</a:t>
            </a:r>
          </a:p>
          <a:p>
            <a:pPr algn="ctr"/>
            <a:r>
              <a:rPr lang="en-US" b="1" dirty="0" smtClean="0">
                <a:solidFill>
                  <a:srgbClr val="FFFFFF"/>
                </a:solidFill>
                <a:latin typeface="Arial" pitchFamily="34" charset="0"/>
                <a:cs typeface="Arial" pitchFamily="34" charset="0"/>
              </a:rPr>
              <a:t>Mean time from discontinuation of anticoagulation to recurrence of reduced leaflet motion was 164 </a:t>
            </a:r>
            <a:r>
              <a:rPr lang="en-US" b="1" dirty="0" smtClean="0">
                <a:solidFill>
                  <a:srgbClr val="FFFFFF"/>
                </a:solidFill>
                <a:latin typeface="Arial"/>
                <a:cs typeface="Arial"/>
              </a:rPr>
              <a:t>± 109 days</a:t>
            </a:r>
            <a:endParaRPr lang="en-US"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82789397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888" y="10259"/>
            <a:ext cx="9144001" cy="984885"/>
          </a:xfrm>
          <a:prstGeom prst="rect">
            <a:avLst/>
          </a:prstGeom>
          <a:noFill/>
        </p:spPr>
        <p:txBody>
          <a:bodyPr wrap="square" rtlCol="0">
            <a:spAutoFit/>
          </a:bodyPr>
          <a:lstStyle/>
          <a:p>
            <a:pPr algn="ctr"/>
            <a:r>
              <a:rPr lang="en-US" sz="3000" b="1" dirty="0" smtClean="0">
                <a:solidFill>
                  <a:srgbClr val="FFFF00"/>
                </a:solidFill>
                <a:latin typeface="Arial" pitchFamily="34" charset="0"/>
                <a:cs typeface="Arial" pitchFamily="34" charset="0"/>
              </a:rPr>
              <a:t>RESOLVE and SAVORY Registries:</a:t>
            </a:r>
          </a:p>
          <a:p>
            <a:pPr algn="ctr"/>
            <a:r>
              <a:rPr lang="en-US" sz="2800" b="1" dirty="0" smtClean="0">
                <a:solidFill>
                  <a:srgbClr val="FFFF00"/>
                </a:solidFill>
                <a:latin typeface="Arial" pitchFamily="34" charset="0"/>
                <a:cs typeface="Arial" pitchFamily="34" charset="0"/>
              </a:rPr>
              <a:t>Trends in Aortic Valve Mean Gradient</a:t>
            </a:r>
            <a:endParaRPr lang="en-US" sz="2800" b="1" dirty="0">
              <a:solidFill>
                <a:srgbClr val="FFFF00"/>
              </a:solidFill>
              <a:latin typeface="Arial" pitchFamily="34" charset="0"/>
              <a:cs typeface="Arial" pitchFamily="34" charset="0"/>
            </a:endParaRPr>
          </a:p>
        </p:txBody>
      </p:sp>
      <p:grpSp>
        <p:nvGrpSpPr>
          <p:cNvPr id="16" name="Group 15"/>
          <p:cNvGrpSpPr/>
          <p:nvPr/>
        </p:nvGrpSpPr>
        <p:grpSpPr>
          <a:xfrm>
            <a:off x="76200" y="1219205"/>
            <a:ext cx="7086600" cy="4778746"/>
            <a:chOff x="76200" y="1752600"/>
            <a:chExt cx="7086600" cy="4249797"/>
          </a:xfrm>
        </p:grpSpPr>
        <p:sp>
          <p:nvSpPr>
            <p:cNvPr id="6" name="TextBox 5"/>
            <p:cNvSpPr txBox="1"/>
            <p:nvPr/>
          </p:nvSpPr>
          <p:spPr>
            <a:xfrm>
              <a:off x="76200" y="1905000"/>
              <a:ext cx="400110" cy="3733800"/>
            </a:xfrm>
            <a:prstGeom prst="rect">
              <a:avLst/>
            </a:prstGeom>
            <a:noFill/>
          </p:spPr>
          <p:txBody>
            <a:bodyPr vert="vert270" wrap="square" rtlCol="0">
              <a:spAutoFit/>
            </a:bodyPr>
            <a:lstStyle/>
            <a:p>
              <a:pPr algn="ctr"/>
              <a:r>
                <a:rPr lang="en-US" sz="1400" b="1" dirty="0" smtClean="0">
                  <a:solidFill>
                    <a:srgbClr val="FFFFFF"/>
                  </a:solidFill>
                  <a:latin typeface="Arial" pitchFamily="34" charset="0"/>
                  <a:cs typeface="Arial" pitchFamily="34" charset="0"/>
                </a:rPr>
                <a:t>Mean gradient</a:t>
              </a:r>
              <a:endParaRPr lang="en-US" sz="1400" b="1" dirty="0">
                <a:solidFill>
                  <a:srgbClr val="FFFFFF"/>
                </a:solidFill>
                <a:latin typeface="Arial" pitchFamily="34" charset="0"/>
                <a:cs typeface="Arial" pitchFamily="34" charset="0"/>
              </a:endParaRPr>
            </a:p>
          </p:txBody>
        </p:sp>
        <p:sp>
          <p:nvSpPr>
            <p:cNvPr id="8" name="TextBox 7"/>
            <p:cNvSpPr txBox="1"/>
            <p:nvPr/>
          </p:nvSpPr>
          <p:spPr>
            <a:xfrm>
              <a:off x="838200" y="5715002"/>
              <a:ext cx="6324600" cy="287395"/>
            </a:xfrm>
            <a:prstGeom prst="rect">
              <a:avLst/>
            </a:prstGeom>
            <a:noFill/>
          </p:spPr>
          <p:txBody>
            <a:bodyPr wrap="square" rtlCol="0">
              <a:spAutoFit/>
            </a:bodyPr>
            <a:lstStyle/>
            <a:p>
              <a:r>
                <a:rPr lang="en-US" sz="1500" b="1" dirty="0" smtClean="0">
                  <a:solidFill>
                    <a:srgbClr val="FFFFFF"/>
                  </a:solidFill>
                  <a:latin typeface="Arial Narrow" pitchFamily="34" charset="0"/>
                  <a:cs typeface="Arial" pitchFamily="34" charset="0"/>
                </a:rPr>
                <a:t>                   Baseline         Pre-discharge     At the time of CT</a:t>
              </a:r>
              <a:endParaRPr lang="en-US" sz="1500" b="1" dirty="0">
                <a:solidFill>
                  <a:srgbClr val="FFFFFF"/>
                </a:solidFill>
                <a:latin typeface="Arial Narrow" pitchFamily="34" charset="0"/>
                <a:cs typeface="Arial" pitchFamily="34" charset="0"/>
              </a:endParaRPr>
            </a:p>
          </p:txBody>
        </p:sp>
        <p:grpSp>
          <p:nvGrpSpPr>
            <p:cNvPr id="12" name="Group 11"/>
            <p:cNvGrpSpPr/>
            <p:nvPr/>
          </p:nvGrpSpPr>
          <p:grpSpPr>
            <a:xfrm>
              <a:off x="435426" y="1752600"/>
              <a:ext cx="5355774" cy="4064000"/>
              <a:chOff x="435426" y="1752600"/>
              <a:chExt cx="5355774" cy="4064000"/>
            </a:xfrm>
          </p:grpSpPr>
          <p:grpSp>
            <p:nvGrpSpPr>
              <p:cNvPr id="10" name="Group 9"/>
              <p:cNvGrpSpPr/>
              <p:nvPr/>
            </p:nvGrpSpPr>
            <p:grpSpPr>
              <a:xfrm>
                <a:off x="435426" y="1752600"/>
                <a:ext cx="5355774" cy="4064000"/>
                <a:chOff x="435426" y="1752600"/>
                <a:chExt cx="5355774" cy="4064000"/>
              </a:xfrm>
            </p:grpSpPr>
            <p:graphicFrame>
              <p:nvGraphicFramePr>
                <p:cNvPr id="5" name="Chart 4"/>
                <p:cNvGraphicFramePr/>
                <p:nvPr>
                  <p:extLst>
                    <p:ext uri="{D42A27DB-BD31-4B8C-83A1-F6EECF244321}">
                      <p14:modId xmlns:p14="http://schemas.microsoft.com/office/powerpoint/2010/main" val="4117186468"/>
                    </p:ext>
                  </p:extLst>
                </p:nvPr>
              </p:nvGraphicFramePr>
              <p:xfrm>
                <a:off x="435426" y="1752600"/>
                <a:ext cx="5355774" cy="4064000"/>
              </p:xfrm>
              <a:graphic>
                <a:graphicData uri="http://schemas.openxmlformats.org/drawingml/2006/chart">
                  <c:chart xmlns:c="http://schemas.openxmlformats.org/drawingml/2006/chart" xmlns:r="http://schemas.openxmlformats.org/officeDocument/2006/relationships" r:id="rId3"/>
                </a:graphicData>
              </a:graphic>
            </p:graphicFrame>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175" y="1905000"/>
                  <a:ext cx="467042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2362200"/>
                <a:ext cx="4114800" cy="3124200"/>
              </a:xfrm>
              <a:prstGeom prst="rect">
                <a:avLst/>
              </a:prstGeom>
            </p:spPr>
          </p:pic>
        </p:grpSp>
        <p:sp>
          <p:nvSpPr>
            <p:cNvPr id="13" name="TextBox 12"/>
            <p:cNvSpPr txBox="1"/>
            <p:nvPr/>
          </p:nvSpPr>
          <p:spPr>
            <a:xfrm>
              <a:off x="3532412" y="2514600"/>
              <a:ext cx="2057400" cy="232653"/>
            </a:xfrm>
            <a:prstGeom prst="rect">
              <a:avLst/>
            </a:prstGeom>
            <a:noFill/>
          </p:spPr>
          <p:txBody>
            <a:bodyPr wrap="square" rtlCol="0">
              <a:spAutoFit/>
            </a:bodyPr>
            <a:lstStyle/>
            <a:p>
              <a:r>
                <a:rPr lang="en-US" sz="1100" b="1" dirty="0" smtClean="0">
                  <a:solidFill>
                    <a:srgbClr val="000000"/>
                  </a:solidFill>
                  <a:latin typeface="Arial" pitchFamily="34" charset="0"/>
                  <a:cs typeface="Arial" pitchFamily="34" charset="0"/>
                </a:rPr>
                <a:t>Reduced leaflet motion</a:t>
              </a:r>
              <a:endParaRPr lang="en-US" sz="1100" b="1" dirty="0">
                <a:solidFill>
                  <a:srgbClr val="000000"/>
                </a:solidFill>
                <a:latin typeface="Arial" pitchFamily="34" charset="0"/>
                <a:cs typeface="Arial" pitchFamily="34" charset="0"/>
              </a:endParaRPr>
            </a:p>
          </p:txBody>
        </p:sp>
        <p:sp>
          <p:nvSpPr>
            <p:cNvPr id="15" name="TextBox 14"/>
            <p:cNvSpPr txBox="1"/>
            <p:nvPr/>
          </p:nvSpPr>
          <p:spPr>
            <a:xfrm>
              <a:off x="3505200" y="2743200"/>
              <a:ext cx="2057400" cy="232653"/>
            </a:xfrm>
            <a:prstGeom prst="rect">
              <a:avLst/>
            </a:prstGeom>
            <a:noFill/>
          </p:spPr>
          <p:txBody>
            <a:bodyPr wrap="square" rtlCol="0">
              <a:spAutoFit/>
            </a:bodyPr>
            <a:lstStyle/>
            <a:p>
              <a:r>
                <a:rPr lang="en-US" sz="1100" b="1" dirty="0" smtClean="0">
                  <a:solidFill>
                    <a:srgbClr val="000000"/>
                  </a:solidFill>
                  <a:latin typeface="Arial" pitchFamily="34" charset="0"/>
                  <a:cs typeface="Arial" pitchFamily="34" charset="0"/>
                </a:rPr>
                <a:t> Normal leaflet motion </a:t>
              </a:r>
              <a:endParaRPr lang="en-US" sz="1100" b="1" dirty="0">
                <a:solidFill>
                  <a:srgbClr val="000000"/>
                </a:solidFill>
                <a:latin typeface="Arial" pitchFamily="34" charset="0"/>
                <a:cs typeface="Arial" pitchFamily="34" charset="0"/>
              </a:endParaRPr>
            </a:p>
          </p:txBody>
        </p:sp>
        <p:sp>
          <p:nvSpPr>
            <p:cNvPr id="17" name="TextBox 16"/>
            <p:cNvSpPr txBox="1"/>
            <p:nvPr/>
          </p:nvSpPr>
          <p:spPr>
            <a:xfrm>
              <a:off x="1600200" y="2514600"/>
              <a:ext cx="685800" cy="232653"/>
            </a:xfrm>
            <a:prstGeom prst="rect">
              <a:avLst/>
            </a:prstGeom>
            <a:noFill/>
          </p:spPr>
          <p:txBody>
            <a:bodyPr wrap="square" rtlCol="0">
              <a:spAutoFit/>
            </a:bodyPr>
            <a:lstStyle/>
            <a:p>
              <a:pPr algn="ctr"/>
              <a:r>
                <a:rPr lang="en-US" sz="1100" b="1" i="1" dirty="0" smtClean="0">
                  <a:solidFill>
                    <a:srgbClr val="000000"/>
                  </a:solidFill>
                  <a:latin typeface="Arial" pitchFamily="34" charset="0"/>
                  <a:cs typeface="Arial" pitchFamily="34" charset="0"/>
                </a:rPr>
                <a:t>P</a:t>
              </a:r>
              <a:r>
                <a:rPr lang="en-US" sz="1100" b="1" dirty="0" smtClean="0">
                  <a:solidFill>
                    <a:srgbClr val="000000"/>
                  </a:solidFill>
                  <a:latin typeface="Arial" pitchFamily="34" charset="0"/>
                  <a:cs typeface="Arial" pitchFamily="34" charset="0"/>
                </a:rPr>
                <a:t>=0.83</a:t>
              </a:r>
              <a:endParaRPr lang="en-US" sz="1100" b="1" i="1" dirty="0">
                <a:solidFill>
                  <a:srgbClr val="000000"/>
                </a:solidFill>
                <a:latin typeface="Arial" pitchFamily="34" charset="0"/>
                <a:cs typeface="Arial" pitchFamily="34" charset="0"/>
              </a:endParaRPr>
            </a:p>
          </p:txBody>
        </p:sp>
        <p:sp>
          <p:nvSpPr>
            <p:cNvPr id="18" name="TextBox 17"/>
            <p:cNvSpPr txBox="1"/>
            <p:nvPr/>
          </p:nvSpPr>
          <p:spPr>
            <a:xfrm>
              <a:off x="2781300" y="4996190"/>
              <a:ext cx="838200" cy="232653"/>
            </a:xfrm>
            <a:prstGeom prst="rect">
              <a:avLst/>
            </a:prstGeom>
            <a:noFill/>
          </p:spPr>
          <p:txBody>
            <a:bodyPr wrap="square" rtlCol="0">
              <a:spAutoFit/>
            </a:bodyPr>
            <a:lstStyle/>
            <a:p>
              <a:pPr algn="ctr"/>
              <a:r>
                <a:rPr lang="en-US" sz="1100" b="1" i="1" dirty="0" smtClean="0">
                  <a:solidFill>
                    <a:srgbClr val="000000"/>
                  </a:solidFill>
                  <a:latin typeface="Arial" pitchFamily="34" charset="0"/>
                  <a:cs typeface="Arial" pitchFamily="34" charset="0"/>
                </a:rPr>
                <a:t>P</a:t>
              </a:r>
              <a:r>
                <a:rPr lang="en-US" sz="1100" b="1" dirty="0" smtClean="0">
                  <a:solidFill>
                    <a:srgbClr val="000000"/>
                  </a:solidFill>
                  <a:latin typeface="Arial" pitchFamily="34" charset="0"/>
                  <a:cs typeface="Arial" pitchFamily="34" charset="0"/>
                </a:rPr>
                <a:t>=0.021</a:t>
              </a:r>
              <a:endParaRPr lang="en-US" sz="1100" b="1" i="1" dirty="0">
                <a:solidFill>
                  <a:srgbClr val="000000"/>
                </a:solidFill>
                <a:latin typeface="Arial" pitchFamily="34" charset="0"/>
                <a:cs typeface="Arial" pitchFamily="34" charset="0"/>
              </a:endParaRPr>
            </a:p>
          </p:txBody>
        </p:sp>
        <p:sp>
          <p:nvSpPr>
            <p:cNvPr id="19" name="TextBox 18"/>
            <p:cNvSpPr txBox="1"/>
            <p:nvPr/>
          </p:nvSpPr>
          <p:spPr>
            <a:xfrm>
              <a:off x="3918857" y="4302152"/>
              <a:ext cx="1066800" cy="232653"/>
            </a:xfrm>
            <a:prstGeom prst="rect">
              <a:avLst/>
            </a:prstGeom>
            <a:noFill/>
          </p:spPr>
          <p:txBody>
            <a:bodyPr wrap="square" rtlCol="0">
              <a:spAutoFit/>
            </a:bodyPr>
            <a:lstStyle/>
            <a:p>
              <a:pPr algn="ctr"/>
              <a:r>
                <a:rPr lang="en-US" sz="1100" b="1" i="1" dirty="0" smtClean="0">
                  <a:solidFill>
                    <a:srgbClr val="000000"/>
                  </a:solidFill>
                  <a:latin typeface="Arial" pitchFamily="34" charset="0"/>
                  <a:cs typeface="Arial" pitchFamily="34" charset="0"/>
                </a:rPr>
                <a:t>P</a:t>
              </a:r>
              <a:r>
                <a:rPr lang="en-US" sz="1100" b="1" dirty="0" smtClean="0">
                  <a:solidFill>
                    <a:srgbClr val="000000"/>
                  </a:solidFill>
                  <a:latin typeface="Arial" pitchFamily="34" charset="0"/>
                  <a:cs typeface="Arial" pitchFamily="34" charset="0"/>
                </a:rPr>
                <a:t>=0.0004</a:t>
              </a:r>
              <a:endParaRPr lang="en-US" sz="1100" b="1" i="1" dirty="0">
                <a:solidFill>
                  <a:srgbClr val="000000"/>
                </a:solidFill>
                <a:latin typeface="Arial" pitchFamily="34" charset="0"/>
                <a:cs typeface="Arial" pitchFamily="34" charset="0"/>
              </a:endParaRPr>
            </a:p>
          </p:txBody>
        </p:sp>
      </p:grpSp>
      <p:sp>
        <p:nvSpPr>
          <p:cNvPr id="20" name="TextBox 19"/>
          <p:cNvSpPr txBox="1"/>
          <p:nvPr/>
        </p:nvSpPr>
        <p:spPr>
          <a:xfrm>
            <a:off x="5715000" y="1959796"/>
            <a:ext cx="3276602" cy="3200876"/>
          </a:xfrm>
          <a:prstGeom prst="rect">
            <a:avLst/>
          </a:prstGeom>
          <a:noFill/>
          <a:ln>
            <a:solidFill>
              <a:schemeClr val="accent5">
                <a:lumMod val="50000"/>
              </a:schemeClr>
            </a:solidFill>
          </a:ln>
        </p:spPr>
        <p:txBody>
          <a:bodyPr wrap="square" rtlCol="0">
            <a:spAutoFit/>
          </a:bodyPr>
          <a:lstStyle/>
          <a:p>
            <a:pPr algn="ctr"/>
            <a:r>
              <a:rPr lang="en-US" sz="2400" b="1" dirty="0" smtClean="0">
                <a:solidFill>
                  <a:srgbClr val="FFFFFF"/>
                </a:solidFill>
                <a:latin typeface="Arial" pitchFamily="34" charset="0"/>
                <a:cs typeface="Arial" pitchFamily="34" charset="0"/>
              </a:rPr>
              <a:t>Increased mean gradient at the time of CT in patients with reduced leaflet motion</a:t>
            </a:r>
          </a:p>
          <a:p>
            <a:pPr algn="ctr"/>
            <a:endParaRPr lang="en-US" sz="1000" b="1" dirty="0">
              <a:solidFill>
                <a:srgbClr val="FFFFFF"/>
              </a:solidFill>
              <a:latin typeface="Arial" pitchFamily="34" charset="0"/>
              <a:cs typeface="Arial" pitchFamily="34" charset="0"/>
            </a:endParaRPr>
          </a:p>
          <a:p>
            <a:pPr algn="ctr"/>
            <a:r>
              <a:rPr lang="en-US" sz="2400" b="1" dirty="0" smtClean="0">
                <a:solidFill>
                  <a:srgbClr val="FFFFFF"/>
                </a:solidFill>
                <a:latin typeface="Arial" pitchFamily="34" charset="0"/>
                <a:cs typeface="Arial" pitchFamily="34" charset="0"/>
              </a:rPr>
              <a:t>13.8 </a:t>
            </a:r>
            <a:r>
              <a:rPr lang="en-US" sz="2400" b="1" dirty="0" smtClean="0">
                <a:solidFill>
                  <a:srgbClr val="FFFFFF"/>
                </a:solidFill>
                <a:latin typeface="Arial"/>
                <a:cs typeface="Arial"/>
              </a:rPr>
              <a:t>± 10.0 mmHg vs. </a:t>
            </a:r>
          </a:p>
          <a:p>
            <a:pPr algn="ctr"/>
            <a:r>
              <a:rPr lang="en-US" sz="2400" b="1" dirty="0" smtClean="0">
                <a:solidFill>
                  <a:srgbClr val="FFFFFF"/>
                </a:solidFill>
                <a:latin typeface="Arial"/>
                <a:cs typeface="Arial"/>
              </a:rPr>
              <a:t>10.4 ± 6.3 mmHg </a:t>
            </a:r>
            <a:r>
              <a:rPr lang="en-US" sz="2400" b="1" i="1" dirty="0" smtClean="0">
                <a:solidFill>
                  <a:srgbClr val="FFFFFF"/>
                </a:solidFill>
                <a:latin typeface="Arial"/>
                <a:cs typeface="Arial"/>
              </a:rPr>
              <a:t>p</a:t>
            </a:r>
            <a:r>
              <a:rPr lang="en-US" sz="2400" b="1" dirty="0" smtClean="0">
                <a:solidFill>
                  <a:srgbClr val="FFFFFF"/>
                </a:solidFill>
                <a:latin typeface="Arial"/>
                <a:cs typeface="Arial"/>
              </a:rPr>
              <a:t>=0.0004</a:t>
            </a:r>
            <a:endParaRPr lang="en-US" sz="2400" b="1" dirty="0">
              <a:solidFill>
                <a:srgbClr val="FFFFFF"/>
              </a:solidFill>
              <a:latin typeface="Arial" pitchFamily="34" charset="0"/>
              <a:cs typeface="Arial" pitchFamily="34" charset="0"/>
            </a:endParaRPr>
          </a:p>
        </p:txBody>
      </p:sp>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2150" y="6440487"/>
            <a:ext cx="47180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97180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888" y="10259"/>
            <a:ext cx="9144001" cy="984885"/>
          </a:xfrm>
          <a:prstGeom prst="rect">
            <a:avLst/>
          </a:prstGeom>
          <a:noFill/>
        </p:spPr>
        <p:txBody>
          <a:bodyPr wrap="square" rtlCol="0">
            <a:spAutoFit/>
          </a:bodyPr>
          <a:lstStyle/>
          <a:p>
            <a:pPr algn="ctr"/>
            <a:r>
              <a:rPr lang="en-US" sz="3000" b="1" dirty="0" smtClean="0">
                <a:solidFill>
                  <a:srgbClr val="FFFF00"/>
                </a:solidFill>
                <a:latin typeface="Arial" pitchFamily="34" charset="0"/>
                <a:cs typeface="Arial" pitchFamily="34" charset="0"/>
              </a:rPr>
              <a:t>RESOLVE and SAVORY Registries:</a:t>
            </a:r>
          </a:p>
          <a:p>
            <a:pPr algn="ctr"/>
            <a:r>
              <a:rPr lang="en-US" sz="2800" b="1" dirty="0" smtClean="0">
                <a:solidFill>
                  <a:srgbClr val="FFFF00"/>
                </a:solidFill>
                <a:latin typeface="Arial" pitchFamily="34" charset="0"/>
                <a:cs typeface="Arial" pitchFamily="34" charset="0"/>
              </a:rPr>
              <a:t>Echocardiographic Characteristics </a:t>
            </a:r>
          </a:p>
        </p:txBody>
      </p:sp>
      <p:sp>
        <p:nvSpPr>
          <p:cNvPr id="5" name="TextBox 4"/>
          <p:cNvSpPr txBox="1"/>
          <p:nvPr/>
        </p:nvSpPr>
        <p:spPr>
          <a:xfrm>
            <a:off x="408212" y="1066800"/>
            <a:ext cx="8305800" cy="400110"/>
          </a:xfrm>
          <a:prstGeom prst="rect">
            <a:avLst/>
          </a:prstGeom>
          <a:noFill/>
        </p:spPr>
        <p:txBody>
          <a:bodyPr wrap="square" rtlCol="0">
            <a:spAutoFit/>
          </a:bodyPr>
          <a:lstStyle/>
          <a:p>
            <a:pPr algn="ctr"/>
            <a:r>
              <a:rPr lang="en-US" sz="2000" b="1" dirty="0">
                <a:solidFill>
                  <a:srgbClr val="FFFFFF"/>
                </a:solidFill>
                <a:latin typeface="Arial" pitchFamily="34" charset="0"/>
                <a:cs typeface="Arial" pitchFamily="34" charset="0"/>
              </a:rPr>
              <a:t>Increased Gradients in Patients with Reduced Leaflet Motion</a:t>
            </a:r>
          </a:p>
        </p:txBody>
      </p:sp>
      <p:grpSp>
        <p:nvGrpSpPr>
          <p:cNvPr id="27" name="Group 26"/>
          <p:cNvGrpSpPr/>
          <p:nvPr/>
        </p:nvGrpSpPr>
        <p:grpSpPr>
          <a:xfrm>
            <a:off x="57093" y="1642647"/>
            <a:ext cx="8854003" cy="4932716"/>
            <a:chOff x="57090" y="1642646"/>
            <a:chExt cx="8854003" cy="4932716"/>
          </a:xfrm>
        </p:grpSpPr>
        <p:graphicFrame>
          <p:nvGraphicFramePr>
            <p:cNvPr id="6" name="Chart 5"/>
            <p:cNvGraphicFramePr/>
            <p:nvPr>
              <p:extLst>
                <p:ext uri="{D42A27DB-BD31-4B8C-83A1-F6EECF244321}">
                  <p14:modId xmlns:p14="http://schemas.microsoft.com/office/powerpoint/2010/main" val="591808562"/>
                </p:ext>
              </p:extLst>
            </p:nvPr>
          </p:nvGraphicFramePr>
          <p:xfrm>
            <a:off x="361380" y="1828799"/>
            <a:ext cx="8399464" cy="4746563"/>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p:cNvGrpSpPr/>
            <p:nvPr/>
          </p:nvGrpSpPr>
          <p:grpSpPr>
            <a:xfrm>
              <a:off x="1240970" y="5105400"/>
              <a:ext cx="7043059" cy="609600"/>
              <a:chOff x="1240970" y="5257800"/>
              <a:chExt cx="7043059" cy="609600"/>
            </a:xfrm>
          </p:grpSpPr>
          <p:sp>
            <p:nvSpPr>
              <p:cNvPr id="7" name="TextBox 1"/>
              <p:cNvSpPr txBox="1"/>
              <p:nvPr/>
            </p:nvSpPr>
            <p:spPr>
              <a:xfrm>
                <a:off x="1240970" y="5257800"/>
                <a:ext cx="1883229" cy="609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rgbClr val="FFFFFF"/>
                    </a:solidFill>
                    <a:latin typeface="Arial Narrow" pitchFamily="34" charset="0"/>
                  </a:rPr>
                  <a:t>       Normal      Reduced </a:t>
                </a:r>
              </a:p>
              <a:p>
                <a:r>
                  <a:rPr lang="en-US" sz="1400" b="1" dirty="0" smtClean="0">
                    <a:solidFill>
                      <a:srgbClr val="FFFFFF"/>
                    </a:solidFill>
                    <a:latin typeface="Arial Narrow" pitchFamily="34" charset="0"/>
                  </a:rPr>
                  <a:t>            leaflet motion</a:t>
                </a:r>
                <a:endParaRPr lang="en-US" sz="1400" b="1" dirty="0">
                  <a:solidFill>
                    <a:srgbClr val="FFFFFF"/>
                  </a:solidFill>
                  <a:latin typeface="Arial Narrow" pitchFamily="34" charset="0"/>
                </a:endParaRPr>
              </a:p>
            </p:txBody>
          </p:sp>
          <p:sp>
            <p:nvSpPr>
              <p:cNvPr id="11" name="TextBox 1"/>
              <p:cNvSpPr txBox="1"/>
              <p:nvPr/>
            </p:nvSpPr>
            <p:spPr>
              <a:xfrm>
                <a:off x="6400800" y="5257800"/>
                <a:ext cx="1883229" cy="609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rgbClr val="FFFFFF"/>
                    </a:solidFill>
                    <a:latin typeface="Arial Narrow" pitchFamily="34" charset="0"/>
                  </a:rPr>
                  <a:t>       Normal      Reduced </a:t>
                </a:r>
              </a:p>
              <a:p>
                <a:r>
                  <a:rPr lang="en-US" sz="1400" b="1" dirty="0" smtClean="0">
                    <a:solidFill>
                      <a:srgbClr val="FFFFFF"/>
                    </a:solidFill>
                    <a:latin typeface="Arial Narrow" pitchFamily="34" charset="0"/>
                  </a:rPr>
                  <a:t>            leaflet motion</a:t>
                </a:r>
                <a:endParaRPr lang="en-US" sz="1400" b="1" dirty="0">
                  <a:solidFill>
                    <a:srgbClr val="FFFFFF"/>
                  </a:solidFill>
                  <a:latin typeface="Arial Narrow" pitchFamily="34" charset="0"/>
                </a:endParaRPr>
              </a:p>
            </p:txBody>
          </p:sp>
          <p:sp>
            <p:nvSpPr>
              <p:cNvPr id="12" name="TextBox 1"/>
              <p:cNvSpPr txBox="1"/>
              <p:nvPr/>
            </p:nvSpPr>
            <p:spPr>
              <a:xfrm>
                <a:off x="3755571" y="5257800"/>
                <a:ext cx="1883229" cy="609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rgbClr val="FFFFFF"/>
                    </a:solidFill>
                    <a:latin typeface="Arial Narrow" pitchFamily="34" charset="0"/>
                  </a:rPr>
                  <a:t>       Normal      Reduced </a:t>
                </a:r>
              </a:p>
              <a:p>
                <a:r>
                  <a:rPr lang="en-US" sz="1400" b="1" dirty="0" smtClean="0">
                    <a:solidFill>
                      <a:srgbClr val="FFFFFF"/>
                    </a:solidFill>
                    <a:latin typeface="Arial Narrow" pitchFamily="34" charset="0"/>
                  </a:rPr>
                  <a:t>            leaflet motion</a:t>
                </a:r>
                <a:endParaRPr lang="en-US" sz="1400" b="1" dirty="0">
                  <a:solidFill>
                    <a:srgbClr val="FFFFFF"/>
                  </a:solidFill>
                  <a:latin typeface="Arial Narrow" pitchFamily="34" charset="0"/>
                </a:endParaRPr>
              </a:p>
            </p:txBody>
          </p:sp>
        </p:grpSp>
        <p:sp>
          <p:nvSpPr>
            <p:cNvPr id="14" name="TextBox 1"/>
            <p:cNvSpPr txBox="1"/>
            <p:nvPr/>
          </p:nvSpPr>
          <p:spPr>
            <a:xfrm>
              <a:off x="1034143" y="5704114"/>
              <a:ext cx="2286000" cy="609600"/>
            </a:xfrm>
            <a:prstGeom prst="rect">
              <a:avLst/>
            </a:prstGeom>
            <a:solidFill>
              <a:srgbClr val="001C54"/>
            </a:solidFill>
            <a:ln>
              <a:solidFill>
                <a:schemeClr val="accent5">
                  <a:lumMod val="50000"/>
                </a:schemeClr>
              </a:solid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b="1" dirty="0" smtClean="0">
                  <a:solidFill>
                    <a:srgbClr val="FFFFFF"/>
                  </a:solidFill>
                  <a:latin typeface="Arial Narrow" pitchFamily="34" charset="0"/>
                </a:rPr>
                <a:t>Mean aortic gradient</a:t>
              </a:r>
            </a:p>
            <a:p>
              <a:pPr algn="ctr"/>
              <a:r>
                <a:rPr lang="en-US" sz="1500" b="1" dirty="0" smtClean="0">
                  <a:solidFill>
                    <a:srgbClr val="FFFFFF"/>
                  </a:solidFill>
                  <a:latin typeface="Arial Narrow" pitchFamily="34" charset="0"/>
                </a:rPr>
                <a:t>&gt;20 mmHg</a:t>
              </a:r>
              <a:endParaRPr lang="en-US" sz="1500" b="1" dirty="0">
                <a:solidFill>
                  <a:srgbClr val="FFFFFF"/>
                </a:solidFill>
                <a:latin typeface="Arial Narrow" pitchFamily="34" charset="0"/>
              </a:endParaRPr>
            </a:p>
          </p:txBody>
        </p:sp>
        <p:sp>
          <p:nvSpPr>
            <p:cNvPr id="15" name="TextBox 1"/>
            <p:cNvSpPr txBox="1"/>
            <p:nvPr/>
          </p:nvSpPr>
          <p:spPr>
            <a:xfrm>
              <a:off x="3586842" y="5704114"/>
              <a:ext cx="2286000" cy="609600"/>
            </a:xfrm>
            <a:prstGeom prst="rect">
              <a:avLst/>
            </a:prstGeom>
            <a:solidFill>
              <a:srgbClr val="001C54"/>
            </a:solidFill>
            <a:ln>
              <a:solidFill>
                <a:schemeClr val="accent5">
                  <a:lumMod val="50000"/>
                </a:schemeClr>
              </a:solid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b="1" dirty="0" smtClean="0">
                  <a:solidFill>
                    <a:srgbClr val="FFFFFF"/>
                  </a:solidFill>
                  <a:latin typeface="Arial Narrow" pitchFamily="34" charset="0"/>
                </a:rPr>
                <a:t>Increase in gradients</a:t>
              </a:r>
            </a:p>
            <a:p>
              <a:pPr algn="ctr"/>
              <a:r>
                <a:rPr lang="en-US" sz="1500" b="1" dirty="0" smtClean="0">
                  <a:solidFill>
                    <a:srgbClr val="FFFFFF"/>
                  </a:solidFill>
                  <a:latin typeface="Arial Narrow" pitchFamily="34" charset="0"/>
                </a:rPr>
                <a:t>&gt;10 mmHg</a:t>
              </a:r>
              <a:endParaRPr lang="en-US" sz="1500" b="1" dirty="0">
                <a:solidFill>
                  <a:srgbClr val="FFFFFF"/>
                </a:solidFill>
                <a:latin typeface="Arial Narrow" pitchFamily="34" charset="0"/>
              </a:endParaRPr>
            </a:p>
          </p:txBody>
        </p:sp>
        <p:sp>
          <p:nvSpPr>
            <p:cNvPr id="16" name="TextBox 1"/>
            <p:cNvSpPr txBox="1"/>
            <p:nvPr/>
          </p:nvSpPr>
          <p:spPr>
            <a:xfrm>
              <a:off x="6118906" y="5704113"/>
              <a:ext cx="2792187" cy="609602"/>
            </a:xfrm>
            <a:prstGeom prst="rect">
              <a:avLst/>
            </a:prstGeom>
            <a:solidFill>
              <a:srgbClr val="001C54"/>
            </a:solidFill>
            <a:ln>
              <a:solidFill>
                <a:schemeClr val="accent5">
                  <a:lumMod val="50000"/>
                </a:schemeClr>
              </a:solid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b="1" dirty="0" smtClean="0">
                  <a:solidFill>
                    <a:srgbClr val="FFFFFF"/>
                  </a:solidFill>
                  <a:latin typeface="Arial Narrow" pitchFamily="34" charset="0"/>
                </a:rPr>
                <a:t>Mean </a:t>
              </a:r>
              <a:r>
                <a:rPr lang="en-US" sz="1500" b="1" dirty="0" err="1" smtClean="0">
                  <a:solidFill>
                    <a:srgbClr val="FFFFFF"/>
                  </a:solidFill>
                  <a:latin typeface="Arial Narrow" pitchFamily="34" charset="0"/>
                </a:rPr>
                <a:t>Ao</a:t>
              </a:r>
              <a:r>
                <a:rPr lang="en-US" sz="1500" b="1" dirty="0" smtClean="0">
                  <a:solidFill>
                    <a:srgbClr val="FFFFFF"/>
                  </a:solidFill>
                  <a:latin typeface="Arial Narrow" pitchFamily="34" charset="0"/>
                </a:rPr>
                <a:t> gradient &gt; 20 mmHg and </a:t>
              </a:r>
            </a:p>
            <a:p>
              <a:pPr algn="ctr"/>
              <a:r>
                <a:rPr lang="en-US" sz="1500" b="1" dirty="0" smtClean="0">
                  <a:solidFill>
                    <a:srgbClr val="FFFFFF"/>
                  </a:solidFill>
                  <a:latin typeface="Arial Narrow" pitchFamily="34" charset="0"/>
                </a:rPr>
                <a:t>Increase in gradients &gt;10 mmHg</a:t>
              </a:r>
              <a:endParaRPr lang="en-US" sz="1500" b="1" dirty="0">
                <a:solidFill>
                  <a:srgbClr val="FFFFFF"/>
                </a:solidFill>
                <a:latin typeface="Arial Narrow" pitchFamily="34" charset="0"/>
              </a:endParaRPr>
            </a:p>
          </p:txBody>
        </p:sp>
        <p:sp>
          <p:nvSpPr>
            <p:cNvPr id="17" name="TextBox 16"/>
            <p:cNvSpPr txBox="1"/>
            <p:nvPr/>
          </p:nvSpPr>
          <p:spPr>
            <a:xfrm>
              <a:off x="57090" y="1981200"/>
              <a:ext cx="400110" cy="3124200"/>
            </a:xfrm>
            <a:prstGeom prst="rect">
              <a:avLst/>
            </a:prstGeom>
            <a:noFill/>
          </p:spPr>
          <p:txBody>
            <a:bodyPr vert="vert270" wrap="square" rtlCol="0">
              <a:spAutoFit/>
            </a:bodyPr>
            <a:lstStyle/>
            <a:p>
              <a:pPr algn="ctr"/>
              <a:r>
                <a:rPr lang="en-US" sz="1400" b="1" dirty="0" smtClean="0">
                  <a:solidFill>
                    <a:srgbClr val="FFFFFF"/>
                  </a:solidFill>
                  <a:latin typeface="Arial" pitchFamily="34" charset="0"/>
                  <a:cs typeface="Arial" pitchFamily="34" charset="0"/>
                </a:rPr>
                <a:t>Prevalence (%)</a:t>
              </a:r>
              <a:endParaRPr lang="en-US" sz="1400" b="1" dirty="0">
                <a:solidFill>
                  <a:srgbClr val="FFFFFF"/>
                </a:solidFill>
                <a:latin typeface="Arial" pitchFamily="34" charset="0"/>
                <a:cs typeface="Arial" pitchFamily="34" charset="0"/>
              </a:endParaRPr>
            </a:p>
          </p:txBody>
        </p:sp>
        <p:sp>
          <p:nvSpPr>
            <p:cNvPr id="18" name="TextBox 17"/>
            <p:cNvSpPr txBox="1"/>
            <p:nvPr/>
          </p:nvSpPr>
          <p:spPr>
            <a:xfrm>
              <a:off x="1453241" y="4873823"/>
              <a:ext cx="729343" cy="307777"/>
            </a:xfrm>
            <a:prstGeom prst="rect">
              <a:avLst/>
            </a:prstGeom>
            <a:noFill/>
          </p:spPr>
          <p:txBody>
            <a:bodyPr wrap="square" rtlCol="0">
              <a:spAutoFit/>
            </a:bodyPr>
            <a:lstStyle/>
            <a:p>
              <a:pPr algn="ctr"/>
              <a:r>
                <a:rPr lang="en-US" sz="1400" b="1" dirty="0" smtClean="0">
                  <a:solidFill>
                    <a:srgbClr val="000000"/>
                  </a:solidFill>
                  <a:latin typeface="Arial" pitchFamily="34" charset="0"/>
                  <a:cs typeface="Arial" pitchFamily="34" charset="0"/>
                </a:rPr>
                <a:t>40/714</a:t>
              </a:r>
              <a:endParaRPr lang="en-US" sz="1400" b="1" dirty="0">
                <a:solidFill>
                  <a:srgbClr val="000000"/>
                </a:solidFill>
                <a:latin typeface="Arial" pitchFamily="34" charset="0"/>
                <a:cs typeface="Arial" pitchFamily="34" charset="0"/>
              </a:endParaRPr>
            </a:p>
          </p:txBody>
        </p:sp>
        <p:sp>
          <p:nvSpPr>
            <p:cNvPr id="19" name="TextBox 18"/>
            <p:cNvSpPr txBox="1"/>
            <p:nvPr/>
          </p:nvSpPr>
          <p:spPr>
            <a:xfrm>
              <a:off x="2182584" y="4873823"/>
              <a:ext cx="729343" cy="307777"/>
            </a:xfrm>
            <a:prstGeom prst="rect">
              <a:avLst/>
            </a:prstGeom>
            <a:noFill/>
          </p:spPr>
          <p:txBody>
            <a:bodyPr wrap="square" rtlCol="0">
              <a:spAutoFit/>
            </a:bodyPr>
            <a:lstStyle/>
            <a:p>
              <a:pPr algn="ctr"/>
              <a:r>
                <a:rPr lang="en-US" sz="1400" b="1" dirty="0" smtClean="0">
                  <a:solidFill>
                    <a:srgbClr val="000000"/>
                  </a:solidFill>
                  <a:latin typeface="Arial" pitchFamily="34" charset="0"/>
                  <a:cs typeface="Arial" pitchFamily="34" charset="0"/>
                </a:rPr>
                <a:t>15/96</a:t>
              </a:r>
              <a:endParaRPr lang="en-US" sz="1400" b="1" dirty="0">
                <a:solidFill>
                  <a:srgbClr val="000000"/>
                </a:solidFill>
                <a:latin typeface="Arial" pitchFamily="34" charset="0"/>
                <a:cs typeface="Arial" pitchFamily="34" charset="0"/>
              </a:endParaRPr>
            </a:p>
          </p:txBody>
        </p:sp>
        <p:sp>
          <p:nvSpPr>
            <p:cNvPr id="20" name="TextBox 19"/>
            <p:cNvSpPr txBox="1"/>
            <p:nvPr/>
          </p:nvSpPr>
          <p:spPr>
            <a:xfrm>
              <a:off x="4000499" y="4873823"/>
              <a:ext cx="729343" cy="307777"/>
            </a:xfrm>
            <a:prstGeom prst="rect">
              <a:avLst/>
            </a:prstGeom>
            <a:noFill/>
          </p:spPr>
          <p:txBody>
            <a:bodyPr wrap="square" rtlCol="0">
              <a:spAutoFit/>
            </a:bodyPr>
            <a:lstStyle/>
            <a:p>
              <a:pPr algn="ctr"/>
              <a:r>
                <a:rPr lang="en-US" sz="1400" b="1" dirty="0" smtClean="0">
                  <a:solidFill>
                    <a:srgbClr val="000000"/>
                  </a:solidFill>
                  <a:latin typeface="Arial" pitchFamily="34" charset="0"/>
                  <a:cs typeface="Arial" pitchFamily="34" charset="0"/>
                </a:rPr>
                <a:t>9/632</a:t>
              </a:r>
              <a:endParaRPr lang="en-US" sz="1400" b="1" dirty="0">
                <a:solidFill>
                  <a:srgbClr val="000000"/>
                </a:solidFill>
                <a:latin typeface="Arial" pitchFamily="34" charset="0"/>
                <a:cs typeface="Arial" pitchFamily="34" charset="0"/>
              </a:endParaRPr>
            </a:p>
          </p:txBody>
        </p:sp>
        <p:sp>
          <p:nvSpPr>
            <p:cNvPr id="21" name="TextBox 20"/>
            <p:cNvSpPr txBox="1"/>
            <p:nvPr/>
          </p:nvSpPr>
          <p:spPr>
            <a:xfrm>
              <a:off x="4729842" y="4873823"/>
              <a:ext cx="729343" cy="307777"/>
            </a:xfrm>
            <a:prstGeom prst="rect">
              <a:avLst/>
            </a:prstGeom>
            <a:noFill/>
          </p:spPr>
          <p:txBody>
            <a:bodyPr wrap="square" rtlCol="0">
              <a:spAutoFit/>
            </a:bodyPr>
            <a:lstStyle/>
            <a:p>
              <a:pPr algn="ctr"/>
              <a:r>
                <a:rPr lang="en-US" sz="1400" b="1" dirty="0" smtClean="0">
                  <a:solidFill>
                    <a:srgbClr val="000000"/>
                  </a:solidFill>
                  <a:latin typeface="Arial" pitchFamily="34" charset="0"/>
                  <a:cs typeface="Arial" pitchFamily="34" charset="0"/>
                </a:rPr>
                <a:t>13/88</a:t>
              </a:r>
              <a:endParaRPr lang="en-US" sz="1400" b="1" dirty="0">
                <a:solidFill>
                  <a:srgbClr val="000000"/>
                </a:solidFill>
                <a:latin typeface="Arial" pitchFamily="34" charset="0"/>
                <a:cs typeface="Arial" pitchFamily="34" charset="0"/>
              </a:endParaRPr>
            </a:p>
          </p:txBody>
        </p:sp>
        <p:sp>
          <p:nvSpPr>
            <p:cNvPr id="22" name="TextBox 21"/>
            <p:cNvSpPr txBox="1"/>
            <p:nvPr/>
          </p:nvSpPr>
          <p:spPr>
            <a:xfrm>
              <a:off x="6613071" y="4872334"/>
              <a:ext cx="729343" cy="307777"/>
            </a:xfrm>
            <a:prstGeom prst="rect">
              <a:avLst/>
            </a:prstGeom>
            <a:noFill/>
          </p:spPr>
          <p:txBody>
            <a:bodyPr wrap="square" rtlCol="0">
              <a:spAutoFit/>
            </a:bodyPr>
            <a:lstStyle/>
            <a:p>
              <a:pPr algn="ctr"/>
              <a:r>
                <a:rPr lang="en-US" sz="1400" b="1" dirty="0" smtClean="0">
                  <a:solidFill>
                    <a:srgbClr val="000000"/>
                  </a:solidFill>
                  <a:latin typeface="Arial" pitchFamily="34" charset="0"/>
                  <a:cs typeface="Arial" pitchFamily="34" charset="0"/>
                </a:rPr>
                <a:t>7/632</a:t>
              </a:r>
              <a:endParaRPr lang="en-US" sz="1400" b="1" dirty="0">
                <a:solidFill>
                  <a:srgbClr val="000000"/>
                </a:solidFill>
                <a:latin typeface="Arial" pitchFamily="34" charset="0"/>
                <a:cs typeface="Arial" pitchFamily="34" charset="0"/>
              </a:endParaRPr>
            </a:p>
          </p:txBody>
        </p:sp>
        <p:sp>
          <p:nvSpPr>
            <p:cNvPr id="23" name="TextBox 22"/>
            <p:cNvSpPr txBox="1"/>
            <p:nvPr/>
          </p:nvSpPr>
          <p:spPr>
            <a:xfrm>
              <a:off x="7342411" y="4872333"/>
              <a:ext cx="729343" cy="307777"/>
            </a:xfrm>
            <a:prstGeom prst="rect">
              <a:avLst/>
            </a:prstGeom>
            <a:noFill/>
          </p:spPr>
          <p:txBody>
            <a:bodyPr wrap="square" rtlCol="0">
              <a:spAutoFit/>
            </a:bodyPr>
            <a:lstStyle/>
            <a:p>
              <a:pPr algn="ctr"/>
              <a:r>
                <a:rPr lang="en-US" sz="1400" b="1" dirty="0" smtClean="0">
                  <a:solidFill>
                    <a:srgbClr val="000000"/>
                  </a:solidFill>
                  <a:latin typeface="Arial" pitchFamily="34" charset="0"/>
                  <a:cs typeface="Arial" pitchFamily="34" charset="0"/>
                </a:rPr>
                <a:t>12/88</a:t>
              </a:r>
              <a:endParaRPr lang="en-US" sz="1400" b="1" dirty="0">
                <a:solidFill>
                  <a:srgbClr val="000000"/>
                </a:solidFill>
                <a:latin typeface="Arial" pitchFamily="34" charset="0"/>
                <a:cs typeface="Arial" pitchFamily="34" charset="0"/>
              </a:endParaRPr>
            </a:p>
          </p:txBody>
        </p:sp>
        <p:sp>
          <p:nvSpPr>
            <p:cNvPr id="24" name="TextBox 23"/>
            <p:cNvSpPr txBox="1"/>
            <p:nvPr/>
          </p:nvSpPr>
          <p:spPr>
            <a:xfrm>
              <a:off x="1273628" y="1642646"/>
              <a:ext cx="1807030" cy="338554"/>
            </a:xfrm>
            <a:prstGeom prst="rect">
              <a:avLst/>
            </a:prstGeom>
            <a:noFill/>
          </p:spPr>
          <p:txBody>
            <a:bodyPr wrap="square" rtlCol="0">
              <a:spAutoFit/>
            </a:bodyPr>
            <a:lstStyle/>
            <a:p>
              <a:pPr algn="ctr"/>
              <a:r>
                <a:rPr lang="en-US" sz="1600" b="1" i="1" dirty="0" smtClean="0">
                  <a:solidFill>
                    <a:srgbClr val="FFFFFF"/>
                  </a:solidFill>
                  <a:latin typeface="Arial" pitchFamily="34" charset="0"/>
                  <a:cs typeface="Arial" pitchFamily="34" charset="0"/>
                </a:rPr>
                <a:t>p</a:t>
              </a:r>
              <a:r>
                <a:rPr lang="en-US" sz="1600" b="1" dirty="0" smtClean="0">
                  <a:solidFill>
                    <a:srgbClr val="FFFFFF"/>
                  </a:solidFill>
                  <a:latin typeface="Arial" pitchFamily="34" charset="0"/>
                  <a:cs typeface="Arial" pitchFamily="34" charset="0"/>
                </a:rPr>
                <a:t>=0.0002</a:t>
              </a:r>
              <a:endParaRPr lang="en-US" sz="1600" b="1" i="1" dirty="0">
                <a:solidFill>
                  <a:srgbClr val="FFFFFF"/>
                </a:solidFill>
                <a:latin typeface="Arial" pitchFamily="34" charset="0"/>
                <a:cs typeface="Arial" pitchFamily="34" charset="0"/>
              </a:endParaRPr>
            </a:p>
          </p:txBody>
        </p:sp>
        <p:sp>
          <p:nvSpPr>
            <p:cNvPr id="25" name="TextBox 24"/>
            <p:cNvSpPr txBox="1"/>
            <p:nvPr/>
          </p:nvSpPr>
          <p:spPr>
            <a:xfrm>
              <a:off x="4065812" y="1642646"/>
              <a:ext cx="1807030" cy="338554"/>
            </a:xfrm>
            <a:prstGeom prst="rect">
              <a:avLst/>
            </a:prstGeom>
            <a:noFill/>
          </p:spPr>
          <p:txBody>
            <a:bodyPr wrap="square" rtlCol="0">
              <a:spAutoFit/>
            </a:bodyPr>
            <a:lstStyle/>
            <a:p>
              <a:pPr algn="ctr"/>
              <a:r>
                <a:rPr lang="en-US" sz="1600" b="1" i="1" dirty="0" smtClean="0">
                  <a:solidFill>
                    <a:srgbClr val="FFFFFF"/>
                  </a:solidFill>
                  <a:latin typeface="Arial" pitchFamily="34" charset="0"/>
                  <a:cs typeface="Arial" pitchFamily="34" charset="0"/>
                </a:rPr>
                <a:t>p</a:t>
              </a:r>
              <a:r>
                <a:rPr lang="en-US" sz="1600" b="1" dirty="0" smtClean="0">
                  <a:solidFill>
                    <a:srgbClr val="FFFFFF"/>
                  </a:solidFill>
                  <a:latin typeface="Arial" pitchFamily="34" charset="0"/>
                  <a:cs typeface="Arial" pitchFamily="34" charset="0"/>
                </a:rPr>
                <a:t>=&lt;0.0001</a:t>
              </a:r>
              <a:endParaRPr lang="en-US" sz="1600" b="1" i="1" dirty="0">
                <a:solidFill>
                  <a:srgbClr val="FFFFFF"/>
                </a:solidFill>
                <a:latin typeface="Arial" pitchFamily="34" charset="0"/>
                <a:cs typeface="Arial" pitchFamily="34" charset="0"/>
              </a:endParaRPr>
            </a:p>
          </p:txBody>
        </p:sp>
        <p:sp>
          <p:nvSpPr>
            <p:cNvPr id="26" name="TextBox 25"/>
            <p:cNvSpPr txBox="1"/>
            <p:nvPr/>
          </p:nvSpPr>
          <p:spPr>
            <a:xfrm>
              <a:off x="6727370" y="1642646"/>
              <a:ext cx="1807030" cy="338554"/>
            </a:xfrm>
            <a:prstGeom prst="rect">
              <a:avLst/>
            </a:prstGeom>
            <a:noFill/>
          </p:spPr>
          <p:txBody>
            <a:bodyPr wrap="square" rtlCol="0">
              <a:spAutoFit/>
            </a:bodyPr>
            <a:lstStyle/>
            <a:p>
              <a:pPr algn="ctr"/>
              <a:r>
                <a:rPr lang="en-US" sz="1600" b="1" i="1" dirty="0" smtClean="0">
                  <a:solidFill>
                    <a:srgbClr val="FFFFFF"/>
                  </a:solidFill>
                  <a:latin typeface="Arial" pitchFamily="34" charset="0"/>
                  <a:cs typeface="Arial" pitchFamily="34" charset="0"/>
                </a:rPr>
                <a:t>p</a:t>
              </a:r>
              <a:r>
                <a:rPr lang="en-US" sz="1600" b="1" dirty="0" smtClean="0">
                  <a:solidFill>
                    <a:srgbClr val="FFFFFF"/>
                  </a:solidFill>
                  <a:latin typeface="Arial" pitchFamily="34" charset="0"/>
                  <a:cs typeface="Arial" pitchFamily="34" charset="0"/>
                </a:rPr>
                <a:t>=&lt;0.0001</a:t>
              </a:r>
              <a:endParaRPr lang="en-US" sz="1600" b="1" i="1" dirty="0">
                <a:solidFill>
                  <a:srgbClr val="FFFFFF"/>
                </a:solidFill>
                <a:latin typeface="Arial" pitchFamily="34" charset="0"/>
                <a:cs typeface="Arial" pitchFamily="34" charset="0"/>
              </a:endParaRPr>
            </a:p>
          </p:txBody>
        </p:sp>
      </p:grpSp>
      <p:sp>
        <p:nvSpPr>
          <p:cNvPr id="28" name="TextBox 27"/>
          <p:cNvSpPr txBox="1"/>
          <p:nvPr/>
        </p:nvSpPr>
        <p:spPr>
          <a:xfrm>
            <a:off x="4572013" y="6564868"/>
            <a:ext cx="4571999" cy="369332"/>
          </a:xfrm>
          <a:prstGeom prst="rect">
            <a:avLst/>
          </a:prstGeom>
          <a:noFill/>
        </p:spPr>
        <p:txBody>
          <a:bodyPr wrap="square" rtlCol="0">
            <a:spAutoFit/>
          </a:bodyPr>
          <a:lstStyle/>
          <a:p>
            <a:r>
              <a:rPr lang="en-US" b="1" i="1" dirty="0" err="1" smtClean="0">
                <a:solidFill>
                  <a:srgbClr val="FFFF00"/>
                </a:solidFill>
                <a:latin typeface="Arial" pitchFamily="34" charset="0"/>
                <a:cs typeface="Arial" pitchFamily="34" charset="0"/>
              </a:rPr>
              <a:t>Chakravarty</a:t>
            </a:r>
            <a:r>
              <a:rPr lang="en-US" b="1" i="1" dirty="0" smtClean="0">
                <a:solidFill>
                  <a:srgbClr val="FFFF00"/>
                </a:solidFill>
                <a:latin typeface="Arial" pitchFamily="34" charset="0"/>
                <a:cs typeface="Arial" pitchFamily="34" charset="0"/>
              </a:rPr>
              <a:t> et al., Lancet 2017;389:2383 </a:t>
            </a:r>
            <a:endParaRPr lang="en-US" b="1" i="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55011243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888" y="10260"/>
            <a:ext cx="9144001" cy="1015663"/>
          </a:xfrm>
          <a:prstGeom prst="rect">
            <a:avLst/>
          </a:prstGeom>
          <a:noFill/>
        </p:spPr>
        <p:txBody>
          <a:bodyPr wrap="square" rtlCol="0">
            <a:spAutoFit/>
          </a:bodyPr>
          <a:lstStyle/>
          <a:p>
            <a:pPr algn="ctr"/>
            <a:r>
              <a:rPr lang="en-US" sz="3000" b="1" dirty="0" smtClean="0">
                <a:solidFill>
                  <a:srgbClr val="FFFF00"/>
                </a:solidFill>
                <a:latin typeface="Arial" pitchFamily="34" charset="0"/>
                <a:cs typeface="Arial" pitchFamily="34" charset="0"/>
              </a:rPr>
              <a:t>RESOLVE and SAVORY Registries:</a:t>
            </a:r>
          </a:p>
          <a:p>
            <a:pPr algn="ctr"/>
            <a:r>
              <a:rPr lang="en-US" sz="3000" b="1" dirty="0" smtClean="0">
                <a:solidFill>
                  <a:srgbClr val="FFFF00"/>
                </a:solidFill>
                <a:latin typeface="Arial" pitchFamily="34" charset="0"/>
                <a:cs typeface="Arial" pitchFamily="34" charset="0"/>
              </a:rPr>
              <a:t>Clinical Outcomes</a:t>
            </a:r>
            <a:endParaRPr lang="en-US" sz="3000" b="1" dirty="0">
              <a:solidFill>
                <a:srgbClr val="FFFF00"/>
              </a:solidFill>
              <a:latin typeface="Arial" pitchFamily="34" charset="0"/>
              <a:cs typeface="Arial" pitchFamily="34" charset="0"/>
            </a:endParaRPr>
          </a:p>
        </p:txBody>
      </p:sp>
      <p:grpSp>
        <p:nvGrpSpPr>
          <p:cNvPr id="17" name="Group 16"/>
          <p:cNvGrpSpPr/>
          <p:nvPr/>
        </p:nvGrpSpPr>
        <p:grpSpPr>
          <a:xfrm>
            <a:off x="117474" y="2260600"/>
            <a:ext cx="8797926" cy="4064000"/>
            <a:chOff x="117474" y="2260600"/>
            <a:chExt cx="8797926" cy="4064000"/>
          </a:xfrm>
        </p:grpSpPr>
        <p:graphicFrame>
          <p:nvGraphicFramePr>
            <p:cNvPr id="5" name="Chart 4"/>
            <p:cNvGraphicFramePr/>
            <p:nvPr>
              <p:extLst>
                <p:ext uri="{D42A27DB-BD31-4B8C-83A1-F6EECF244321}">
                  <p14:modId xmlns:p14="http://schemas.microsoft.com/office/powerpoint/2010/main" val="2425755873"/>
                </p:ext>
              </p:extLst>
            </p:nvPr>
          </p:nvGraphicFramePr>
          <p:xfrm>
            <a:off x="422273" y="2260600"/>
            <a:ext cx="8493127"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17474" y="4013197"/>
              <a:ext cx="685800" cy="369332"/>
            </a:xfrm>
            <a:prstGeom prst="rect">
              <a:avLst/>
            </a:prstGeom>
            <a:noFill/>
          </p:spPr>
          <p:txBody>
            <a:bodyPr wrap="square" rtlCol="0">
              <a:spAutoFit/>
            </a:bodyPr>
            <a:lstStyle/>
            <a:p>
              <a:pPr algn="ctr"/>
              <a:r>
                <a:rPr lang="en-US" b="1" dirty="0" smtClean="0">
                  <a:solidFill>
                    <a:srgbClr val="FFFFFF"/>
                  </a:solidFill>
                  <a:latin typeface="Arial" pitchFamily="34" charset="0"/>
                  <a:cs typeface="Arial" pitchFamily="34" charset="0"/>
                </a:rPr>
                <a:t>%</a:t>
              </a:r>
              <a:endParaRPr lang="en-US" b="1" dirty="0">
                <a:solidFill>
                  <a:srgbClr val="FFFFFF"/>
                </a:solidFill>
                <a:latin typeface="Arial" pitchFamily="34" charset="0"/>
                <a:cs typeface="Arial" pitchFamily="34" charset="0"/>
              </a:endParaRPr>
            </a:p>
          </p:txBody>
        </p:sp>
        <p:sp>
          <p:nvSpPr>
            <p:cNvPr id="7" name="TextBox 1"/>
            <p:cNvSpPr txBox="1"/>
            <p:nvPr/>
          </p:nvSpPr>
          <p:spPr>
            <a:xfrm>
              <a:off x="1255031" y="3403598"/>
              <a:ext cx="1447800" cy="457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i="1" dirty="0" smtClean="0">
                  <a:solidFill>
                    <a:srgbClr val="FFFFFF"/>
                  </a:solidFill>
                  <a:latin typeface="Arial" pitchFamily="34" charset="0"/>
                  <a:cs typeface="Arial" pitchFamily="34" charset="0"/>
                </a:rPr>
                <a:t>p</a:t>
              </a:r>
              <a:r>
                <a:rPr lang="en-US" sz="1600" b="1" dirty="0" smtClean="0">
                  <a:solidFill>
                    <a:srgbClr val="FFFFFF"/>
                  </a:solidFill>
                  <a:latin typeface="Arial" pitchFamily="34" charset="0"/>
                  <a:cs typeface="Arial" pitchFamily="34" charset="0"/>
                </a:rPr>
                <a:t>=0.94</a:t>
              </a:r>
              <a:endParaRPr lang="en-US" sz="1600" b="1" i="1" dirty="0">
                <a:solidFill>
                  <a:srgbClr val="FFFFFF"/>
                </a:solidFill>
                <a:latin typeface="Arial" pitchFamily="34" charset="0"/>
                <a:cs typeface="Arial" pitchFamily="34" charset="0"/>
              </a:endParaRPr>
            </a:p>
          </p:txBody>
        </p:sp>
        <p:sp>
          <p:nvSpPr>
            <p:cNvPr id="8" name="TextBox 1"/>
            <p:cNvSpPr txBox="1"/>
            <p:nvPr/>
          </p:nvSpPr>
          <p:spPr>
            <a:xfrm>
              <a:off x="3089274" y="4546598"/>
              <a:ext cx="1447800" cy="457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i="1" dirty="0" smtClean="0">
                  <a:solidFill>
                    <a:srgbClr val="FFFFFF"/>
                  </a:solidFill>
                  <a:latin typeface="Arial" pitchFamily="34" charset="0"/>
                  <a:cs typeface="Arial" pitchFamily="34" charset="0"/>
                </a:rPr>
                <a:t>p</a:t>
              </a:r>
              <a:r>
                <a:rPr lang="en-US" sz="1600" b="1" dirty="0" smtClean="0">
                  <a:solidFill>
                    <a:srgbClr val="FFFFFF"/>
                  </a:solidFill>
                  <a:latin typeface="Arial" pitchFamily="34" charset="0"/>
                  <a:cs typeface="Arial" pitchFamily="34" charset="0"/>
                </a:rPr>
                <a:t>=0.56</a:t>
              </a:r>
              <a:endParaRPr lang="en-US" sz="1600" b="1" i="1" dirty="0">
                <a:solidFill>
                  <a:srgbClr val="FFFFFF"/>
                </a:solidFill>
                <a:latin typeface="Arial" pitchFamily="34" charset="0"/>
                <a:cs typeface="Arial" pitchFamily="34" charset="0"/>
              </a:endParaRPr>
            </a:p>
          </p:txBody>
        </p:sp>
        <p:sp>
          <p:nvSpPr>
            <p:cNvPr id="9" name="TextBox 1"/>
            <p:cNvSpPr txBox="1"/>
            <p:nvPr/>
          </p:nvSpPr>
          <p:spPr>
            <a:xfrm>
              <a:off x="5108574" y="2793998"/>
              <a:ext cx="1333500" cy="457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i="1" dirty="0" smtClean="0">
                  <a:solidFill>
                    <a:srgbClr val="FFFFFF"/>
                  </a:solidFill>
                  <a:latin typeface="Arial" pitchFamily="34" charset="0"/>
                  <a:cs typeface="Arial" pitchFamily="34" charset="0"/>
                </a:rPr>
                <a:t>p</a:t>
              </a:r>
              <a:r>
                <a:rPr lang="en-US" sz="1600" b="1" dirty="0" smtClean="0">
                  <a:solidFill>
                    <a:srgbClr val="FFFFFF"/>
                  </a:solidFill>
                  <a:latin typeface="Arial" pitchFamily="34" charset="0"/>
                  <a:cs typeface="Arial" pitchFamily="34" charset="0"/>
                </a:rPr>
                <a:t>=0.10</a:t>
              </a:r>
              <a:endParaRPr lang="en-US" sz="1600" b="1" i="1" dirty="0">
                <a:solidFill>
                  <a:srgbClr val="FFFFFF"/>
                </a:solidFill>
                <a:latin typeface="Arial" pitchFamily="34" charset="0"/>
                <a:cs typeface="Arial" pitchFamily="34" charset="0"/>
              </a:endParaRPr>
            </a:p>
          </p:txBody>
        </p:sp>
        <p:sp>
          <p:nvSpPr>
            <p:cNvPr id="10" name="TextBox 1"/>
            <p:cNvSpPr txBox="1"/>
            <p:nvPr/>
          </p:nvSpPr>
          <p:spPr>
            <a:xfrm>
              <a:off x="7127874" y="2598055"/>
              <a:ext cx="1295400" cy="457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i="1" dirty="0" smtClean="0">
                  <a:solidFill>
                    <a:srgbClr val="FFFFFF"/>
                  </a:solidFill>
                  <a:latin typeface="Arial" pitchFamily="34" charset="0"/>
                  <a:cs typeface="Arial" pitchFamily="34" charset="0"/>
                </a:rPr>
                <a:t>p</a:t>
              </a:r>
              <a:r>
                <a:rPr lang="en-US" sz="1600" b="1" dirty="0" smtClean="0">
                  <a:solidFill>
                    <a:srgbClr val="FFFFFF"/>
                  </a:solidFill>
                  <a:latin typeface="Arial" pitchFamily="34" charset="0"/>
                  <a:cs typeface="Arial" pitchFamily="34" charset="0"/>
                </a:rPr>
                <a:t>=0.0005</a:t>
              </a:r>
              <a:endParaRPr lang="en-US" sz="1600" b="1" i="1" dirty="0">
                <a:solidFill>
                  <a:srgbClr val="FFFFFF"/>
                </a:solidFill>
                <a:latin typeface="Arial" pitchFamily="34" charset="0"/>
                <a:cs typeface="Arial" pitchFamily="34" charset="0"/>
              </a:endParaRPr>
            </a:p>
          </p:txBody>
        </p:sp>
      </p:grpSp>
      <p:sp>
        <p:nvSpPr>
          <p:cNvPr id="11" name="Flowchart: Magnetic Disk 10"/>
          <p:cNvSpPr/>
          <p:nvPr/>
        </p:nvSpPr>
        <p:spPr bwMode="auto">
          <a:xfrm>
            <a:off x="838200" y="1611868"/>
            <a:ext cx="266700" cy="304800"/>
          </a:xfrm>
          <a:prstGeom prst="flowChartMagneticDisk">
            <a:avLst/>
          </a:prstGeom>
          <a:solidFill>
            <a:srgbClr val="00B0F0"/>
          </a:solidFill>
          <a:ln w="158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20000"/>
              </a:spcBef>
              <a:spcAft>
                <a:spcPct val="0"/>
              </a:spcAft>
            </a:pPr>
            <a:endParaRPr lang="en-US" sz="4000" b="1" smtClean="0">
              <a:solidFill>
                <a:srgbClr val="FFFFFF"/>
              </a:solidFill>
            </a:endParaRPr>
          </a:p>
        </p:txBody>
      </p:sp>
      <p:sp>
        <p:nvSpPr>
          <p:cNvPr id="12" name="Flowchart: Magnetic Disk 11"/>
          <p:cNvSpPr/>
          <p:nvPr/>
        </p:nvSpPr>
        <p:spPr bwMode="auto">
          <a:xfrm>
            <a:off x="4648200" y="1611868"/>
            <a:ext cx="266700" cy="304800"/>
          </a:xfrm>
          <a:prstGeom prst="flowChartMagneticDisk">
            <a:avLst/>
          </a:prstGeom>
          <a:solidFill>
            <a:srgbClr val="FF4F4F"/>
          </a:solidFill>
          <a:ln w="158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20000"/>
              </a:spcBef>
              <a:spcAft>
                <a:spcPct val="0"/>
              </a:spcAft>
            </a:pPr>
            <a:endParaRPr lang="en-US" sz="4000" b="1" smtClean="0">
              <a:solidFill>
                <a:srgbClr val="FFFFFF"/>
              </a:solidFill>
            </a:endParaRPr>
          </a:p>
        </p:txBody>
      </p:sp>
      <p:sp>
        <p:nvSpPr>
          <p:cNvPr id="13" name="TextBox 12"/>
          <p:cNvSpPr txBox="1"/>
          <p:nvPr/>
        </p:nvSpPr>
        <p:spPr>
          <a:xfrm>
            <a:off x="1143000" y="1611868"/>
            <a:ext cx="3407226" cy="369332"/>
          </a:xfrm>
          <a:prstGeom prst="rect">
            <a:avLst/>
          </a:prstGeom>
          <a:noFill/>
        </p:spPr>
        <p:txBody>
          <a:bodyPr wrap="square" rtlCol="0">
            <a:spAutoFit/>
          </a:bodyPr>
          <a:lstStyle/>
          <a:p>
            <a:r>
              <a:rPr lang="en-US" b="1" dirty="0" smtClean="0">
                <a:solidFill>
                  <a:srgbClr val="FFFFFF"/>
                </a:solidFill>
                <a:latin typeface="Arial" pitchFamily="34" charset="0"/>
                <a:cs typeface="Arial" pitchFamily="34" charset="0"/>
              </a:rPr>
              <a:t>Normal leaflet motion (n=784)</a:t>
            </a:r>
            <a:endParaRPr lang="en-US" b="1" dirty="0">
              <a:solidFill>
                <a:srgbClr val="FFFFFF"/>
              </a:solidFill>
              <a:latin typeface="Arial" pitchFamily="34" charset="0"/>
              <a:cs typeface="Arial" pitchFamily="34" charset="0"/>
            </a:endParaRPr>
          </a:p>
        </p:txBody>
      </p:sp>
      <p:sp>
        <p:nvSpPr>
          <p:cNvPr id="14" name="TextBox 13"/>
          <p:cNvSpPr txBox="1"/>
          <p:nvPr/>
        </p:nvSpPr>
        <p:spPr>
          <a:xfrm>
            <a:off x="4914918" y="1611868"/>
            <a:ext cx="3619501" cy="369332"/>
          </a:xfrm>
          <a:prstGeom prst="rect">
            <a:avLst/>
          </a:prstGeom>
          <a:noFill/>
        </p:spPr>
        <p:txBody>
          <a:bodyPr wrap="square" rtlCol="0">
            <a:spAutoFit/>
          </a:bodyPr>
          <a:lstStyle/>
          <a:p>
            <a:r>
              <a:rPr lang="en-US" b="1" dirty="0" smtClean="0">
                <a:solidFill>
                  <a:srgbClr val="FFFFFF"/>
                </a:solidFill>
                <a:latin typeface="Arial" pitchFamily="34" charset="0"/>
                <a:cs typeface="Arial" pitchFamily="34" charset="0"/>
              </a:rPr>
              <a:t>Reduces leaflet motion (n=106)</a:t>
            </a:r>
            <a:endParaRPr lang="en-US" b="1" dirty="0">
              <a:solidFill>
                <a:srgbClr val="FFFFFF"/>
              </a:solidFill>
              <a:latin typeface="Arial" pitchFamily="34" charset="0"/>
              <a:cs typeface="Arial" pitchFamily="34" charset="0"/>
            </a:endParaRPr>
          </a:p>
        </p:txBody>
      </p:sp>
      <p:sp>
        <p:nvSpPr>
          <p:cNvPr id="15" name="TextBox 14"/>
          <p:cNvSpPr txBox="1"/>
          <p:nvPr/>
        </p:nvSpPr>
        <p:spPr>
          <a:xfrm>
            <a:off x="1094014" y="1025933"/>
            <a:ext cx="6866161" cy="461665"/>
          </a:xfrm>
          <a:prstGeom prst="rect">
            <a:avLst/>
          </a:prstGeom>
          <a:noFill/>
        </p:spPr>
        <p:txBody>
          <a:bodyPr wrap="square" rtlCol="0">
            <a:spAutoFit/>
          </a:bodyPr>
          <a:lstStyle/>
          <a:p>
            <a:pPr algn="ctr"/>
            <a:r>
              <a:rPr lang="en-US" sz="2400" b="1" dirty="0" smtClean="0">
                <a:solidFill>
                  <a:srgbClr val="FFC000"/>
                </a:solidFill>
                <a:latin typeface="Arial" pitchFamily="34" charset="0"/>
                <a:cs typeface="Arial" pitchFamily="34" charset="0"/>
              </a:rPr>
              <a:t>All Clinical Events Post-TAVR/SAVR Included</a:t>
            </a:r>
            <a:endParaRPr lang="en-US" sz="2400" b="1" dirty="0">
              <a:solidFill>
                <a:srgbClr val="FFC000"/>
              </a:solidFill>
              <a:latin typeface="Arial" pitchFamily="34" charset="0"/>
              <a:cs typeface="Arial" pitchFamily="34" charset="0"/>
            </a:endParaRPr>
          </a:p>
        </p:txBody>
      </p:sp>
      <p:sp>
        <p:nvSpPr>
          <p:cNvPr id="16" name="TextBox 15"/>
          <p:cNvSpPr txBox="1"/>
          <p:nvPr/>
        </p:nvSpPr>
        <p:spPr>
          <a:xfrm>
            <a:off x="4572013" y="6564868"/>
            <a:ext cx="4571999" cy="369332"/>
          </a:xfrm>
          <a:prstGeom prst="rect">
            <a:avLst/>
          </a:prstGeom>
          <a:noFill/>
        </p:spPr>
        <p:txBody>
          <a:bodyPr wrap="square" rtlCol="0">
            <a:spAutoFit/>
          </a:bodyPr>
          <a:lstStyle/>
          <a:p>
            <a:r>
              <a:rPr lang="en-US" b="1" i="1" dirty="0" err="1" smtClean="0">
                <a:solidFill>
                  <a:srgbClr val="FFFF00"/>
                </a:solidFill>
                <a:latin typeface="Arial" pitchFamily="34" charset="0"/>
                <a:cs typeface="Arial" pitchFamily="34" charset="0"/>
              </a:rPr>
              <a:t>Chakravarty</a:t>
            </a:r>
            <a:r>
              <a:rPr lang="en-US" b="1" i="1" dirty="0" smtClean="0">
                <a:solidFill>
                  <a:srgbClr val="FFFF00"/>
                </a:solidFill>
                <a:latin typeface="Arial" pitchFamily="34" charset="0"/>
                <a:cs typeface="Arial" pitchFamily="34" charset="0"/>
              </a:rPr>
              <a:t> et al., Lancet 2017;389:2383 </a:t>
            </a:r>
            <a:endParaRPr lang="en-US" b="1" i="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1154397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88" y="10272"/>
            <a:ext cx="9144001" cy="1077218"/>
          </a:xfrm>
          <a:prstGeom prst="rect">
            <a:avLst/>
          </a:prstGeom>
          <a:noFill/>
        </p:spPr>
        <p:txBody>
          <a:bodyPr wrap="square" rtlCol="0">
            <a:spAutoFit/>
          </a:bodyPr>
          <a:lstStyle/>
          <a:p>
            <a:pPr algn="ctr"/>
            <a:r>
              <a:rPr lang="en-US" sz="3200" b="1" dirty="0" smtClean="0">
                <a:solidFill>
                  <a:srgbClr val="FFFF00"/>
                </a:solidFill>
                <a:latin typeface="Arial" pitchFamily="34" charset="0"/>
                <a:cs typeface="Arial" pitchFamily="34" charset="0"/>
              </a:rPr>
              <a:t>Subclinical Leaflet Thrombosis:</a:t>
            </a:r>
            <a:endParaRPr lang="en-US" sz="3200" b="1" dirty="0" smtClean="0">
              <a:solidFill>
                <a:srgbClr val="FFFF00"/>
              </a:solidFill>
              <a:latin typeface="Arial" pitchFamily="34" charset="0"/>
              <a:cs typeface="Arial" pitchFamily="34" charset="0"/>
            </a:endParaRPr>
          </a:p>
          <a:p>
            <a:pPr algn="ctr"/>
            <a:r>
              <a:rPr lang="en-US" sz="3200" b="1" dirty="0" smtClean="0">
                <a:solidFill>
                  <a:srgbClr val="FFFF00"/>
                </a:solidFill>
                <a:latin typeface="Arial" pitchFamily="34" charset="0"/>
                <a:cs typeface="Arial" pitchFamily="34" charset="0"/>
              </a:rPr>
              <a:t>Clinical Implications</a:t>
            </a:r>
            <a:endParaRPr lang="en-US" sz="3200" b="1" dirty="0">
              <a:solidFill>
                <a:srgbClr val="FFFF00"/>
              </a:solidFill>
              <a:latin typeface="Arial" pitchFamily="34" charset="0"/>
              <a:cs typeface="Arial"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1" y="25404"/>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1136" y="1227177"/>
            <a:ext cx="8780464" cy="5478423"/>
          </a:xfrm>
          <a:prstGeom prst="rect">
            <a:avLst/>
          </a:prstGeom>
        </p:spPr>
        <p:txBody>
          <a:bodyPr wrap="square">
            <a:spAutoFit/>
          </a:bodyPr>
          <a:lstStyle/>
          <a:p>
            <a:pPr marL="285750" indent="-285750">
              <a:buFont typeface="Arial" pitchFamily="34" charset="0"/>
              <a:buChar char="•"/>
            </a:pPr>
            <a:r>
              <a:rPr lang="en-US" sz="2000" b="1" dirty="0">
                <a:solidFill>
                  <a:srgbClr val="FFFFFF"/>
                </a:solidFill>
                <a:latin typeface="Arial" pitchFamily="34" charset="0"/>
                <a:cs typeface="Arial" pitchFamily="34" charset="0"/>
              </a:rPr>
              <a:t>The imaging findings in our analysis question the current standard of care (dual antiplatelet therapy post-TAVR); thus DAPT can be considered dispensable in the appropriate clinical setting. Our findings raise the issue if anticoagulation is more appropriate in certain patients</a:t>
            </a:r>
            <a:r>
              <a:rPr lang="en-US" sz="2000" b="1" dirty="0" smtClean="0">
                <a:solidFill>
                  <a:srgbClr val="FFFFFF"/>
                </a:solidFill>
                <a:latin typeface="Arial" pitchFamily="34" charset="0"/>
                <a:cs typeface="Arial" pitchFamily="34" charset="0"/>
              </a:rPr>
              <a:t>.</a:t>
            </a:r>
          </a:p>
          <a:p>
            <a:pPr marL="285750" indent="-285750">
              <a:buFont typeface="Arial" pitchFamily="34" charset="0"/>
              <a:buChar char="•"/>
            </a:pPr>
            <a:endParaRPr lang="en-US" sz="1000" b="1" dirty="0" smtClean="0">
              <a:solidFill>
                <a:srgbClr val="FFFFFF"/>
              </a:solidFill>
              <a:latin typeface="Arial" pitchFamily="34" charset="0"/>
              <a:cs typeface="Arial" pitchFamily="34" charset="0"/>
            </a:endParaRPr>
          </a:p>
          <a:p>
            <a:pPr marL="285750" indent="-285750">
              <a:buFont typeface="Arial" pitchFamily="34" charset="0"/>
              <a:buChar char="•"/>
            </a:pPr>
            <a:r>
              <a:rPr lang="en-US" sz="2000" b="1" dirty="0" smtClean="0">
                <a:solidFill>
                  <a:srgbClr val="FFFFFF"/>
                </a:solidFill>
                <a:latin typeface="Arial" pitchFamily="34" charset="0"/>
                <a:cs typeface="Arial" pitchFamily="34" charset="0"/>
              </a:rPr>
              <a:t>Our </a:t>
            </a:r>
            <a:r>
              <a:rPr lang="en-US" sz="2000" b="1" dirty="0">
                <a:solidFill>
                  <a:srgbClr val="FFFFFF"/>
                </a:solidFill>
                <a:latin typeface="Arial" pitchFamily="34" charset="0"/>
                <a:cs typeface="Arial" pitchFamily="34" charset="0"/>
              </a:rPr>
              <a:t>data call for clinical trials of routine CT imaging and anticoagulation as TAVR moves into lower risk patients and for the first time provide evidence on the efficacy of NOACs on </a:t>
            </a:r>
            <a:r>
              <a:rPr lang="en-US" sz="2000" b="1" dirty="0" smtClean="0">
                <a:solidFill>
                  <a:srgbClr val="FFFFFF"/>
                </a:solidFill>
                <a:latin typeface="Arial" pitchFamily="34" charset="0"/>
                <a:cs typeface="Arial" pitchFamily="34" charset="0"/>
              </a:rPr>
              <a:t>bio-prosthetic </a:t>
            </a:r>
            <a:r>
              <a:rPr lang="en-US" sz="2000" b="1" dirty="0">
                <a:solidFill>
                  <a:srgbClr val="FFFFFF"/>
                </a:solidFill>
                <a:latin typeface="Arial" pitchFamily="34" charset="0"/>
                <a:cs typeface="Arial" pitchFamily="34" charset="0"/>
              </a:rPr>
              <a:t>aortic valve </a:t>
            </a:r>
            <a:r>
              <a:rPr lang="en-US" sz="2000" b="1" dirty="0" smtClean="0">
                <a:solidFill>
                  <a:srgbClr val="FFFFFF"/>
                </a:solidFill>
                <a:latin typeface="Arial" pitchFamily="34" charset="0"/>
                <a:cs typeface="Arial" pitchFamily="34" charset="0"/>
              </a:rPr>
              <a:t>thrombosis.</a:t>
            </a:r>
          </a:p>
          <a:p>
            <a:pPr marL="285750" indent="-285750">
              <a:buFont typeface="Arial" pitchFamily="34" charset="0"/>
              <a:buChar char="•"/>
            </a:pPr>
            <a:endParaRPr lang="en-US" sz="1000" b="1" dirty="0">
              <a:solidFill>
                <a:srgbClr val="FFFFFF"/>
              </a:solidFill>
              <a:latin typeface="Arial" pitchFamily="34" charset="0"/>
              <a:cs typeface="Arial" pitchFamily="34" charset="0"/>
            </a:endParaRPr>
          </a:p>
          <a:p>
            <a:pPr marL="285750" indent="-285750">
              <a:buFont typeface="Arial" pitchFamily="34" charset="0"/>
              <a:buChar char="•"/>
            </a:pPr>
            <a:r>
              <a:rPr lang="en-US" sz="2000" b="1" dirty="0" smtClean="0">
                <a:solidFill>
                  <a:srgbClr val="FFFFFF"/>
                </a:solidFill>
                <a:latin typeface="Arial" pitchFamily="34" charset="0"/>
                <a:cs typeface="Arial" pitchFamily="34" charset="0"/>
              </a:rPr>
              <a:t>In </a:t>
            </a:r>
            <a:r>
              <a:rPr lang="en-US" sz="2000" b="1" dirty="0">
                <a:solidFill>
                  <a:srgbClr val="FFFFFF"/>
                </a:solidFill>
                <a:latin typeface="Arial" pitchFamily="34" charset="0"/>
                <a:cs typeface="Arial" pitchFamily="34" charset="0"/>
              </a:rPr>
              <a:t>the appropriate clinical setting such as TIAs, stroke, new onset heart failure; or even small increase in gradients post-procedure should lead to vigilance and CT imaging</a:t>
            </a:r>
            <a:r>
              <a:rPr lang="en-US" sz="2000" b="1" dirty="0" smtClean="0">
                <a:solidFill>
                  <a:srgbClr val="FFFFFF"/>
                </a:solidFill>
                <a:latin typeface="Arial" pitchFamily="34" charset="0"/>
                <a:cs typeface="Arial" pitchFamily="34" charset="0"/>
              </a:rPr>
              <a:t>.</a:t>
            </a:r>
          </a:p>
          <a:p>
            <a:pPr marL="285750" indent="-285750">
              <a:buFont typeface="Arial" pitchFamily="34" charset="0"/>
              <a:buChar char="•"/>
            </a:pPr>
            <a:endParaRPr lang="en-US" sz="1000" b="1" dirty="0">
              <a:solidFill>
                <a:srgbClr val="FFFFFF"/>
              </a:solidFill>
              <a:latin typeface="Arial" pitchFamily="34" charset="0"/>
              <a:cs typeface="Arial" pitchFamily="34" charset="0"/>
            </a:endParaRPr>
          </a:p>
          <a:p>
            <a:pPr marL="285750" indent="-285750">
              <a:buFont typeface="Arial" pitchFamily="34" charset="0"/>
              <a:buChar char="•"/>
            </a:pPr>
            <a:r>
              <a:rPr lang="en-US" sz="2000" b="1" dirty="0" smtClean="0">
                <a:solidFill>
                  <a:srgbClr val="FFFFFF"/>
                </a:solidFill>
                <a:latin typeface="Arial" pitchFamily="34" charset="0"/>
                <a:cs typeface="Arial" pitchFamily="34" charset="0"/>
              </a:rPr>
              <a:t>The </a:t>
            </a:r>
            <a:r>
              <a:rPr lang="en-US" sz="2000" b="1" dirty="0">
                <a:solidFill>
                  <a:srgbClr val="FFFFFF"/>
                </a:solidFill>
                <a:latin typeface="Arial" pitchFamily="34" charset="0"/>
                <a:cs typeface="Arial" pitchFamily="34" charset="0"/>
              </a:rPr>
              <a:t>reduced leaflet motion observed on CT secondary to leaflet thrombosis and increase in gradients may provide insights into a preventable mechanism of structural valve </a:t>
            </a:r>
            <a:r>
              <a:rPr lang="en-US" sz="2000" b="1" dirty="0" smtClean="0">
                <a:solidFill>
                  <a:srgbClr val="FFFFFF"/>
                </a:solidFill>
                <a:latin typeface="Arial" pitchFamily="34" charset="0"/>
                <a:cs typeface="Arial" pitchFamily="34" charset="0"/>
              </a:rPr>
              <a:t>deterioration in </a:t>
            </a:r>
            <a:r>
              <a:rPr lang="en-US" sz="2000" b="1" dirty="0">
                <a:solidFill>
                  <a:srgbClr val="FFFFFF"/>
                </a:solidFill>
                <a:latin typeface="Arial" pitchFamily="34" charset="0"/>
                <a:cs typeface="Arial" pitchFamily="34" charset="0"/>
              </a:rPr>
              <a:t>some </a:t>
            </a:r>
            <a:r>
              <a:rPr lang="en-US" sz="2000" b="1" dirty="0" smtClean="0">
                <a:solidFill>
                  <a:srgbClr val="FFFFFF"/>
                </a:solidFill>
                <a:latin typeface="Arial" pitchFamily="34" charset="0"/>
                <a:cs typeface="Arial" pitchFamily="34" charset="0"/>
              </a:rPr>
              <a:t>patients.</a:t>
            </a:r>
            <a:endParaRPr lang="en-US" sz="2000"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82293248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14111" y="458788"/>
            <a:ext cx="9144000" cy="749300"/>
          </a:xfrm>
        </p:spPr>
        <p:txBody>
          <a:bodyPr/>
          <a:lstStyle/>
          <a:p>
            <a:pPr>
              <a:lnSpc>
                <a:spcPct val="110000"/>
              </a:lnSpc>
            </a:pPr>
            <a:r>
              <a:rPr lang="en-US" altLang="en-US" sz="3000" dirty="0" smtClean="0">
                <a:latin typeface="Arial" charset="0"/>
                <a:cs typeface="Arial" charset="0"/>
              </a:rPr>
              <a:t>Take Home Message:</a:t>
            </a:r>
            <a:br>
              <a:rPr lang="en-US" altLang="en-US" sz="3000" dirty="0" smtClean="0">
                <a:latin typeface="Arial" charset="0"/>
                <a:cs typeface="Arial" charset="0"/>
              </a:rPr>
            </a:br>
            <a:r>
              <a:rPr lang="en-US" altLang="en-US" sz="3000" dirty="0" smtClean="0">
                <a:latin typeface="Arial" charset="0"/>
                <a:cs typeface="Arial" charset="0"/>
              </a:rPr>
              <a:t>Structural Valve Deterioration/Degeneration</a:t>
            </a:r>
            <a:br>
              <a:rPr lang="en-US" altLang="en-US" sz="3000" dirty="0" smtClean="0">
                <a:latin typeface="Arial" charset="0"/>
                <a:cs typeface="Arial" charset="0"/>
              </a:rPr>
            </a:br>
            <a:r>
              <a:rPr lang="en-US" altLang="en-US" sz="3000" dirty="0" smtClean="0">
                <a:latin typeface="Arial" charset="0"/>
                <a:cs typeface="Arial" charset="0"/>
              </a:rPr>
              <a:t>post TAVR/SAVR</a:t>
            </a:r>
            <a:r>
              <a:rPr lang="en-US" altLang="en-US" sz="3000" dirty="0" smtClean="0">
                <a:latin typeface="Arial" charset="0"/>
                <a:cs typeface="Arial" charset="0"/>
              </a:rPr>
              <a:t> </a:t>
            </a:r>
            <a:endParaRPr lang="en-US" altLang="en-US" sz="3000" dirty="0" smtClean="0">
              <a:latin typeface="Arial" charset="0"/>
              <a:cs typeface="Arial" charset="0"/>
            </a:endParaRPr>
          </a:p>
        </p:txBody>
      </p:sp>
      <p:sp>
        <p:nvSpPr>
          <p:cNvPr id="36867" name="Rectangle 3"/>
          <p:cNvSpPr>
            <a:spLocks noChangeArrowheads="1"/>
          </p:cNvSpPr>
          <p:nvPr/>
        </p:nvSpPr>
        <p:spPr bwMode="auto">
          <a:xfrm>
            <a:off x="46625" y="1143000"/>
            <a:ext cx="9077621"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39" tIns="45360" rIns="90739" bIns="4536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fontAlgn="base">
              <a:spcBef>
                <a:spcPct val="0"/>
              </a:spcBef>
              <a:spcAft>
                <a:spcPct val="0"/>
              </a:spcAft>
              <a:buFont typeface="Wingdings" pitchFamily="2" charset="2"/>
              <a:buChar char="ü"/>
            </a:pPr>
            <a:r>
              <a:rPr lang="en-US" altLang="en-US" sz="2600" b="1" dirty="0" smtClean="0">
                <a:solidFill>
                  <a:srgbClr val="FFFFFF"/>
                </a:solidFill>
                <a:latin typeface="Arial" charset="0"/>
                <a:cs typeface="Arial" charset="0"/>
              </a:rPr>
              <a:t> </a:t>
            </a:r>
            <a:r>
              <a:rPr lang="en-US" altLang="en-US" sz="2600" b="1" dirty="0" smtClean="0">
                <a:solidFill>
                  <a:srgbClr val="FFFFFF"/>
                </a:solidFill>
                <a:latin typeface="Arial" charset="0"/>
                <a:cs typeface="Arial" charset="0"/>
              </a:rPr>
              <a:t>Structural valve deterioration/degeneration (SVD) occurs with time after both surgical and trans-catheter aortic bio-prosthetic valves; similar incidence at 5 year of RCT of TAVR vs SAVR by echo and clinical f/u.      </a:t>
            </a:r>
            <a:endParaRPr lang="en-US" altLang="en-US" sz="2600" b="1" dirty="0" smtClean="0">
              <a:solidFill>
                <a:srgbClr val="FFFFFF"/>
              </a:solidFill>
              <a:latin typeface="Arial" charset="0"/>
              <a:cs typeface="Arial" charset="0"/>
            </a:endParaRPr>
          </a:p>
        </p:txBody>
      </p:sp>
      <p:pic>
        <p:nvPicPr>
          <p:cNvPr id="3686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8645" y="38100"/>
            <a:ext cx="375356"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3"/>
          <p:cNvSpPr>
            <a:spLocks noChangeArrowheads="1"/>
          </p:cNvSpPr>
          <p:nvPr/>
        </p:nvSpPr>
        <p:spPr bwMode="auto">
          <a:xfrm>
            <a:off x="98779" y="4208463"/>
            <a:ext cx="9025467"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39" tIns="45360" rIns="90739" bIns="4536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fontAlgn="base">
              <a:spcBef>
                <a:spcPct val="0"/>
              </a:spcBef>
              <a:spcAft>
                <a:spcPct val="0"/>
              </a:spcAft>
              <a:buFont typeface="Wingdings" pitchFamily="2" charset="2"/>
              <a:buNone/>
            </a:pPr>
            <a:endParaRPr lang="en-US" altLang="en-US" sz="2800" b="1" smtClean="0">
              <a:solidFill>
                <a:srgbClr val="FFFFFF"/>
              </a:solidFill>
              <a:latin typeface="Arial" charset="0"/>
              <a:cs typeface="Arial" charset="0"/>
            </a:endParaRPr>
          </a:p>
        </p:txBody>
      </p:sp>
      <p:sp>
        <p:nvSpPr>
          <p:cNvPr id="16285702" name="Rectangle 6"/>
          <p:cNvSpPr>
            <a:spLocks noChangeArrowheads="1"/>
          </p:cNvSpPr>
          <p:nvPr/>
        </p:nvSpPr>
        <p:spPr bwMode="auto">
          <a:xfrm>
            <a:off x="71966" y="3505200"/>
            <a:ext cx="9052280" cy="329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743" tIns="45366" rIns="90743" bIns="45366">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fontAlgn="base">
              <a:spcBef>
                <a:spcPct val="50000"/>
              </a:spcBef>
              <a:spcAft>
                <a:spcPct val="0"/>
              </a:spcAft>
              <a:buFont typeface="Wingdings" pitchFamily="2" charset="2"/>
              <a:buChar char="ü"/>
            </a:pPr>
            <a:r>
              <a:rPr lang="en-US" altLang="en-US" sz="2600" b="1" dirty="0" smtClean="0">
                <a:solidFill>
                  <a:srgbClr val="FFFFFF"/>
                </a:solidFill>
                <a:latin typeface="Arial" charset="0"/>
                <a:cs typeface="Arial" charset="0"/>
              </a:rPr>
              <a:t> </a:t>
            </a:r>
            <a:r>
              <a:rPr lang="en-US" altLang="en-US" sz="2600" b="1" dirty="0" smtClean="0">
                <a:solidFill>
                  <a:srgbClr val="FFFFFF"/>
                </a:solidFill>
                <a:latin typeface="Arial" charset="0"/>
                <a:cs typeface="Arial" charset="0"/>
              </a:rPr>
              <a:t>Subclinical leaflet thrombosis, likely a precursor to future SVD, occurs more commonly after trans-catheter vs surgical </a:t>
            </a:r>
            <a:r>
              <a:rPr lang="en-US" altLang="en-US" sz="2600" b="1" dirty="0" smtClean="0">
                <a:solidFill>
                  <a:srgbClr val="FFFFFF"/>
                </a:solidFill>
                <a:latin typeface="Arial" charset="0"/>
                <a:cs typeface="Arial" charset="0"/>
              </a:rPr>
              <a:t>bio-prosthesis and is associated with higher CVA/TIA rates without any impact on death or MI. OAC involving both warfarin or NOACs during TAVR procedure is associated with lower leaflet thrombosis and once started can result in resolution of restricted leaflet motions in the majority of cases. </a:t>
            </a:r>
            <a:endParaRPr lang="en-US" altLang="en-US" sz="2600" b="1" dirty="0" smtClean="0">
              <a:solidFill>
                <a:srgbClr val="FFFFFF"/>
              </a:solidFill>
              <a:latin typeface="Arial" charset="0"/>
              <a:cs typeface="Arial" charset="0"/>
            </a:endParaRPr>
          </a:p>
        </p:txBody>
      </p:sp>
      <p:pic>
        <p:nvPicPr>
          <p:cNvPr id="3687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38106"/>
            <a:ext cx="375356"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68645" y="38100"/>
            <a:ext cx="375356"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7476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285702"/>
                                        </p:tgtEl>
                                        <p:attrNameLst>
                                          <p:attrName>style.visibility</p:attrName>
                                        </p:attrNameLst>
                                      </p:cBhvr>
                                      <p:to>
                                        <p:strVal val="visible"/>
                                      </p:to>
                                    </p:set>
                                    <p:animEffect transition="in" filter="wipe(up)">
                                      <p:cBhvr>
                                        <p:cTn id="7" dur="500"/>
                                        <p:tgtEl>
                                          <p:spTgt spid="16285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5702"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60677" y="2667000"/>
            <a:ext cx="935707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3" tIns="45366" rIns="90743" bIns="45366"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fontAlgn="base">
              <a:lnSpc>
                <a:spcPct val="110000"/>
              </a:lnSpc>
              <a:spcBef>
                <a:spcPct val="0"/>
              </a:spcBef>
              <a:spcAft>
                <a:spcPct val="0"/>
              </a:spcAft>
              <a:buFontTx/>
              <a:buNone/>
              <a:defRPr/>
            </a:pPr>
            <a:r>
              <a:rPr lang="en-US" altLang="en-US" sz="2200" b="1" dirty="0" smtClean="0">
                <a:solidFill>
                  <a:srgbClr val="FFFFFF"/>
                </a:solidFill>
                <a:latin typeface="Arial" charset="0"/>
                <a:cs typeface="Arial" charset="0"/>
              </a:rPr>
              <a:t>Following </a:t>
            </a:r>
            <a:r>
              <a:rPr lang="en-US" altLang="en-US" sz="2200" b="1" dirty="0">
                <a:solidFill>
                  <a:srgbClr val="FFFFFF"/>
                </a:solidFill>
                <a:latin typeface="Arial" charset="0"/>
                <a:cs typeface="Arial" charset="0"/>
              </a:rPr>
              <a:t>are the </a:t>
            </a:r>
            <a:r>
              <a:rPr lang="en-US" altLang="en-US" sz="2200" b="1" dirty="0" smtClean="0">
                <a:solidFill>
                  <a:srgbClr val="FFFFFF"/>
                </a:solidFill>
                <a:latin typeface="Arial" charset="0"/>
                <a:cs typeface="Arial" charset="0"/>
              </a:rPr>
              <a:t>true components of structural </a:t>
            </a:r>
            <a:r>
              <a:rPr lang="en-US" altLang="en-US" sz="2200" b="1" dirty="0" smtClean="0">
                <a:solidFill>
                  <a:srgbClr val="FFFFFF"/>
                </a:solidFill>
                <a:latin typeface="Arial" charset="0"/>
                <a:cs typeface="Arial" charset="0"/>
              </a:rPr>
              <a:t>valve deterioration</a:t>
            </a:r>
            <a:r>
              <a:rPr lang="en-US" altLang="en-US" sz="2200" b="1" dirty="0" smtClean="0">
                <a:solidFill>
                  <a:srgbClr val="FFFFFF"/>
                </a:solidFill>
                <a:latin typeface="Arial" charset="0"/>
                <a:cs typeface="Arial" charset="0"/>
              </a:rPr>
              <a:t>:  </a:t>
            </a:r>
            <a:endParaRPr lang="en-US" altLang="en-US" sz="2200" b="1" dirty="0">
              <a:solidFill>
                <a:srgbClr val="FFFFFF"/>
              </a:solidFill>
              <a:latin typeface="Arial" charset="0"/>
              <a:cs typeface="Arial" charset="0"/>
            </a:endParaRPr>
          </a:p>
          <a:p>
            <a:pPr fontAlgn="base">
              <a:lnSpc>
                <a:spcPct val="110000"/>
              </a:lnSpc>
              <a:spcBef>
                <a:spcPct val="0"/>
              </a:spcBef>
              <a:spcAft>
                <a:spcPct val="0"/>
              </a:spcAft>
              <a:buFontTx/>
              <a:buAutoNum type="arabicPeriod"/>
              <a:defRPr/>
            </a:pPr>
            <a:endParaRPr lang="en-US" altLang="en-US" sz="2200" b="1" dirty="0">
              <a:solidFill>
                <a:srgbClr val="FFFFFF"/>
              </a:solidFill>
              <a:latin typeface="Arial" charset="0"/>
              <a:cs typeface="Arial" charset="0"/>
            </a:endParaRPr>
          </a:p>
          <a:p>
            <a:pPr lvl="1" fontAlgn="base">
              <a:lnSpc>
                <a:spcPct val="110000"/>
              </a:lnSpc>
              <a:spcBef>
                <a:spcPct val="0"/>
              </a:spcBef>
              <a:spcAft>
                <a:spcPct val="0"/>
              </a:spcAft>
              <a:buFontTx/>
              <a:buAutoNum type="alphaUcPeriod"/>
              <a:defRPr/>
            </a:pPr>
            <a:r>
              <a:rPr lang="en-US" altLang="en-US" sz="2200" b="1" dirty="0">
                <a:solidFill>
                  <a:srgbClr val="FFFFFF"/>
                </a:solidFill>
                <a:latin typeface="Arial" charset="0"/>
                <a:cs typeface="Arial" charset="0"/>
              </a:rPr>
              <a:t>  </a:t>
            </a:r>
            <a:r>
              <a:rPr lang="en-US" altLang="en-US" sz="2200" b="1" dirty="0" smtClean="0">
                <a:solidFill>
                  <a:srgbClr val="FFFFFF"/>
                </a:solidFill>
                <a:latin typeface="Arial" charset="0"/>
                <a:cs typeface="Arial" charset="0"/>
              </a:rPr>
              <a:t>Trans-aortic gradient of &gt;20 mmHg at f/u</a:t>
            </a:r>
            <a:r>
              <a:rPr lang="en-US" altLang="en-US" sz="2200" b="1" dirty="0" smtClean="0">
                <a:solidFill>
                  <a:srgbClr val="FFFFFF"/>
                </a:solidFill>
                <a:latin typeface="Arial" charset="0"/>
                <a:cs typeface="Arial" charset="0"/>
              </a:rPr>
              <a:t> not present at 30 days</a:t>
            </a:r>
            <a:endParaRPr lang="en-US" altLang="en-US" sz="2200" b="1" dirty="0">
              <a:solidFill>
                <a:srgbClr val="FFFFFF"/>
              </a:solidFill>
              <a:latin typeface="Arial" charset="0"/>
              <a:cs typeface="Arial" charset="0"/>
            </a:endParaRPr>
          </a:p>
          <a:p>
            <a:pPr lvl="1" fontAlgn="base">
              <a:lnSpc>
                <a:spcPct val="110000"/>
              </a:lnSpc>
              <a:spcBef>
                <a:spcPct val="0"/>
              </a:spcBef>
              <a:spcAft>
                <a:spcPct val="0"/>
              </a:spcAft>
              <a:buFontTx/>
              <a:buAutoNum type="alphaUcPeriod"/>
              <a:defRPr/>
            </a:pPr>
            <a:endParaRPr lang="en-US" altLang="en-US" sz="2200" b="1" dirty="0">
              <a:solidFill>
                <a:srgbClr val="FFFFFF"/>
              </a:solidFill>
              <a:latin typeface="Arial" charset="0"/>
              <a:cs typeface="Arial" charset="0"/>
            </a:endParaRPr>
          </a:p>
          <a:p>
            <a:pPr lvl="1" fontAlgn="base">
              <a:lnSpc>
                <a:spcPct val="110000"/>
              </a:lnSpc>
              <a:spcBef>
                <a:spcPct val="0"/>
              </a:spcBef>
              <a:spcAft>
                <a:spcPct val="0"/>
              </a:spcAft>
              <a:buFontTx/>
              <a:buAutoNum type="alphaUcPeriod"/>
              <a:defRPr/>
            </a:pPr>
            <a:r>
              <a:rPr lang="en-US" altLang="en-US" sz="2200" b="1" dirty="0">
                <a:solidFill>
                  <a:srgbClr val="FFFFFF"/>
                </a:solidFill>
                <a:latin typeface="Arial" charset="0"/>
                <a:cs typeface="Arial" charset="0"/>
              </a:rPr>
              <a:t>  </a:t>
            </a:r>
            <a:r>
              <a:rPr lang="en-US" altLang="en-US" sz="2200" b="1" u="sng" dirty="0">
                <a:solidFill>
                  <a:srgbClr val="FFFFFF"/>
                </a:solidFill>
                <a:latin typeface="Arial" charset="0"/>
                <a:cs typeface="Arial" charset="0"/>
              </a:rPr>
              <a:t>&gt;</a:t>
            </a:r>
            <a:r>
              <a:rPr lang="en-US" altLang="en-US" sz="2200" b="1" dirty="0" smtClean="0">
                <a:solidFill>
                  <a:srgbClr val="FFFFFF"/>
                </a:solidFill>
                <a:latin typeface="Arial" charset="0"/>
                <a:cs typeface="Arial" charset="0"/>
              </a:rPr>
              <a:t> 3+ Aortic/</a:t>
            </a:r>
            <a:r>
              <a:rPr lang="en-US" altLang="en-US" sz="2200" b="1" dirty="0" err="1" smtClean="0">
                <a:solidFill>
                  <a:srgbClr val="FFFFFF"/>
                </a:solidFill>
                <a:latin typeface="Arial" charset="0"/>
                <a:cs typeface="Arial" charset="0"/>
              </a:rPr>
              <a:t>Paravalvular</a:t>
            </a:r>
            <a:r>
              <a:rPr lang="en-US" altLang="en-US" sz="2200" b="1" dirty="0" smtClean="0">
                <a:solidFill>
                  <a:srgbClr val="FFFFFF"/>
                </a:solidFill>
                <a:latin typeface="Arial" charset="0"/>
                <a:cs typeface="Arial" charset="0"/>
              </a:rPr>
              <a:t> regurgitation </a:t>
            </a:r>
            <a:endParaRPr lang="en-US" altLang="en-US" sz="2200" b="1" dirty="0">
              <a:solidFill>
                <a:srgbClr val="FFFFFF"/>
              </a:solidFill>
              <a:latin typeface="Arial" charset="0"/>
              <a:cs typeface="Arial" charset="0"/>
            </a:endParaRPr>
          </a:p>
          <a:p>
            <a:pPr lvl="1" fontAlgn="base">
              <a:lnSpc>
                <a:spcPct val="110000"/>
              </a:lnSpc>
              <a:spcBef>
                <a:spcPct val="0"/>
              </a:spcBef>
              <a:spcAft>
                <a:spcPct val="0"/>
              </a:spcAft>
              <a:buFontTx/>
              <a:buAutoNum type="alphaUcPeriod"/>
              <a:defRPr/>
            </a:pPr>
            <a:endParaRPr lang="en-US" altLang="en-US" sz="2200" b="1" dirty="0">
              <a:solidFill>
                <a:srgbClr val="FFFFFF"/>
              </a:solidFill>
              <a:latin typeface="Arial" charset="0"/>
              <a:cs typeface="Arial" charset="0"/>
            </a:endParaRPr>
          </a:p>
          <a:p>
            <a:pPr lvl="1" fontAlgn="base">
              <a:lnSpc>
                <a:spcPct val="110000"/>
              </a:lnSpc>
              <a:spcBef>
                <a:spcPct val="0"/>
              </a:spcBef>
              <a:spcAft>
                <a:spcPct val="0"/>
              </a:spcAft>
              <a:buFontTx/>
              <a:buAutoNum type="alphaUcPeriod"/>
              <a:defRPr/>
            </a:pPr>
            <a:r>
              <a:rPr lang="en-US" altLang="en-US" sz="2200" b="1" dirty="0">
                <a:solidFill>
                  <a:srgbClr val="FFFFFF"/>
                </a:solidFill>
                <a:latin typeface="Arial" charset="0"/>
                <a:cs typeface="Arial" charset="0"/>
              </a:rPr>
              <a:t>  </a:t>
            </a:r>
            <a:r>
              <a:rPr lang="en-US" altLang="en-US" sz="2200" b="1" dirty="0" smtClean="0">
                <a:solidFill>
                  <a:srgbClr val="FFFFFF"/>
                </a:solidFill>
                <a:latin typeface="Arial" charset="0"/>
                <a:cs typeface="Arial" charset="0"/>
              </a:rPr>
              <a:t>Reoperation for structural valve failure</a:t>
            </a:r>
            <a:endParaRPr lang="en-US" altLang="en-US" sz="2200" b="1" dirty="0">
              <a:solidFill>
                <a:srgbClr val="FFFFFF"/>
              </a:solidFill>
              <a:latin typeface="Arial" charset="0"/>
              <a:cs typeface="Arial" charset="0"/>
            </a:endParaRPr>
          </a:p>
          <a:p>
            <a:pPr lvl="1" fontAlgn="base">
              <a:lnSpc>
                <a:spcPct val="110000"/>
              </a:lnSpc>
              <a:spcBef>
                <a:spcPct val="0"/>
              </a:spcBef>
              <a:spcAft>
                <a:spcPct val="0"/>
              </a:spcAft>
              <a:buFontTx/>
              <a:buAutoNum type="alphaUcPeriod"/>
              <a:defRPr/>
            </a:pPr>
            <a:endParaRPr lang="en-US" altLang="en-US" sz="2200" b="1" dirty="0">
              <a:solidFill>
                <a:srgbClr val="FFFFFF"/>
              </a:solidFill>
              <a:latin typeface="Arial" charset="0"/>
              <a:cs typeface="Arial" charset="0"/>
            </a:endParaRPr>
          </a:p>
          <a:p>
            <a:pPr lvl="1" fontAlgn="base">
              <a:lnSpc>
                <a:spcPct val="110000"/>
              </a:lnSpc>
              <a:spcBef>
                <a:spcPct val="0"/>
              </a:spcBef>
              <a:spcAft>
                <a:spcPct val="0"/>
              </a:spcAft>
              <a:buFontTx/>
              <a:buAutoNum type="alphaUcPeriod"/>
              <a:defRPr/>
            </a:pPr>
            <a:r>
              <a:rPr lang="en-US" altLang="en-US" sz="2200" b="1" dirty="0">
                <a:solidFill>
                  <a:srgbClr val="FFFFFF"/>
                </a:solidFill>
                <a:latin typeface="Arial" charset="0"/>
                <a:cs typeface="Arial" charset="0"/>
              </a:rPr>
              <a:t>  </a:t>
            </a:r>
            <a:r>
              <a:rPr lang="en-US" altLang="en-US" sz="2200" b="1" dirty="0" smtClean="0">
                <a:solidFill>
                  <a:srgbClr val="FFFFFF"/>
                </a:solidFill>
                <a:latin typeface="Arial" charset="0"/>
                <a:cs typeface="Arial" charset="0"/>
              </a:rPr>
              <a:t>Mean transvalvular gradient &gt;40 mmHg or severe AI at anytime after valve replacement</a:t>
            </a:r>
          </a:p>
          <a:p>
            <a:pPr lvl="1" fontAlgn="base">
              <a:lnSpc>
                <a:spcPct val="110000"/>
              </a:lnSpc>
              <a:spcBef>
                <a:spcPct val="0"/>
              </a:spcBef>
              <a:spcAft>
                <a:spcPct val="0"/>
              </a:spcAft>
              <a:buFontTx/>
              <a:buAutoNum type="alphaUcPeriod"/>
              <a:defRPr/>
            </a:pPr>
            <a:endParaRPr lang="en-US" altLang="en-US" sz="2200" b="1" dirty="0" smtClean="0">
              <a:solidFill>
                <a:srgbClr val="FFFFFF"/>
              </a:solidFill>
              <a:latin typeface="Arial" charset="0"/>
              <a:cs typeface="Arial" charset="0"/>
            </a:endParaRPr>
          </a:p>
          <a:p>
            <a:pPr lvl="1" fontAlgn="base">
              <a:lnSpc>
                <a:spcPct val="110000"/>
              </a:lnSpc>
              <a:spcBef>
                <a:spcPct val="0"/>
              </a:spcBef>
              <a:spcAft>
                <a:spcPct val="0"/>
              </a:spcAft>
              <a:buFontTx/>
              <a:buAutoNum type="alphaUcPeriod"/>
              <a:defRPr/>
            </a:pPr>
            <a:r>
              <a:rPr lang="en-US" altLang="en-US" sz="2200" b="1" dirty="0">
                <a:solidFill>
                  <a:srgbClr val="FFFFFF"/>
                </a:solidFill>
                <a:latin typeface="Arial" charset="0"/>
                <a:cs typeface="Arial" charset="0"/>
              </a:rPr>
              <a:t> </a:t>
            </a:r>
            <a:r>
              <a:rPr lang="en-US" altLang="en-US" sz="2200" b="1" dirty="0" smtClean="0">
                <a:solidFill>
                  <a:srgbClr val="FFFFFF"/>
                </a:solidFill>
                <a:latin typeface="Arial" charset="0"/>
                <a:cs typeface="Arial" charset="0"/>
              </a:rPr>
              <a:t>All of the above</a:t>
            </a:r>
            <a:endParaRPr lang="en-US" altLang="en-US" sz="2200" b="1" dirty="0">
              <a:solidFill>
                <a:srgbClr val="FFFFFF"/>
              </a:solidFill>
              <a:latin typeface="Arial" charset="0"/>
              <a:cs typeface="Arial" charset="0"/>
            </a:endParaRPr>
          </a:p>
          <a:p>
            <a:pPr marL="455497" lvl="1" indent="0" fontAlgn="base">
              <a:lnSpc>
                <a:spcPct val="110000"/>
              </a:lnSpc>
              <a:spcBef>
                <a:spcPct val="0"/>
              </a:spcBef>
              <a:spcAft>
                <a:spcPct val="0"/>
              </a:spcAft>
              <a:buFontTx/>
              <a:buNone/>
              <a:defRPr/>
            </a:pPr>
            <a:endParaRPr lang="en-US" altLang="en-US" sz="2200" b="1" dirty="0">
              <a:solidFill>
                <a:srgbClr val="FFFFFF"/>
              </a:solidFill>
              <a:latin typeface="Arial" charset="0"/>
              <a:cs typeface="Arial" charset="0"/>
            </a:endParaRPr>
          </a:p>
        </p:txBody>
      </p:sp>
      <p:sp>
        <p:nvSpPr>
          <p:cNvPr id="37891" name="Rectangle 3"/>
          <p:cNvSpPr>
            <a:spLocks noGrp="1" noChangeArrowheads="1"/>
          </p:cNvSpPr>
          <p:nvPr>
            <p:ph type="title" idx="4294967295"/>
          </p:nvPr>
        </p:nvSpPr>
        <p:spPr>
          <a:xfrm>
            <a:off x="0" y="76200"/>
            <a:ext cx="9144000" cy="1066800"/>
          </a:xfrm>
        </p:spPr>
        <p:txBody>
          <a:bodyPr/>
          <a:lstStyle/>
          <a:p>
            <a:pPr>
              <a:lnSpc>
                <a:spcPct val="80000"/>
              </a:lnSpc>
            </a:pPr>
            <a:r>
              <a:rPr lang="en-US" altLang="en-US" sz="3600" smtClean="0">
                <a:latin typeface="Arial" charset="0"/>
                <a:cs typeface="Arial" charset="0"/>
              </a:rPr>
              <a:t>Question # 1</a:t>
            </a:r>
          </a:p>
        </p:txBody>
      </p:sp>
      <p:sp>
        <p:nvSpPr>
          <p:cNvPr id="37892" name="Text Box 4"/>
          <p:cNvSpPr txBox="1">
            <a:spLocks noChangeArrowheads="1"/>
          </p:cNvSpPr>
          <p:nvPr/>
        </p:nvSpPr>
        <p:spPr bwMode="auto">
          <a:xfrm>
            <a:off x="4271534" y="6489833"/>
            <a:ext cx="4834467" cy="31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3" tIns="45366" rIns="90743" bIns="45366"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eaLnBrk="1" fontAlgn="base">
              <a:lnSpc>
                <a:spcPct val="97000"/>
              </a:lnSpc>
              <a:spcBef>
                <a:spcPct val="0"/>
              </a:spcBef>
              <a:spcAft>
                <a:spcPct val="0"/>
              </a:spcAft>
              <a:buClr>
                <a:srgbClr val="000000"/>
              </a:buClr>
              <a:buSzPct val="45000"/>
              <a:buFont typeface="StarSymbol" charset="0"/>
              <a:buNone/>
            </a:pPr>
            <a:endParaRPr lang="en-GB" altLang="en-US" sz="1800" b="1" i="1" smtClean="0">
              <a:solidFill>
                <a:srgbClr val="FFFF00"/>
              </a:solidFill>
              <a:latin typeface="Arial" charset="0"/>
              <a:cs typeface="Arial" charset="0"/>
            </a:endParaRPr>
          </a:p>
        </p:txBody>
      </p:sp>
      <p:pic>
        <p:nvPicPr>
          <p:cNvPr id="378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8645" y="38102"/>
            <a:ext cx="375356"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2729864" y="6138567"/>
            <a:ext cx="4128136" cy="64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306" tIns="44186" rIns="88306" bIns="44186">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fontAlgn="base" hangingPunct="1">
              <a:spcBef>
                <a:spcPct val="0"/>
              </a:spcBef>
              <a:spcAft>
                <a:spcPct val="0"/>
              </a:spcAft>
              <a:buFontTx/>
              <a:buNone/>
            </a:pPr>
            <a:r>
              <a:rPr lang="en-US" altLang="en-US" sz="3600" b="1" dirty="0" smtClean="0">
                <a:solidFill>
                  <a:srgbClr val="FF0000"/>
                </a:solidFill>
                <a:latin typeface="Arial" charset="0"/>
                <a:cs typeface="Arial" charset="0"/>
              </a:rPr>
              <a:t>Correct answer: </a:t>
            </a:r>
            <a:r>
              <a:rPr lang="en-US" altLang="en-US" sz="3600" b="1" dirty="0" smtClean="0">
                <a:solidFill>
                  <a:srgbClr val="FF0000"/>
                </a:solidFill>
                <a:latin typeface="Arial" charset="0"/>
                <a:cs typeface="Arial" charset="0"/>
              </a:rPr>
              <a:t>E</a:t>
            </a:r>
            <a:endParaRPr lang="en-US" altLang="en-US" sz="3600" b="1" dirty="0" smtClean="0">
              <a:solidFill>
                <a:srgbClr val="FF0000"/>
              </a:solidFill>
              <a:latin typeface="Arial" charset="0"/>
              <a:cs typeface="Arial" charset="0"/>
            </a:endParaRPr>
          </a:p>
        </p:txBody>
      </p:sp>
    </p:spTree>
    <p:extLst>
      <p:ext uri="{BB962C8B-B14F-4D97-AF65-F5344CB8AC3E}">
        <p14:creationId xmlns:p14="http://schemas.microsoft.com/office/powerpoint/2010/main" val="139082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1412" y="1219200"/>
            <a:ext cx="92949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3" tIns="45366" rIns="90743" bIns="45366"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fontAlgn="base">
              <a:lnSpc>
                <a:spcPct val="110000"/>
              </a:lnSpc>
              <a:spcBef>
                <a:spcPct val="0"/>
              </a:spcBef>
              <a:spcAft>
                <a:spcPct val="0"/>
              </a:spcAft>
              <a:buFontTx/>
              <a:buNone/>
              <a:defRPr/>
            </a:pPr>
            <a:r>
              <a:rPr lang="en-US" altLang="en-US" sz="2400" b="1" dirty="0">
                <a:solidFill>
                  <a:srgbClr val="FFFFFF"/>
                </a:solidFill>
                <a:latin typeface="Arial" pitchFamily="34" charset="0"/>
                <a:cs typeface="Arial" pitchFamily="34" charset="0"/>
              </a:rPr>
              <a:t>Following are </a:t>
            </a:r>
            <a:r>
              <a:rPr lang="en-US" altLang="en-US" sz="2400" b="1" dirty="0" smtClean="0">
                <a:solidFill>
                  <a:srgbClr val="FFFFFF"/>
                </a:solidFill>
                <a:latin typeface="Arial" pitchFamily="34" charset="0"/>
                <a:cs typeface="Arial" pitchFamily="34" charset="0"/>
              </a:rPr>
              <a:t>the true statements regarding </a:t>
            </a:r>
            <a:r>
              <a:rPr lang="en-US" altLang="en-US" sz="2400" b="1" dirty="0" smtClean="0">
                <a:solidFill>
                  <a:srgbClr val="FFFFFF"/>
                </a:solidFill>
                <a:latin typeface="Arial" pitchFamily="34" charset="0"/>
                <a:cs typeface="Arial" pitchFamily="34" charset="0"/>
              </a:rPr>
              <a:t>subclinical leaflet thrombosis after TAVR or SAVR except</a:t>
            </a:r>
            <a:r>
              <a:rPr lang="en-US" altLang="en-US" sz="2400" b="1" dirty="0" smtClean="0">
                <a:solidFill>
                  <a:srgbClr val="FFFFFF"/>
                </a:solidFill>
                <a:latin typeface="Arial" pitchFamily="34" charset="0"/>
                <a:cs typeface="Arial" pitchFamily="34" charset="0"/>
              </a:rPr>
              <a:t>: </a:t>
            </a:r>
            <a:endParaRPr lang="en-US" altLang="en-US" sz="2400" b="1" dirty="0">
              <a:solidFill>
                <a:srgbClr val="FFFFFF"/>
              </a:solidFill>
              <a:latin typeface="Arial" pitchFamily="34" charset="0"/>
              <a:cs typeface="Arial" pitchFamily="34" charset="0"/>
            </a:endParaRPr>
          </a:p>
          <a:p>
            <a:pPr fontAlgn="base">
              <a:lnSpc>
                <a:spcPct val="110000"/>
              </a:lnSpc>
              <a:spcBef>
                <a:spcPct val="0"/>
              </a:spcBef>
              <a:spcAft>
                <a:spcPct val="0"/>
              </a:spcAft>
              <a:buFontTx/>
              <a:buAutoNum type="arabicPeriod"/>
              <a:defRPr/>
            </a:pPr>
            <a:endParaRPr lang="en-US" altLang="en-US" sz="2400" b="1" dirty="0">
              <a:solidFill>
                <a:srgbClr val="FFFFFF"/>
              </a:solidFill>
              <a:latin typeface="Arial" pitchFamily="34" charset="0"/>
              <a:cs typeface="Arial" pitchFamily="34" charset="0"/>
            </a:endParaRPr>
          </a:p>
          <a:p>
            <a:pPr fontAlgn="base">
              <a:lnSpc>
                <a:spcPct val="90000"/>
              </a:lnSpc>
              <a:spcBef>
                <a:spcPct val="0"/>
              </a:spcBef>
              <a:spcAft>
                <a:spcPct val="0"/>
              </a:spcAft>
              <a:buFontTx/>
              <a:buAutoNum type="arabicPeriod"/>
              <a:defRPr/>
            </a:pPr>
            <a:endParaRPr lang="en-US" altLang="en-US" sz="2400" b="1" dirty="0">
              <a:solidFill>
                <a:srgbClr val="FFFFFF"/>
              </a:solidFill>
              <a:latin typeface="Arial" pitchFamily="34" charset="0"/>
              <a:cs typeface="Arial" pitchFamily="34" charset="0"/>
            </a:endParaRPr>
          </a:p>
          <a:p>
            <a:pPr lvl="1" fontAlgn="base">
              <a:lnSpc>
                <a:spcPct val="90000"/>
              </a:lnSpc>
              <a:spcBef>
                <a:spcPct val="0"/>
              </a:spcBef>
              <a:spcAft>
                <a:spcPct val="0"/>
              </a:spcAft>
              <a:buFontTx/>
              <a:buAutoNum type="alphaUcPeriod"/>
              <a:defRPr/>
            </a:pPr>
            <a:r>
              <a:rPr lang="en-US" altLang="en-US" sz="2400" b="1" dirty="0">
                <a:solidFill>
                  <a:srgbClr val="FFFFFF"/>
                </a:solidFill>
                <a:latin typeface="Arial" pitchFamily="34" charset="0"/>
                <a:cs typeface="Arial" pitchFamily="34" charset="0"/>
              </a:rPr>
              <a:t> </a:t>
            </a:r>
            <a:r>
              <a:rPr lang="en-US" altLang="en-US" sz="2400" b="1" dirty="0" smtClean="0">
                <a:solidFill>
                  <a:srgbClr val="FFFFFF"/>
                </a:solidFill>
                <a:latin typeface="Arial" pitchFamily="34" charset="0"/>
                <a:cs typeface="Arial" pitchFamily="34" charset="0"/>
              </a:rPr>
              <a:t>It occurs less commonly after TAVR vs SAVR</a:t>
            </a:r>
            <a:endParaRPr lang="en-US" altLang="en-US" sz="2400" b="1" dirty="0">
              <a:solidFill>
                <a:srgbClr val="FFFFFF"/>
              </a:solidFill>
              <a:latin typeface="Arial" pitchFamily="34" charset="0"/>
              <a:cs typeface="Arial" pitchFamily="34" charset="0"/>
            </a:endParaRPr>
          </a:p>
          <a:p>
            <a:pPr lvl="1" fontAlgn="base">
              <a:lnSpc>
                <a:spcPct val="90000"/>
              </a:lnSpc>
              <a:spcBef>
                <a:spcPct val="0"/>
              </a:spcBef>
              <a:spcAft>
                <a:spcPct val="0"/>
              </a:spcAft>
              <a:buFontTx/>
              <a:buAutoNum type="alphaUcPeriod"/>
              <a:defRPr/>
            </a:pPr>
            <a:endParaRPr lang="en-US" altLang="en-US" sz="2400" b="1" dirty="0">
              <a:solidFill>
                <a:srgbClr val="FFFFFF"/>
              </a:solidFill>
              <a:latin typeface="Arial" pitchFamily="34" charset="0"/>
              <a:cs typeface="Arial" pitchFamily="34" charset="0"/>
            </a:endParaRPr>
          </a:p>
          <a:p>
            <a:pPr lvl="1" fontAlgn="base">
              <a:lnSpc>
                <a:spcPct val="90000"/>
              </a:lnSpc>
              <a:spcBef>
                <a:spcPct val="0"/>
              </a:spcBef>
              <a:spcAft>
                <a:spcPct val="0"/>
              </a:spcAft>
              <a:buFontTx/>
              <a:buAutoNum type="alphaUcPeriod"/>
              <a:defRPr/>
            </a:pPr>
            <a:r>
              <a:rPr lang="en-US" altLang="en-US" sz="2400" b="1" dirty="0">
                <a:solidFill>
                  <a:srgbClr val="FFFFFF"/>
                </a:solidFill>
                <a:latin typeface="Arial" pitchFamily="34" charset="0"/>
                <a:cs typeface="Arial" pitchFamily="34" charset="0"/>
              </a:rPr>
              <a:t> </a:t>
            </a:r>
            <a:r>
              <a:rPr lang="en-US" altLang="en-US" sz="2400" b="1" dirty="0" smtClean="0">
                <a:solidFill>
                  <a:srgbClr val="FFFFFF"/>
                </a:solidFill>
                <a:latin typeface="Arial" pitchFamily="34" charset="0"/>
                <a:cs typeface="Arial" pitchFamily="34" charset="0"/>
              </a:rPr>
              <a:t>It may be associated with higher trans-aortic gradient</a:t>
            </a:r>
            <a:endParaRPr lang="en-US" altLang="en-US" sz="2400" b="1" dirty="0">
              <a:solidFill>
                <a:srgbClr val="FFFFFF"/>
              </a:solidFill>
              <a:latin typeface="Arial" pitchFamily="34" charset="0"/>
              <a:cs typeface="Arial" pitchFamily="34" charset="0"/>
            </a:endParaRPr>
          </a:p>
          <a:p>
            <a:pPr lvl="1" fontAlgn="base">
              <a:lnSpc>
                <a:spcPct val="90000"/>
              </a:lnSpc>
              <a:spcBef>
                <a:spcPct val="0"/>
              </a:spcBef>
              <a:spcAft>
                <a:spcPct val="0"/>
              </a:spcAft>
              <a:buFontTx/>
              <a:buAutoNum type="alphaUcPeriod"/>
              <a:defRPr/>
            </a:pPr>
            <a:endParaRPr lang="en-US" altLang="en-US" sz="2400" b="1" dirty="0">
              <a:solidFill>
                <a:srgbClr val="FFFFFF"/>
              </a:solidFill>
              <a:latin typeface="Arial" pitchFamily="34" charset="0"/>
              <a:cs typeface="Arial" pitchFamily="34" charset="0"/>
            </a:endParaRPr>
          </a:p>
          <a:p>
            <a:pPr lvl="1" fontAlgn="base">
              <a:lnSpc>
                <a:spcPct val="90000"/>
              </a:lnSpc>
              <a:spcBef>
                <a:spcPct val="0"/>
              </a:spcBef>
              <a:spcAft>
                <a:spcPct val="0"/>
              </a:spcAft>
              <a:buFontTx/>
              <a:buAutoNum type="alphaUcPeriod"/>
              <a:defRPr/>
            </a:pPr>
            <a:r>
              <a:rPr lang="en-US" altLang="en-US" sz="2400" b="1" dirty="0">
                <a:solidFill>
                  <a:srgbClr val="FFFFFF"/>
                </a:solidFill>
                <a:latin typeface="Arial" pitchFamily="34" charset="0"/>
                <a:cs typeface="Arial" pitchFamily="34" charset="0"/>
              </a:rPr>
              <a:t> </a:t>
            </a:r>
            <a:r>
              <a:rPr lang="en-US" altLang="en-US" sz="2400" b="1" dirty="0" smtClean="0">
                <a:solidFill>
                  <a:srgbClr val="FFFFFF"/>
                </a:solidFill>
                <a:latin typeface="Arial" pitchFamily="34" charset="0"/>
                <a:cs typeface="Arial" pitchFamily="34" charset="0"/>
              </a:rPr>
              <a:t>It may be associated with higher CVA or TIA</a:t>
            </a:r>
            <a:endParaRPr lang="en-US" altLang="en-US" sz="2400" b="1" dirty="0">
              <a:solidFill>
                <a:srgbClr val="FFFFFF"/>
              </a:solidFill>
              <a:latin typeface="Arial" pitchFamily="34" charset="0"/>
              <a:cs typeface="Arial" pitchFamily="34" charset="0"/>
            </a:endParaRPr>
          </a:p>
          <a:p>
            <a:pPr lvl="1" fontAlgn="base">
              <a:lnSpc>
                <a:spcPct val="90000"/>
              </a:lnSpc>
              <a:spcBef>
                <a:spcPct val="0"/>
              </a:spcBef>
              <a:spcAft>
                <a:spcPct val="0"/>
              </a:spcAft>
              <a:buFontTx/>
              <a:buAutoNum type="alphaUcPeriod"/>
              <a:defRPr/>
            </a:pPr>
            <a:endParaRPr lang="en-US" altLang="en-US" sz="2400" b="1" dirty="0">
              <a:solidFill>
                <a:srgbClr val="FFFFFF"/>
              </a:solidFill>
              <a:latin typeface="Arial" pitchFamily="34" charset="0"/>
              <a:cs typeface="Arial" pitchFamily="34" charset="0"/>
            </a:endParaRPr>
          </a:p>
          <a:p>
            <a:pPr lvl="1" fontAlgn="base">
              <a:lnSpc>
                <a:spcPct val="90000"/>
              </a:lnSpc>
              <a:spcBef>
                <a:spcPct val="0"/>
              </a:spcBef>
              <a:spcAft>
                <a:spcPct val="0"/>
              </a:spcAft>
              <a:buFontTx/>
              <a:buAutoNum type="alphaUcPeriod"/>
              <a:defRPr/>
            </a:pPr>
            <a:r>
              <a:rPr lang="en-US" altLang="en-US" sz="2400" b="1" dirty="0">
                <a:solidFill>
                  <a:srgbClr val="FFFFFF"/>
                </a:solidFill>
                <a:latin typeface="Arial" pitchFamily="34" charset="0"/>
                <a:cs typeface="Arial" pitchFamily="34" charset="0"/>
              </a:rPr>
              <a:t> </a:t>
            </a:r>
            <a:r>
              <a:rPr lang="en-US" altLang="en-US" sz="2400" b="1" dirty="0" smtClean="0">
                <a:solidFill>
                  <a:srgbClr val="FFFFFF"/>
                </a:solidFill>
                <a:latin typeface="Arial" pitchFamily="34" charset="0"/>
                <a:cs typeface="Arial" pitchFamily="34" charset="0"/>
              </a:rPr>
              <a:t>It is associated with similar death and MI at f/u </a:t>
            </a:r>
            <a:endParaRPr lang="en-US" altLang="en-US" sz="2400" b="1" dirty="0">
              <a:solidFill>
                <a:srgbClr val="FFFFFF"/>
              </a:solidFill>
              <a:latin typeface="Arial" pitchFamily="34" charset="0"/>
              <a:cs typeface="Arial" pitchFamily="34" charset="0"/>
            </a:endParaRPr>
          </a:p>
          <a:p>
            <a:pPr marL="455497" lvl="1" indent="0" fontAlgn="base">
              <a:lnSpc>
                <a:spcPct val="90000"/>
              </a:lnSpc>
              <a:spcBef>
                <a:spcPct val="0"/>
              </a:spcBef>
              <a:spcAft>
                <a:spcPct val="0"/>
              </a:spcAft>
              <a:buFontTx/>
              <a:buNone/>
              <a:defRPr/>
            </a:pPr>
            <a:endParaRPr lang="en-US" altLang="en-US" sz="2400" b="1" dirty="0">
              <a:solidFill>
                <a:srgbClr val="FFFFFF"/>
              </a:solidFill>
              <a:latin typeface="Arial" pitchFamily="34" charset="0"/>
              <a:cs typeface="Arial" pitchFamily="34" charset="0"/>
            </a:endParaRPr>
          </a:p>
          <a:p>
            <a:pPr marL="453745" lvl="1" indent="0" fontAlgn="base">
              <a:lnSpc>
                <a:spcPct val="90000"/>
              </a:lnSpc>
              <a:spcBef>
                <a:spcPct val="0"/>
              </a:spcBef>
              <a:spcAft>
                <a:spcPct val="0"/>
              </a:spcAft>
              <a:buFontTx/>
              <a:buNone/>
              <a:defRPr/>
            </a:pPr>
            <a:endParaRPr lang="en-US" altLang="en-US" sz="2400" b="1" dirty="0">
              <a:solidFill>
                <a:srgbClr val="FFFFFF"/>
              </a:solidFill>
              <a:latin typeface="Arial" pitchFamily="34" charset="0"/>
              <a:cs typeface="Arial" pitchFamily="34" charset="0"/>
            </a:endParaRPr>
          </a:p>
          <a:p>
            <a:pPr fontAlgn="base">
              <a:lnSpc>
                <a:spcPct val="90000"/>
              </a:lnSpc>
              <a:spcBef>
                <a:spcPct val="0"/>
              </a:spcBef>
              <a:spcAft>
                <a:spcPct val="0"/>
              </a:spcAft>
              <a:buFontTx/>
              <a:buNone/>
              <a:defRPr/>
            </a:pPr>
            <a:endParaRPr lang="en-US" altLang="en-US" sz="2400" b="1" dirty="0">
              <a:solidFill>
                <a:srgbClr val="FFFFFF"/>
              </a:solidFill>
              <a:latin typeface="Arial" pitchFamily="34" charset="0"/>
              <a:cs typeface="Arial" pitchFamily="34" charset="0"/>
            </a:endParaRPr>
          </a:p>
        </p:txBody>
      </p:sp>
      <p:sp>
        <p:nvSpPr>
          <p:cNvPr id="38915" name="Rectangle 3"/>
          <p:cNvSpPr>
            <a:spLocks noGrp="1" noChangeArrowheads="1"/>
          </p:cNvSpPr>
          <p:nvPr>
            <p:ph type="title" idx="4294967295"/>
          </p:nvPr>
        </p:nvSpPr>
        <p:spPr>
          <a:xfrm>
            <a:off x="0" y="0"/>
            <a:ext cx="9144000" cy="1066800"/>
          </a:xfrm>
        </p:spPr>
        <p:txBody>
          <a:bodyPr/>
          <a:lstStyle/>
          <a:p>
            <a:pPr>
              <a:lnSpc>
                <a:spcPct val="80000"/>
              </a:lnSpc>
            </a:pPr>
            <a:r>
              <a:rPr lang="en-US" altLang="en-US" sz="3600" smtClean="0">
                <a:latin typeface="Arial" charset="0"/>
                <a:cs typeface="Arial" charset="0"/>
              </a:rPr>
              <a:t>Question # 2</a:t>
            </a:r>
          </a:p>
        </p:txBody>
      </p:sp>
      <p:sp>
        <p:nvSpPr>
          <p:cNvPr id="38916" name="Text Box 4"/>
          <p:cNvSpPr txBox="1">
            <a:spLocks noChangeArrowheads="1"/>
          </p:cNvSpPr>
          <p:nvPr/>
        </p:nvSpPr>
        <p:spPr bwMode="auto">
          <a:xfrm>
            <a:off x="4271534" y="6315209"/>
            <a:ext cx="4834467" cy="31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3" tIns="45366" rIns="90743" bIns="45366"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eaLnBrk="1" fontAlgn="base">
              <a:lnSpc>
                <a:spcPct val="97000"/>
              </a:lnSpc>
              <a:spcBef>
                <a:spcPct val="0"/>
              </a:spcBef>
              <a:spcAft>
                <a:spcPct val="0"/>
              </a:spcAft>
              <a:buClr>
                <a:srgbClr val="000000"/>
              </a:buClr>
              <a:buSzPct val="45000"/>
              <a:buFont typeface="StarSymbol" charset="0"/>
              <a:buNone/>
            </a:pPr>
            <a:endParaRPr lang="en-GB" altLang="en-US" sz="1800" b="1" i="1" smtClean="0">
              <a:solidFill>
                <a:srgbClr val="FFFF00"/>
              </a:solidFill>
              <a:latin typeface="Arial" charset="0"/>
              <a:cs typeface="Arial" charset="0"/>
            </a:endParaRPr>
          </a:p>
        </p:txBody>
      </p:sp>
      <p:pic>
        <p:nvPicPr>
          <p:cNvPr id="3891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8645" y="38102"/>
            <a:ext cx="375356"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2562714" y="5964239"/>
            <a:ext cx="4580376" cy="7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306" tIns="44186" rIns="88306" bIns="44186">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fontAlgn="base" hangingPunct="1">
              <a:spcBef>
                <a:spcPct val="0"/>
              </a:spcBef>
              <a:spcAft>
                <a:spcPct val="0"/>
              </a:spcAft>
              <a:buFontTx/>
              <a:buNone/>
            </a:pPr>
            <a:r>
              <a:rPr lang="en-US" altLang="en-US" sz="4000" b="1" dirty="0" smtClean="0">
                <a:solidFill>
                  <a:srgbClr val="FF0000"/>
                </a:solidFill>
                <a:latin typeface="Arial" charset="0"/>
                <a:cs typeface="Arial" charset="0"/>
              </a:rPr>
              <a:t>Correct answer: </a:t>
            </a:r>
            <a:r>
              <a:rPr lang="en-US" altLang="en-US" sz="4000" b="1" dirty="0" smtClean="0">
                <a:solidFill>
                  <a:srgbClr val="FF0000"/>
                </a:solidFill>
                <a:latin typeface="Arial" charset="0"/>
                <a:cs typeface="Arial" charset="0"/>
              </a:rPr>
              <a:t>A</a:t>
            </a:r>
            <a:endParaRPr lang="en-US" altLang="en-US" sz="4000" b="1" dirty="0" smtClean="0">
              <a:solidFill>
                <a:srgbClr val="FF0000"/>
              </a:solidFill>
              <a:latin typeface="Arial" charset="0"/>
              <a:cs typeface="Arial" charset="0"/>
            </a:endParaRPr>
          </a:p>
        </p:txBody>
      </p:sp>
    </p:spTree>
    <p:extLst>
      <p:ext uri="{BB962C8B-B14F-4D97-AF65-F5344CB8AC3E}">
        <p14:creationId xmlns:p14="http://schemas.microsoft.com/office/powerpoint/2010/main" val="193067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29634" y="914400"/>
            <a:ext cx="9144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3" tIns="45366" rIns="90743" bIns="45366"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fontAlgn="base">
              <a:lnSpc>
                <a:spcPct val="110000"/>
              </a:lnSpc>
              <a:spcBef>
                <a:spcPct val="0"/>
              </a:spcBef>
              <a:spcAft>
                <a:spcPct val="0"/>
              </a:spcAft>
              <a:buFontTx/>
              <a:buNone/>
            </a:pPr>
            <a:r>
              <a:rPr lang="en-US" altLang="en-US" sz="2400" b="1" dirty="0" smtClean="0">
                <a:solidFill>
                  <a:srgbClr val="FFFFFF"/>
                </a:solidFill>
                <a:latin typeface="Arial" charset="0"/>
                <a:cs typeface="Arial" charset="0"/>
              </a:rPr>
              <a:t>Following are the true </a:t>
            </a:r>
            <a:r>
              <a:rPr lang="en-US" altLang="en-US" sz="2400" b="1" dirty="0" smtClean="0">
                <a:solidFill>
                  <a:srgbClr val="FFFFFF"/>
                </a:solidFill>
                <a:latin typeface="Arial" charset="0"/>
                <a:cs typeface="Arial" charset="0"/>
              </a:rPr>
              <a:t>statements regarding subclinical leaflet thrombosis except:</a:t>
            </a:r>
            <a:endParaRPr lang="en-US" altLang="en-US" sz="2400" b="1" dirty="0" smtClean="0">
              <a:solidFill>
                <a:srgbClr val="FFFFFF"/>
              </a:solidFill>
              <a:latin typeface="Arial" charset="0"/>
              <a:cs typeface="Arial" charset="0"/>
            </a:endParaRPr>
          </a:p>
          <a:p>
            <a:pPr fontAlgn="base">
              <a:lnSpc>
                <a:spcPct val="110000"/>
              </a:lnSpc>
              <a:spcBef>
                <a:spcPct val="0"/>
              </a:spcBef>
              <a:spcAft>
                <a:spcPct val="0"/>
              </a:spcAft>
              <a:buFontTx/>
              <a:buNone/>
            </a:pPr>
            <a:endParaRPr lang="en-US" altLang="en-US" sz="2400" b="1" dirty="0" smtClean="0">
              <a:solidFill>
                <a:srgbClr val="FFFFFF"/>
              </a:solidFill>
              <a:latin typeface="Arial" charset="0"/>
              <a:cs typeface="Arial" charset="0"/>
            </a:endParaRPr>
          </a:p>
          <a:p>
            <a:pPr lvl="1" fontAlgn="base">
              <a:lnSpc>
                <a:spcPct val="90000"/>
              </a:lnSpc>
              <a:spcBef>
                <a:spcPct val="0"/>
              </a:spcBef>
              <a:spcAft>
                <a:spcPct val="0"/>
              </a:spcAft>
              <a:buFontTx/>
              <a:buNone/>
            </a:pPr>
            <a:r>
              <a:rPr lang="en-US" altLang="en-US" sz="2400" b="1" dirty="0" smtClean="0">
                <a:solidFill>
                  <a:srgbClr val="FFFFFF"/>
                </a:solidFill>
                <a:latin typeface="Arial" charset="0"/>
                <a:cs typeface="Arial" charset="0"/>
              </a:rPr>
              <a:t>A. </a:t>
            </a:r>
            <a:r>
              <a:rPr lang="en-US" altLang="en-US" sz="2400" b="1" dirty="0" smtClean="0">
                <a:solidFill>
                  <a:srgbClr val="FFFFFF"/>
                </a:solidFill>
                <a:latin typeface="Arial" charset="0"/>
                <a:cs typeface="Arial" charset="0"/>
              </a:rPr>
              <a:t>NOACs are as effective as warfarin in reducing leaflet thrombosis </a:t>
            </a:r>
            <a:endParaRPr lang="en-US" altLang="en-US" sz="2400" b="1" dirty="0" smtClean="0">
              <a:solidFill>
                <a:srgbClr val="FFFFFF"/>
              </a:solidFill>
              <a:latin typeface="Arial" charset="0"/>
              <a:cs typeface="Arial" charset="0"/>
            </a:endParaRPr>
          </a:p>
          <a:p>
            <a:pPr lvl="1" fontAlgn="base">
              <a:lnSpc>
                <a:spcPct val="90000"/>
              </a:lnSpc>
              <a:spcBef>
                <a:spcPct val="0"/>
              </a:spcBef>
              <a:spcAft>
                <a:spcPct val="0"/>
              </a:spcAft>
              <a:buFontTx/>
              <a:buChar char="•"/>
            </a:pPr>
            <a:endParaRPr lang="en-US" altLang="en-US" sz="2400" b="1" dirty="0" smtClean="0">
              <a:solidFill>
                <a:srgbClr val="FFFFFF"/>
              </a:solidFill>
              <a:latin typeface="Arial" charset="0"/>
              <a:cs typeface="Arial" charset="0"/>
            </a:endParaRPr>
          </a:p>
          <a:p>
            <a:pPr lvl="1" fontAlgn="base">
              <a:lnSpc>
                <a:spcPct val="90000"/>
              </a:lnSpc>
              <a:spcBef>
                <a:spcPct val="0"/>
              </a:spcBef>
              <a:spcAft>
                <a:spcPct val="0"/>
              </a:spcAft>
              <a:buFontTx/>
              <a:buNone/>
            </a:pPr>
            <a:r>
              <a:rPr lang="en-US" altLang="en-US" sz="2400" b="1" dirty="0" smtClean="0">
                <a:solidFill>
                  <a:srgbClr val="FFFFFF"/>
                </a:solidFill>
                <a:latin typeface="Arial" charset="0"/>
                <a:cs typeface="Arial" charset="0"/>
              </a:rPr>
              <a:t>B. </a:t>
            </a:r>
            <a:r>
              <a:rPr lang="en-US" altLang="en-US" sz="2400" b="1" dirty="0" smtClean="0">
                <a:solidFill>
                  <a:srgbClr val="FFFFFF"/>
                </a:solidFill>
                <a:latin typeface="Arial" charset="0"/>
                <a:cs typeface="Arial" charset="0"/>
              </a:rPr>
              <a:t>It is more frequent amongst pts receiving DAPT vs OAC</a:t>
            </a:r>
          </a:p>
          <a:p>
            <a:pPr lvl="1" fontAlgn="base">
              <a:lnSpc>
                <a:spcPct val="90000"/>
              </a:lnSpc>
              <a:spcBef>
                <a:spcPct val="0"/>
              </a:spcBef>
              <a:spcAft>
                <a:spcPct val="0"/>
              </a:spcAft>
              <a:buFontTx/>
              <a:buChar char="•"/>
            </a:pPr>
            <a:endParaRPr lang="en-US" altLang="en-US" sz="2400" b="1" dirty="0" smtClean="0">
              <a:solidFill>
                <a:srgbClr val="FFFFFF"/>
              </a:solidFill>
              <a:latin typeface="Arial" charset="0"/>
              <a:cs typeface="Arial" charset="0"/>
            </a:endParaRPr>
          </a:p>
          <a:p>
            <a:pPr lvl="1" fontAlgn="base">
              <a:lnSpc>
                <a:spcPct val="90000"/>
              </a:lnSpc>
              <a:spcBef>
                <a:spcPct val="0"/>
              </a:spcBef>
              <a:spcAft>
                <a:spcPct val="0"/>
              </a:spcAft>
              <a:buFontTx/>
              <a:buNone/>
            </a:pPr>
            <a:r>
              <a:rPr lang="en-US" altLang="en-US" sz="2400" b="1" dirty="0" smtClean="0">
                <a:solidFill>
                  <a:srgbClr val="FFFFFF"/>
                </a:solidFill>
                <a:latin typeface="Arial" charset="0"/>
                <a:cs typeface="Arial" charset="0"/>
              </a:rPr>
              <a:t>C</a:t>
            </a:r>
            <a:r>
              <a:rPr lang="en-US" altLang="en-US" sz="2400" b="1" dirty="0" smtClean="0">
                <a:solidFill>
                  <a:srgbClr val="FFFFFF"/>
                </a:solidFill>
                <a:latin typeface="Arial" charset="0"/>
                <a:cs typeface="Arial" charset="0"/>
              </a:rPr>
              <a:t>. </a:t>
            </a:r>
            <a:r>
              <a:rPr lang="en-US" altLang="en-US" sz="2400" b="1" dirty="0" smtClean="0">
                <a:solidFill>
                  <a:srgbClr val="FFFFFF"/>
                </a:solidFill>
                <a:latin typeface="Arial" charset="0"/>
                <a:cs typeface="Arial" charset="0"/>
              </a:rPr>
              <a:t>It can resolve in almost all cases after starting OAC</a:t>
            </a:r>
            <a:endParaRPr lang="en-US" altLang="en-US" sz="2400" b="1" dirty="0" smtClean="0">
              <a:solidFill>
                <a:srgbClr val="FFFFFF"/>
              </a:solidFill>
              <a:latin typeface="Arial" charset="0"/>
              <a:cs typeface="Arial" charset="0"/>
            </a:endParaRPr>
          </a:p>
          <a:p>
            <a:pPr lvl="1" fontAlgn="base">
              <a:lnSpc>
                <a:spcPct val="90000"/>
              </a:lnSpc>
              <a:spcBef>
                <a:spcPct val="0"/>
              </a:spcBef>
              <a:spcAft>
                <a:spcPct val="0"/>
              </a:spcAft>
              <a:buFontTx/>
              <a:buChar char="•"/>
            </a:pPr>
            <a:endParaRPr lang="en-US" altLang="en-US" sz="2400" b="1" dirty="0" smtClean="0">
              <a:solidFill>
                <a:srgbClr val="FFFFFF"/>
              </a:solidFill>
              <a:latin typeface="Arial" charset="0"/>
              <a:cs typeface="Arial" charset="0"/>
            </a:endParaRPr>
          </a:p>
          <a:p>
            <a:pPr lvl="1" fontAlgn="base">
              <a:lnSpc>
                <a:spcPct val="90000"/>
              </a:lnSpc>
              <a:spcBef>
                <a:spcPct val="0"/>
              </a:spcBef>
              <a:spcAft>
                <a:spcPct val="0"/>
              </a:spcAft>
              <a:buFontTx/>
              <a:buNone/>
            </a:pPr>
            <a:r>
              <a:rPr lang="en-US" altLang="en-US" sz="2400" b="1" dirty="0" smtClean="0">
                <a:solidFill>
                  <a:srgbClr val="FFFFFF"/>
                </a:solidFill>
                <a:latin typeface="Arial" charset="0"/>
                <a:cs typeface="Arial" charset="0"/>
              </a:rPr>
              <a:t>D. </a:t>
            </a:r>
            <a:r>
              <a:rPr lang="en-US" altLang="en-US" sz="2400" b="1" dirty="0" smtClean="0">
                <a:solidFill>
                  <a:srgbClr val="FFFFFF"/>
                </a:solidFill>
                <a:latin typeface="Arial" charset="0"/>
                <a:cs typeface="Arial" charset="0"/>
              </a:rPr>
              <a:t>It can recur after discontinuation of OAC  </a:t>
            </a:r>
            <a:endParaRPr lang="en-US" altLang="en-US" sz="2400" b="1" dirty="0" smtClean="0">
              <a:solidFill>
                <a:srgbClr val="FFFFFF"/>
              </a:solidFill>
              <a:latin typeface="Arial" charset="0"/>
              <a:cs typeface="Arial" charset="0"/>
            </a:endParaRPr>
          </a:p>
          <a:p>
            <a:pPr lvl="1" fontAlgn="base">
              <a:lnSpc>
                <a:spcPct val="90000"/>
              </a:lnSpc>
              <a:spcBef>
                <a:spcPct val="0"/>
              </a:spcBef>
              <a:spcAft>
                <a:spcPct val="0"/>
              </a:spcAft>
              <a:buFontTx/>
              <a:buChar char="•"/>
            </a:pPr>
            <a:endParaRPr lang="en-US" altLang="en-US" sz="2400" b="1" dirty="0" smtClean="0">
              <a:solidFill>
                <a:srgbClr val="FFFFFF"/>
              </a:solidFill>
              <a:latin typeface="Arial" charset="0"/>
              <a:cs typeface="Arial" charset="0"/>
            </a:endParaRPr>
          </a:p>
        </p:txBody>
      </p:sp>
      <p:sp>
        <p:nvSpPr>
          <p:cNvPr id="39939" name="Rectangle 3"/>
          <p:cNvSpPr>
            <a:spLocks noGrp="1" noChangeArrowheads="1"/>
          </p:cNvSpPr>
          <p:nvPr>
            <p:ph type="title" idx="4294967295"/>
          </p:nvPr>
        </p:nvSpPr>
        <p:spPr>
          <a:xfrm>
            <a:off x="0" y="76200"/>
            <a:ext cx="9144000" cy="1066800"/>
          </a:xfrm>
        </p:spPr>
        <p:txBody>
          <a:bodyPr/>
          <a:lstStyle/>
          <a:p>
            <a:pPr>
              <a:lnSpc>
                <a:spcPct val="80000"/>
              </a:lnSpc>
            </a:pPr>
            <a:r>
              <a:rPr lang="en-US" altLang="en-US" sz="3600" dirty="0" smtClean="0">
                <a:latin typeface="Arial" charset="0"/>
                <a:cs typeface="Arial" charset="0"/>
              </a:rPr>
              <a:t>Question # 3</a:t>
            </a:r>
          </a:p>
        </p:txBody>
      </p:sp>
      <p:sp>
        <p:nvSpPr>
          <p:cNvPr id="39940" name="Text Box 4"/>
          <p:cNvSpPr txBox="1">
            <a:spLocks noChangeArrowheads="1"/>
          </p:cNvSpPr>
          <p:nvPr/>
        </p:nvSpPr>
        <p:spPr bwMode="auto">
          <a:xfrm>
            <a:off x="4271534" y="6489833"/>
            <a:ext cx="4834467" cy="31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3" tIns="45366" rIns="90743" bIns="45366"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eaLnBrk="1" fontAlgn="base">
              <a:lnSpc>
                <a:spcPct val="97000"/>
              </a:lnSpc>
              <a:spcBef>
                <a:spcPct val="0"/>
              </a:spcBef>
              <a:spcAft>
                <a:spcPct val="0"/>
              </a:spcAft>
              <a:buClr>
                <a:srgbClr val="000000"/>
              </a:buClr>
              <a:buSzPct val="45000"/>
              <a:buFont typeface="StarSymbol" charset="0"/>
              <a:buNone/>
            </a:pPr>
            <a:endParaRPr lang="en-GB" altLang="en-US" sz="1800" b="1" i="1" smtClean="0">
              <a:solidFill>
                <a:srgbClr val="FFFF00"/>
              </a:solidFill>
              <a:latin typeface="Arial" charset="0"/>
              <a:cs typeface="Arial" charset="0"/>
            </a:endParaRPr>
          </a:p>
        </p:txBody>
      </p:sp>
      <p:pic>
        <p:nvPicPr>
          <p:cNvPr id="3994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8645" y="38102"/>
            <a:ext cx="375356"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2562662" y="5964239"/>
            <a:ext cx="4599419" cy="7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306" tIns="44186" rIns="88306" bIns="44186">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fontAlgn="base" hangingPunct="1">
              <a:spcBef>
                <a:spcPct val="0"/>
              </a:spcBef>
              <a:spcAft>
                <a:spcPct val="0"/>
              </a:spcAft>
              <a:buFontTx/>
              <a:buNone/>
            </a:pPr>
            <a:r>
              <a:rPr lang="en-US" altLang="en-US" sz="4000" b="1" dirty="0" smtClean="0">
                <a:solidFill>
                  <a:srgbClr val="FF0000"/>
                </a:solidFill>
                <a:latin typeface="Arial" charset="0"/>
                <a:cs typeface="Arial" charset="0"/>
              </a:rPr>
              <a:t>Correct answer: </a:t>
            </a:r>
            <a:r>
              <a:rPr lang="en-US" altLang="en-US" sz="4000" b="1" dirty="0">
                <a:solidFill>
                  <a:srgbClr val="FF0000"/>
                </a:solidFill>
                <a:latin typeface="Arial" charset="0"/>
                <a:cs typeface="Arial" charset="0"/>
              </a:rPr>
              <a:t>B</a:t>
            </a:r>
            <a:endParaRPr lang="en-US" altLang="en-US" sz="4000" b="1" dirty="0" smtClean="0">
              <a:solidFill>
                <a:srgbClr val="FF0000"/>
              </a:solidFill>
              <a:latin typeface="Arial" charset="0"/>
              <a:cs typeface="Arial" charset="0"/>
            </a:endParaRPr>
          </a:p>
        </p:txBody>
      </p:sp>
    </p:spTree>
    <p:extLst>
      <p:ext uri="{BB962C8B-B14F-4D97-AF65-F5344CB8AC3E}">
        <p14:creationId xmlns:p14="http://schemas.microsoft.com/office/powerpoint/2010/main" val="47225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hape 44"/>
          <p:cNvSpPr>
            <a:spLocks noGrp="1" noChangeArrowheads="1"/>
          </p:cNvSpPr>
          <p:nvPr>
            <p:ph type="body" idx="4294967295"/>
          </p:nvPr>
        </p:nvSpPr>
        <p:spPr>
          <a:xfrm>
            <a:off x="117475" y="1219200"/>
            <a:ext cx="8940800" cy="5319713"/>
          </a:xfrm>
        </p:spPr>
        <p:txBody>
          <a:bodyPr lIns="0" tIns="0" rIns="0" bIns="0"/>
          <a:lstStyle/>
          <a:p>
            <a:pPr marL="0" indent="0">
              <a:buFontTx/>
              <a:buNone/>
            </a:pPr>
            <a:r>
              <a:rPr lang="en-US" altLang="en-US" sz="2800" b="1" smtClean="0">
                <a:solidFill>
                  <a:srgbClr val="FFFF00"/>
                </a:solidFill>
                <a:latin typeface="Arial" pitchFamily="34" charset="0"/>
                <a:cs typeface="Arial" pitchFamily="34" charset="0"/>
              </a:rPr>
              <a:t>CT Angiography: </a:t>
            </a:r>
            <a:r>
              <a:rPr lang="en-US" altLang="en-US" sz="2800" b="1" smtClean="0">
                <a:latin typeface="Arial" pitchFamily="34" charset="0"/>
                <a:cs typeface="Arial" pitchFamily="34" charset="0"/>
              </a:rPr>
              <a:t>The bilateral lower extremity and left subclavian peripheral arterial accesses have minimal diameters &lt; 6.0 mm. Right subclavian access have minimal diameters &gt;6.0mm. </a:t>
            </a:r>
          </a:p>
          <a:p>
            <a:pPr marL="0" indent="0">
              <a:buFontTx/>
              <a:buNone/>
            </a:pPr>
            <a:endParaRPr lang="en-US" altLang="en-US" sz="2800" b="1" smtClean="0">
              <a:solidFill>
                <a:srgbClr val="FFFF00"/>
              </a:solidFill>
              <a:latin typeface="Arial" pitchFamily="34" charset="0"/>
              <a:cs typeface="Arial" pitchFamily="34" charset="0"/>
            </a:endParaRPr>
          </a:p>
          <a:p>
            <a:pPr marL="0" indent="0">
              <a:spcBef>
                <a:spcPts val="500"/>
              </a:spcBef>
              <a:buFontTx/>
              <a:buNone/>
            </a:pPr>
            <a:r>
              <a:rPr lang="en-US" altLang="en-US" sz="2800" b="1" smtClean="0">
                <a:solidFill>
                  <a:srgbClr val="FFFF00"/>
                </a:solidFill>
                <a:latin typeface="Arial" pitchFamily="34" charset="0"/>
                <a:cs typeface="Arial" pitchFamily="34" charset="0"/>
              </a:rPr>
              <a:t>STS risk mortality:                   </a:t>
            </a:r>
            <a:r>
              <a:rPr lang="en-US" altLang="en-US" sz="2800" b="1" smtClean="0">
                <a:solidFill>
                  <a:srgbClr val="FFFFFF"/>
                </a:solidFill>
                <a:latin typeface="Arial" pitchFamily="34" charset="0"/>
                <a:cs typeface="Arial" pitchFamily="34" charset="0"/>
              </a:rPr>
              <a:t>  3.6 % </a:t>
            </a:r>
          </a:p>
          <a:p>
            <a:pPr marL="0" indent="0">
              <a:spcBef>
                <a:spcPts val="500"/>
              </a:spcBef>
              <a:buFontTx/>
              <a:buNone/>
            </a:pPr>
            <a:r>
              <a:rPr lang="en-US" altLang="en-US" sz="2800" b="1" smtClean="0">
                <a:solidFill>
                  <a:srgbClr val="FFFF00"/>
                </a:solidFill>
                <a:latin typeface="Arial" pitchFamily="34" charset="0"/>
                <a:cs typeface="Arial" pitchFamily="34" charset="0"/>
              </a:rPr>
              <a:t>EuroScore II risk:                      </a:t>
            </a:r>
            <a:r>
              <a:rPr lang="en-US" altLang="en-US" sz="2800" b="1" smtClean="0">
                <a:solidFill>
                  <a:srgbClr val="FFFFFF"/>
                </a:solidFill>
                <a:latin typeface="Arial" pitchFamily="34" charset="0"/>
                <a:cs typeface="Arial" pitchFamily="34" charset="0"/>
              </a:rPr>
              <a:t> 9.5% </a:t>
            </a:r>
            <a:endParaRPr lang="en-US" altLang="en-US" sz="2800" smtClean="0">
              <a:solidFill>
                <a:srgbClr val="000000"/>
              </a:solidFill>
              <a:latin typeface="Arial" pitchFamily="34" charset="0"/>
              <a:cs typeface="Arial" pitchFamily="34" charset="0"/>
            </a:endParaRPr>
          </a:p>
          <a:p>
            <a:pPr marL="0" indent="0">
              <a:spcBef>
                <a:spcPts val="500"/>
              </a:spcBef>
              <a:buFontTx/>
              <a:buNone/>
            </a:pPr>
            <a:r>
              <a:rPr lang="en-US" altLang="en-US" sz="2800" b="1" smtClean="0">
                <a:solidFill>
                  <a:srgbClr val="FFFF00"/>
                </a:solidFill>
                <a:latin typeface="Arial" pitchFamily="34" charset="0"/>
                <a:cs typeface="Arial" pitchFamily="34" charset="0"/>
              </a:rPr>
              <a:t>Logistic Euroscore mortality:   </a:t>
            </a:r>
            <a:r>
              <a:rPr lang="en-US" altLang="en-US" sz="2800" b="1" smtClean="0">
                <a:solidFill>
                  <a:srgbClr val="FFFFFF"/>
                </a:solidFill>
                <a:latin typeface="Arial" pitchFamily="34" charset="0"/>
                <a:cs typeface="Arial" pitchFamily="34" charset="0"/>
              </a:rPr>
              <a:t>8.9%</a:t>
            </a:r>
            <a:endParaRPr lang="en-US" altLang="en-US" sz="2800" smtClean="0">
              <a:solidFill>
                <a:srgbClr val="000000"/>
              </a:solidFill>
              <a:latin typeface="Arial" pitchFamily="34" charset="0"/>
              <a:cs typeface="Arial" pitchFamily="34" charset="0"/>
            </a:endParaRPr>
          </a:p>
          <a:p>
            <a:pPr marL="0" indent="0">
              <a:spcBef>
                <a:spcPts val="500"/>
              </a:spcBef>
              <a:buFontTx/>
              <a:buNone/>
            </a:pPr>
            <a:endParaRPr lang="en-US" altLang="en-US" sz="2800" smtClean="0">
              <a:solidFill>
                <a:srgbClr val="FFFF00"/>
              </a:solidFill>
              <a:latin typeface="Arial" pitchFamily="34" charset="0"/>
              <a:cs typeface="Arial" pitchFamily="34" charset="0"/>
            </a:endParaRPr>
          </a:p>
          <a:p>
            <a:pPr marL="0" indent="0">
              <a:spcBef>
                <a:spcPts val="500"/>
              </a:spcBef>
              <a:buFontTx/>
              <a:buNone/>
            </a:pPr>
            <a:r>
              <a:rPr lang="en-US" altLang="en-US" sz="2800" b="1" smtClean="0">
                <a:solidFill>
                  <a:srgbClr val="FFFF00"/>
                </a:solidFill>
                <a:latin typeface="Arial" pitchFamily="34" charset="0"/>
                <a:cs typeface="Arial" pitchFamily="34" charset="0"/>
              </a:rPr>
              <a:t>Course: </a:t>
            </a:r>
            <a:r>
              <a:rPr lang="en-US" altLang="en-US" sz="2800" b="1" smtClean="0">
                <a:solidFill>
                  <a:srgbClr val="FFFFFF"/>
                </a:solidFill>
                <a:latin typeface="Arial" pitchFamily="34" charset="0"/>
                <a:cs typeface="Arial" pitchFamily="34" charset="0"/>
              </a:rPr>
              <a:t>Patient is determined to be </a:t>
            </a:r>
            <a:r>
              <a:rPr lang="en-US" altLang="en-US" sz="2800" b="1" smtClean="0">
                <a:solidFill>
                  <a:srgbClr val="FF0000"/>
                </a:solidFill>
                <a:latin typeface="Arial" pitchFamily="34" charset="0"/>
                <a:cs typeface="Arial" pitchFamily="34" charset="0"/>
              </a:rPr>
              <a:t>high risk </a:t>
            </a:r>
            <a:r>
              <a:rPr lang="en-US" altLang="en-US" sz="2800" b="1" smtClean="0">
                <a:solidFill>
                  <a:srgbClr val="FFFFFF"/>
                </a:solidFill>
                <a:latin typeface="Arial" pitchFamily="34" charset="0"/>
                <a:cs typeface="Arial" pitchFamily="34" charset="0"/>
              </a:rPr>
              <a:t>for surgical AVR due to comorbidities and frailty</a:t>
            </a:r>
            <a:endParaRPr lang="en-US" altLang="en-US" sz="2800" smtClean="0">
              <a:solidFill>
                <a:srgbClr val="000000"/>
              </a:solidFill>
              <a:latin typeface="Arial" pitchFamily="34" charset="0"/>
              <a:cs typeface="Arial" pitchFamily="34" charset="0"/>
            </a:endParaRPr>
          </a:p>
        </p:txBody>
      </p:sp>
      <p:sp>
        <p:nvSpPr>
          <p:cNvPr id="28675" name="Shape 45"/>
          <p:cNvSpPr>
            <a:spLocks noChangeArrowheads="1"/>
          </p:cNvSpPr>
          <p:nvPr/>
        </p:nvSpPr>
        <p:spPr bwMode="auto">
          <a:xfrm>
            <a:off x="92075" y="711203"/>
            <a:ext cx="1588542" cy="52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227" tIns="45227" rIns="45227" bIns="4522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2800" b="1" smtClean="0">
                <a:solidFill>
                  <a:srgbClr val="FFFFFF"/>
                </a:solidFill>
                <a:cs typeface="Arial" pitchFamily="34" charset="0"/>
                <a:sym typeface="Arial" pitchFamily="34" charset="0"/>
              </a:rPr>
              <a:t>Contd….</a:t>
            </a:r>
          </a:p>
        </p:txBody>
      </p:sp>
      <p:pic>
        <p:nvPicPr>
          <p:cNvPr id="28676" name="image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9350" y="38102"/>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8677" name="Rectangle 1"/>
          <p:cNvSpPr>
            <a:spLocks noChangeArrowheads="1"/>
          </p:cNvSpPr>
          <p:nvPr/>
        </p:nvSpPr>
        <p:spPr bwMode="auto">
          <a:xfrm>
            <a:off x="11113" y="58740"/>
            <a:ext cx="9209087" cy="49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6" tIns="45230" rIns="90476" bIns="4523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2600" b="1" dirty="0" smtClean="0">
                <a:solidFill>
                  <a:srgbClr val="FFFF00"/>
                </a:solidFill>
              </a:rPr>
              <a:t>Sept 12</a:t>
            </a:r>
            <a:r>
              <a:rPr lang="en-US" altLang="en-US" sz="2600" b="1" baseline="30000" dirty="0" smtClean="0">
                <a:solidFill>
                  <a:srgbClr val="FFFF00"/>
                </a:solidFill>
              </a:rPr>
              <a:t>th</a:t>
            </a:r>
            <a:r>
              <a:rPr lang="en-US" altLang="en-US" sz="2600" b="1" dirty="0" smtClean="0">
                <a:solidFill>
                  <a:srgbClr val="FFFF00"/>
                </a:solidFill>
              </a:rPr>
              <a:t> 2017 Structural Heart Live #19: MD, 79 yr. F</a:t>
            </a:r>
            <a:endParaRPr lang="en-US" altLang="en-US" sz="2600" b="1" dirty="0" smtClean="0">
              <a:solidFill>
                <a:srgbClr val="FFFF00"/>
              </a:solidFill>
              <a:cs typeface="Arial" pitchFamily="34" charset="0"/>
            </a:endParaRPr>
          </a:p>
        </p:txBody>
      </p:sp>
    </p:spTree>
    <p:extLst>
      <p:ext uri="{BB962C8B-B14F-4D97-AF65-F5344CB8AC3E}">
        <p14:creationId xmlns:p14="http://schemas.microsoft.com/office/powerpoint/2010/main" val="252915063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hape 62"/>
          <p:cNvSpPr>
            <a:spLocks noChangeArrowheads="1"/>
          </p:cNvSpPr>
          <p:nvPr/>
        </p:nvSpPr>
        <p:spPr bwMode="auto">
          <a:xfrm>
            <a:off x="307975" y="1295400"/>
            <a:ext cx="4003675" cy="538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227" tIns="45227" rIns="45227" bIns="4522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3200" b="1" u="sng" smtClean="0">
                <a:solidFill>
                  <a:srgbClr val="FFFFFF"/>
                </a:solidFill>
                <a:cs typeface="Arial" pitchFamily="34" charset="0"/>
                <a:sym typeface="Arial" pitchFamily="34" charset="0"/>
              </a:rPr>
              <a:t>Annulus</a:t>
            </a:r>
          </a:p>
          <a:p>
            <a:pPr fontAlgn="base">
              <a:spcBef>
                <a:spcPct val="0"/>
              </a:spcBef>
              <a:spcAft>
                <a:spcPct val="0"/>
              </a:spcAft>
            </a:pPr>
            <a:endParaRPr lang="en-US" altLang="en-US" sz="3200" b="1" u="sng" smtClean="0">
              <a:solidFill>
                <a:srgbClr val="FFFFFF"/>
              </a:solidFill>
              <a:cs typeface="Arial" pitchFamily="34" charset="0"/>
              <a:sym typeface="Arial" pitchFamily="34" charset="0"/>
            </a:endParaRPr>
          </a:p>
          <a:p>
            <a:pPr fontAlgn="base">
              <a:spcBef>
                <a:spcPct val="0"/>
              </a:spcBef>
              <a:spcAft>
                <a:spcPct val="0"/>
              </a:spcAft>
            </a:pPr>
            <a:r>
              <a:rPr lang="en-US" altLang="en-US" sz="2800" b="1" smtClean="0">
                <a:solidFill>
                  <a:srgbClr val="FFFFFF"/>
                </a:solidFill>
                <a:cs typeface="Arial" pitchFamily="34" charset="0"/>
                <a:sym typeface="Arial" pitchFamily="34" charset="0"/>
              </a:rPr>
              <a:t>Max: 26.0 mm</a:t>
            </a:r>
          </a:p>
          <a:p>
            <a:pPr fontAlgn="base">
              <a:spcBef>
                <a:spcPct val="0"/>
              </a:spcBef>
              <a:spcAft>
                <a:spcPct val="0"/>
              </a:spcAft>
            </a:pPr>
            <a:r>
              <a:rPr lang="en-US" altLang="en-US" sz="2800" b="1" smtClean="0">
                <a:solidFill>
                  <a:srgbClr val="FFFFFF"/>
                </a:solidFill>
                <a:cs typeface="Arial" pitchFamily="34" charset="0"/>
                <a:sym typeface="Arial" pitchFamily="34" charset="0"/>
              </a:rPr>
              <a:t>Min: 21.2 mm</a:t>
            </a:r>
          </a:p>
          <a:p>
            <a:pPr fontAlgn="base">
              <a:spcBef>
                <a:spcPct val="0"/>
              </a:spcBef>
              <a:spcAft>
                <a:spcPct val="0"/>
              </a:spcAft>
            </a:pPr>
            <a:r>
              <a:rPr lang="en-US" altLang="en-US" sz="2800" b="1" smtClean="0">
                <a:solidFill>
                  <a:srgbClr val="FFFFFF"/>
                </a:solidFill>
                <a:cs typeface="Arial" pitchFamily="34" charset="0"/>
                <a:sym typeface="Arial" pitchFamily="34" charset="0"/>
              </a:rPr>
              <a:t>Mean: 23.6 mm</a:t>
            </a:r>
          </a:p>
          <a:p>
            <a:pPr fontAlgn="base">
              <a:spcBef>
                <a:spcPct val="0"/>
              </a:spcBef>
              <a:spcAft>
                <a:spcPct val="0"/>
              </a:spcAft>
            </a:pPr>
            <a:endParaRPr lang="en-US" altLang="en-US" sz="2800" b="1" smtClean="0">
              <a:solidFill>
                <a:srgbClr val="FFFFFF"/>
              </a:solidFill>
              <a:cs typeface="Arial" pitchFamily="34" charset="0"/>
              <a:sym typeface="Arial" pitchFamily="34" charset="0"/>
            </a:endParaRPr>
          </a:p>
          <a:p>
            <a:pPr fontAlgn="base">
              <a:spcBef>
                <a:spcPct val="0"/>
              </a:spcBef>
              <a:spcAft>
                <a:spcPct val="0"/>
              </a:spcAft>
            </a:pPr>
            <a:r>
              <a:rPr lang="en-US" altLang="en-US" sz="2800" b="1" smtClean="0">
                <a:solidFill>
                  <a:srgbClr val="FFFFFF"/>
                </a:solidFill>
                <a:cs typeface="Arial" pitchFamily="34" charset="0"/>
                <a:sym typeface="Arial" pitchFamily="34" charset="0"/>
              </a:rPr>
              <a:t>Perimeter = 75.8 mm</a:t>
            </a:r>
          </a:p>
          <a:p>
            <a:pPr fontAlgn="base">
              <a:spcBef>
                <a:spcPct val="0"/>
              </a:spcBef>
              <a:spcAft>
                <a:spcPct val="0"/>
              </a:spcAft>
            </a:pPr>
            <a:endParaRPr lang="en-US" altLang="en-US" sz="2800" b="1" smtClean="0">
              <a:solidFill>
                <a:srgbClr val="FFFFFF"/>
              </a:solidFill>
              <a:cs typeface="Arial" pitchFamily="34" charset="0"/>
              <a:sym typeface="Arial" pitchFamily="34" charset="0"/>
            </a:endParaRPr>
          </a:p>
          <a:p>
            <a:pPr fontAlgn="base">
              <a:spcBef>
                <a:spcPct val="0"/>
              </a:spcBef>
              <a:spcAft>
                <a:spcPct val="0"/>
              </a:spcAft>
            </a:pPr>
            <a:r>
              <a:rPr lang="en-US" altLang="en-US" sz="2800" b="1" smtClean="0">
                <a:solidFill>
                  <a:srgbClr val="FFFFFF"/>
                </a:solidFill>
                <a:cs typeface="Arial" pitchFamily="34" charset="0"/>
                <a:sym typeface="Arial" pitchFamily="34" charset="0"/>
              </a:rPr>
              <a:t>Area = 447 mm</a:t>
            </a:r>
            <a:r>
              <a:rPr lang="en-US" altLang="en-US" sz="2800" b="1" baseline="30000" smtClean="0">
                <a:solidFill>
                  <a:srgbClr val="FFFFFF"/>
                </a:solidFill>
                <a:cs typeface="Arial" pitchFamily="34" charset="0"/>
                <a:sym typeface="Arial" pitchFamily="34" charset="0"/>
              </a:rPr>
              <a:t>2</a:t>
            </a:r>
            <a:r>
              <a:rPr lang="en-US" altLang="en-US" sz="2800" b="1" smtClean="0">
                <a:solidFill>
                  <a:srgbClr val="FFFFFF"/>
                </a:solidFill>
                <a:cs typeface="Arial" pitchFamily="34" charset="0"/>
                <a:sym typeface="Arial" pitchFamily="34" charset="0"/>
              </a:rPr>
              <a:t> </a:t>
            </a:r>
          </a:p>
          <a:p>
            <a:pPr fontAlgn="base">
              <a:spcBef>
                <a:spcPct val="0"/>
              </a:spcBef>
              <a:spcAft>
                <a:spcPct val="0"/>
              </a:spcAft>
            </a:pPr>
            <a:endParaRPr lang="en-US" altLang="en-US" sz="2800" b="1" smtClean="0">
              <a:solidFill>
                <a:srgbClr val="FFFFFF"/>
              </a:solidFill>
              <a:cs typeface="Arial" pitchFamily="34" charset="0"/>
              <a:sym typeface="Arial" pitchFamily="34" charset="0"/>
            </a:endParaRPr>
          </a:p>
          <a:p>
            <a:pPr fontAlgn="base">
              <a:spcBef>
                <a:spcPct val="0"/>
              </a:spcBef>
              <a:spcAft>
                <a:spcPct val="0"/>
              </a:spcAft>
            </a:pPr>
            <a:r>
              <a:rPr lang="en-US" altLang="en-US" sz="2800" b="1" smtClean="0">
                <a:solidFill>
                  <a:srgbClr val="FFFFFF"/>
                </a:solidFill>
                <a:cs typeface="Arial" pitchFamily="34" charset="0"/>
                <a:sym typeface="Arial" pitchFamily="34" charset="0"/>
              </a:rPr>
              <a:t>Annular angle = 45°</a:t>
            </a:r>
          </a:p>
          <a:p>
            <a:pPr fontAlgn="base">
              <a:spcBef>
                <a:spcPct val="0"/>
              </a:spcBef>
              <a:spcAft>
                <a:spcPct val="0"/>
              </a:spcAft>
            </a:pPr>
            <a:endParaRPr lang="en-US" altLang="en-US" sz="2800" b="1" smtClean="0">
              <a:solidFill>
                <a:srgbClr val="FFFFFF"/>
              </a:solidFill>
              <a:cs typeface="Arial" pitchFamily="34" charset="0"/>
              <a:sym typeface="Arial" pitchFamily="34" charset="0"/>
            </a:endParaRPr>
          </a:p>
        </p:txBody>
      </p:sp>
      <p:pic>
        <p:nvPicPr>
          <p:cNvPr id="29699" name="image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9350" y="38102"/>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9700" name="Rectangle 1"/>
          <p:cNvSpPr>
            <a:spLocks noChangeArrowheads="1"/>
          </p:cNvSpPr>
          <p:nvPr/>
        </p:nvSpPr>
        <p:spPr bwMode="auto">
          <a:xfrm>
            <a:off x="1549319" y="22225"/>
            <a:ext cx="5646907" cy="768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6" tIns="45230" rIns="90476" bIns="4523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4400" b="1" smtClean="0">
                <a:solidFill>
                  <a:srgbClr val="FFFF00"/>
                </a:solidFill>
                <a:cs typeface="Arial" pitchFamily="34" charset="0"/>
              </a:rPr>
              <a:t>CTA: Aortic Annulus</a:t>
            </a:r>
          </a:p>
        </p:txBody>
      </p:sp>
      <p:pic>
        <p:nvPicPr>
          <p:cNvPr id="2970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913" y="914400"/>
            <a:ext cx="3117850" cy="272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2" name="TextBox 16"/>
          <p:cNvSpPr txBox="1">
            <a:spLocks noChangeArrowheads="1"/>
          </p:cNvSpPr>
          <p:nvPr/>
        </p:nvSpPr>
        <p:spPr bwMode="auto">
          <a:xfrm>
            <a:off x="6075364" y="2973398"/>
            <a:ext cx="1851054" cy="5228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076" tIns="45535" rIns="91076" bIns="45535">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ltLang="en-US" sz="1400" b="1" smtClean="0">
                <a:solidFill>
                  <a:srgbClr val="000000"/>
                </a:solidFill>
                <a:latin typeface="Times New Roman" pitchFamily="18" charset="0"/>
              </a:rPr>
              <a:t>Annulus: 26x21mm</a:t>
            </a:r>
          </a:p>
          <a:p>
            <a:pPr eaLnBrk="0" fontAlgn="base" hangingPunct="0">
              <a:spcBef>
                <a:spcPct val="0"/>
              </a:spcBef>
              <a:spcAft>
                <a:spcPct val="0"/>
              </a:spcAft>
            </a:pPr>
            <a:r>
              <a:rPr lang="en-US" altLang="en-US" sz="1400" b="1" smtClean="0">
                <a:solidFill>
                  <a:srgbClr val="000000"/>
                </a:solidFill>
                <a:latin typeface="Times New Roman" pitchFamily="18" charset="0"/>
              </a:rPr>
              <a:t>Perimeter: 75.8mm  </a:t>
            </a:r>
            <a:r>
              <a:rPr lang="en-US" altLang="en-US" sz="1400" b="1" baseline="30000" smtClean="0">
                <a:solidFill>
                  <a:srgbClr val="FFFFFF"/>
                </a:solidFill>
                <a:latin typeface="Times New Roman" pitchFamily="18" charset="0"/>
              </a:rPr>
              <a:t>°</a:t>
            </a:r>
            <a:r>
              <a:rPr lang="en-US" altLang="en-US" sz="1400" b="1" smtClean="0">
                <a:solidFill>
                  <a:srgbClr val="FFFFFF"/>
                </a:solidFill>
                <a:latin typeface="Times New Roman" pitchFamily="18" charset="0"/>
              </a:rPr>
              <a:t> </a:t>
            </a:r>
          </a:p>
        </p:txBody>
      </p:sp>
      <p:pic>
        <p:nvPicPr>
          <p:cNvPr id="2970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913" y="3698875"/>
            <a:ext cx="3117850" cy="2981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4" name="TextBox 16"/>
          <p:cNvSpPr txBox="1">
            <a:spLocks noChangeArrowheads="1"/>
          </p:cNvSpPr>
          <p:nvPr/>
        </p:nvSpPr>
        <p:spPr bwMode="auto">
          <a:xfrm>
            <a:off x="6065853" y="6038859"/>
            <a:ext cx="1734035" cy="307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076" tIns="45535" rIns="91076" bIns="45535">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ltLang="en-US" sz="1400" b="1" smtClean="0">
                <a:solidFill>
                  <a:srgbClr val="000000"/>
                </a:solidFill>
                <a:latin typeface="Times New Roman" pitchFamily="18" charset="0"/>
              </a:rPr>
              <a:t>Annulus angle: 54°</a:t>
            </a:r>
            <a:r>
              <a:rPr lang="en-US" altLang="en-US" sz="1400" b="1" baseline="30000" smtClean="0">
                <a:solidFill>
                  <a:srgbClr val="FFFFFF"/>
                </a:solidFill>
                <a:latin typeface="Times New Roman" pitchFamily="18" charset="0"/>
              </a:rPr>
              <a:t>°</a:t>
            </a:r>
            <a:r>
              <a:rPr lang="en-US" altLang="en-US" sz="1400" b="1" smtClean="0">
                <a:solidFill>
                  <a:srgbClr val="FFFFFF"/>
                </a:solidFill>
                <a:latin typeface="Times New Roman" pitchFamily="18" charset="0"/>
              </a:rPr>
              <a:t> </a:t>
            </a:r>
          </a:p>
        </p:txBody>
      </p:sp>
    </p:spTree>
    <p:extLst>
      <p:ext uri="{BB962C8B-B14F-4D97-AF65-F5344CB8AC3E}">
        <p14:creationId xmlns:p14="http://schemas.microsoft.com/office/powerpoint/2010/main" val="3622073773"/>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hape 78"/>
          <p:cNvSpPr>
            <a:spLocks noChangeArrowheads="1"/>
          </p:cNvSpPr>
          <p:nvPr/>
        </p:nvSpPr>
        <p:spPr bwMode="auto">
          <a:xfrm>
            <a:off x="76200" y="1157288"/>
            <a:ext cx="5051425" cy="341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227" tIns="45227" rIns="45227" bIns="4522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2400" b="1" smtClean="0">
                <a:solidFill>
                  <a:srgbClr val="FFFFFF"/>
                </a:solidFill>
                <a:cs typeface="Arial" pitchFamily="34" charset="0"/>
                <a:sym typeface="Arial" pitchFamily="34" charset="0"/>
              </a:rPr>
              <a:t>Sinus of Valsalva </a:t>
            </a:r>
          </a:p>
          <a:p>
            <a:pPr fontAlgn="base">
              <a:spcBef>
                <a:spcPct val="0"/>
              </a:spcBef>
              <a:spcAft>
                <a:spcPct val="0"/>
              </a:spcAft>
            </a:pPr>
            <a:r>
              <a:rPr lang="en-US" altLang="en-US" sz="2400" b="1" smtClean="0">
                <a:solidFill>
                  <a:srgbClr val="FFFFFF"/>
                </a:solidFill>
                <a:cs typeface="Arial" pitchFamily="34" charset="0"/>
                <a:sym typeface="Arial" pitchFamily="34" charset="0"/>
              </a:rPr>
              <a:t>RCC = 33.5 mm</a:t>
            </a:r>
          </a:p>
          <a:p>
            <a:pPr fontAlgn="base">
              <a:spcBef>
                <a:spcPct val="0"/>
              </a:spcBef>
              <a:spcAft>
                <a:spcPct val="0"/>
              </a:spcAft>
            </a:pPr>
            <a:r>
              <a:rPr lang="en-US" altLang="en-US" sz="2400" b="1" smtClean="0">
                <a:solidFill>
                  <a:srgbClr val="FFFFFF"/>
                </a:solidFill>
                <a:cs typeface="Arial" pitchFamily="34" charset="0"/>
                <a:sym typeface="Arial" pitchFamily="34" charset="0"/>
              </a:rPr>
              <a:t>LCC = 35.2 mm</a:t>
            </a:r>
          </a:p>
          <a:p>
            <a:pPr fontAlgn="base">
              <a:spcBef>
                <a:spcPct val="0"/>
              </a:spcBef>
              <a:spcAft>
                <a:spcPct val="0"/>
              </a:spcAft>
            </a:pPr>
            <a:r>
              <a:rPr lang="en-US" altLang="en-US" sz="2400" b="1" smtClean="0">
                <a:solidFill>
                  <a:srgbClr val="FFFFFF"/>
                </a:solidFill>
                <a:cs typeface="Arial" pitchFamily="34" charset="0"/>
                <a:sym typeface="Arial" pitchFamily="34" charset="0"/>
              </a:rPr>
              <a:t>NCC = 35.9 mm</a:t>
            </a:r>
          </a:p>
          <a:p>
            <a:pPr fontAlgn="base">
              <a:spcBef>
                <a:spcPct val="0"/>
              </a:spcBef>
              <a:spcAft>
                <a:spcPct val="0"/>
              </a:spcAft>
            </a:pPr>
            <a:endParaRPr lang="en-US" altLang="en-US" sz="2400" b="1" smtClean="0">
              <a:solidFill>
                <a:srgbClr val="FFFFFF"/>
              </a:solidFill>
              <a:cs typeface="Arial" pitchFamily="34" charset="0"/>
              <a:sym typeface="Arial" pitchFamily="34" charset="0"/>
            </a:endParaRPr>
          </a:p>
          <a:p>
            <a:pPr fontAlgn="base">
              <a:spcBef>
                <a:spcPct val="0"/>
              </a:spcBef>
              <a:spcAft>
                <a:spcPct val="0"/>
              </a:spcAft>
            </a:pPr>
            <a:r>
              <a:rPr lang="en-US" altLang="en-US" sz="2400" b="1" smtClean="0">
                <a:solidFill>
                  <a:srgbClr val="FFFFFF"/>
                </a:solidFill>
                <a:cs typeface="Arial" pitchFamily="34" charset="0"/>
                <a:sym typeface="Arial" pitchFamily="34" charset="0"/>
              </a:rPr>
              <a:t>Sino-tubular junction height (above annulus) = 23.0 mm</a:t>
            </a:r>
          </a:p>
          <a:p>
            <a:pPr fontAlgn="base">
              <a:spcBef>
                <a:spcPct val="0"/>
              </a:spcBef>
              <a:spcAft>
                <a:spcPct val="0"/>
              </a:spcAft>
            </a:pPr>
            <a:endParaRPr lang="en-US" altLang="en-US" sz="2400" b="1" smtClean="0">
              <a:solidFill>
                <a:srgbClr val="FFFFFF"/>
              </a:solidFill>
              <a:cs typeface="Arial" pitchFamily="34" charset="0"/>
              <a:sym typeface="Arial" pitchFamily="34" charset="0"/>
            </a:endParaRPr>
          </a:p>
          <a:p>
            <a:pPr fontAlgn="base">
              <a:spcBef>
                <a:spcPct val="0"/>
              </a:spcBef>
              <a:spcAft>
                <a:spcPct val="0"/>
              </a:spcAft>
            </a:pPr>
            <a:r>
              <a:rPr lang="en-US" altLang="en-US" sz="2400" b="1" smtClean="0">
                <a:solidFill>
                  <a:srgbClr val="FFFFFF"/>
                </a:solidFill>
                <a:cs typeface="Arial" pitchFamily="34" charset="0"/>
                <a:sym typeface="Arial" pitchFamily="34" charset="0"/>
              </a:rPr>
              <a:t>Ascending aorta = 34x36mm</a:t>
            </a:r>
          </a:p>
        </p:txBody>
      </p:sp>
      <p:sp>
        <p:nvSpPr>
          <p:cNvPr id="30723" name="Rectangle 1"/>
          <p:cNvSpPr>
            <a:spLocks noChangeArrowheads="1"/>
          </p:cNvSpPr>
          <p:nvPr/>
        </p:nvSpPr>
        <p:spPr bwMode="auto">
          <a:xfrm>
            <a:off x="381001" y="131773"/>
            <a:ext cx="7763128" cy="70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6" tIns="45230" rIns="90476" bIns="4523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4000" b="1" smtClean="0">
                <a:solidFill>
                  <a:srgbClr val="FFFF00"/>
                </a:solidFill>
                <a:cs typeface="Arial" pitchFamily="34" charset="0"/>
              </a:rPr>
              <a:t>CTA: SOV, STJ, Coronary Ostia</a:t>
            </a:r>
          </a:p>
        </p:txBody>
      </p:sp>
      <p:pic>
        <p:nvPicPr>
          <p:cNvPr id="3072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9350" y="38102"/>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2" y="1054102"/>
            <a:ext cx="4335463"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6" name="TextBox 2"/>
          <p:cNvSpPr txBox="1">
            <a:spLocks noChangeArrowheads="1"/>
          </p:cNvSpPr>
          <p:nvPr/>
        </p:nvSpPr>
        <p:spPr bwMode="auto">
          <a:xfrm>
            <a:off x="4340225" y="2427294"/>
            <a:ext cx="865188" cy="307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076" tIns="45535" rIns="91076" bIns="45535">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ltLang="en-US" sz="1400" b="1" smtClean="0">
                <a:solidFill>
                  <a:srgbClr val="000000"/>
                </a:solidFill>
                <a:latin typeface="Times New Roman" pitchFamily="18" charset="0"/>
              </a:rPr>
              <a:t>35.9 mm</a:t>
            </a:r>
          </a:p>
        </p:txBody>
      </p:sp>
      <p:sp>
        <p:nvSpPr>
          <p:cNvPr id="30727" name="TextBox 2"/>
          <p:cNvSpPr txBox="1">
            <a:spLocks noChangeArrowheads="1"/>
          </p:cNvSpPr>
          <p:nvPr/>
        </p:nvSpPr>
        <p:spPr bwMode="auto">
          <a:xfrm>
            <a:off x="5257816" y="1225559"/>
            <a:ext cx="817563" cy="307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076" tIns="45535" rIns="91076" bIns="45535">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ltLang="en-US" sz="1400" b="1" smtClean="0">
                <a:solidFill>
                  <a:srgbClr val="000000"/>
                </a:solidFill>
                <a:latin typeface="Times New Roman" pitchFamily="18" charset="0"/>
              </a:rPr>
              <a:t>33.5mm</a:t>
            </a:r>
          </a:p>
        </p:txBody>
      </p:sp>
      <p:sp>
        <p:nvSpPr>
          <p:cNvPr id="30728" name="TextBox 2"/>
          <p:cNvSpPr txBox="1">
            <a:spLocks noChangeArrowheads="1"/>
          </p:cNvSpPr>
          <p:nvPr/>
        </p:nvSpPr>
        <p:spPr bwMode="auto">
          <a:xfrm>
            <a:off x="7620000" y="3352809"/>
            <a:ext cx="838200" cy="307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076" tIns="45535" rIns="91076" bIns="45535">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ltLang="en-US" sz="1400" b="1" smtClean="0">
                <a:solidFill>
                  <a:srgbClr val="000000"/>
                </a:solidFill>
                <a:latin typeface="Times New Roman" pitchFamily="18" charset="0"/>
              </a:rPr>
              <a:t>35.2mm</a:t>
            </a:r>
          </a:p>
        </p:txBody>
      </p:sp>
      <p:pic>
        <p:nvPicPr>
          <p:cNvPr id="3072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4724403"/>
            <a:ext cx="2433638" cy="203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625" y="4716463"/>
            <a:ext cx="2443163" cy="202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31" name="Rectangle 1"/>
          <p:cNvSpPr>
            <a:spLocks noChangeArrowheads="1"/>
          </p:cNvSpPr>
          <p:nvPr/>
        </p:nvSpPr>
        <p:spPr bwMode="auto">
          <a:xfrm>
            <a:off x="3638550" y="4876800"/>
            <a:ext cx="5405438" cy="4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04" tIns="45448" rIns="90904" bIns="4544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2400" b="1" smtClean="0">
                <a:solidFill>
                  <a:srgbClr val="FFFF00"/>
                </a:solidFill>
                <a:cs typeface="Arial" pitchFamily="34" charset="0"/>
                <a:sym typeface="Arial" pitchFamily="34" charset="0"/>
              </a:rPr>
              <a:t>     LM: 11.7 mm         RCA: 19.0 mm</a:t>
            </a:r>
            <a:endParaRPr lang="en-US" altLang="en-US" sz="2400" b="1" smtClean="0">
              <a:solidFill>
                <a:srgbClr val="FFFF00"/>
              </a:solidFill>
              <a:latin typeface="Times New Roman" pitchFamily="18" charset="0"/>
            </a:endParaRPr>
          </a:p>
        </p:txBody>
      </p:sp>
    </p:spTree>
    <p:extLst>
      <p:ext uri="{BB962C8B-B14F-4D97-AF65-F5344CB8AC3E}">
        <p14:creationId xmlns:p14="http://schemas.microsoft.com/office/powerpoint/2010/main" val="4027721068"/>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2625725" y="131763"/>
            <a:ext cx="4951332" cy="768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6" tIns="45230" rIns="90476" bIns="4523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4400" b="1" smtClean="0">
                <a:solidFill>
                  <a:srgbClr val="FFFF00"/>
                </a:solidFill>
                <a:cs typeface="Arial" pitchFamily="34" charset="0"/>
              </a:rPr>
              <a:t>CTA: Access – 3D</a:t>
            </a:r>
          </a:p>
        </p:txBody>
      </p:sp>
      <p:pic>
        <p:nvPicPr>
          <p:cNvPr id="317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9350" y="38102"/>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2"/>
          <p:cNvSpPr txBox="1">
            <a:spLocks noChangeArrowheads="1"/>
          </p:cNvSpPr>
          <p:nvPr/>
        </p:nvSpPr>
        <p:spPr bwMode="auto">
          <a:xfrm>
            <a:off x="1897063" y="4144972"/>
            <a:ext cx="844550" cy="307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076" tIns="45535" rIns="91076" bIns="45535">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ltLang="en-US" sz="1400" b="1" smtClean="0">
                <a:solidFill>
                  <a:srgbClr val="000000"/>
                </a:solidFill>
                <a:latin typeface="Times New Roman" pitchFamily="18" charset="0"/>
              </a:rPr>
              <a:t>7.9 mm</a:t>
            </a:r>
          </a:p>
        </p:txBody>
      </p:sp>
      <p:sp>
        <p:nvSpPr>
          <p:cNvPr id="31749" name="TextBox 2"/>
          <p:cNvSpPr txBox="1">
            <a:spLocks noChangeArrowheads="1"/>
          </p:cNvSpPr>
          <p:nvPr/>
        </p:nvSpPr>
        <p:spPr bwMode="auto">
          <a:xfrm>
            <a:off x="1927230" y="3402022"/>
            <a:ext cx="842963" cy="307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076" tIns="45535" rIns="91076" bIns="45535">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ltLang="en-US" sz="1400" b="1" smtClean="0">
                <a:solidFill>
                  <a:srgbClr val="000000"/>
                </a:solidFill>
                <a:latin typeface="Times New Roman" pitchFamily="18" charset="0"/>
              </a:rPr>
              <a:t>6.4 mm</a:t>
            </a:r>
          </a:p>
        </p:txBody>
      </p:sp>
      <p:sp>
        <p:nvSpPr>
          <p:cNvPr id="31750" name="TextBox 2"/>
          <p:cNvSpPr txBox="1">
            <a:spLocks noChangeArrowheads="1"/>
          </p:cNvSpPr>
          <p:nvPr/>
        </p:nvSpPr>
        <p:spPr bwMode="auto">
          <a:xfrm>
            <a:off x="1927230" y="2430472"/>
            <a:ext cx="842963" cy="307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076" tIns="45535" rIns="91076" bIns="45535">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ltLang="en-US" sz="1400" b="1" smtClean="0">
                <a:solidFill>
                  <a:srgbClr val="000000"/>
                </a:solidFill>
                <a:latin typeface="Times New Roman" pitchFamily="18" charset="0"/>
              </a:rPr>
              <a:t>9.5 mm</a:t>
            </a:r>
          </a:p>
        </p:txBody>
      </p:sp>
      <p:sp>
        <p:nvSpPr>
          <p:cNvPr id="31751" name="TextBox 2"/>
          <p:cNvSpPr txBox="1">
            <a:spLocks noChangeArrowheads="1"/>
          </p:cNvSpPr>
          <p:nvPr/>
        </p:nvSpPr>
        <p:spPr bwMode="auto">
          <a:xfrm>
            <a:off x="6248400" y="2430472"/>
            <a:ext cx="844550" cy="307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076" tIns="45535" rIns="91076" bIns="45535">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ltLang="en-US" sz="1400" b="1" smtClean="0">
                <a:solidFill>
                  <a:srgbClr val="000000"/>
                </a:solidFill>
                <a:latin typeface="Times New Roman" pitchFamily="18" charset="0"/>
              </a:rPr>
              <a:t>9.7 mm</a:t>
            </a:r>
          </a:p>
        </p:txBody>
      </p:sp>
      <p:sp>
        <p:nvSpPr>
          <p:cNvPr id="31752" name="TextBox 2"/>
          <p:cNvSpPr txBox="1">
            <a:spLocks noChangeArrowheads="1"/>
          </p:cNvSpPr>
          <p:nvPr/>
        </p:nvSpPr>
        <p:spPr bwMode="auto">
          <a:xfrm>
            <a:off x="6248400" y="3402022"/>
            <a:ext cx="844550" cy="307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076" tIns="45535" rIns="91076" bIns="45535">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ltLang="en-US" sz="1400" b="1" smtClean="0">
                <a:solidFill>
                  <a:srgbClr val="000000"/>
                </a:solidFill>
                <a:latin typeface="Times New Roman" pitchFamily="18" charset="0"/>
              </a:rPr>
              <a:t>6.0 mm</a:t>
            </a:r>
          </a:p>
        </p:txBody>
      </p:sp>
      <p:sp>
        <p:nvSpPr>
          <p:cNvPr id="31753" name="TextBox 2"/>
          <p:cNvSpPr txBox="1">
            <a:spLocks noChangeArrowheads="1"/>
          </p:cNvSpPr>
          <p:nvPr/>
        </p:nvSpPr>
        <p:spPr bwMode="auto">
          <a:xfrm>
            <a:off x="6248400" y="4144972"/>
            <a:ext cx="844550" cy="307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076" tIns="45535" rIns="91076" bIns="45535">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ltLang="en-US" sz="1400" b="1" smtClean="0">
                <a:solidFill>
                  <a:srgbClr val="000000"/>
                </a:solidFill>
                <a:latin typeface="Times New Roman" pitchFamily="18" charset="0"/>
              </a:rPr>
              <a:t>6.7 mm</a:t>
            </a:r>
          </a:p>
        </p:txBody>
      </p:sp>
      <p:pic>
        <p:nvPicPr>
          <p:cNvPr id="3175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8058150" cy="439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17134" y="2209800"/>
            <a:ext cx="2640466" cy="369332"/>
          </a:xfrm>
          <a:prstGeom prst="rect">
            <a:avLst/>
          </a:prstGeom>
          <a:solidFill>
            <a:schemeClr val="bg1"/>
          </a:solidFill>
        </p:spPr>
        <p:txBody>
          <a:bodyPr wrap="none" rtlCol="0">
            <a:spAutoFit/>
          </a:bodyPr>
          <a:lstStyle/>
          <a:p>
            <a:r>
              <a:rPr lang="en-US" b="1" dirty="0" err="1" smtClean="0">
                <a:solidFill>
                  <a:srgbClr val="FF0000"/>
                </a:solidFill>
                <a:latin typeface="Arial" panose="020B0604020202020204" pitchFamily="34" charset="0"/>
                <a:cs typeface="Arial" panose="020B0604020202020204" pitchFamily="34" charset="0"/>
              </a:rPr>
              <a:t>Rt</a:t>
            </a:r>
            <a:r>
              <a:rPr lang="en-US" b="1" dirty="0" smtClean="0">
                <a:solidFill>
                  <a:srgbClr val="FF0000"/>
                </a:solidFill>
                <a:latin typeface="Arial" panose="020B0604020202020204" pitchFamily="34" charset="0"/>
                <a:cs typeface="Arial" panose="020B0604020202020204" pitchFamily="34" charset="0"/>
              </a:rPr>
              <a:t> Subclavian &gt;5.5mm</a:t>
            </a:r>
            <a:endParaRPr lang="en-US" b="1" dirty="0">
              <a:solidFill>
                <a:srgbClr val="FF0000"/>
              </a:solidFill>
              <a:latin typeface="Arial" panose="020B0604020202020204" pitchFamily="34" charset="0"/>
              <a:cs typeface="Arial" panose="020B0604020202020204" pitchFamily="34" charset="0"/>
            </a:endParaRPr>
          </a:p>
        </p:txBody>
      </p:sp>
      <p:cxnSp>
        <p:nvCxnSpPr>
          <p:cNvPr id="4" name="Straight Arrow Connector 3"/>
          <p:cNvCxnSpPr>
            <a:stCxn id="2" idx="3"/>
          </p:cNvCxnSpPr>
          <p:nvPr/>
        </p:nvCxnSpPr>
        <p:spPr bwMode="auto">
          <a:xfrm>
            <a:off x="3657600" y="2394466"/>
            <a:ext cx="533400" cy="35999"/>
          </a:xfrm>
          <a:prstGeom prst="straightConnector1">
            <a:avLst/>
          </a:prstGeom>
          <a:noFill/>
          <a:ln w="15875"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64319913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1741" y="25400"/>
            <a:ext cx="422275"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3"/>
          <p:cNvSpPr txBox="1">
            <a:spLocks noChangeArrowheads="1"/>
          </p:cNvSpPr>
          <p:nvPr/>
        </p:nvSpPr>
        <p:spPr bwMode="auto">
          <a:xfrm>
            <a:off x="15875" y="330209"/>
            <a:ext cx="9067800" cy="58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7" rIns="91354" bIns="4567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3200" b="1" dirty="0" smtClean="0">
                <a:solidFill>
                  <a:srgbClr val="FFFF00"/>
                </a:solidFill>
                <a:cs typeface="Arial" pitchFamily="34" charset="0"/>
              </a:rPr>
              <a:t>EVOLUT-R </a:t>
            </a:r>
            <a:r>
              <a:rPr lang="en-US" altLang="en-US" sz="3200" b="1" dirty="0" smtClean="0">
                <a:solidFill>
                  <a:srgbClr val="FFFF00"/>
                </a:solidFill>
                <a:cs typeface="Arial" pitchFamily="34" charset="0"/>
              </a:rPr>
              <a:t>29 MM Patient Selection Matrix</a:t>
            </a:r>
          </a:p>
        </p:txBody>
      </p:sp>
      <p:sp>
        <p:nvSpPr>
          <p:cNvPr id="32772" name="TextBox 4"/>
          <p:cNvSpPr txBox="1">
            <a:spLocks noChangeArrowheads="1"/>
          </p:cNvSpPr>
          <p:nvPr/>
        </p:nvSpPr>
        <p:spPr bwMode="auto">
          <a:xfrm>
            <a:off x="381001" y="898529"/>
            <a:ext cx="8340725" cy="58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7" rIns="91354" bIns="4567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3200" b="1" smtClean="0">
                <a:solidFill>
                  <a:srgbClr val="FFFFFF"/>
                </a:solidFill>
                <a:cs typeface="Arial" pitchFamily="34" charset="0"/>
              </a:rPr>
              <a:t>Criteria</a:t>
            </a:r>
          </a:p>
        </p:txBody>
      </p:sp>
      <p:grpSp>
        <p:nvGrpSpPr>
          <p:cNvPr id="32773" name="Group 12"/>
          <p:cNvGrpSpPr>
            <a:grpSpLocks/>
          </p:cNvGrpSpPr>
          <p:nvPr/>
        </p:nvGrpSpPr>
        <p:grpSpPr bwMode="auto">
          <a:xfrm>
            <a:off x="15875" y="1713522"/>
            <a:ext cx="8289925" cy="338555"/>
            <a:chOff x="46706" y="1752667"/>
            <a:chExt cx="9021094" cy="336233"/>
          </a:xfrm>
        </p:grpSpPr>
        <p:sp>
          <p:nvSpPr>
            <p:cNvPr id="6" name="TextBox 5"/>
            <p:cNvSpPr txBox="1"/>
            <p:nvPr/>
          </p:nvSpPr>
          <p:spPr>
            <a:xfrm>
              <a:off x="2682898" y="1752668"/>
              <a:ext cx="6384902" cy="336232"/>
            </a:xfrm>
            <a:prstGeom prst="rect">
              <a:avLst/>
            </a:prstGeom>
            <a:solidFill>
              <a:srgbClr val="0085CA"/>
            </a:solidFill>
            <a:ln w="25400" cap="flat" cmpd="sng" algn="ctr">
              <a:solidFill>
                <a:srgbClr val="0085CA">
                  <a:shade val="50000"/>
                </a:srgbClr>
              </a:solidFill>
              <a:prstDash val="solid"/>
            </a:ln>
            <a:effectLst/>
            <a:scene3d>
              <a:camera prst="orthographicFront"/>
              <a:lightRig rig="threePt" dir="t"/>
            </a:scene3d>
            <a:sp3d>
              <a:bevelT/>
            </a:sp3d>
          </p:spPr>
          <p:txBody>
            <a:bodyPr anchor="ctr">
              <a:spAutoFit/>
            </a:bodyPr>
            <a:lstStyle/>
            <a:p>
              <a:pPr algn="ctr">
                <a:defRPr/>
              </a:pPr>
              <a:r>
                <a:rPr lang="en-US" sz="1600" b="1" kern="0" dirty="0">
                  <a:solidFill>
                    <a:srgbClr val="FFFFFF"/>
                  </a:solidFill>
                  <a:effectLst>
                    <a:outerShdw blurRad="38100" dist="38100" dir="2700000" algn="tl">
                      <a:srgbClr val="000000">
                        <a:alpha val="43137"/>
                      </a:srgbClr>
                    </a:outerShdw>
                  </a:effectLst>
                  <a:latin typeface="Arial" pitchFamily="34" charset="0"/>
                  <a:cs typeface="Arial" pitchFamily="34" charset="0"/>
                </a:rPr>
                <a:t>CoreValve </a:t>
              </a:r>
              <a:r>
                <a:rPr lang="en-US" sz="1600" b="1" kern="0" dirty="0" err="1">
                  <a:solidFill>
                    <a:srgbClr val="FFFFFF"/>
                  </a:solidFill>
                  <a:effectLst>
                    <a:outerShdw blurRad="38100" dist="38100" dir="2700000" algn="tl">
                      <a:srgbClr val="000000">
                        <a:alpha val="43137"/>
                      </a:srgbClr>
                    </a:outerShdw>
                  </a:effectLst>
                  <a:latin typeface="Arial" pitchFamily="34" charset="0"/>
                  <a:cs typeface="Arial" pitchFamily="34" charset="0"/>
                </a:rPr>
                <a:t>Evolut</a:t>
              </a:r>
              <a:r>
                <a:rPr lang="en-US" sz="1600" b="1" kern="0" dirty="0">
                  <a:solidFill>
                    <a:srgbClr val="FFFFFF"/>
                  </a:solidFill>
                  <a:effectLst>
                    <a:outerShdw blurRad="38100" dist="38100" dir="2700000" algn="tl">
                      <a:srgbClr val="000000">
                        <a:alpha val="43137"/>
                      </a:srgbClr>
                    </a:outerShdw>
                  </a:effectLst>
                  <a:latin typeface="Arial" pitchFamily="34" charset="0"/>
                  <a:cs typeface="Arial" pitchFamily="34" charset="0"/>
                </a:rPr>
                <a:t> R </a:t>
              </a:r>
              <a:r>
                <a:rPr lang="en-US" sz="1600" b="1" kern="0"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TAVR</a:t>
              </a:r>
              <a:endParaRPr lang="en-US" sz="1600" b="1" kern="0"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TextBox 6"/>
            <p:cNvSpPr txBox="1"/>
            <p:nvPr/>
          </p:nvSpPr>
          <p:spPr>
            <a:xfrm>
              <a:off x="46706" y="1752667"/>
              <a:ext cx="2636191" cy="336232"/>
            </a:xfrm>
            <a:prstGeom prst="rect">
              <a:avLst/>
            </a:prstGeom>
            <a:solidFill>
              <a:srgbClr val="0070C0"/>
            </a:solidFill>
            <a:ln w="25400" cap="flat" cmpd="sng" algn="ctr">
              <a:solidFill>
                <a:srgbClr val="001E46">
                  <a:lumMod val="85000"/>
                  <a:lumOff val="15000"/>
                </a:srgbClr>
              </a:solidFill>
              <a:prstDash val="solid"/>
            </a:ln>
            <a:effectLst/>
            <a:scene3d>
              <a:camera prst="orthographicFront"/>
              <a:lightRig rig="threePt" dir="t"/>
            </a:scene3d>
            <a:sp3d>
              <a:bevelT/>
            </a:sp3d>
          </p:spPr>
          <p:txBody>
            <a:bodyPr anchor="ctr">
              <a:spAutoFit/>
            </a:bodyPr>
            <a:lstStyle/>
            <a:p>
              <a:pPr algn="ctr">
                <a:defRPr/>
              </a:pPr>
              <a:r>
                <a:rPr lang="en-US" sz="1600" b="1" kern="0" dirty="0">
                  <a:solidFill>
                    <a:srgbClr val="FFFFFF"/>
                  </a:solidFill>
                  <a:effectLst>
                    <a:outerShdw blurRad="38100" dist="38100" dir="2700000" algn="tl">
                      <a:srgbClr val="000000">
                        <a:alpha val="43137"/>
                      </a:srgbClr>
                    </a:outerShdw>
                  </a:effectLst>
                  <a:latin typeface="Arial" pitchFamily="34" charset="0"/>
                  <a:cs typeface="Arial" pitchFamily="34" charset="0"/>
                </a:rPr>
                <a:t>Valve Size Selection</a:t>
              </a:r>
            </a:p>
          </p:txBody>
        </p:sp>
      </p:grpSp>
      <p:graphicFrame>
        <p:nvGraphicFramePr>
          <p:cNvPr id="8" name="Table 7"/>
          <p:cNvGraphicFramePr>
            <a:graphicFrameLocks noGrp="1"/>
          </p:cNvGraphicFramePr>
          <p:nvPr/>
        </p:nvGraphicFramePr>
        <p:xfrm>
          <a:off x="76200" y="2079628"/>
          <a:ext cx="8213725" cy="4360864"/>
        </p:xfrm>
        <a:graphic>
          <a:graphicData uri="http://schemas.openxmlformats.org/drawingml/2006/table">
            <a:tbl>
              <a:tblPr/>
              <a:tblGrid>
                <a:gridCol w="2491420">
                  <a:extLst>
                    <a:ext uri="{9D8B030D-6E8A-4147-A177-3AD203B41FA5}"/>
                  </a:extLst>
                </a:gridCol>
                <a:gridCol w="1282454">
                  <a:extLst>
                    <a:ext uri="{9D8B030D-6E8A-4147-A177-3AD203B41FA5}"/>
                  </a:extLst>
                </a:gridCol>
                <a:gridCol w="1479950">
                  <a:extLst>
                    <a:ext uri="{9D8B030D-6E8A-4147-A177-3AD203B41FA5}"/>
                  </a:extLst>
                </a:gridCol>
                <a:gridCol w="1575749">
                  <a:extLst>
                    <a:ext uri="{9D8B030D-6E8A-4147-A177-3AD203B41FA5}"/>
                  </a:extLst>
                </a:gridCol>
                <a:gridCol w="1384152">
                  <a:extLst>
                    <a:ext uri="{9D8B030D-6E8A-4147-A177-3AD203B41FA5}"/>
                  </a:extLst>
                </a:gridCol>
              </a:tblGrid>
              <a:tr h="2085893">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endParaRPr lang="en-US" sz="2400" b="1" dirty="0">
                        <a:solidFill>
                          <a:schemeClr val="bg1"/>
                        </a:solidFill>
                        <a:latin typeface="Arial" pitchFamily="34" charset="0"/>
                        <a:cs typeface="Arial" pitchFamily="34" charset="0"/>
                      </a:endParaRPr>
                    </a:p>
                  </a:txBody>
                  <a:tcPr marT="45724" marB="45724">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endParaRPr lang="en-US" sz="2400" b="1" dirty="0">
                        <a:solidFill>
                          <a:schemeClr val="bg1"/>
                        </a:solidFill>
                        <a:latin typeface="Arial" pitchFamily="34" charset="0"/>
                        <a:cs typeface="Arial" pitchFamily="34" charset="0"/>
                      </a:endParaRPr>
                    </a:p>
                  </a:txBody>
                  <a:tcPr marT="45724" marB="45724">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endParaRPr lang="en-US" sz="2400" b="1" dirty="0">
                        <a:solidFill>
                          <a:schemeClr val="bg1"/>
                        </a:solidFill>
                        <a:latin typeface="Arial" pitchFamily="34" charset="0"/>
                        <a:cs typeface="Arial" pitchFamily="34" charset="0"/>
                      </a:endParaRPr>
                    </a:p>
                  </a:txBody>
                  <a:tcPr marT="45724" marB="45724">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endParaRPr lang="en-US" sz="2400" b="1" dirty="0">
                        <a:solidFill>
                          <a:schemeClr val="bg1"/>
                        </a:solidFill>
                        <a:latin typeface="Arial" pitchFamily="34" charset="0"/>
                        <a:cs typeface="Arial" pitchFamily="34" charset="0"/>
                      </a:endParaRPr>
                    </a:p>
                  </a:txBody>
                  <a:tcPr marT="45724" marB="45724">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endParaRPr lang="en-US" sz="2400" b="1" dirty="0">
                        <a:solidFill>
                          <a:schemeClr val="bg1"/>
                        </a:solidFill>
                        <a:latin typeface="Arial" pitchFamily="34" charset="0"/>
                        <a:cs typeface="Arial" pitchFamily="34" charset="0"/>
                      </a:endParaRPr>
                    </a:p>
                  </a:txBody>
                  <a:tcPr marT="45724" marB="45724">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extLst>
              </a:tr>
              <a:tr h="405904">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r>
                        <a:rPr lang="en-US" sz="1600" b="1" dirty="0">
                          <a:solidFill>
                            <a:schemeClr val="bg1"/>
                          </a:solidFill>
                          <a:latin typeface="Arial" pitchFamily="34" charset="0"/>
                          <a:cs typeface="Arial" pitchFamily="34" charset="0"/>
                        </a:rPr>
                        <a:t>Size</a:t>
                      </a: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algn="ctr"/>
                      <a:r>
                        <a:rPr lang="en-US" sz="1600" b="1" kern="1200" dirty="0">
                          <a:solidFill>
                            <a:schemeClr val="bg1"/>
                          </a:solidFill>
                          <a:latin typeface="Arial" pitchFamily="34" charset="0"/>
                          <a:ea typeface="+mn-ea"/>
                          <a:cs typeface="Arial" pitchFamily="34" charset="0"/>
                        </a:rPr>
                        <a:t>23 mm</a:t>
                      </a: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algn="ctr"/>
                      <a:r>
                        <a:rPr lang="en-US" sz="1600" b="1" kern="1200" dirty="0">
                          <a:solidFill>
                            <a:schemeClr val="bg1"/>
                          </a:solidFill>
                          <a:latin typeface="Arial" pitchFamily="34" charset="0"/>
                          <a:ea typeface="+mn-ea"/>
                          <a:cs typeface="Arial" pitchFamily="34" charset="0"/>
                        </a:rPr>
                        <a:t>26 mm</a:t>
                      </a: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algn="ctr"/>
                      <a:r>
                        <a:rPr lang="en-US" sz="2000" b="1" kern="1200" dirty="0">
                          <a:solidFill>
                            <a:schemeClr val="bg1"/>
                          </a:solidFill>
                          <a:latin typeface="Arial" pitchFamily="34" charset="0"/>
                          <a:ea typeface="+mn-ea"/>
                          <a:cs typeface="Arial" pitchFamily="34" charset="0"/>
                        </a:rPr>
                        <a:t>29 mm</a:t>
                      </a: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algn="ctr"/>
                      <a:r>
                        <a:rPr lang="en-US" sz="1800" b="1" dirty="0">
                          <a:solidFill>
                            <a:schemeClr val="bg1"/>
                          </a:solidFill>
                          <a:latin typeface="Arial" pitchFamily="34" charset="0"/>
                          <a:cs typeface="Arial" pitchFamily="34" charset="0"/>
                        </a:rPr>
                        <a:t>34 mm</a:t>
                      </a: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extLst>
              </a:tr>
              <a:tr h="405904">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r>
                        <a:rPr lang="en-US" sz="1600" b="1" dirty="0">
                          <a:solidFill>
                            <a:schemeClr val="bg1"/>
                          </a:solidFill>
                          <a:latin typeface="Arial" pitchFamily="34" charset="0"/>
                          <a:cs typeface="Arial" pitchFamily="34" charset="0"/>
                        </a:rPr>
                        <a:t>Annulus Diameter</a:t>
                      </a: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algn="ctr"/>
                      <a:r>
                        <a:rPr lang="en-US" sz="1600" b="1" kern="1200" dirty="0">
                          <a:solidFill>
                            <a:schemeClr val="bg1"/>
                          </a:solidFill>
                          <a:latin typeface="Arial" pitchFamily="34" charset="0"/>
                          <a:ea typeface="+mn-ea"/>
                          <a:cs typeface="Arial" pitchFamily="34" charset="0"/>
                        </a:rPr>
                        <a:t>18 – 20 mm</a:t>
                      </a: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algn="ctr"/>
                      <a:r>
                        <a:rPr lang="en-US" sz="1600" b="1" kern="1200" dirty="0">
                          <a:solidFill>
                            <a:schemeClr val="bg1"/>
                          </a:solidFill>
                          <a:latin typeface="Arial" pitchFamily="34" charset="0"/>
                          <a:ea typeface="+mn-ea"/>
                          <a:cs typeface="Arial" pitchFamily="34" charset="0"/>
                        </a:rPr>
                        <a:t>20 – 23 mm</a:t>
                      </a: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algn="ctr"/>
                      <a:r>
                        <a:rPr lang="en-US" sz="1600" b="1" kern="1200" dirty="0">
                          <a:solidFill>
                            <a:schemeClr val="bg1"/>
                          </a:solidFill>
                          <a:latin typeface="Arial" pitchFamily="34" charset="0"/>
                          <a:ea typeface="+mn-ea"/>
                          <a:cs typeface="Arial" pitchFamily="34" charset="0"/>
                        </a:rPr>
                        <a:t>23 – 26 mm</a:t>
                      </a: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algn="ctr"/>
                      <a:r>
                        <a:rPr lang="en-US" sz="1600" b="1" dirty="0">
                          <a:solidFill>
                            <a:schemeClr val="bg1"/>
                          </a:solidFill>
                          <a:latin typeface="Arial" pitchFamily="34" charset="0"/>
                          <a:cs typeface="Arial" pitchFamily="34" charset="0"/>
                        </a:rPr>
                        <a:t>26 - 30 mm</a:t>
                      </a: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extLst>
              </a:tr>
              <a:tr h="487721">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r>
                        <a:rPr lang="en-US" sz="1600" b="1" dirty="0">
                          <a:solidFill>
                            <a:schemeClr val="bg1"/>
                          </a:solidFill>
                          <a:latin typeface="Arial" pitchFamily="34" charset="0"/>
                          <a:cs typeface="Arial" pitchFamily="34" charset="0"/>
                        </a:rPr>
                        <a:t>Annulus Perimeter (</a:t>
                      </a:r>
                      <a:r>
                        <a:rPr lang="el-GR" sz="1600" b="1" dirty="0">
                          <a:solidFill>
                            <a:schemeClr val="bg1"/>
                          </a:solidFill>
                          <a:latin typeface="Arial" pitchFamily="34" charset="0"/>
                          <a:cs typeface="Arial" pitchFamily="34" charset="0"/>
                        </a:rPr>
                        <a:t>π</a:t>
                      </a:r>
                      <a:r>
                        <a:rPr lang="en-US" sz="1600" b="1" dirty="0">
                          <a:solidFill>
                            <a:schemeClr val="bg1"/>
                          </a:solidFill>
                          <a:latin typeface="Arial" pitchFamily="34" charset="0"/>
                          <a:cs typeface="Arial" pitchFamily="34" charset="0"/>
                        </a:rPr>
                        <a:t> x</a:t>
                      </a:r>
                      <a:r>
                        <a:rPr lang="en-US" sz="1600" b="1" baseline="0" dirty="0">
                          <a:solidFill>
                            <a:schemeClr val="bg1"/>
                          </a:solidFill>
                          <a:latin typeface="Arial" pitchFamily="34" charset="0"/>
                          <a:cs typeface="Arial" pitchFamily="34" charset="0"/>
                        </a:rPr>
                        <a:t> </a:t>
                      </a:r>
                      <a:r>
                        <a:rPr lang="en-US" sz="1600" b="1" baseline="0" dirty="0" err="1">
                          <a:solidFill>
                            <a:schemeClr val="bg1"/>
                          </a:solidFill>
                          <a:latin typeface="Arial" pitchFamily="34" charset="0"/>
                          <a:cs typeface="Arial" pitchFamily="34" charset="0"/>
                        </a:rPr>
                        <a:t>Diam</a:t>
                      </a:r>
                      <a:r>
                        <a:rPr lang="en-US" sz="1600" b="1" baseline="0" dirty="0">
                          <a:solidFill>
                            <a:schemeClr val="bg1"/>
                          </a:solidFill>
                          <a:latin typeface="Arial" pitchFamily="34" charset="0"/>
                          <a:cs typeface="Arial" pitchFamily="34" charset="0"/>
                        </a:rPr>
                        <a:t>)</a:t>
                      </a:r>
                      <a:endParaRPr lang="en-US" sz="1600" b="1" dirty="0">
                        <a:solidFill>
                          <a:schemeClr val="bg1"/>
                        </a:solidFill>
                        <a:latin typeface="Arial" pitchFamily="34" charset="0"/>
                        <a:cs typeface="Arial" pitchFamily="34" charset="0"/>
                      </a:endParaRP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algn="ctr"/>
                      <a:r>
                        <a:rPr lang="en-US" sz="1600" b="1" kern="1200" dirty="0">
                          <a:solidFill>
                            <a:schemeClr val="bg1"/>
                          </a:solidFill>
                          <a:latin typeface="Arial" pitchFamily="34" charset="0"/>
                          <a:ea typeface="+mn-ea"/>
                          <a:cs typeface="Arial" pitchFamily="34" charset="0"/>
                        </a:rPr>
                        <a:t>56.5 – 62.8 mm</a:t>
                      </a: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algn="ctr"/>
                      <a:r>
                        <a:rPr lang="en-US" sz="1600" b="1" kern="1200" dirty="0">
                          <a:solidFill>
                            <a:schemeClr val="bg1"/>
                          </a:solidFill>
                          <a:latin typeface="Arial" pitchFamily="34" charset="0"/>
                          <a:ea typeface="+mn-ea"/>
                          <a:cs typeface="Arial" pitchFamily="34" charset="0"/>
                        </a:rPr>
                        <a:t> 62.8 – 72.3 mm</a:t>
                      </a: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algn="ctr"/>
                      <a:r>
                        <a:rPr lang="en-US" sz="1600" b="1" kern="1200" dirty="0">
                          <a:solidFill>
                            <a:schemeClr val="bg1"/>
                          </a:solidFill>
                          <a:latin typeface="Arial" pitchFamily="34" charset="0"/>
                          <a:ea typeface="+mn-ea"/>
                          <a:cs typeface="Arial" pitchFamily="34" charset="0"/>
                        </a:rPr>
                        <a:t>72.3 – 81.7 mm</a:t>
                      </a: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algn="ctr"/>
                      <a:r>
                        <a:rPr lang="en-US" sz="1600" b="1" dirty="0">
                          <a:solidFill>
                            <a:schemeClr val="bg1"/>
                          </a:solidFill>
                          <a:latin typeface="Arial" pitchFamily="34" charset="0"/>
                          <a:cs typeface="Arial" pitchFamily="34" charset="0"/>
                        </a:rPr>
                        <a:t>81.7 – 94.2 mm</a:t>
                      </a: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extLst>
              </a:tr>
              <a:tr h="487721">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r>
                        <a:rPr lang="en-US" sz="1600" b="1" dirty="0">
                          <a:solidFill>
                            <a:schemeClr val="bg1"/>
                          </a:solidFill>
                          <a:latin typeface="Arial" pitchFamily="34" charset="0"/>
                          <a:cs typeface="Arial" pitchFamily="34" charset="0"/>
                        </a:rPr>
                        <a:t>Sinus of Valsalva Diameter (Mean)</a:t>
                      </a:r>
                      <a:r>
                        <a:rPr lang="en-US" sz="1600" b="1" baseline="0" dirty="0">
                          <a:solidFill>
                            <a:schemeClr val="bg1"/>
                          </a:solidFill>
                          <a:latin typeface="Arial" pitchFamily="34" charset="0"/>
                          <a:cs typeface="Arial" pitchFamily="34" charset="0"/>
                        </a:rPr>
                        <a:t> </a:t>
                      </a:r>
                      <a:endParaRPr lang="en-US" sz="1600" b="1" dirty="0">
                        <a:solidFill>
                          <a:schemeClr val="bg1"/>
                        </a:solidFill>
                        <a:latin typeface="Arial" pitchFamily="34" charset="0"/>
                        <a:cs typeface="Arial" pitchFamily="34" charset="0"/>
                      </a:endParaRP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algn="ctr"/>
                      <a:r>
                        <a:rPr lang="en-US" sz="1600" b="1" kern="1200" dirty="0">
                          <a:solidFill>
                            <a:schemeClr val="bg1"/>
                          </a:solidFill>
                          <a:latin typeface="Arial" pitchFamily="34" charset="0"/>
                          <a:ea typeface="+mn-ea"/>
                          <a:cs typeface="Arial" pitchFamily="34" charset="0"/>
                        </a:rPr>
                        <a:t>≥ 25</a:t>
                      </a:r>
                      <a:r>
                        <a:rPr lang="en-US" sz="1600" b="1" kern="1200" baseline="0" dirty="0">
                          <a:solidFill>
                            <a:schemeClr val="bg1"/>
                          </a:solidFill>
                          <a:latin typeface="Arial" pitchFamily="34" charset="0"/>
                          <a:ea typeface="+mn-ea"/>
                          <a:cs typeface="Arial" pitchFamily="34" charset="0"/>
                        </a:rPr>
                        <a:t> mm</a:t>
                      </a:r>
                      <a:endParaRPr lang="en-US" sz="1600" b="1" kern="1200" dirty="0">
                        <a:solidFill>
                          <a:schemeClr val="bg1"/>
                        </a:solidFill>
                        <a:latin typeface="Arial" pitchFamily="34" charset="0"/>
                        <a:ea typeface="+mn-ea"/>
                        <a:cs typeface="Arial" pitchFamily="34" charset="0"/>
                      </a:endParaRP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marL="0" marR="0" indent="0" algn="ctr" defTabSz="457029"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Arial" pitchFamily="34" charset="0"/>
                          <a:ea typeface="+mn-ea"/>
                          <a:cs typeface="Arial" pitchFamily="34" charset="0"/>
                        </a:rPr>
                        <a:t>≥ 27</a:t>
                      </a:r>
                      <a:r>
                        <a:rPr lang="en-US" sz="1600" b="1" kern="1200" baseline="0" dirty="0">
                          <a:solidFill>
                            <a:schemeClr val="bg1"/>
                          </a:solidFill>
                          <a:latin typeface="Arial" pitchFamily="34" charset="0"/>
                          <a:ea typeface="+mn-ea"/>
                          <a:cs typeface="Arial" pitchFamily="34" charset="0"/>
                        </a:rPr>
                        <a:t> mm</a:t>
                      </a:r>
                      <a:endParaRPr lang="en-US" sz="1600" b="1" kern="1200" dirty="0">
                        <a:solidFill>
                          <a:schemeClr val="bg1"/>
                        </a:solidFill>
                        <a:latin typeface="Arial" pitchFamily="34" charset="0"/>
                        <a:ea typeface="+mn-ea"/>
                        <a:cs typeface="Arial" pitchFamily="34" charset="0"/>
                      </a:endParaRP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marL="0" marR="0" indent="0" algn="ctr" defTabSz="457029"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Arial" pitchFamily="34" charset="0"/>
                          <a:ea typeface="+mn-ea"/>
                          <a:cs typeface="Arial" pitchFamily="34" charset="0"/>
                        </a:rPr>
                        <a:t>≥ 29</a:t>
                      </a:r>
                      <a:r>
                        <a:rPr lang="en-US" sz="1600" b="1" kern="1200" baseline="0" dirty="0">
                          <a:solidFill>
                            <a:schemeClr val="bg1"/>
                          </a:solidFill>
                          <a:latin typeface="Arial" pitchFamily="34" charset="0"/>
                          <a:ea typeface="+mn-ea"/>
                          <a:cs typeface="Arial" pitchFamily="34" charset="0"/>
                        </a:rPr>
                        <a:t> mm</a:t>
                      </a:r>
                      <a:endParaRPr lang="en-US" sz="1600" b="1" kern="1200" dirty="0">
                        <a:solidFill>
                          <a:schemeClr val="bg1"/>
                        </a:solidFill>
                        <a:latin typeface="Arial" pitchFamily="34" charset="0"/>
                        <a:ea typeface="+mn-ea"/>
                        <a:cs typeface="Arial" pitchFamily="34" charset="0"/>
                      </a:endParaRP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marL="0" marR="0" indent="0" algn="ctr" defTabSz="457029"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itchFamily="34" charset="0"/>
                          <a:cs typeface="Arial" pitchFamily="34" charset="0"/>
                        </a:rPr>
                        <a:t>≥ 31 mm</a:t>
                      </a: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extLst>
              </a:tr>
              <a:tr h="487721">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r>
                        <a:rPr lang="en-US" sz="1600" b="1" dirty="0">
                          <a:solidFill>
                            <a:schemeClr val="bg1"/>
                          </a:solidFill>
                          <a:latin typeface="Arial" pitchFamily="34" charset="0"/>
                          <a:cs typeface="Arial" pitchFamily="34" charset="0"/>
                        </a:rPr>
                        <a:t>Sinus of Valsalva Height (Mean)</a:t>
                      </a: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marL="0" marR="0" indent="0" algn="ctr" defTabSz="457029"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Arial" pitchFamily="34" charset="0"/>
                          <a:ea typeface="+mn-ea"/>
                          <a:cs typeface="Arial" pitchFamily="34" charset="0"/>
                        </a:rPr>
                        <a:t>≥ 15</a:t>
                      </a:r>
                      <a:r>
                        <a:rPr lang="en-US" sz="1600" b="1" kern="1200" baseline="0" dirty="0">
                          <a:solidFill>
                            <a:schemeClr val="bg1"/>
                          </a:solidFill>
                          <a:latin typeface="Arial" pitchFamily="34" charset="0"/>
                          <a:ea typeface="+mn-ea"/>
                          <a:cs typeface="Arial" pitchFamily="34" charset="0"/>
                        </a:rPr>
                        <a:t> mm</a:t>
                      </a:r>
                      <a:endParaRPr lang="en-US" sz="1600" b="1" kern="1200" dirty="0">
                        <a:solidFill>
                          <a:schemeClr val="bg1"/>
                        </a:solidFill>
                        <a:latin typeface="Arial" pitchFamily="34" charset="0"/>
                        <a:ea typeface="+mn-ea"/>
                        <a:cs typeface="Arial" pitchFamily="34" charset="0"/>
                      </a:endParaRP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marL="0" marR="0" indent="0" algn="ctr" defTabSz="457029"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Arial" pitchFamily="34" charset="0"/>
                          <a:ea typeface="+mn-ea"/>
                          <a:cs typeface="Arial" pitchFamily="34" charset="0"/>
                        </a:rPr>
                        <a:t>≥ 15</a:t>
                      </a:r>
                      <a:r>
                        <a:rPr lang="en-US" sz="1600" b="1" kern="1200" baseline="0" dirty="0">
                          <a:solidFill>
                            <a:schemeClr val="bg1"/>
                          </a:solidFill>
                          <a:latin typeface="Arial" pitchFamily="34" charset="0"/>
                          <a:ea typeface="+mn-ea"/>
                          <a:cs typeface="Arial" pitchFamily="34" charset="0"/>
                        </a:rPr>
                        <a:t> mm</a:t>
                      </a:r>
                      <a:endParaRPr lang="en-US" sz="1600" b="1" kern="1200" dirty="0">
                        <a:solidFill>
                          <a:schemeClr val="bg1"/>
                        </a:solidFill>
                        <a:latin typeface="Arial" pitchFamily="34" charset="0"/>
                        <a:ea typeface="+mn-ea"/>
                        <a:cs typeface="Arial" pitchFamily="34" charset="0"/>
                      </a:endParaRP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marL="0" marR="0" indent="0" algn="ctr" defTabSz="457029"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Arial" pitchFamily="34" charset="0"/>
                          <a:ea typeface="+mn-ea"/>
                          <a:cs typeface="Arial" pitchFamily="34" charset="0"/>
                        </a:rPr>
                        <a:t>≥ 15</a:t>
                      </a:r>
                      <a:r>
                        <a:rPr lang="en-US" sz="1600" b="1" kern="1200" baseline="0" dirty="0">
                          <a:solidFill>
                            <a:schemeClr val="bg1"/>
                          </a:solidFill>
                          <a:latin typeface="Arial" pitchFamily="34" charset="0"/>
                          <a:ea typeface="+mn-ea"/>
                          <a:cs typeface="Arial" pitchFamily="34" charset="0"/>
                        </a:rPr>
                        <a:t> mm</a:t>
                      </a:r>
                      <a:endParaRPr lang="en-US" sz="1600" b="1" kern="1200" dirty="0">
                        <a:solidFill>
                          <a:schemeClr val="bg1"/>
                        </a:solidFill>
                        <a:latin typeface="Arial" pitchFamily="34" charset="0"/>
                        <a:ea typeface="+mn-ea"/>
                        <a:cs typeface="Arial" pitchFamily="34" charset="0"/>
                      </a:endParaRP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ffra"/>
                        </a:defRPr>
                      </a:lvl1pPr>
                      <a:lvl2pPr marL="457200" algn="l" defTabSz="914400" rtl="0" eaLnBrk="1" latinLnBrk="0" hangingPunct="1">
                        <a:defRPr sz="1800" kern="1200">
                          <a:solidFill>
                            <a:schemeClr val="dk1"/>
                          </a:solidFill>
                          <a:latin typeface="Effra"/>
                        </a:defRPr>
                      </a:lvl2pPr>
                      <a:lvl3pPr marL="914400" algn="l" defTabSz="914400" rtl="0" eaLnBrk="1" latinLnBrk="0" hangingPunct="1">
                        <a:defRPr sz="1800" kern="1200">
                          <a:solidFill>
                            <a:schemeClr val="dk1"/>
                          </a:solidFill>
                          <a:latin typeface="Effra"/>
                        </a:defRPr>
                      </a:lvl3pPr>
                      <a:lvl4pPr marL="1371600" algn="l" defTabSz="914400" rtl="0" eaLnBrk="1" latinLnBrk="0" hangingPunct="1">
                        <a:defRPr sz="1800" kern="1200">
                          <a:solidFill>
                            <a:schemeClr val="dk1"/>
                          </a:solidFill>
                          <a:latin typeface="Effra"/>
                        </a:defRPr>
                      </a:lvl4pPr>
                      <a:lvl5pPr marL="1828800" algn="l" defTabSz="914400" rtl="0" eaLnBrk="1" latinLnBrk="0" hangingPunct="1">
                        <a:defRPr sz="1800" kern="1200">
                          <a:solidFill>
                            <a:schemeClr val="dk1"/>
                          </a:solidFill>
                          <a:latin typeface="Effra"/>
                        </a:defRPr>
                      </a:lvl5pPr>
                      <a:lvl6pPr marL="2286000" algn="l" defTabSz="914400" rtl="0" eaLnBrk="1" latinLnBrk="0" hangingPunct="1">
                        <a:defRPr sz="1800" kern="1200">
                          <a:solidFill>
                            <a:schemeClr val="dk1"/>
                          </a:solidFill>
                          <a:latin typeface="Effra"/>
                        </a:defRPr>
                      </a:lvl6pPr>
                      <a:lvl7pPr marL="2743200" algn="l" defTabSz="914400" rtl="0" eaLnBrk="1" latinLnBrk="0" hangingPunct="1">
                        <a:defRPr sz="1800" kern="1200">
                          <a:solidFill>
                            <a:schemeClr val="dk1"/>
                          </a:solidFill>
                          <a:latin typeface="Effra"/>
                        </a:defRPr>
                      </a:lvl7pPr>
                      <a:lvl8pPr marL="3200400" algn="l" defTabSz="914400" rtl="0" eaLnBrk="1" latinLnBrk="0" hangingPunct="1">
                        <a:defRPr sz="1800" kern="1200">
                          <a:solidFill>
                            <a:schemeClr val="dk1"/>
                          </a:solidFill>
                          <a:latin typeface="Effra"/>
                        </a:defRPr>
                      </a:lvl8pPr>
                      <a:lvl9pPr marL="3657600" algn="l" defTabSz="914400" rtl="0" eaLnBrk="1" latinLnBrk="0" hangingPunct="1">
                        <a:defRPr sz="1800" kern="1200">
                          <a:solidFill>
                            <a:schemeClr val="dk1"/>
                          </a:solidFill>
                          <a:latin typeface="Effra"/>
                        </a:defRPr>
                      </a:lvl9pPr>
                    </a:lstStyle>
                    <a:p>
                      <a:pPr marL="0" marR="0" indent="0" algn="ctr" defTabSz="457029"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itchFamily="34" charset="0"/>
                          <a:cs typeface="Arial" pitchFamily="34" charset="0"/>
                        </a:rPr>
                        <a:t>≥ 16 mm</a:t>
                      </a:r>
                    </a:p>
                  </a:txBody>
                  <a:tcPr marL="45720" marR="4572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extLst>
              </a:tr>
            </a:tbl>
          </a:graphicData>
        </a:graphic>
      </p:graphicFrame>
      <p:pic>
        <p:nvPicPr>
          <p:cNvPr id="32818" name="Picture 8"/>
          <p:cNvPicPr>
            <a:picLocks noChangeAspect="1"/>
          </p:cNvPicPr>
          <p:nvPr/>
        </p:nvPicPr>
        <p:blipFill>
          <a:blip r:embed="rId4">
            <a:extLst>
              <a:ext uri="{28A0092B-C50C-407E-A947-70E740481C1C}">
                <a14:useLocalDpi xmlns:a14="http://schemas.microsoft.com/office/drawing/2010/main" val="0"/>
              </a:ext>
            </a:extLst>
          </a:blip>
          <a:srcRect l="20390" r="19829" b="11038"/>
          <a:stretch>
            <a:fillRect/>
          </a:stretch>
        </p:blipFill>
        <p:spPr bwMode="auto">
          <a:xfrm>
            <a:off x="7046927" y="2151066"/>
            <a:ext cx="1235075"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9" name="Picture 9"/>
          <p:cNvPicPr>
            <a:picLocks noChangeAspect="1"/>
          </p:cNvPicPr>
          <p:nvPr/>
        </p:nvPicPr>
        <p:blipFill>
          <a:blip r:embed="rId5">
            <a:extLst>
              <a:ext uri="{28A0092B-C50C-407E-A947-70E740481C1C}">
                <a14:useLocalDpi xmlns:a14="http://schemas.microsoft.com/office/drawing/2010/main" val="0"/>
              </a:ext>
            </a:extLst>
          </a:blip>
          <a:srcRect l="22359" r="21480" b="8333"/>
          <a:stretch>
            <a:fillRect/>
          </a:stretch>
        </p:blipFill>
        <p:spPr bwMode="auto">
          <a:xfrm>
            <a:off x="3886200" y="2151064"/>
            <a:ext cx="12382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0" name="Picture 10"/>
          <p:cNvPicPr>
            <a:picLocks noChangeAspect="1"/>
          </p:cNvPicPr>
          <p:nvPr/>
        </p:nvPicPr>
        <p:blipFill>
          <a:blip r:embed="rId6">
            <a:extLst>
              <a:ext uri="{28A0092B-C50C-407E-A947-70E740481C1C}">
                <a14:useLocalDpi xmlns:a14="http://schemas.microsoft.com/office/drawing/2010/main" val="0"/>
              </a:ext>
            </a:extLst>
          </a:blip>
          <a:srcRect l="21428" r="21164" b="10158"/>
          <a:stretch>
            <a:fillRect/>
          </a:stretch>
        </p:blipFill>
        <p:spPr bwMode="auto">
          <a:xfrm>
            <a:off x="5432428" y="2166938"/>
            <a:ext cx="12604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1" name="Picture 11"/>
          <p:cNvPicPr>
            <a:picLocks noChangeAspect="1"/>
          </p:cNvPicPr>
          <p:nvPr/>
        </p:nvPicPr>
        <p:blipFill>
          <a:blip r:embed="rId7" cstate="print">
            <a:extLst>
              <a:ext uri="{28A0092B-C50C-407E-A947-70E740481C1C}">
                <a14:useLocalDpi xmlns:a14="http://schemas.microsoft.com/office/drawing/2010/main" val="0"/>
              </a:ext>
            </a:extLst>
          </a:blip>
          <a:srcRect l="19547" t="250" r="19009" b="7037"/>
          <a:stretch>
            <a:fillRect/>
          </a:stretch>
        </p:blipFill>
        <p:spPr bwMode="auto">
          <a:xfrm>
            <a:off x="2538413" y="2170114"/>
            <a:ext cx="12065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a:off x="5372100" y="2066927"/>
            <a:ext cx="1497013" cy="4410076"/>
          </a:xfrm>
          <a:prstGeom prst="rect">
            <a:avLst/>
          </a:prstGeom>
          <a:noFill/>
          <a:ln w="698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183" tIns="45590" rIns="91183" bIns="4559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20000"/>
              </a:spcBef>
              <a:spcAft>
                <a:spcPct val="0"/>
              </a:spcAft>
            </a:pPr>
            <a:endParaRPr lang="en-US" altLang="en-US" sz="4000" b="1" smtClean="0">
              <a:solidFill>
                <a:srgbClr val="FFFFFF"/>
              </a:solidFill>
              <a:latin typeface="Times New Roman" pitchFamily="18" charset="0"/>
              <a:cs typeface="Arial" pitchFamily="34" charset="0"/>
            </a:endParaRPr>
          </a:p>
        </p:txBody>
      </p:sp>
      <p:sp>
        <p:nvSpPr>
          <p:cNvPr id="32823" name="TextBox 2"/>
          <p:cNvSpPr txBox="1">
            <a:spLocks noChangeArrowheads="1"/>
          </p:cNvSpPr>
          <p:nvPr/>
        </p:nvSpPr>
        <p:spPr bwMode="auto">
          <a:xfrm>
            <a:off x="8305816" y="3476628"/>
            <a:ext cx="911225" cy="58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7" rIns="91354" bIns="4567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1600" b="1" smtClean="0">
                <a:solidFill>
                  <a:srgbClr val="FFFF00"/>
                </a:solidFill>
                <a:cs typeface="Arial" pitchFamily="34" charset="0"/>
              </a:rPr>
              <a:t>Our</a:t>
            </a:r>
          </a:p>
          <a:p>
            <a:pPr fontAlgn="base">
              <a:spcBef>
                <a:spcPct val="0"/>
              </a:spcBef>
              <a:spcAft>
                <a:spcPct val="0"/>
              </a:spcAft>
            </a:pPr>
            <a:r>
              <a:rPr lang="en-US" altLang="en-US" sz="1600" b="1" smtClean="0">
                <a:solidFill>
                  <a:srgbClr val="FFFF00"/>
                </a:solidFill>
                <a:cs typeface="Arial" pitchFamily="34" charset="0"/>
              </a:rPr>
              <a:t>Patient</a:t>
            </a:r>
          </a:p>
        </p:txBody>
      </p:sp>
      <p:sp>
        <p:nvSpPr>
          <p:cNvPr id="32824" name="TextBox 3"/>
          <p:cNvSpPr txBox="1">
            <a:spLocks noChangeArrowheads="1"/>
          </p:cNvSpPr>
          <p:nvPr/>
        </p:nvSpPr>
        <p:spPr bwMode="auto">
          <a:xfrm>
            <a:off x="8305816" y="4340225"/>
            <a:ext cx="683027" cy="7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7" rIns="91354" bIns="4567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lnSpc>
                <a:spcPct val="200000"/>
              </a:lnSpc>
              <a:spcBef>
                <a:spcPct val="0"/>
              </a:spcBef>
              <a:spcAft>
                <a:spcPct val="0"/>
              </a:spcAft>
            </a:pPr>
            <a:r>
              <a:rPr lang="en-US" altLang="en-US" sz="2000" b="1" smtClean="0">
                <a:solidFill>
                  <a:srgbClr val="FFFF00"/>
                </a:solidFill>
                <a:cs typeface="Arial" pitchFamily="34" charset="0"/>
              </a:rPr>
              <a:t>23.6</a:t>
            </a:r>
          </a:p>
        </p:txBody>
      </p:sp>
      <p:sp>
        <p:nvSpPr>
          <p:cNvPr id="32825" name="TextBox 8"/>
          <p:cNvSpPr txBox="1">
            <a:spLocks noChangeArrowheads="1"/>
          </p:cNvSpPr>
          <p:nvPr/>
        </p:nvSpPr>
        <p:spPr bwMode="auto">
          <a:xfrm>
            <a:off x="8305816" y="4800605"/>
            <a:ext cx="683027" cy="7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7" rIns="91354" bIns="4567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lnSpc>
                <a:spcPct val="200000"/>
              </a:lnSpc>
              <a:spcBef>
                <a:spcPct val="0"/>
              </a:spcBef>
              <a:spcAft>
                <a:spcPct val="0"/>
              </a:spcAft>
            </a:pPr>
            <a:r>
              <a:rPr lang="en-US" altLang="en-US" sz="2000" b="1" smtClean="0">
                <a:solidFill>
                  <a:srgbClr val="FFFF00"/>
                </a:solidFill>
                <a:cs typeface="Arial" pitchFamily="34" charset="0"/>
              </a:rPr>
              <a:t>75.8</a:t>
            </a:r>
          </a:p>
        </p:txBody>
      </p:sp>
      <p:sp>
        <p:nvSpPr>
          <p:cNvPr id="32826" name="TextBox 9"/>
          <p:cNvSpPr txBox="1">
            <a:spLocks noChangeArrowheads="1"/>
          </p:cNvSpPr>
          <p:nvPr/>
        </p:nvSpPr>
        <p:spPr bwMode="auto">
          <a:xfrm>
            <a:off x="8305816" y="5260979"/>
            <a:ext cx="683027" cy="7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7" rIns="91354" bIns="4567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lnSpc>
                <a:spcPct val="200000"/>
              </a:lnSpc>
              <a:spcBef>
                <a:spcPct val="0"/>
              </a:spcBef>
              <a:spcAft>
                <a:spcPct val="0"/>
              </a:spcAft>
            </a:pPr>
            <a:r>
              <a:rPr lang="en-US" altLang="en-US" sz="2000" b="1" smtClean="0">
                <a:solidFill>
                  <a:srgbClr val="FFFF00"/>
                </a:solidFill>
                <a:cs typeface="Arial" pitchFamily="34" charset="0"/>
              </a:rPr>
              <a:t>35.8</a:t>
            </a:r>
          </a:p>
        </p:txBody>
      </p:sp>
      <p:sp>
        <p:nvSpPr>
          <p:cNvPr id="32827" name="TextBox 10"/>
          <p:cNvSpPr txBox="1">
            <a:spLocks noChangeArrowheads="1"/>
          </p:cNvSpPr>
          <p:nvPr/>
        </p:nvSpPr>
        <p:spPr bwMode="auto">
          <a:xfrm>
            <a:off x="8305803" y="5732465"/>
            <a:ext cx="753559" cy="7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7" rIns="91354" bIns="4567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lnSpc>
                <a:spcPct val="200000"/>
              </a:lnSpc>
              <a:spcBef>
                <a:spcPct val="0"/>
              </a:spcBef>
              <a:spcAft>
                <a:spcPct val="0"/>
              </a:spcAft>
            </a:pPr>
            <a:r>
              <a:rPr lang="en-US" altLang="en-US" sz="2000" b="1" smtClean="0">
                <a:solidFill>
                  <a:srgbClr val="FFFF00"/>
                </a:solidFill>
                <a:cs typeface="Arial" pitchFamily="34" charset="0"/>
              </a:rPr>
              <a:t>23.4 </a:t>
            </a:r>
          </a:p>
        </p:txBody>
      </p:sp>
    </p:spTree>
    <p:extLst>
      <p:ext uri="{BB962C8B-B14F-4D97-AF65-F5344CB8AC3E}">
        <p14:creationId xmlns:p14="http://schemas.microsoft.com/office/powerpoint/2010/main" val="39634136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5_Default Design">
  <a:themeElements>
    <a:clrScheme name="">
      <a:dk1>
        <a:srgbClr val="000000"/>
      </a:dk1>
      <a:lt1>
        <a:srgbClr val="FFFFFF"/>
      </a:lt1>
      <a:dk2>
        <a:srgbClr val="0000FF"/>
      </a:dk2>
      <a:lt2>
        <a:srgbClr val="FFFF00"/>
      </a:lt2>
      <a:accent1>
        <a:srgbClr val="FFFF00"/>
      </a:accent1>
      <a:accent2>
        <a:srgbClr val="FF33CC"/>
      </a:accent2>
      <a:accent3>
        <a:srgbClr val="AAAAFF"/>
      </a:accent3>
      <a:accent4>
        <a:srgbClr val="DADADA"/>
      </a:accent4>
      <a:accent5>
        <a:srgbClr val="FFFFAA"/>
      </a:accent5>
      <a:accent6>
        <a:srgbClr val="E72DB9"/>
      </a:accent6>
      <a:hlink>
        <a:srgbClr val="00FFCC"/>
      </a:hlink>
      <a:folHlink>
        <a:srgbClr val="C0C0C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mplate_powerpoint_dark_4x3_ppt">
  <a:themeElements>
    <a:clrScheme name="Medtronic Dark">
      <a:dk1>
        <a:srgbClr val="001E46"/>
      </a:dk1>
      <a:lt1>
        <a:srgbClr val="FFFFFF"/>
      </a:lt1>
      <a:dk2>
        <a:srgbClr val="004B87"/>
      </a:dk2>
      <a:lt2>
        <a:srgbClr val="71C5E8"/>
      </a:lt2>
      <a:accent1>
        <a:srgbClr val="0085CA"/>
      </a:accent1>
      <a:accent2>
        <a:srgbClr val="00A9E0"/>
      </a:accent2>
      <a:accent3>
        <a:srgbClr val="B9D9EB"/>
      </a:accent3>
      <a:accent4>
        <a:srgbClr val="5B7F95"/>
      </a:accent4>
      <a:accent5>
        <a:srgbClr val="888B8D"/>
      </a:accent5>
      <a:accent6>
        <a:srgbClr val="B1B3B3"/>
      </a:accent6>
      <a:hlink>
        <a:srgbClr val="77BC1F"/>
      </a:hlink>
      <a:folHlink>
        <a:srgbClr val="00C4B3"/>
      </a:folHlink>
    </a:clrScheme>
    <a:fontScheme name="Medtronic Font Theme">
      <a:majorFont>
        <a:latin typeface="Effra"/>
        <a:ea typeface=""/>
        <a:cs typeface=""/>
      </a:majorFont>
      <a:minorFont>
        <a:latin typeface="Effra"/>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t" anchorCtr="0"/>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w="12700" cap="sq">
          <a:solidFill>
            <a:schemeClr val="tx1"/>
          </a:solidFill>
          <a:roun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noAutofit/>
      </a:bodyPr>
      <a:lstStyle>
        <a:defPPr marL="115888" indent="-115888">
          <a:lnSpc>
            <a:spcPts val="1900"/>
          </a:lnSpc>
          <a:buFont typeface="Wingdings" charset="2"/>
          <a:buChar char="§"/>
          <a:defRPr sz="1600" dirty="0" smtClean="0">
            <a:latin typeface="Effra"/>
            <a:cs typeface="Effra"/>
          </a:defRPr>
        </a:defPPr>
      </a:lstStyle>
    </a:txDef>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inai Cardio Master PPT Template">
  <a:themeElements>
    <a:clrScheme name="">
      <a:dk1>
        <a:srgbClr val="000000"/>
      </a:dk1>
      <a:lt1>
        <a:srgbClr val="FFFFFF"/>
      </a:lt1>
      <a:dk2>
        <a:srgbClr val="002E4B"/>
      </a:dk2>
      <a:lt2>
        <a:srgbClr val="FDE25E"/>
      </a:lt2>
      <a:accent1>
        <a:srgbClr val="FF3300"/>
      </a:accent1>
      <a:accent2>
        <a:srgbClr val="6699FF"/>
      </a:accent2>
      <a:accent3>
        <a:srgbClr val="AAADB1"/>
      </a:accent3>
      <a:accent4>
        <a:srgbClr val="DADADA"/>
      </a:accent4>
      <a:accent5>
        <a:srgbClr val="FFADAA"/>
      </a:accent5>
      <a:accent6>
        <a:srgbClr val="5C8AE7"/>
      </a:accent6>
      <a:hlink>
        <a:srgbClr val="FFCC00"/>
      </a:hlink>
      <a:folHlink>
        <a:srgbClr val="969696"/>
      </a:folHlink>
    </a:clrScheme>
    <a:fontScheme name="CRF_2006_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defRPr>
        </a:defPPr>
      </a:lstStyle>
    </a:lnDef>
  </a:objectDefaults>
  <a:extraClrSchemeLst>
    <a:extraClrScheme>
      <a:clrScheme name="CRF_2006_backgroun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RF_2006_backgrou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RF_2006_backgroun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RF_2006_backgroun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RF_2006_backgroun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RF_2006_backgroun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RF_2006_backgroun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RF_2006_background 8">
        <a:dk1>
          <a:srgbClr val="000000"/>
        </a:dk1>
        <a:lt1>
          <a:srgbClr val="FFFFFF"/>
        </a:lt1>
        <a:dk2>
          <a:srgbClr val="002E4B"/>
        </a:dk2>
        <a:lt2>
          <a:srgbClr val="FDE25E"/>
        </a:lt2>
        <a:accent1>
          <a:srgbClr val="FF3300"/>
        </a:accent1>
        <a:accent2>
          <a:srgbClr val="3333FF"/>
        </a:accent2>
        <a:accent3>
          <a:srgbClr val="AAADB1"/>
        </a:accent3>
        <a:accent4>
          <a:srgbClr val="DADADA"/>
        </a:accent4>
        <a:accent5>
          <a:srgbClr val="FFADAA"/>
        </a:accent5>
        <a:accent6>
          <a:srgbClr val="2D2DE7"/>
        </a:accent6>
        <a:hlink>
          <a:srgbClr val="FFCC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BASIC SHARMA BLUE</Template>
  <TotalTime>4070</TotalTime>
  <Words>2201</Words>
  <Application>Microsoft Office PowerPoint</Application>
  <PresentationFormat>On-screen Show (4:3)</PresentationFormat>
  <Paragraphs>473</Paragraphs>
  <Slides>49</Slides>
  <Notes>8</Notes>
  <HiddenSlides>0</HiddenSlides>
  <MMClips>0</MMClips>
  <ScaleCrop>false</ScaleCrop>
  <HeadingPairs>
    <vt:vector size="4" baseType="variant">
      <vt:variant>
        <vt:lpstr>Theme</vt:lpstr>
      </vt:variant>
      <vt:variant>
        <vt:i4>11</vt:i4>
      </vt:variant>
      <vt:variant>
        <vt:lpstr>Slide Titles</vt:lpstr>
      </vt:variant>
      <vt:variant>
        <vt:i4>49</vt:i4>
      </vt:variant>
    </vt:vector>
  </HeadingPairs>
  <TitlesOfParts>
    <vt:vector size="60" baseType="lpstr">
      <vt:lpstr>5_Default Design</vt:lpstr>
      <vt:lpstr>3_template_powerpoint_dark_4x3_ppt</vt:lpstr>
      <vt:lpstr>1_Default Design</vt:lpstr>
      <vt:lpstr>Sinai Cardio Master PPT Template</vt:lpstr>
      <vt:lpstr>6_Default Design</vt:lpstr>
      <vt:lpstr>18_Default Design</vt:lpstr>
      <vt:lpstr>20_Default Design</vt:lpstr>
      <vt:lpstr>21_Default Design</vt:lpstr>
      <vt:lpstr>6_BASIC SHARMA BLUE</vt:lpstr>
      <vt:lpstr>BASIC SHARMA BLUE</vt:lpstr>
      <vt:lpstr>7_Default Design</vt:lpstr>
      <vt:lpstr>Structural Heart Live Cases</vt:lpstr>
      <vt:lpstr>Disclosures</vt:lpstr>
      <vt:lpstr>Sept 12th 2017 Structural Heart Live #19: MD, 79 yr. 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Issues Related To The 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 Structural Valve Deterioration/Degeneration post TAVR/SAVR </vt:lpstr>
      <vt:lpstr>Question # 1</vt:lpstr>
      <vt:lpstr>Question # 2</vt:lpstr>
      <vt:lpstr>Question # 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Dwyer, Denise</dc:creator>
  <cp:lastModifiedBy>Dr. Sharma</cp:lastModifiedBy>
  <cp:revision>501</cp:revision>
  <cp:lastPrinted>2013-12-14T01:05:00Z</cp:lastPrinted>
  <dcterms:created xsi:type="dcterms:W3CDTF">2012-05-14T23:33:18Z</dcterms:created>
  <dcterms:modified xsi:type="dcterms:W3CDTF">2017-09-12T12:47:40Z</dcterms:modified>
</cp:coreProperties>
</file>